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70"/>
  </p:notesMasterIdLst>
  <p:sldIdLst>
    <p:sldId id="256" r:id="rId2"/>
    <p:sldId id="332" r:id="rId3"/>
    <p:sldId id="260" r:id="rId4"/>
    <p:sldId id="267" r:id="rId5"/>
    <p:sldId id="258" r:id="rId6"/>
    <p:sldId id="261" r:id="rId7"/>
    <p:sldId id="262" r:id="rId8"/>
    <p:sldId id="263" r:id="rId9"/>
    <p:sldId id="265" r:id="rId10"/>
    <p:sldId id="266" r:id="rId11"/>
    <p:sldId id="333" r:id="rId12"/>
    <p:sldId id="334" r:id="rId13"/>
    <p:sldId id="269" r:id="rId14"/>
    <p:sldId id="270" r:id="rId15"/>
    <p:sldId id="271" r:id="rId16"/>
    <p:sldId id="272" r:id="rId17"/>
    <p:sldId id="273" r:id="rId18"/>
    <p:sldId id="274" r:id="rId19"/>
    <p:sldId id="275" r:id="rId20"/>
    <p:sldId id="277" r:id="rId21"/>
    <p:sldId id="278" r:id="rId22"/>
    <p:sldId id="279" r:id="rId23"/>
    <p:sldId id="280" r:id="rId24"/>
    <p:sldId id="281" r:id="rId25"/>
    <p:sldId id="282" r:id="rId26"/>
    <p:sldId id="283" r:id="rId27"/>
    <p:sldId id="284" r:id="rId28"/>
    <p:sldId id="285" r:id="rId29"/>
    <p:sldId id="287" r:id="rId30"/>
    <p:sldId id="288" r:id="rId31"/>
    <p:sldId id="289" r:id="rId32"/>
    <p:sldId id="290" r:id="rId33"/>
    <p:sldId id="291" r:id="rId34"/>
    <p:sldId id="292" r:id="rId35"/>
    <p:sldId id="293" r:id="rId36"/>
    <p:sldId id="294" r:id="rId37"/>
    <p:sldId id="295" r:id="rId38"/>
    <p:sldId id="296" r:id="rId39"/>
    <p:sldId id="298" r:id="rId40"/>
    <p:sldId id="299" r:id="rId41"/>
    <p:sldId id="300" r:id="rId42"/>
    <p:sldId id="301" r:id="rId43"/>
    <p:sldId id="302" r:id="rId44"/>
    <p:sldId id="303" r:id="rId45"/>
    <p:sldId id="304" r:id="rId46"/>
    <p:sldId id="306" r:id="rId47"/>
    <p:sldId id="307" r:id="rId48"/>
    <p:sldId id="308" r:id="rId49"/>
    <p:sldId id="309" r:id="rId50"/>
    <p:sldId id="310" r:id="rId51"/>
    <p:sldId id="311" r:id="rId52"/>
    <p:sldId id="312" r:id="rId53"/>
    <p:sldId id="313"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30" r:id="rId69"/>
  </p:sldIdLst>
  <p:sldSz cx="10693400" cy="7562850"/>
  <p:notesSz cx="10693400" cy="75628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4FEB"/>
    <a:srgbClr val="B98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09" autoAdjust="0"/>
    <p:restoredTop sz="94660"/>
  </p:normalViewPr>
  <p:slideViewPr>
    <p:cSldViewPr>
      <p:cViewPr varScale="1">
        <p:scale>
          <a:sx n="100" d="100"/>
          <a:sy n="100" d="100"/>
        </p:scale>
        <p:origin x="942"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65EF827F-A445-4643-A769-A6AC149D4FC2}" type="datetimeFigureOut">
              <a:rPr lang="zh-CN" altLang="en-US" smtClean="0"/>
              <a:t>2020/3/31</a:t>
            </a:fld>
            <a:endParaRPr lang="zh-CN" altLang="en-US"/>
          </a:p>
        </p:txBody>
      </p:sp>
      <p:sp>
        <p:nvSpPr>
          <p:cNvPr id="4" name="幻灯片图像占位符 3"/>
          <p:cNvSpPr>
            <a:spLocks noGrp="1" noRot="1" noChangeAspect="1"/>
          </p:cNvSpPr>
          <p:nvPr>
            <p:ph type="sldImg" idx="2"/>
          </p:nvPr>
        </p:nvSpPr>
        <p:spPr>
          <a:xfrm>
            <a:off x="3543300" y="946150"/>
            <a:ext cx="3606800" cy="25511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069975" y="3640138"/>
            <a:ext cx="8553450" cy="29781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7183438"/>
            <a:ext cx="4633913" cy="37941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057900" y="7183438"/>
            <a:ext cx="4632325" cy="379412"/>
          </a:xfrm>
          <a:prstGeom prst="rect">
            <a:avLst/>
          </a:prstGeom>
        </p:spPr>
        <p:txBody>
          <a:bodyPr vert="horz" lIns="91440" tIns="45720" rIns="91440" bIns="45720" rtlCol="0" anchor="b"/>
          <a:lstStyle>
            <a:lvl1pPr algn="r">
              <a:defRPr sz="1200"/>
            </a:lvl1pPr>
          </a:lstStyle>
          <a:p>
            <a:fld id="{4DE22AAE-5EB8-46E0-AA7F-1508FF2C2AA5}" type="slidenum">
              <a:rPr lang="zh-CN" altLang="en-US" smtClean="0"/>
              <a:t>‹#›</a:t>
            </a:fld>
            <a:endParaRPr lang="zh-CN" altLang="en-US"/>
          </a:p>
        </p:txBody>
      </p:sp>
    </p:spTree>
    <p:extLst>
      <p:ext uri="{BB962C8B-B14F-4D97-AF65-F5344CB8AC3E}">
        <p14:creationId xmlns:p14="http://schemas.microsoft.com/office/powerpoint/2010/main" val="2003798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DE22AAE-5EB8-46E0-AA7F-1508FF2C2AA5}" type="slidenum">
              <a:rPr lang="zh-CN" altLang="en-US" smtClean="0"/>
              <a:t>8</a:t>
            </a:fld>
            <a:endParaRPr lang="zh-CN" altLang="en-US"/>
          </a:p>
        </p:txBody>
      </p:sp>
    </p:spTree>
    <p:extLst>
      <p:ext uri="{BB962C8B-B14F-4D97-AF65-F5344CB8AC3E}">
        <p14:creationId xmlns:p14="http://schemas.microsoft.com/office/powerpoint/2010/main" val="11709515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Slide">
    <p:bg>
      <p:bgPr>
        <a:blipFill rotWithShape="1">
          <a:blip r:embed="rId2"/>
          <a:stretch>
            <a:fillRect l="1000" t="1000" r="1000" b="1000"/>
          </a:stretch>
        </a:blipFill>
        <a:effectLst/>
      </p:bgPr>
    </p:bg>
    <p:spTree>
      <p:nvGrpSpPr>
        <p:cNvPr id="1" name=""/>
        <p:cNvGrpSpPr/>
        <p:nvPr/>
      </p:nvGrpSpPr>
      <p:grpSpPr>
        <a:xfrm>
          <a:off x="0" y="0"/>
          <a:ext cx="0" cy="0"/>
          <a:chOff x="0" y="0"/>
          <a:chExt cx="0" cy="0"/>
        </a:xfrm>
      </p:grpSpPr>
      <p:sp>
        <p:nvSpPr>
          <p:cNvPr id="7" name="矩形 6"/>
          <p:cNvSpPr/>
          <p:nvPr userDrawn="1"/>
        </p:nvSpPr>
        <p:spPr>
          <a:xfrm>
            <a:off x="120650" y="1595120"/>
            <a:ext cx="10452735" cy="1527175"/>
          </a:xfrm>
          <a:prstGeom prst="rect">
            <a:avLst/>
          </a:prstGeom>
          <a:solidFill>
            <a:srgbClr val="D34817"/>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base">
              <a:buClrTx/>
              <a:buSzTx/>
              <a:buFontTx/>
              <a:defRPr/>
            </a:pPr>
            <a:endParaRPr lang="en-US" altLang="zh-CN" sz="1600" noProof="0">
              <a:ln>
                <a:noFill/>
              </a:ln>
              <a:solidFill>
                <a:srgbClr val="FFFFFF"/>
              </a:solidFill>
              <a:effectLst/>
              <a:uLnTx/>
              <a:uFillTx/>
              <a:sym typeface="+mn-ea"/>
            </a:endParaRPr>
          </a:p>
        </p:txBody>
      </p:sp>
      <p:sp>
        <p:nvSpPr>
          <p:cNvPr id="8" name="矩形 7"/>
          <p:cNvSpPr/>
          <p:nvPr userDrawn="1"/>
        </p:nvSpPr>
        <p:spPr>
          <a:xfrm>
            <a:off x="127000" y="1531620"/>
            <a:ext cx="10452735" cy="120650"/>
          </a:xfrm>
          <a:prstGeom prst="rect">
            <a:avLst/>
          </a:prstGeom>
          <a:solidFill>
            <a:srgbClr val="E6B1AB"/>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600" b="0" i="0" u="none" strike="noStrike" kern="1200" cap="none" spc="0" normalizeH="0" baseline="0" noProof="0">
              <a:ln>
                <a:noFill/>
              </a:ln>
              <a:solidFill>
                <a:srgbClr val="FFFFFF"/>
              </a:solidFill>
              <a:effectLst/>
              <a:uLnTx/>
              <a:uFillTx/>
              <a:latin typeface="+mn-lt"/>
              <a:ea typeface="+mn-ea"/>
              <a:cs typeface="+mn-cs"/>
            </a:endParaRPr>
          </a:p>
        </p:txBody>
      </p:sp>
      <p:sp>
        <p:nvSpPr>
          <p:cNvPr id="9" name="矩形 8"/>
          <p:cNvSpPr/>
          <p:nvPr userDrawn="1"/>
        </p:nvSpPr>
        <p:spPr>
          <a:xfrm>
            <a:off x="120650" y="3122295"/>
            <a:ext cx="10452735" cy="111125"/>
          </a:xfrm>
          <a:prstGeom prst="rect">
            <a:avLst/>
          </a:prstGeom>
          <a:solidFill>
            <a:srgbClr val="91848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600" b="0" i="0" u="none" strike="noStrike" kern="1200" cap="none" spc="0" normalizeH="0" baseline="0" noProof="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val="2007805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2935213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3" name="Holder 3"/>
          <p:cNvSpPr>
            <a:spLocks noGrp="1"/>
          </p:cNvSpPr>
          <p:nvPr>
            <p:ph type="body" idx="1"/>
          </p:nvPr>
        </p:nvSpPr>
        <p:spPr/>
        <p:txBody>
          <a:bodyPr lIns="0" tIns="0" rIns="0" bIns="0"/>
          <a:lstStyle>
            <a:lvl1pPr>
              <a:defRPr/>
            </a:lvl1pPr>
          </a:lstStyle>
          <a:p>
            <a:endParaRPr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341507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048118" y="387604"/>
            <a:ext cx="8597163" cy="314959"/>
          </a:xfrm>
        </p:spPr>
        <p:txBody>
          <a:bodyPr lIns="0" tIns="0" rIns="0" bIns="0"/>
          <a:lstStyle>
            <a:lvl1pPr>
              <a:defRPr sz="2000" b="0" i="0" baseline="0">
                <a:solidFill>
                  <a:schemeClr val="tx1"/>
                </a:solidFill>
                <a:latin typeface="Arial" panose="020B0604020202020204" pitchFamily="34" charset="0"/>
                <a:ea typeface="微软雅黑" panose="020B0503020204020204" pitchFamily="34" charset="-122"/>
                <a:cs typeface="Arial" panose="020B0604020202020204"/>
              </a:defRPr>
            </a:lvl1pPr>
          </a:lstStyle>
          <a:p>
            <a:endParaRPr dirty="0"/>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dirty="0"/>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4173638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灯片编号占位符 4"/>
          <p:cNvSpPr>
            <a:spLocks noGrp="1"/>
          </p:cNvSpPr>
          <p:nvPr userDrawn="1"/>
        </p:nvSpPr>
        <p:spPr>
          <a:xfrm>
            <a:off x="292100" y="6848475"/>
            <a:ext cx="457200" cy="457200"/>
          </a:xfrm>
          <a:prstGeom prst="ellipse">
            <a:avLst/>
          </a:prstGeom>
          <a:solidFill>
            <a:srgbClr val="D34817"/>
          </a:solidFill>
        </p:spPr>
        <p:txBody>
          <a:bodyPr vert="horz" wrap="none" lIns="0" tIns="0" rIns="0" bIns="0" numCol="1" anchor="ctr" anchorCtr="1" compatLnSpc="1">
            <a:noAutofit/>
          </a:bodyPr>
          <a:lstStyle>
            <a:lvl1pPr marL="0" algn="ctr" rtl="0" eaLnBrk="1" latinLnBrk="0" hangingPunct="1">
              <a:defRPr kumimoji="0" sz="1400" kern="1200" smtClean="0">
                <a:solidFill>
                  <a:srgbClr val="FFFFFF"/>
                </a:solidFill>
                <a:latin typeface="Franklin Gothic Book" pitchFamily="34" charset="0"/>
                <a:ea typeface="幼圆" pitchFamily="49" charset="-122"/>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54230B6F-5ED7-4A64-B0E1-D6535E93A820}" type="slidenum">
              <a:rPr kumimoji="0" lang="en-US" altLang="zh-CN" sz="1400" b="0" i="0" u="none" strike="noStrike" kern="1200" cap="none" spc="0" normalizeH="0" baseline="0" noProof="0">
                <a:ln>
                  <a:noFill/>
                </a:ln>
                <a:solidFill>
                  <a:srgbClr val="FFFFFF"/>
                </a:solidFill>
                <a:effectLst/>
                <a:uLnTx/>
                <a:uFillTx/>
                <a:latin typeface="Franklin Gothic Book" pitchFamily="34" charset="0"/>
                <a:ea typeface="幼圆" pitchFamily="49" charset="-122"/>
                <a:cs typeface="+mn-cs"/>
              </a:rPr>
              <a:t>‹#›</a:t>
            </a:fld>
            <a:endParaRPr kumimoji="0" lang="en-US" altLang="zh-CN" sz="1400" b="0" i="0" u="none" strike="noStrike" kern="1200" cap="none" spc="0" normalizeH="0" baseline="0" noProof="0">
              <a:ln>
                <a:noFill/>
              </a:ln>
              <a:solidFill>
                <a:srgbClr val="FFFFFF"/>
              </a:solidFill>
              <a:effectLst/>
              <a:uLnTx/>
              <a:uFillTx/>
              <a:latin typeface="Franklin Gothic Book" pitchFamily="34" charset="0"/>
              <a:ea typeface="幼圆" pitchFamily="49" charset="-122"/>
              <a:cs typeface="+mn-cs"/>
            </a:endParaRPr>
          </a:p>
        </p:txBody>
      </p:sp>
      <p:sp>
        <p:nvSpPr>
          <p:cNvPr id="4" name="文本框 3"/>
          <p:cNvSpPr txBox="1"/>
          <p:nvPr userDrawn="1"/>
        </p:nvSpPr>
        <p:spPr>
          <a:xfrm>
            <a:off x="1035050" y="6937375"/>
            <a:ext cx="2334895" cy="36830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数据库系统基础</a:t>
            </a:r>
          </a:p>
        </p:txBody>
      </p:sp>
      <p:pic>
        <p:nvPicPr>
          <p:cNvPr id="5" name="图片 4"/>
          <p:cNvPicPr>
            <a:picLocks noChangeAspect="1"/>
          </p:cNvPicPr>
          <p:nvPr userDrawn="1"/>
        </p:nvPicPr>
        <p:blipFill>
          <a:blip r:embed="rId2"/>
          <a:stretch>
            <a:fillRect/>
          </a:stretch>
        </p:blipFill>
        <p:spPr>
          <a:xfrm>
            <a:off x="8915400" y="180340"/>
            <a:ext cx="1152525" cy="1333500"/>
          </a:xfrm>
          <a:prstGeom prst="rect">
            <a:avLst/>
          </a:prstGeom>
        </p:spPr>
      </p:pic>
      <p:sp>
        <p:nvSpPr>
          <p:cNvPr id="6" name="标题 5">
            <a:extLst>
              <a:ext uri="{FF2B5EF4-FFF2-40B4-BE49-F238E27FC236}">
                <a16:creationId xmlns="" xmlns:a16="http://schemas.microsoft.com/office/drawing/2014/main" id="{F63DEFE6-A0B1-4DBB-9A41-F5F6EDE17195}"/>
              </a:ext>
            </a:extLst>
          </p:cNvPr>
          <p:cNvSpPr>
            <a:spLocks noGrp="1"/>
          </p:cNvSpPr>
          <p:nvPr>
            <p:ph type="title"/>
          </p:nvPr>
        </p:nvSpPr>
        <p:spPr>
          <a:xfrm>
            <a:off x="735013" y="403225"/>
            <a:ext cx="9223375" cy="558800"/>
          </a:xfrm>
          <a:prstGeom prst="rect">
            <a:avLst/>
          </a:prstGeom>
        </p:spPr>
        <p:txBody>
          <a:bodyPr/>
          <a:lstStyle/>
          <a:p>
            <a:r>
              <a:rPr lang="zh-CN" altLang="en-US" dirty="0"/>
              <a:t>单击此处编辑母版标题样式</a:t>
            </a:r>
          </a:p>
        </p:txBody>
      </p:sp>
    </p:spTree>
    <p:extLst>
      <p:ext uri="{BB962C8B-B14F-4D97-AF65-F5344CB8AC3E}">
        <p14:creationId xmlns:p14="http://schemas.microsoft.com/office/powerpoint/2010/main" val="1989894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pic>
        <p:nvPicPr>
          <p:cNvPr id="2" name="图片 1"/>
          <p:cNvPicPr>
            <a:picLocks noChangeAspect="1"/>
          </p:cNvPicPr>
          <p:nvPr userDrawn="1"/>
        </p:nvPicPr>
        <p:blipFill>
          <a:blip r:embed="rId2"/>
          <a:stretch>
            <a:fillRect/>
          </a:stretch>
        </p:blipFill>
        <p:spPr>
          <a:xfrm>
            <a:off x="9112250" y="195580"/>
            <a:ext cx="1152525" cy="1333500"/>
          </a:xfrm>
          <a:prstGeom prst="rect">
            <a:avLst/>
          </a:prstGeom>
        </p:spPr>
      </p:pic>
    </p:spTree>
    <p:extLst>
      <p:ext uri="{BB962C8B-B14F-4D97-AF65-F5344CB8AC3E}">
        <p14:creationId xmlns:p14="http://schemas.microsoft.com/office/powerpoint/2010/main" val="746395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l="1000" t="1000" r="1000" b="1000"/>
          </a:stretch>
        </a:blipFill>
        <a:effectLst/>
      </p:bgPr>
    </p:bg>
    <p:spTree>
      <p:nvGrpSpPr>
        <p:cNvPr id="1" name=""/>
        <p:cNvGrpSpPr/>
        <p:nvPr/>
      </p:nvGrpSpPr>
      <p:grpSpPr>
        <a:xfrm>
          <a:off x="0" y="0"/>
          <a:ext cx="0" cy="0"/>
          <a:chOff x="0" y="0"/>
          <a:chExt cx="0" cy="0"/>
        </a:xfrm>
      </p:grpSpPr>
      <p:sp>
        <p:nvSpPr>
          <p:cNvPr id="3" name="Holder 3"/>
          <p:cNvSpPr>
            <a:spLocks noGrp="1"/>
          </p:cNvSpPr>
          <p:nvPr>
            <p:ph type="body" idx="1"/>
          </p:nvPr>
        </p:nvSpPr>
        <p:spPr>
          <a:xfrm>
            <a:off x="534670" y="1739455"/>
            <a:ext cx="9624060" cy="276999"/>
          </a:xfrm>
          <a:prstGeom prst="rect">
            <a:avLst/>
          </a:prstGeom>
        </p:spPr>
        <p:txBody>
          <a:bodyPr wrap="square" lIns="0" tIns="0" rIns="0" bIns="0">
            <a:spAutoFit/>
          </a:bodyPr>
          <a:lstStyle>
            <a:lvl1pPr>
              <a:defRPr/>
            </a:lvl1pPr>
          </a:lstStyle>
          <a:p>
            <a:endParaRPr dirty="0"/>
          </a:p>
        </p:txBody>
      </p:sp>
      <p:sp>
        <p:nvSpPr>
          <p:cNvPr id="6" name="Holder 6"/>
          <p:cNvSpPr>
            <a:spLocks noGrp="1"/>
          </p:cNvSpPr>
          <p:nvPr>
            <p:ph type="sldNum" sz="quarter" idx="7"/>
          </p:nvPr>
        </p:nvSpPr>
        <p:spPr>
          <a:xfrm>
            <a:off x="7699248" y="7033450"/>
            <a:ext cx="2459482"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212615877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hf sldNum="0" hdr="0" ftr="0" dt="0"/>
  <p:txStyles>
    <p:titleStyle>
      <a:lvl1pPr>
        <a:defRPr>
          <a:latin typeface="+mj-lt"/>
          <a:ea typeface="+mj-ea"/>
          <a:cs typeface="+mj-cs"/>
        </a:defRPr>
      </a:lvl1pPr>
    </p:titleStyle>
    <p:bodyStyle>
      <a:lvl1pPr marL="0">
        <a:defRPr baseline="0">
          <a:latin typeface="Arial" panose="020B0604020202020204" pitchFamily="34" charset="0"/>
          <a:ea typeface="微软雅黑" panose="020B0503020204020204" pitchFamily="34" charset="-122"/>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 Id="rId5" Type="http://schemas.openxmlformats.org/officeDocument/2006/relationships/image" Target="../media/image40.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5.xml"/><Relationship Id="rId5" Type="http://schemas.openxmlformats.org/officeDocument/2006/relationships/image" Target="../media/image47.png"/><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 Id="rId5" Type="http://schemas.openxmlformats.org/officeDocument/2006/relationships/image" Target="../media/image56.png"/><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5.xml"/><Relationship Id="rId5" Type="http://schemas.openxmlformats.org/officeDocument/2006/relationships/image" Target="../media/image60.png"/><Relationship Id="rId4" Type="http://schemas.openxmlformats.org/officeDocument/2006/relationships/image" Target="../media/image5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5.xml"/><Relationship Id="rId5" Type="http://schemas.openxmlformats.org/officeDocument/2006/relationships/image" Target="../media/image61.png"/><Relationship Id="rId4" Type="http://schemas.openxmlformats.org/officeDocument/2006/relationships/image" Target="../media/image66.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5.xml"/><Relationship Id="rId4" Type="http://schemas.openxmlformats.org/officeDocument/2006/relationships/image" Target="../media/image71.png"/></Relationships>
</file>

<file path=ppt/slides/_rels/slide4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5.xml"/><Relationship Id="rId4" Type="http://schemas.openxmlformats.org/officeDocument/2006/relationships/image" Target="../media/image80.png"/></Relationships>
</file>

<file path=ppt/slides/_rels/slide5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5.xml"/><Relationship Id="rId4" Type="http://schemas.openxmlformats.org/officeDocument/2006/relationships/image" Target="../media/image83.png"/></Relationships>
</file>

<file path=ppt/slides/_rels/slide6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jpg"/><Relationship Id="rId1" Type="http://schemas.openxmlformats.org/officeDocument/2006/relationships/slideLayout" Target="../slideLayouts/slideLayout5.xml"/><Relationship Id="rId4" Type="http://schemas.openxmlformats.org/officeDocument/2006/relationships/image" Target="../media/image86.png"/></Relationships>
</file>

<file path=ppt/slides/_rels/slide6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5.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6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5.xml"/><Relationship Id="rId4" Type="http://schemas.openxmlformats.org/officeDocument/2006/relationships/image" Target="../media/image9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3508375" y="2100326"/>
            <a:ext cx="3935729" cy="656590"/>
          </a:xfrm>
          <a:prstGeom prst="rect">
            <a:avLst/>
          </a:prstGeom>
        </p:spPr>
        <p:txBody>
          <a:bodyPr vert="horz" wrap="square" lIns="0" tIns="0" rIns="0" bIns="0" rtlCol="0">
            <a:spAutoFit/>
          </a:bodyPr>
          <a:lstStyle/>
          <a:p>
            <a:pPr marL="12700">
              <a:lnSpc>
                <a:spcPts val="5120"/>
              </a:lnSpc>
            </a:pPr>
            <a:r>
              <a:rPr sz="4400" spc="-5" dirty="0">
                <a:solidFill>
                  <a:schemeClr val="bg1"/>
                </a:solidFill>
                <a:latin typeface="宋体" panose="02010600030101010101" pitchFamily="2" charset="-122"/>
                <a:cs typeface="宋体" panose="02010600030101010101" pitchFamily="2" charset="-122"/>
              </a:rPr>
              <a:t>数据库系统基础</a:t>
            </a:r>
          </a:p>
        </p:txBody>
      </p:sp>
      <p:sp>
        <p:nvSpPr>
          <p:cNvPr id="6" name="object 6"/>
          <p:cNvSpPr txBox="1"/>
          <p:nvPr/>
        </p:nvSpPr>
        <p:spPr>
          <a:xfrm>
            <a:off x="4041775" y="4979416"/>
            <a:ext cx="2868930" cy="492125"/>
          </a:xfrm>
          <a:prstGeom prst="rect">
            <a:avLst/>
          </a:prstGeom>
        </p:spPr>
        <p:txBody>
          <a:bodyPr vert="horz" wrap="square" lIns="0" tIns="0" rIns="0" bIns="0" rtlCol="0">
            <a:spAutoFit/>
          </a:bodyPr>
          <a:lstStyle/>
          <a:p>
            <a:pPr algn="ctr">
              <a:lnSpc>
                <a:spcPct val="100000"/>
              </a:lnSpc>
            </a:pPr>
            <a:r>
              <a:rPr sz="3200" spc="-5">
                <a:latin typeface="宋体" panose="02010600030101010101" pitchFamily="2" charset="-122"/>
                <a:cs typeface="宋体" panose="02010600030101010101" pitchFamily="2" charset="-122"/>
              </a:rPr>
              <a:t>哈尔滨工业大学</a:t>
            </a:r>
            <a:endParaRPr sz="3200" dirty="0">
              <a:latin typeface="宋体" panose="02010600030101010101" pitchFamily="2" charset="-122"/>
              <a:cs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94499" y="689610"/>
            <a:ext cx="8597163" cy="314959"/>
          </a:xfrm>
          <a:prstGeom prst="rect">
            <a:avLst/>
          </a:prstGeom>
        </p:spPr>
        <p:txBody>
          <a:bodyPr vert="horz" wrap="square" lIns="0" tIns="0" rIns="0" bIns="0" rtlCol="0">
            <a:spAutoFit/>
          </a:bodyPr>
          <a:lstStyle/>
          <a:p>
            <a:pPr>
              <a:lnSpc>
                <a:spcPct val="119700"/>
              </a:lnSpc>
            </a:pPr>
            <a:r>
              <a:rPr sz="2000" spc="-5" dirty="0">
                <a:solidFill>
                  <a:srgbClr val="FFFFFF"/>
                </a:solidFill>
                <a:latin typeface="华文中宋"/>
                <a:cs typeface="华文中宋"/>
              </a:rPr>
              <a:t>为什么要数据建模与数据库设计</a:t>
            </a:r>
            <a:r>
              <a:rPr sz="2000" spc="-5" dirty="0">
                <a:solidFill>
                  <a:srgbClr val="FFFFFF"/>
                </a:solidFill>
                <a:latin typeface="Arial"/>
                <a:cs typeface="Arial"/>
              </a:rPr>
              <a:t>? </a:t>
            </a:r>
            <a:r>
              <a:rPr sz="2000" spc="-10" dirty="0">
                <a:solidFill>
                  <a:srgbClr val="FFFFFF"/>
                </a:solidFill>
                <a:latin typeface="Arial"/>
                <a:cs typeface="Arial"/>
              </a:rPr>
              <a:t>(4</a:t>
            </a:r>
            <a:r>
              <a:rPr sz="2000" spc="-5" dirty="0">
                <a:solidFill>
                  <a:srgbClr val="FFFFFF"/>
                </a:solidFill>
                <a:latin typeface="Arial"/>
                <a:cs typeface="Arial"/>
              </a:rPr>
              <a:t>)</a:t>
            </a:r>
            <a:r>
              <a:rPr sz="2000" spc="-5" dirty="0">
                <a:solidFill>
                  <a:srgbClr val="FFFFFF"/>
                </a:solidFill>
                <a:latin typeface="华文中宋"/>
                <a:cs typeface="华文中宋"/>
              </a:rPr>
              <a:t>怎样抽象</a:t>
            </a:r>
            <a:r>
              <a:rPr sz="2000" spc="-5" dirty="0">
                <a:solidFill>
                  <a:srgbClr val="FFFFFF"/>
                </a:solidFill>
                <a:latin typeface="Arial"/>
                <a:cs typeface="Arial"/>
              </a:rPr>
              <a:t>—</a:t>
            </a:r>
            <a:r>
              <a:rPr sz="2000" dirty="0">
                <a:solidFill>
                  <a:srgbClr val="FFFFFF"/>
                </a:solidFill>
                <a:latin typeface="华文中宋"/>
                <a:cs typeface="华文中宋"/>
              </a:rPr>
              <a:t>理</a:t>
            </a:r>
            <a:r>
              <a:rPr sz="2000" spc="-5" dirty="0">
                <a:solidFill>
                  <a:srgbClr val="FFFFFF"/>
                </a:solidFill>
                <a:latin typeface="华文中宋"/>
                <a:cs typeface="华文中宋"/>
              </a:rPr>
              <a:t>解</a:t>
            </a:r>
            <a:r>
              <a:rPr sz="2000" spc="-5" dirty="0">
                <a:solidFill>
                  <a:srgbClr val="FFFFFF"/>
                </a:solidFill>
                <a:latin typeface="Arial"/>
                <a:cs typeface="Arial"/>
              </a:rPr>
              <a:t>-</a:t>
            </a:r>
            <a:r>
              <a:rPr sz="2000" spc="-5" dirty="0">
                <a:solidFill>
                  <a:srgbClr val="FFFFFF"/>
                </a:solidFill>
                <a:latin typeface="华文中宋"/>
                <a:cs typeface="华文中宋"/>
              </a:rPr>
              <a:t>区</a:t>
            </a:r>
            <a:r>
              <a:rPr sz="2000" dirty="0">
                <a:solidFill>
                  <a:srgbClr val="FFFFFF"/>
                </a:solidFill>
                <a:latin typeface="华文中宋"/>
                <a:cs typeface="华文中宋"/>
              </a:rPr>
              <a:t>分</a:t>
            </a:r>
            <a:r>
              <a:rPr sz="2000" spc="-15" dirty="0">
                <a:solidFill>
                  <a:srgbClr val="FFFFFF"/>
                </a:solidFill>
                <a:latin typeface="Arial"/>
                <a:cs typeface="Arial"/>
              </a:rPr>
              <a:t>-</a:t>
            </a:r>
            <a:r>
              <a:rPr sz="2000" dirty="0">
                <a:solidFill>
                  <a:srgbClr val="FFFFFF"/>
                </a:solidFill>
                <a:latin typeface="华文中宋"/>
                <a:cs typeface="华文中宋"/>
              </a:rPr>
              <a:t>命</a:t>
            </a:r>
            <a:r>
              <a:rPr sz="2000" spc="-5" dirty="0">
                <a:solidFill>
                  <a:srgbClr val="FFFFFF"/>
                </a:solidFill>
                <a:latin typeface="华文中宋"/>
                <a:cs typeface="华文中宋"/>
              </a:rPr>
              <a:t>名</a:t>
            </a:r>
            <a:r>
              <a:rPr sz="2000" spc="-15" dirty="0">
                <a:solidFill>
                  <a:srgbClr val="FFFFFF"/>
                </a:solidFill>
                <a:latin typeface="Arial"/>
                <a:cs typeface="Arial"/>
              </a:rPr>
              <a:t>-</a:t>
            </a:r>
            <a:r>
              <a:rPr sz="2000" dirty="0">
                <a:solidFill>
                  <a:srgbClr val="FFFFFF"/>
                </a:solidFill>
                <a:latin typeface="华文中宋"/>
                <a:cs typeface="华文中宋"/>
              </a:rPr>
              <a:t>表达</a:t>
            </a:r>
            <a:r>
              <a:rPr sz="2000" spc="-5" dirty="0">
                <a:solidFill>
                  <a:srgbClr val="FFFFFF"/>
                </a:solidFill>
                <a:latin typeface="Arial"/>
                <a:cs typeface="Arial"/>
              </a:rPr>
              <a:t>?</a:t>
            </a:r>
            <a:endParaRPr sz="2000" dirty="0">
              <a:latin typeface="Arial"/>
              <a:cs typeface="Arial"/>
            </a:endParaRPr>
          </a:p>
        </p:txBody>
      </p:sp>
      <p:sp>
        <p:nvSpPr>
          <p:cNvPr id="3" name="object 3"/>
          <p:cNvSpPr txBox="1">
            <a:spLocks noGrp="1"/>
          </p:cNvSpPr>
          <p:nvPr>
            <p:ph type="body" idx="4294967295"/>
          </p:nvPr>
        </p:nvSpPr>
        <p:spPr>
          <a:xfrm>
            <a:off x="1048118" y="1653916"/>
            <a:ext cx="8699500" cy="2811026"/>
          </a:xfrm>
          <a:prstGeom prst="rect">
            <a:avLst/>
          </a:prstGeom>
        </p:spPr>
        <p:txBody>
          <a:bodyPr vert="horz" wrap="square" lIns="0" tIns="0" rIns="0" bIns="0" rtlCol="0">
            <a:spAutoFit/>
          </a:bodyPr>
          <a:lstStyle/>
          <a:p>
            <a:pPr marL="50800">
              <a:lnSpc>
                <a:spcPct val="100000"/>
              </a:lnSpc>
            </a:pPr>
            <a:r>
              <a:rPr sz="2400" b="1" dirty="0">
                <a:solidFill>
                  <a:srgbClr val="4F4FEB"/>
                </a:solidFill>
                <a:latin typeface="Microsoft JhengHei UI" panose="020B0604030504040204" pitchFamily="34" charset="-120"/>
                <a:ea typeface="Microsoft JhengHei UI" panose="020B0604030504040204" pitchFamily="34" charset="-120"/>
              </a:rPr>
              <a:t>数据建模是抽象，抽象是理解-区分-命名-表达</a:t>
            </a:r>
          </a:p>
          <a:p>
            <a:pPr marL="412750" indent="-342900">
              <a:lnSpc>
                <a:spcPct val="100000"/>
              </a:lnSpc>
              <a:spcBef>
                <a:spcPts val="1095"/>
              </a:spcBef>
              <a:buFont typeface="Wingdings" panose="05000000000000000000" pitchFamily="2" charset="2"/>
              <a:buChar char="p"/>
            </a:pPr>
            <a:r>
              <a:rPr sz="2000" b="1" spc="-5" dirty="0" err="1">
                <a:solidFill>
                  <a:srgbClr val="000000"/>
                </a:solidFill>
                <a:latin typeface="Microsoft JhengHei UI" panose="020B0604030504040204" pitchFamily="34" charset="-120"/>
                <a:ea typeface="Microsoft JhengHei UI" panose="020B0604030504040204" pitchFamily="34" charset="-120"/>
              </a:rPr>
              <a:t>现实世界需要理解：现实中的卡片、单据、表格、报表</a:t>
            </a:r>
            <a:r>
              <a:rPr sz="2000" b="1" spc="-5" dirty="0">
                <a:solidFill>
                  <a:srgbClr val="000000"/>
                </a:solidFill>
                <a:latin typeface="Microsoft JhengHei UI" panose="020B0604030504040204" pitchFamily="34" charset="-120"/>
                <a:ea typeface="Microsoft JhengHei UI" panose="020B0604030504040204" pitchFamily="34" charset="-120"/>
              </a:rPr>
              <a:t>… …</a:t>
            </a:r>
            <a:endParaRPr sz="2000" b="1" dirty="0">
              <a:latin typeface="Microsoft JhengHei UI" panose="020B0604030504040204" pitchFamily="34" charset="-120"/>
              <a:ea typeface="Microsoft JhengHei UI" panose="020B0604030504040204" pitchFamily="34" charset="-120"/>
              <a:cs typeface="Wingdings"/>
            </a:endParaRPr>
          </a:p>
          <a:p>
            <a:pPr marL="412115" marR="28575" indent="-342900">
              <a:lnSpc>
                <a:spcPct val="130300"/>
              </a:lnSpc>
              <a:buFont typeface="Wingdings" panose="05000000000000000000" pitchFamily="2" charset="2"/>
              <a:buChar char="p"/>
            </a:pPr>
            <a:r>
              <a:rPr sz="2000" b="1" spc="-5" dirty="0" err="1">
                <a:solidFill>
                  <a:srgbClr val="000000"/>
                </a:solidFill>
                <a:latin typeface="Microsoft JhengHei UI" panose="020B0604030504040204" pitchFamily="34" charset="-120"/>
                <a:ea typeface="Microsoft JhengHei UI" panose="020B0604030504040204" pitchFamily="34" charset="-120"/>
              </a:rPr>
              <a:t>理解的标志是区分：表与表的区分，表</a:t>
            </a:r>
            <a:r>
              <a:rPr sz="2000" b="1" dirty="0" err="1">
                <a:solidFill>
                  <a:srgbClr val="000000"/>
                </a:solidFill>
                <a:latin typeface="Microsoft JhengHei UI" panose="020B0604030504040204" pitchFamily="34" charset="-120"/>
                <a:ea typeface="Microsoft JhengHei UI" panose="020B0604030504040204" pitchFamily="34" charset="-120"/>
              </a:rPr>
              <a:t>内</a:t>
            </a:r>
            <a:r>
              <a:rPr sz="2000" b="1" spc="-5" dirty="0" err="1">
                <a:solidFill>
                  <a:srgbClr val="000000"/>
                </a:solidFill>
                <a:latin typeface="Microsoft JhengHei UI" panose="020B0604030504040204" pitchFamily="34" charset="-120"/>
                <a:ea typeface="Microsoft JhengHei UI" panose="020B0604030504040204" pitchFamily="34" charset="-120"/>
              </a:rPr>
              <a:t>数据项的区分，数据项之间关系</a:t>
            </a:r>
            <a:r>
              <a:rPr sz="2000" b="1" spc="-5" dirty="0">
                <a:solidFill>
                  <a:srgbClr val="000000"/>
                </a:solidFill>
                <a:latin typeface="Microsoft JhengHei UI" panose="020B0604030504040204" pitchFamily="34" charset="-120"/>
                <a:ea typeface="Microsoft JhengHei UI" panose="020B0604030504040204" pitchFamily="34" charset="-120"/>
              </a:rPr>
              <a:t> 的区分，表之间关系的区分？</a:t>
            </a:r>
            <a:endParaRPr sz="2000" b="1" dirty="0">
              <a:latin typeface="Microsoft JhengHei UI" panose="020B0604030504040204" pitchFamily="34" charset="-120"/>
              <a:ea typeface="Microsoft JhengHei UI" panose="020B0604030504040204" pitchFamily="34" charset="-120"/>
              <a:cs typeface="Wingdings"/>
            </a:endParaRPr>
          </a:p>
          <a:p>
            <a:pPr marL="412115" indent="-342900">
              <a:lnSpc>
                <a:spcPct val="100000"/>
              </a:lnSpc>
              <a:spcBef>
                <a:spcPts val="725"/>
              </a:spcBef>
              <a:buFont typeface="Wingdings" panose="05000000000000000000" pitchFamily="2" charset="2"/>
              <a:buChar char="p"/>
            </a:pPr>
            <a:r>
              <a:rPr sz="2000" b="1" spc="-5" dirty="0" err="1">
                <a:solidFill>
                  <a:srgbClr val="000000"/>
                </a:solidFill>
                <a:latin typeface="Microsoft JhengHei UI" panose="020B0604030504040204" pitchFamily="34" charset="-120"/>
                <a:ea typeface="Microsoft JhengHei UI" panose="020B0604030504040204" pitchFamily="34" charset="-120"/>
              </a:rPr>
              <a:t>区分的标志是命名：命名表、命名数据项、命名表之间的联系</a:t>
            </a:r>
            <a:endParaRPr sz="2000" b="1" dirty="0">
              <a:latin typeface="Microsoft JhengHei UI" panose="020B0604030504040204" pitchFamily="34" charset="-120"/>
              <a:ea typeface="Microsoft JhengHei UI" panose="020B0604030504040204" pitchFamily="34" charset="-120"/>
              <a:cs typeface="Wingdings"/>
            </a:endParaRPr>
          </a:p>
          <a:p>
            <a:pPr marL="412115" indent="-342900">
              <a:lnSpc>
                <a:spcPct val="100000"/>
              </a:lnSpc>
              <a:spcBef>
                <a:spcPts val="725"/>
              </a:spcBef>
              <a:buFont typeface="Wingdings" panose="05000000000000000000" pitchFamily="2" charset="2"/>
              <a:buChar char="p"/>
            </a:pPr>
            <a:r>
              <a:rPr sz="2000" b="1" spc="-5" dirty="0" err="1">
                <a:solidFill>
                  <a:srgbClr val="000000"/>
                </a:solidFill>
                <a:latin typeface="Microsoft JhengHei UI" panose="020B0604030504040204" pitchFamily="34" charset="-120"/>
                <a:ea typeface="Microsoft JhengHei UI" panose="020B0604030504040204" pitchFamily="34" charset="-120"/>
              </a:rPr>
              <a:t>抽象的最终结果是正确的表达：用其他人能理解的表达方法来表达</a:t>
            </a:r>
            <a:r>
              <a:rPr sz="2000" b="1" spc="-5" dirty="0">
                <a:latin typeface="Microsoft JhengHei UI" panose="020B0604030504040204" pitchFamily="34" charset="-120"/>
                <a:ea typeface="Microsoft JhengHei UI" panose="020B0604030504040204" pitchFamily="34" charset="-120"/>
              </a:rPr>
              <a:t>(E-R图</a:t>
            </a:r>
            <a:endParaRPr sz="2000" b="1" dirty="0">
              <a:latin typeface="Microsoft JhengHei UI" panose="020B0604030504040204" pitchFamily="34" charset="-120"/>
              <a:ea typeface="Microsoft JhengHei UI" panose="020B0604030504040204" pitchFamily="34" charset="-120"/>
              <a:cs typeface="Wingdings"/>
            </a:endParaRPr>
          </a:p>
          <a:p>
            <a:pPr marL="69850">
              <a:lnSpc>
                <a:spcPct val="100000"/>
              </a:lnSpc>
              <a:spcBef>
                <a:spcPts val="725"/>
              </a:spcBef>
            </a:pPr>
            <a:r>
              <a:rPr sz="2000" b="1" spc="-5" dirty="0">
                <a:latin typeface="Microsoft JhengHei UI" panose="020B0604030504040204" pitchFamily="34" charset="-120"/>
                <a:ea typeface="Microsoft JhengHei UI" panose="020B0604030504040204" pitchFamily="34" charset="-120"/>
              </a:rPr>
              <a:t>/Crow's Foot/IDEF1X)</a:t>
            </a:r>
            <a:endParaRPr sz="2000" b="1" dirty="0">
              <a:latin typeface="Microsoft JhengHei UI" panose="020B0604030504040204" pitchFamily="34" charset="-120"/>
              <a:ea typeface="Microsoft JhengHei UI" panose="020B0604030504040204" pitchFamily="34" charset="-120"/>
            </a:endParaRPr>
          </a:p>
        </p:txBody>
      </p:sp>
      <p:sp>
        <p:nvSpPr>
          <p:cNvPr id="5" name="object 5"/>
          <p:cNvSpPr/>
          <p:nvPr/>
        </p:nvSpPr>
        <p:spPr>
          <a:xfrm>
            <a:off x="1141361" y="5473446"/>
            <a:ext cx="3745229" cy="114604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589917" y="4501896"/>
            <a:ext cx="3730752" cy="2142744"/>
          </a:xfrm>
          <a:prstGeom prst="rect">
            <a:avLst/>
          </a:prstGeom>
          <a:blipFill>
            <a:blip r:embed="rId3" cstate="print"/>
            <a:stretch>
              <a:fillRect/>
            </a:stretch>
          </a:blipFill>
        </p:spPr>
        <p:txBody>
          <a:bodyPr wrap="square" lIns="0" tIns="0" rIns="0" bIns="0" rtlCol="0"/>
          <a:lstStyle/>
          <a:p>
            <a:endParaRPr/>
          </a:p>
        </p:txBody>
      </p:sp>
      <p:sp>
        <p:nvSpPr>
          <p:cNvPr id="10" name="矩形 9">
            <a:extLst>
              <a:ext uri="{FF2B5EF4-FFF2-40B4-BE49-F238E27FC236}">
                <a16:creationId xmlns="" xmlns:a16="http://schemas.microsoft.com/office/drawing/2014/main" id="{3FF40719-4E3F-4E85-8689-240E4FA81AC7}"/>
              </a:ext>
            </a:extLst>
          </p:cNvPr>
          <p:cNvSpPr/>
          <p:nvPr/>
        </p:nvSpPr>
        <p:spPr>
          <a:xfrm>
            <a:off x="241300" y="383633"/>
            <a:ext cx="6691642" cy="523220"/>
          </a:xfrm>
          <a:prstGeom prst="rect">
            <a:avLst/>
          </a:prstGeom>
        </p:spPr>
        <p:txBody>
          <a:bodyPr wrap="square">
            <a:spAutoFit/>
          </a:bodyPr>
          <a:lstStyle/>
          <a:p>
            <a:pPr marL="48895">
              <a:lnSpc>
                <a:spcPct val="100000"/>
              </a:lnSpc>
            </a:pPr>
            <a:r>
              <a:rPr lang="zh-CN" altLang="en-US" sz="2800" b="1" u="dbl" spc="-5" dirty="0">
                <a:solidFill>
                  <a:srgbClr val="000000"/>
                </a:solidFill>
                <a:latin typeface="Microsoft JhengHei" panose="020B0604030504040204" pitchFamily="34" charset="-120"/>
                <a:ea typeface="Microsoft JhengHei" panose="020B0604030504040204" pitchFamily="34" charset="-120"/>
              </a:rPr>
              <a:t>为什么要数据建模和数据库设计</a:t>
            </a:r>
            <a:r>
              <a:rPr lang="en-US" altLang="zh-CN" sz="2800" b="1" u="dbl" spc="-5" dirty="0">
                <a:solidFill>
                  <a:srgbClr val="000000"/>
                </a:solidFill>
                <a:latin typeface="Microsoft JhengHei" panose="020B0604030504040204" pitchFamily="34" charset="-120"/>
                <a:ea typeface="Microsoft JhengHei" panose="020B0604030504040204" pitchFamily="34" charset="-120"/>
              </a:rPr>
              <a:t>?</a:t>
            </a:r>
            <a:endParaRPr lang="zh-CN" altLang="en-US" sz="2400" u="dbl" dirty="0">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94499" y="689610"/>
            <a:ext cx="8597163" cy="314959"/>
          </a:xfrm>
          <a:prstGeom prst="rect">
            <a:avLst/>
          </a:prstGeom>
        </p:spPr>
        <p:txBody>
          <a:bodyPr vert="horz" wrap="square" lIns="0" tIns="0" rIns="0" bIns="0" rtlCol="0">
            <a:spAutoFit/>
          </a:bodyPr>
          <a:lstStyle/>
          <a:p>
            <a:pPr>
              <a:lnSpc>
                <a:spcPct val="119700"/>
              </a:lnSpc>
            </a:pPr>
            <a:r>
              <a:rPr sz="2000" spc="-5" dirty="0">
                <a:solidFill>
                  <a:srgbClr val="FFFFFF"/>
                </a:solidFill>
                <a:latin typeface="华文中宋"/>
                <a:cs typeface="华文中宋"/>
              </a:rPr>
              <a:t>为什么要数据建模与数据库设计</a:t>
            </a:r>
            <a:r>
              <a:rPr sz="2000" spc="-5" dirty="0">
                <a:solidFill>
                  <a:srgbClr val="FFFFFF"/>
                </a:solidFill>
                <a:latin typeface="Arial"/>
                <a:cs typeface="Arial"/>
              </a:rPr>
              <a:t>? </a:t>
            </a:r>
            <a:r>
              <a:rPr sz="2000" spc="-10" dirty="0">
                <a:solidFill>
                  <a:srgbClr val="FFFFFF"/>
                </a:solidFill>
                <a:latin typeface="Arial"/>
                <a:cs typeface="Arial"/>
              </a:rPr>
              <a:t>(4</a:t>
            </a:r>
            <a:r>
              <a:rPr sz="2000" spc="-5" dirty="0">
                <a:solidFill>
                  <a:srgbClr val="FFFFFF"/>
                </a:solidFill>
                <a:latin typeface="Arial"/>
                <a:cs typeface="Arial"/>
              </a:rPr>
              <a:t>)</a:t>
            </a:r>
            <a:r>
              <a:rPr sz="2000" spc="-5" dirty="0">
                <a:solidFill>
                  <a:srgbClr val="FFFFFF"/>
                </a:solidFill>
                <a:latin typeface="华文中宋"/>
                <a:cs typeface="华文中宋"/>
              </a:rPr>
              <a:t>怎样抽象</a:t>
            </a:r>
            <a:r>
              <a:rPr sz="2000" spc="-5" dirty="0">
                <a:solidFill>
                  <a:srgbClr val="FFFFFF"/>
                </a:solidFill>
                <a:latin typeface="Arial"/>
                <a:cs typeface="Arial"/>
              </a:rPr>
              <a:t>—</a:t>
            </a:r>
            <a:r>
              <a:rPr sz="2000" dirty="0">
                <a:solidFill>
                  <a:srgbClr val="FFFFFF"/>
                </a:solidFill>
                <a:latin typeface="华文中宋"/>
                <a:cs typeface="华文中宋"/>
              </a:rPr>
              <a:t>理</a:t>
            </a:r>
            <a:r>
              <a:rPr sz="2000" spc="-5" dirty="0">
                <a:solidFill>
                  <a:srgbClr val="FFFFFF"/>
                </a:solidFill>
                <a:latin typeface="华文中宋"/>
                <a:cs typeface="华文中宋"/>
              </a:rPr>
              <a:t>解</a:t>
            </a:r>
            <a:r>
              <a:rPr sz="2000" spc="-5" dirty="0">
                <a:solidFill>
                  <a:srgbClr val="FFFFFF"/>
                </a:solidFill>
                <a:latin typeface="Arial"/>
                <a:cs typeface="Arial"/>
              </a:rPr>
              <a:t>-</a:t>
            </a:r>
            <a:r>
              <a:rPr sz="2000" spc="-5" dirty="0">
                <a:solidFill>
                  <a:srgbClr val="FFFFFF"/>
                </a:solidFill>
                <a:latin typeface="华文中宋"/>
                <a:cs typeface="华文中宋"/>
              </a:rPr>
              <a:t>区</a:t>
            </a:r>
            <a:r>
              <a:rPr sz="2000" dirty="0">
                <a:solidFill>
                  <a:srgbClr val="FFFFFF"/>
                </a:solidFill>
                <a:latin typeface="华文中宋"/>
                <a:cs typeface="华文中宋"/>
              </a:rPr>
              <a:t>分</a:t>
            </a:r>
            <a:r>
              <a:rPr sz="2000" spc="-15" dirty="0">
                <a:solidFill>
                  <a:srgbClr val="FFFFFF"/>
                </a:solidFill>
                <a:latin typeface="Arial"/>
                <a:cs typeface="Arial"/>
              </a:rPr>
              <a:t>-</a:t>
            </a:r>
            <a:r>
              <a:rPr sz="2000" dirty="0">
                <a:solidFill>
                  <a:srgbClr val="FFFFFF"/>
                </a:solidFill>
                <a:latin typeface="华文中宋"/>
                <a:cs typeface="华文中宋"/>
              </a:rPr>
              <a:t>命</a:t>
            </a:r>
            <a:r>
              <a:rPr sz="2000" spc="-5" dirty="0">
                <a:solidFill>
                  <a:srgbClr val="FFFFFF"/>
                </a:solidFill>
                <a:latin typeface="华文中宋"/>
                <a:cs typeface="华文中宋"/>
              </a:rPr>
              <a:t>名</a:t>
            </a:r>
            <a:r>
              <a:rPr sz="2000" spc="-15" dirty="0">
                <a:solidFill>
                  <a:srgbClr val="FFFFFF"/>
                </a:solidFill>
                <a:latin typeface="Arial"/>
                <a:cs typeface="Arial"/>
              </a:rPr>
              <a:t>-</a:t>
            </a:r>
            <a:r>
              <a:rPr sz="2000" dirty="0">
                <a:solidFill>
                  <a:srgbClr val="FFFFFF"/>
                </a:solidFill>
                <a:latin typeface="华文中宋"/>
                <a:cs typeface="华文中宋"/>
              </a:rPr>
              <a:t>表达</a:t>
            </a:r>
            <a:r>
              <a:rPr sz="2000" spc="-5" dirty="0">
                <a:solidFill>
                  <a:srgbClr val="FFFFFF"/>
                </a:solidFill>
                <a:latin typeface="Arial"/>
                <a:cs typeface="Arial"/>
              </a:rPr>
              <a:t>?</a:t>
            </a:r>
            <a:endParaRPr sz="2000" dirty="0">
              <a:latin typeface="Arial"/>
              <a:cs typeface="Arial"/>
            </a:endParaRPr>
          </a:p>
        </p:txBody>
      </p:sp>
      <p:sp>
        <p:nvSpPr>
          <p:cNvPr id="10" name="矩形 9">
            <a:extLst>
              <a:ext uri="{FF2B5EF4-FFF2-40B4-BE49-F238E27FC236}">
                <a16:creationId xmlns="" xmlns:a16="http://schemas.microsoft.com/office/drawing/2014/main" id="{3FF40719-4E3F-4E85-8689-240E4FA81AC7}"/>
              </a:ext>
            </a:extLst>
          </p:cNvPr>
          <p:cNvSpPr/>
          <p:nvPr/>
        </p:nvSpPr>
        <p:spPr>
          <a:xfrm>
            <a:off x="241300" y="383633"/>
            <a:ext cx="6691642" cy="523220"/>
          </a:xfrm>
          <a:prstGeom prst="rect">
            <a:avLst/>
          </a:prstGeom>
        </p:spPr>
        <p:txBody>
          <a:bodyPr wrap="square">
            <a:spAutoFit/>
          </a:bodyPr>
          <a:lstStyle/>
          <a:p>
            <a:pPr marL="48895">
              <a:lnSpc>
                <a:spcPct val="100000"/>
              </a:lnSpc>
            </a:pPr>
            <a:r>
              <a:rPr lang="en-US" altLang="zh-CN" sz="2800" b="1" u="dbl" spc="-5" dirty="0" smtClean="0">
                <a:solidFill>
                  <a:srgbClr val="000000"/>
                </a:solidFill>
                <a:latin typeface="Microsoft JhengHei" panose="020B0604030504040204" pitchFamily="34" charset="-120"/>
                <a:ea typeface="Microsoft JhengHei" panose="020B0604030504040204" pitchFamily="34" charset="-120"/>
              </a:rPr>
              <a:t>ER-Diagram </a:t>
            </a:r>
            <a:r>
              <a:rPr lang="zh-CN" altLang="en-US" sz="2800" b="1" u="dbl" spc="-5" dirty="0" smtClean="0">
                <a:solidFill>
                  <a:srgbClr val="000000"/>
                </a:solidFill>
                <a:latin typeface="Microsoft JhengHei" panose="020B0604030504040204" pitchFamily="34" charset="-120"/>
                <a:ea typeface="Microsoft JhengHei" panose="020B0604030504040204" pitchFamily="34" charset="-120"/>
              </a:rPr>
              <a:t>例子</a:t>
            </a:r>
            <a:endParaRPr lang="zh-CN" altLang="en-US" sz="2400" u="dbl" dirty="0">
              <a:latin typeface="Arial" panose="020B0604020202020204"/>
              <a:cs typeface="Arial" panose="020B0604020202020204"/>
            </a:endParaRPr>
          </a:p>
        </p:txBody>
      </p:sp>
      <p:pic>
        <p:nvPicPr>
          <p:cNvPr id="2" name="图片 1"/>
          <p:cNvPicPr>
            <a:picLocks noChangeAspect="1"/>
          </p:cNvPicPr>
          <p:nvPr/>
        </p:nvPicPr>
        <p:blipFill>
          <a:blip r:embed="rId2"/>
          <a:stretch>
            <a:fillRect/>
          </a:stretch>
        </p:blipFill>
        <p:spPr>
          <a:xfrm>
            <a:off x="1612900" y="1203305"/>
            <a:ext cx="6524625" cy="3629025"/>
          </a:xfrm>
          <a:prstGeom prst="rect">
            <a:avLst/>
          </a:prstGeom>
        </p:spPr>
      </p:pic>
      <p:pic>
        <p:nvPicPr>
          <p:cNvPr id="7" name="图片 6"/>
          <p:cNvPicPr>
            <a:picLocks noChangeAspect="1"/>
          </p:cNvPicPr>
          <p:nvPr/>
        </p:nvPicPr>
        <p:blipFill>
          <a:blip r:embed="rId3"/>
          <a:stretch>
            <a:fillRect/>
          </a:stretch>
        </p:blipFill>
        <p:spPr>
          <a:xfrm>
            <a:off x="2603500" y="4238625"/>
            <a:ext cx="7547342" cy="3176545"/>
          </a:xfrm>
          <a:prstGeom prst="rect">
            <a:avLst/>
          </a:prstGeom>
        </p:spPr>
      </p:pic>
      <p:pic>
        <p:nvPicPr>
          <p:cNvPr id="8" name="图片 7"/>
          <p:cNvPicPr>
            <a:picLocks noChangeAspect="1"/>
          </p:cNvPicPr>
          <p:nvPr/>
        </p:nvPicPr>
        <p:blipFill>
          <a:blip r:embed="rId4"/>
          <a:stretch>
            <a:fillRect/>
          </a:stretch>
        </p:blipFill>
        <p:spPr>
          <a:xfrm>
            <a:off x="1155700" y="1440571"/>
            <a:ext cx="6858000" cy="5400675"/>
          </a:xfrm>
          <a:prstGeom prst="rect">
            <a:avLst/>
          </a:prstGeom>
        </p:spPr>
      </p:pic>
    </p:spTree>
    <p:extLst>
      <p:ext uri="{BB962C8B-B14F-4D97-AF65-F5344CB8AC3E}">
        <p14:creationId xmlns:p14="http://schemas.microsoft.com/office/powerpoint/2010/main" val="365364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94499" y="689610"/>
            <a:ext cx="8597163" cy="314959"/>
          </a:xfrm>
          <a:prstGeom prst="rect">
            <a:avLst/>
          </a:prstGeom>
        </p:spPr>
        <p:txBody>
          <a:bodyPr vert="horz" wrap="square" lIns="0" tIns="0" rIns="0" bIns="0" rtlCol="0">
            <a:spAutoFit/>
          </a:bodyPr>
          <a:lstStyle/>
          <a:p>
            <a:pPr>
              <a:lnSpc>
                <a:spcPct val="119700"/>
              </a:lnSpc>
            </a:pPr>
            <a:r>
              <a:rPr sz="2000" spc="-5" dirty="0">
                <a:solidFill>
                  <a:srgbClr val="FFFFFF"/>
                </a:solidFill>
                <a:latin typeface="华文中宋"/>
                <a:cs typeface="华文中宋"/>
              </a:rPr>
              <a:t>为什么要数据建模与数据库设计</a:t>
            </a:r>
            <a:r>
              <a:rPr sz="2000" spc="-5" dirty="0">
                <a:solidFill>
                  <a:srgbClr val="FFFFFF"/>
                </a:solidFill>
                <a:latin typeface="Arial"/>
                <a:cs typeface="Arial"/>
              </a:rPr>
              <a:t>? </a:t>
            </a:r>
            <a:r>
              <a:rPr sz="2000" spc="-10" dirty="0">
                <a:solidFill>
                  <a:srgbClr val="FFFFFF"/>
                </a:solidFill>
                <a:latin typeface="Arial"/>
                <a:cs typeface="Arial"/>
              </a:rPr>
              <a:t>(4</a:t>
            </a:r>
            <a:r>
              <a:rPr sz="2000" spc="-5" dirty="0">
                <a:solidFill>
                  <a:srgbClr val="FFFFFF"/>
                </a:solidFill>
                <a:latin typeface="Arial"/>
                <a:cs typeface="Arial"/>
              </a:rPr>
              <a:t>)</a:t>
            </a:r>
            <a:r>
              <a:rPr sz="2000" spc="-5" dirty="0">
                <a:solidFill>
                  <a:srgbClr val="FFFFFF"/>
                </a:solidFill>
                <a:latin typeface="华文中宋"/>
                <a:cs typeface="华文中宋"/>
              </a:rPr>
              <a:t>怎样抽象</a:t>
            </a:r>
            <a:r>
              <a:rPr sz="2000" spc="-5" dirty="0">
                <a:solidFill>
                  <a:srgbClr val="FFFFFF"/>
                </a:solidFill>
                <a:latin typeface="Arial"/>
                <a:cs typeface="Arial"/>
              </a:rPr>
              <a:t>—</a:t>
            </a:r>
            <a:r>
              <a:rPr sz="2000" dirty="0">
                <a:solidFill>
                  <a:srgbClr val="FFFFFF"/>
                </a:solidFill>
                <a:latin typeface="华文中宋"/>
                <a:cs typeface="华文中宋"/>
              </a:rPr>
              <a:t>理</a:t>
            </a:r>
            <a:r>
              <a:rPr sz="2000" spc="-5" dirty="0">
                <a:solidFill>
                  <a:srgbClr val="FFFFFF"/>
                </a:solidFill>
                <a:latin typeface="华文中宋"/>
                <a:cs typeface="华文中宋"/>
              </a:rPr>
              <a:t>解</a:t>
            </a:r>
            <a:r>
              <a:rPr sz="2000" spc="-5" dirty="0">
                <a:solidFill>
                  <a:srgbClr val="FFFFFF"/>
                </a:solidFill>
                <a:latin typeface="Arial"/>
                <a:cs typeface="Arial"/>
              </a:rPr>
              <a:t>-</a:t>
            </a:r>
            <a:r>
              <a:rPr sz="2000" spc="-5" dirty="0">
                <a:solidFill>
                  <a:srgbClr val="FFFFFF"/>
                </a:solidFill>
                <a:latin typeface="华文中宋"/>
                <a:cs typeface="华文中宋"/>
              </a:rPr>
              <a:t>区</a:t>
            </a:r>
            <a:r>
              <a:rPr sz="2000" dirty="0">
                <a:solidFill>
                  <a:srgbClr val="FFFFFF"/>
                </a:solidFill>
                <a:latin typeface="华文中宋"/>
                <a:cs typeface="华文中宋"/>
              </a:rPr>
              <a:t>分</a:t>
            </a:r>
            <a:r>
              <a:rPr sz="2000" spc="-15" dirty="0">
                <a:solidFill>
                  <a:srgbClr val="FFFFFF"/>
                </a:solidFill>
                <a:latin typeface="Arial"/>
                <a:cs typeface="Arial"/>
              </a:rPr>
              <a:t>-</a:t>
            </a:r>
            <a:r>
              <a:rPr sz="2000" dirty="0">
                <a:solidFill>
                  <a:srgbClr val="FFFFFF"/>
                </a:solidFill>
                <a:latin typeface="华文中宋"/>
                <a:cs typeface="华文中宋"/>
              </a:rPr>
              <a:t>命</a:t>
            </a:r>
            <a:r>
              <a:rPr sz="2000" spc="-5" dirty="0">
                <a:solidFill>
                  <a:srgbClr val="FFFFFF"/>
                </a:solidFill>
                <a:latin typeface="华文中宋"/>
                <a:cs typeface="华文中宋"/>
              </a:rPr>
              <a:t>名</a:t>
            </a:r>
            <a:r>
              <a:rPr sz="2000" spc="-15" dirty="0">
                <a:solidFill>
                  <a:srgbClr val="FFFFFF"/>
                </a:solidFill>
                <a:latin typeface="Arial"/>
                <a:cs typeface="Arial"/>
              </a:rPr>
              <a:t>-</a:t>
            </a:r>
            <a:r>
              <a:rPr sz="2000" dirty="0">
                <a:solidFill>
                  <a:srgbClr val="FFFFFF"/>
                </a:solidFill>
                <a:latin typeface="华文中宋"/>
                <a:cs typeface="华文中宋"/>
              </a:rPr>
              <a:t>表达</a:t>
            </a:r>
            <a:r>
              <a:rPr sz="2000" spc="-5" dirty="0">
                <a:solidFill>
                  <a:srgbClr val="FFFFFF"/>
                </a:solidFill>
                <a:latin typeface="Arial"/>
                <a:cs typeface="Arial"/>
              </a:rPr>
              <a:t>?</a:t>
            </a:r>
            <a:endParaRPr sz="2000" dirty="0">
              <a:latin typeface="Arial"/>
              <a:cs typeface="Arial"/>
            </a:endParaRPr>
          </a:p>
        </p:txBody>
      </p:sp>
      <p:sp>
        <p:nvSpPr>
          <p:cNvPr id="10" name="矩形 9">
            <a:extLst>
              <a:ext uri="{FF2B5EF4-FFF2-40B4-BE49-F238E27FC236}">
                <a16:creationId xmlns="" xmlns:a16="http://schemas.microsoft.com/office/drawing/2014/main" id="{3FF40719-4E3F-4E85-8689-240E4FA81AC7}"/>
              </a:ext>
            </a:extLst>
          </p:cNvPr>
          <p:cNvSpPr/>
          <p:nvPr/>
        </p:nvSpPr>
        <p:spPr>
          <a:xfrm>
            <a:off x="241300" y="383633"/>
            <a:ext cx="6691642" cy="523220"/>
          </a:xfrm>
          <a:prstGeom prst="rect">
            <a:avLst/>
          </a:prstGeom>
        </p:spPr>
        <p:txBody>
          <a:bodyPr wrap="square">
            <a:spAutoFit/>
          </a:bodyPr>
          <a:lstStyle/>
          <a:p>
            <a:pPr marL="48895">
              <a:lnSpc>
                <a:spcPct val="100000"/>
              </a:lnSpc>
            </a:pPr>
            <a:r>
              <a:rPr lang="en-US" altLang="zh-CN" sz="2800" b="1" u="dbl" spc="-5" dirty="0" smtClean="0">
                <a:solidFill>
                  <a:srgbClr val="000000"/>
                </a:solidFill>
                <a:latin typeface="Microsoft JhengHei" panose="020B0604030504040204" pitchFamily="34" charset="-120"/>
                <a:ea typeface="Microsoft JhengHei" panose="020B0604030504040204" pitchFamily="34" charset="-120"/>
              </a:rPr>
              <a:t>ER-Diagram </a:t>
            </a:r>
            <a:r>
              <a:rPr lang="zh-CN" altLang="en-US" sz="2800" b="1" u="dbl" spc="-5" dirty="0" smtClean="0">
                <a:solidFill>
                  <a:srgbClr val="000000"/>
                </a:solidFill>
                <a:latin typeface="Microsoft JhengHei" panose="020B0604030504040204" pitchFamily="34" charset="-120"/>
                <a:ea typeface="Microsoft JhengHei" panose="020B0604030504040204" pitchFamily="34" charset="-120"/>
              </a:rPr>
              <a:t>例子</a:t>
            </a:r>
            <a:endParaRPr lang="zh-CN" altLang="en-US" sz="2400" u="dbl" dirty="0">
              <a:latin typeface="Arial" panose="020B0604020202020204"/>
              <a:cs typeface="Arial" panose="020B0604020202020204"/>
            </a:endParaRPr>
          </a:p>
        </p:txBody>
      </p:sp>
      <p:pic>
        <p:nvPicPr>
          <p:cNvPr id="8" name="图片 7"/>
          <p:cNvPicPr>
            <a:picLocks noChangeAspect="1"/>
          </p:cNvPicPr>
          <p:nvPr/>
        </p:nvPicPr>
        <p:blipFill>
          <a:blip r:embed="rId2"/>
          <a:stretch>
            <a:fillRect/>
          </a:stretch>
        </p:blipFill>
        <p:spPr>
          <a:xfrm>
            <a:off x="1460500" y="1281971"/>
            <a:ext cx="6858000" cy="5400675"/>
          </a:xfrm>
          <a:prstGeom prst="rect">
            <a:avLst/>
          </a:prstGeom>
        </p:spPr>
      </p:pic>
    </p:spTree>
    <p:extLst>
      <p:ext uri="{BB962C8B-B14F-4D97-AF65-F5344CB8AC3E}">
        <p14:creationId xmlns:p14="http://schemas.microsoft.com/office/powerpoint/2010/main" val="1631426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53979" y="1446011"/>
            <a:ext cx="7898130" cy="1959511"/>
          </a:xfrm>
          <a:prstGeom prst="rect">
            <a:avLst/>
          </a:prstGeom>
        </p:spPr>
        <p:txBody>
          <a:bodyPr vert="horz" wrap="square" lIns="0" tIns="0" rIns="0" bIns="0" rtlCol="0">
            <a:spAutoFit/>
          </a:bodyPr>
          <a:lstStyle/>
          <a:p>
            <a:pPr marL="12700">
              <a:lnSpc>
                <a:spcPct val="100000"/>
              </a:lnSpc>
            </a:pPr>
            <a:r>
              <a:rPr sz="2400" b="1" dirty="0">
                <a:latin typeface="Microsoft JhengHei UI" panose="020B0604030504040204" pitchFamily="34" charset="-120"/>
                <a:ea typeface="Microsoft JhengHei UI" panose="020B0604030504040204" pitchFamily="34" charset="-120"/>
                <a:cs typeface="微软雅黑"/>
              </a:rPr>
              <a:t>E-R模型</a:t>
            </a:r>
            <a:endParaRPr sz="2400" dirty="0">
              <a:latin typeface="Microsoft JhengHei UI" panose="020B0604030504040204" pitchFamily="34" charset="-120"/>
              <a:ea typeface="Microsoft JhengHei UI" panose="020B0604030504040204" pitchFamily="34" charset="-120"/>
              <a:cs typeface="微软雅黑"/>
            </a:endParaRPr>
          </a:p>
          <a:p>
            <a:pPr marL="772160" indent="-302260">
              <a:lnSpc>
                <a:spcPct val="100000"/>
              </a:lnSpc>
              <a:spcBef>
                <a:spcPts val="745"/>
              </a:spcBef>
              <a:buFont typeface="Wingdings"/>
              <a:buChar char=""/>
              <a:tabLst>
                <a:tab pos="772795" algn="l"/>
              </a:tabLst>
            </a:pPr>
            <a:r>
              <a:rPr sz="2000" b="1" spc="-5" dirty="0" err="1">
                <a:latin typeface="Microsoft JhengHei UI" panose="020B0604030504040204" pitchFamily="34" charset="-120"/>
                <a:ea typeface="Microsoft JhengHei UI" panose="020B0604030504040204" pitchFamily="34" charset="-120"/>
                <a:cs typeface="微软雅黑"/>
              </a:rPr>
              <a:t>E-R模型：Entity-Rel</a:t>
            </a:r>
            <a:r>
              <a:rPr sz="2000" b="1" spc="-15" dirty="0" err="1">
                <a:latin typeface="Microsoft JhengHei UI" panose="020B0604030504040204" pitchFamily="34" charset="-120"/>
                <a:ea typeface="Microsoft JhengHei UI" panose="020B0604030504040204" pitchFamily="34" charset="-120"/>
                <a:cs typeface="微软雅黑"/>
              </a:rPr>
              <a:t>a</a:t>
            </a:r>
            <a:r>
              <a:rPr sz="2000" b="1" spc="-5" dirty="0" err="1">
                <a:latin typeface="Microsoft JhengHei UI" panose="020B0604030504040204" pitchFamily="34" charset="-120"/>
                <a:ea typeface="Microsoft JhengHei UI" panose="020B0604030504040204" pitchFamily="34" charset="-120"/>
                <a:cs typeface="微软雅黑"/>
              </a:rPr>
              <a:t>tionship</a:t>
            </a:r>
            <a:r>
              <a:rPr sz="2000" b="1" dirty="0">
                <a:latin typeface="Microsoft JhengHei UI" panose="020B0604030504040204" pitchFamily="34" charset="-120"/>
                <a:ea typeface="Microsoft JhengHei UI" panose="020B0604030504040204" pitchFamily="34" charset="-120"/>
                <a:cs typeface="微软雅黑"/>
              </a:rPr>
              <a:t> </a:t>
            </a:r>
            <a:r>
              <a:rPr sz="2000" b="1" spc="-5" dirty="0">
                <a:latin typeface="Microsoft JhengHei UI" panose="020B0604030504040204" pitchFamily="34" charset="-120"/>
                <a:ea typeface="Microsoft JhengHei UI" panose="020B0604030504040204" pitchFamily="34" charset="-120"/>
                <a:cs typeface="微软雅黑"/>
              </a:rPr>
              <a:t>Model</a:t>
            </a:r>
            <a:endParaRPr lang="en-US" altLang="zh-CN" sz="2000" dirty="0">
              <a:latin typeface="Microsoft JhengHei UI" panose="020B0604030504040204" pitchFamily="34" charset="-120"/>
              <a:ea typeface="Microsoft JhengHei UI" panose="020B0604030504040204" pitchFamily="34" charset="-120"/>
              <a:cs typeface="微软雅黑"/>
            </a:endParaRPr>
          </a:p>
          <a:p>
            <a:pPr marL="772160" indent="-302260">
              <a:lnSpc>
                <a:spcPct val="100000"/>
              </a:lnSpc>
              <a:spcBef>
                <a:spcPts val="745"/>
              </a:spcBef>
              <a:buFont typeface="Wingdings"/>
              <a:buChar char=""/>
              <a:tabLst>
                <a:tab pos="772795" algn="l"/>
              </a:tabLst>
            </a:pPr>
            <a:r>
              <a:rPr sz="2000" b="1" spc="-5" dirty="0">
                <a:latin typeface="Microsoft JhengHei UI" panose="020B0604030504040204" pitchFamily="34" charset="-120"/>
                <a:ea typeface="Microsoft JhengHei UI" panose="020B0604030504040204" pitchFamily="34" charset="-120"/>
                <a:cs typeface="微软雅黑"/>
              </a:rPr>
              <a:t>1976年</a:t>
            </a:r>
            <a:r>
              <a:rPr lang="en-US" altLang="zh-CN" sz="2000" b="1" spc="-5" dirty="0">
                <a:latin typeface="Microsoft JhengHei UI" panose="020B0604030504040204" pitchFamily="34" charset="-120"/>
                <a:ea typeface="Microsoft JhengHei UI" panose="020B0604030504040204" pitchFamily="34" charset="-120"/>
                <a:cs typeface="微软雅黑"/>
              </a:rPr>
              <a:t>, </a:t>
            </a:r>
            <a:r>
              <a:rPr sz="2000" b="1" spc="-5" dirty="0" err="1">
                <a:latin typeface="Microsoft JhengHei UI" panose="020B0604030504040204" pitchFamily="34" charset="-120"/>
                <a:ea typeface="Microsoft JhengHei UI" panose="020B0604030504040204" pitchFamily="34" charset="-120"/>
                <a:cs typeface="微软雅黑"/>
              </a:rPr>
              <a:t>P.P.S.Chen提出E-R模型，用E-R图来描述概念模型</a:t>
            </a:r>
            <a:endParaRPr lang="en-US" altLang="zh-CN" sz="2000" dirty="0">
              <a:latin typeface="Microsoft JhengHei UI" panose="020B0604030504040204" pitchFamily="34" charset="-120"/>
              <a:ea typeface="Microsoft JhengHei UI" panose="020B0604030504040204" pitchFamily="34" charset="-120"/>
              <a:cs typeface="微软雅黑"/>
            </a:endParaRPr>
          </a:p>
          <a:p>
            <a:pPr marL="772160" indent="-302260">
              <a:lnSpc>
                <a:spcPct val="100000"/>
              </a:lnSpc>
              <a:spcBef>
                <a:spcPts val="745"/>
              </a:spcBef>
              <a:buFont typeface="Wingdings"/>
              <a:buChar char=""/>
              <a:tabLst>
                <a:tab pos="772795" algn="l"/>
              </a:tabLst>
            </a:pPr>
            <a:r>
              <a:rPr sz="2000" b="1" spc="-5" dirty="0">
                <a:latin typeface="Microsoft JhengHei UI" panose="020B0604030504040204" pitchFamily="34" charset="-120"/>
                <a:ea typeface="Microsoft JhengHei UI" panose="020B0604030504040204" pitchFamily="34" charset="-120"/>
                <a:cs typeface="微软雅黑"/>
              </a:rPr>
              <a:t>E-</a:t>
            </a:r>
            <a:r>
              <a:rPr sz="2000" b="1" spc="-5" dirty="0" err="1">
                <a:latin typeface="Microsoft JhengHei UI" panose="020B0604030504040204" pitchFamily="34" charset="-120"/>
                <a:ea typeface="Microsoft JhengHei UI" panose="020B0604030504040204" pitchFamily="34" charset="-120"/>
                <a:cs typeface="微软雅黑"/>
              </a:rPr>
              <a:t>R模型的基本观点</a:t>
            </a:r>
            <a:r>
              <a:rPr sz="2000" b="1" spc="-5" dirty="0">
                <a:latin typeface="Microsoft JhengHei UI" panose="020B0604030504040204" pitchFamily="34" charset="-120"/>
                <a:ea typeface="Microsoft JhengHei UI" panose="020B0604030504040204" pitchFamily="34" charset="-120"/>
                <a:cs typeface="微软雅黑"/>
              </a:rPr>
              <a:t>：</a:t>
            </a:r>
            <a:endParaRPr lang="en-US" altLang="zh-CN" sz="2000" dirty="0">
              <a:latin typeface="Microsoft JhengHei UI" panose="020B0604030504040204" pitchFamily="34" charset="-120"/>
              <a:ea typeface="Microsoft JhengHei UI" panose="020B0604030504040204" pitchFamily="34" charset="-120"/>
              <a:cs typeface="微软雅黑"/>
            </a:endParaRPr>
          </a:p>
          <a:p>
            <a:pPr marL="772160" indent="-302260">
              <a:lnSpc>
                <a:spcPct val="100000"/>
              </a:lnSpc>
              <a:spcBef>
                <a:spcPts val="745"/>
              </a:spcBef>
              <a:buFont typeface="Wingdings"/>
              <a:buChar char=""/>
              <a:tabLst>
                <a:tab pos="772795" algn="l"/>
              </a:tabLst>
            </a:pPr>
            <a:r>
              <a:rPr sz="2000" b="1" spc="-5" dirty="0" err="1">
                <a:latin typeface="Microsoft JhengHei UI" panose="020B0604030504040204" pitchFamily="34" charset="-120"/>
                <a:ea typeface="Microsoft JhengHei UI" panose="020B0604030504040204" pitchFamily="34" charset="-120"/>
                <a:cs typeface="微软雅黑"/>
              </a:rPr>
              <a:t>世界是由一组称</a:t>
            </a:r>
            <a:r>
              <a:rPr sz="2000" b="1" dirty="0" err="1">
                <a:latin typeface="Microsoft JhengHei UI" panose="020B0604030504040204" pitchFamily="34" charset="-120"/>
                <a:ea typeface="Microsoft JhengHei UI" panose="020B0604030504040204" pitchFamily="34" charset="-120"/>
                <a:cs typeface="微软雅黑"/>
              </a:rPr>
              <a:t>作</a:t>
            </a:r>
            <a:r>
              <a:rPr sz="2000" b="1" spc="-5" dirty="0" err="1">
                <a:solidFill>
                  <a:srgbClr val="FF3300"/>
                </a:solidFill>
                <a:latin typeface="Microsoft JhengHei UI" panose="020B0604030504040204" pitchFamily="34" charset="-120"/>
                <a:ea typeface="Microsoft JhengHei UI" panose="020B0604030504040204" pitchFamily="34" charset="-120"/>
                <a:cs typeface="微软雅黑"/>
              </a:rPr>
              <a:t>实体</a:t>
            </a:r>
            <a:r>
              <a:rPr sz="2000" b="1" spc="-5" dirty="0" err="1">
                <a:latin typeface="Microsoft JhengHei UI" panose="020B0604030504040204" pitchFamily="34" charset="-120"/>
                <a:ea typeface="Microsoft JhengHei UI" panose="020B0604030504040204" pitchFamily="34" charset="-120"/>
                <a:cs typeface="微软雅黑"/>
              </a:rPr>
              <a:t>的基本对象和这些对象之间</a:t>
            </a:r>
            <a:r>
              <a:rPr sz="2000" b="1" dirty="0" err="1">
                <a:latin typeface="Microsoft JhengHei UI" panose="020B0604030504040204" pitchFamily="34" charset="-120"/>
                <a:ea typeface="Microsoft JhengHei UI" panose="020B0604030504040204" pitchFamily="34" charset="-120"/>
                <a:cs typeface="微软雅黑"/>
              </a:rPr>
              <a:t>的</a:t>
            </a:r>
            <a:r>
              <a:rPr sz="2000" b="1" spc="-5" dirty="0" err="1">
                <a:solidFill>
                  <a:srgbClr val="FF3300"/>
                </a:solidFill>
                <a:latin typeface="Microsoft JhengHei UI" panose="020B0604030504040204" pitchFamily="34" charset="-120"/>
                <a:ea typeface="Microsoft JhengHei UI" panose="020B0604030504040204" pitchFamily="34" charset="-120"/>
                <a:cs typeface="微软雅黑"/>
              </a:rPr>
              <a:t>联系</a:t>
            </a:r>
            <a:r>
              <a:rPr sz="2000" b="1" spc="-5" dirty="0" err="1">
                <a:latin typeface="Microsoft JhengHei UI" panose="020B0604030504040204" pitchFamily="34" charset="-120"/>
                <a:ea typeface="Microsoft JhengHei UI" panose="020B0604030504040204" pitchFamily="34" charset="-120"/>
                <a:cs typeface="微软雅黑"/>
              </a:rPr>
              <a:t>构成的</a:t>
            </a:r>
            <a:endParaRPr sz="2000" dirty="0">
              <a:latin typeface="Microsoft JhengHei UI" panose="020B0604030504040204" pitchFamily="34" charset="-120"/>
              <a:ea typeface="Microsoft JhengHei UI" panose="020B0604030504040204" pitchFamily="34" charset="-120"/>
              <a:cs typeface="微软雅黑"/>
            </a:endParaRPr>
          </a:p>
        </p:txBody>
      </p:sp>
      <p:sp>
        <p:nvSpPr>
          <p:cNvPr id="4" name="object 4"/>
          <p:cNvSpPr txBox="1">
            <a:spLocks noGrp="1"/>
          </p:cNvSpPr>
          <p:nvPr>
            <p:ph type="title"/>
          </p:nvPr>
        </p:nvSpPr>
        <p:spPr>
          <a:xfrm>
            <a:off x="894499" y="689610"/>
            <a:ext cx="8597163" cy="314959"/>
          </a:xfrm>
          <a:prstGeom prst="rect">
            <a:avLst/>
          </a:prstGeom>
        </p:spPr>
        <p:txBody>
          <a:bodyPr vert="horz" wrap="square" lIns="0" tIns="0" rIns="0" bIns="0" rtlCol="0">
            <a:spAutoFit/>
          </a:bodyPr>
          <a:lstStyle/>
          <a:p>
            <a:pPr marL="0">
              <a:lnSpc>
                <a:spcPct val="100000"/>
              </a:lnSpc>
            </a:pPr>
            <a:r>
              <a:rPr sz="2000" spc="-5" dirty="0">
                <a:solidFill>
                  <a:srgbClr val="FFFFFF"/>
                </a:solidFill>
                <a:latin typeface="Arial"/>
                <a:cs typeface="Arial"/>
              </a:rPr>
              <a:t>E-</a:t>
            </a:r>
            <a:r>
              <a:rPr sz="2000" spc="-10" dirty="0">
                <a:solidFill>
                  <a:srgbClr val="FFFFFF"/>
                </a:solidFill>
                <a:latin typeface="Arial"/>
                <a:cs typeface="Arial"/>
              </a:rPr>
              <a:t>R</a:t>
            </a:r>
            <a:r>
              <a:rPr sz="2000" dirty="0">
                <a:solidFill>
                  <a:srgbClr val="FFFFFF"/>
                </a:solidFill>
                <a:latin typeface="华文中宋"/>
                <a:cs typeface="华文中宋"/>
              </a:rPr>
              <a:t>模型</a:t>
            </a:r>
            <a:r>
              <a:rPr sz="2000" spc="-15" dirty="0">
                <a:solidFill>
                  <a:srgbClr val="FFFFFF"/>
                </a:solidFill>
                <a:latin typeface="Arial"/>
                <a:cs typeface="Arial"/>
              </a:rPr>
              <a:t>-</a:t>
            </a:r>
            <a:r>
              <a:rPr sz="2000" spc="-5" dirty="0">
                <a:solidFill>
                  <a:srgbClr val="FFFFFF"/>
                </a:solidFill>
                <a:latin typeface="Arial"/>
                <a:cs typeface="Arial"/>
              </a:rPr>
              <a:t>-</a:t>
            </a:r>
            <a:r>
              <a:rPr sz="2000" spc="-5" dirty="0">
                <a:solidFill>
                  <a:srgbClr val="FFFFFF"/>
                </a:solidFill>
                <a:latin typeface="华文中宋"/>
                <a:cs typeface="华文中宋"/>
              </a:rPr>
              <a:t>数据建模之基本思想</a:t>
            </a:r>
            <a:endParaRPr sz="2000" dirty="0">
              <a:latin typeface="华文中宋"/>
              <a:cs typeface="华文中宋"/>
            </a:endParaRPr>
          </a:p>
          <a:p>
            <a:pPr marL="0">
              <a:lnSpc>
                <a:spcPct val="100000"/>
              </a:lnSpc>
              <a:spcBef>
                <a:spcPts val="470"/>
              </a:spcBef>
            </a:pPr>
            <a:r>
              <a:rPr sz="2000" spc="-5" dirty="0">
                <a:solidFill>
                  <a:srgbClr val="FFFFFF"/>
                </a:solidFill>
                <a:latin typeface="Arial"/>
                <a:cs typeface="Arial"/>
              </a:rPr>
              <a:t>(1)E-R</a:t>
            </a:r>
            <a:r>
              <a:rPr sz="2000" spc="-5" dirty="0">
                <a:solidFill>
                  <a:srgbClr val="FFFFFF"/>
                </a:solidFill>
                <a:latin typeface="华文中宋"/>
                <a:cs typeface="华文中宋"/>
              </a:rPr>
              <a:t>模型首先是一种数据建模的思想</a:t>
            </a:r>
            <a:endParaRPr sz="2000" dirty="0">
              <a:latin typeface="华文中宋"/>
              <a:cs typeface="华文中宋"/>
            </a:endParaRPr>
          </a:p>
        </p:txBody>
      </p:sp>
      <p:sp>
        <p:nvSpPr>
          <p:cNvPr id="5" name="object 5"/>
          <p:cNvSpPr/>
          <p:nvPr/>
        </p:nvSpPr>
        <p:spPr>
          <a:xfrm>
            <a:off x="2736989" y="4433315"/>
            <a:ext cx="2284730" cy="1543050"/>
          </a:xfrm>
          <a:custGeom>
            <a:avLst/>
            <a:gdLst/>
            <a:ahLst/>
            <a:cxnLst/>
            <a:rect l="l" t="t" r="r" b="b"/>
            <a:pathLst>
              <a:path w="2284729" h="1543050">
                <a:moveTo>
                  <a:pt x="2284476" y="771905"/>
                </a:moveTo>
                <a:lnTo>
                  <a:pt x="2280690" y="708645"/>
                </a:lnTo>
                <a:lnTo>
                  <a:pt x="2269528" y="646784"/>
                </a:lnTo>
                <a:lnTo>
                  <a:pt x="2251284" y="586523"/>
                </a:lnTo>
                <a:lnTo>
                  <a:pt x="2226253" y="528059"/>
                </a:lnTo>
                <a:lnTo>
                  <a:pt x="2194726" y="471594"/>
                </a:lnTo>
                <a:lnTo>
                  <a:pt x="2156999" y="417326"/>
                </a:lnTo>
                <a:lnTo>
                  <a:pt x="2113365" y="365455"/>
                </a:lnTo>
                <a:lnTo>
                  <a:pt x="2064117" y="316181"/>
                </a:lnTo>
                <a:lnTo>
                  <a:pt x="2009550" y="269702"/>
                </a:lnTo>
                <a:lnTo>
                  <a:pt x="1949958" y="226218"/>
                </a:lnTo>
                <a:lnTo>
                  <a:pt x="1885633" y="185929"/>
                </a:lnTo>
                <a:lnTo>
                  <a:pt x="1816870" y="149035"/>
                </a:lnTo>
                <a:lnTo>
                  <a:pt x="1743962" y="115733"/>
                </a:lnTo>
                <a:lnTo>
                  <a:pt x="1667204" y="86225"/>
                </a:lnTo>
                <a:lnTo>
                  <a:pt x="1586888" y="60709"/>
                </a:lnTo>
                <a:lnTo>
                  <a:pt x="1503310" y="39386"/>
                </a:lnTo>
                <a:lnTo>
                  <a:pt x="1416762" y="22453"/>
                </a:lnTo>
                <a:lnTo>
                  <a:pt x="1327538" y="10112"/>
                </a:lnTo>
                <a:lnTo>
                  <a:pt x="1235932" y="2561"/>
                </a:lnTo>
                <a:lnTo>
                  <a:pt x="1142238" y="0"/>
                </a:lnTo>
                <a:lnTo>
                  <a:pt x="1048543" y="2561"/>
                </a:lnTo>
                <a:lnTo>
                  <a:pt x="956937" y="10112"/>
                </a:lnTo>
                <a:lnTo>
                  <a:pt x="867713" y="22453"/>
                </a:lnTo>
                <a:lnTo>
                  <a:pt x="781165" y="39386"/>
                </a:lnTo>
                <a:lnTo>
                  <a:pt x="697587" y="60709"/>
                </a:lnTo>
                <a:lnTo>
                  <a:pt x="617271" y="86225"/>
                </a:lnTo>
                <a:lnTo>
                  <a:pt x="540513" y="115733"/>
                </a:lnTo>
                <a:lnTo>
                  <a:pt x="467605" y="149035"/>
                </a:lnTo>
                <a:lnTo>
                  <a:pt x="398842" y="185929"/>
                </a:lnTo>
                <a:lnTo>
                  <a:pt x="334517" y="226218"/>
                </a:lnTo>
                <a:lnTo>
                  <a:pt x="274925" y="269702"/>
                </a:lnTo>
                <a:lnTo>
                  <a:pt x="220358" y="316181"/>
                </a:lnTo>
                <a:lnTo>
                  <a:pt x="171110" y="365455"/>
                </a:lnTo>
                <a:lnTo>
                  <a:pt x="127476" y="417326"/>
                </a:lnTo>
                <a:lnTo>
                  <a:pt x="89749" y="471594"/>
                </a:lnTo>
                <a:lnTo>
                  <a:pt x="58222" y="528059"/>
                </a:lnTo>
                <a:lnTo>
                  <a:pt x="33191" y="586523"/>
                </a:lnTo>
                <a:lnTo>
                  <a:pt x="14947" y="646784"/>
                </a:lnTo>
                <a:lnTo>
                  <a:pt x="3785" y="708645"/>
                </a:lnTo>
                <a:lnTo>
                  <a:pt x="0" y="771905"/>
                </a:lnTo>
                <a:lnTo>
                  <a:pt x="3785" y="835160"/>
                </a:lnTo>
                <a:lnTo>
                  <a:pt x="14947" y="897005"/>
                </a:lnTo>
                <a:lnTo>
                  <a:pt x="33191" y="957242"/>
                </a:lnTo>
                <a:lnTo>
                  <a:pt x="58222" y="1015672"/>
                </a:lnTo>
                <a:lnTo>
                  <a:pt x="89749" y="1072098"/>
                </a:lnTo>
                <a:lnTo>
                  <a:pt x="127476" y="1126320"/>
                </a:lnTo>
                <a:lnTo>
                  <a:pt x="171110" y="1178141"/>
                </a:lnTo>
                <a:lnTo>
                  <a:pt x="202692" y="1209705"/>
                </a:lnTo>
                <a:lnTo>
                  <a:pt x="202692" y="771905"/>
                </a:lnTo>
                <a:lnTo>
                  <a:pt x="205806" y="719852"/>
                </a:lnTo>
                <a:lnTo>
                  <a:pt x="214988" y="668956"/>
                </a:lnTo>
                <a:lnTo>
                  <a:pt x="229996" y="619382"/>
                </a:lnTo>
                <a:lnTo>
                  <a:pt x="250588" y="571292"/>
                </a:lnTo>
                <a:lnTo>
                  <a:pt x="276522" y="524851"/>
                </a:lnTo>
                <a:lnTo>
                  <a:pt x="307557" y="480221"/>
                </a:lnTo>
                <a:lnTo>
                  <a:pt x="343451" y="437566"/>
                </a:lnTo>
                <a:lnTo>
                  <a:pt x="383962" y="397050"/>
                </a:lnTo>
                <a:lnTo>
                  <a:pt x="428849" y="358836"/>
                </a:lnTo>
                <a:lnTo>
                  <a:pt x="477869" y="323087"/>
                </a:lnTo>
                <a:lnTo>
                  <a:pt x="530781" y="289968"/>
                </a:lnTo>
                <a:lnTo>
                  <a:pt x="587343" y="259640"/>
                </a:lnTo>
                <a:lnTo>
                  <a:pt x="647314" y="232269"/>
                </a:lnTo>
                <a:lnTo>
                  <a:pt x="710451" y="208016"/>
                </a:lnTo>
                <a:lnTo>
                  <a:pt x="776513" y="187047"/>
                </a:lnTo>
                <a:lnTo>
                  <a:pt x="845259" y="169523"/>
                </a:lnTo>
                <a:lnTo>
                  <a:pt x="916446" y="155609"/>
                </a:lnTo>
                <a:lnTo>
                  <a:pt x="989832" y="145468"/>
                </a:lnTo>
                <a:lnTo>
                  <a:pt x="1065177" y="139264"/>
                </a:lnTo>
                <a:lnTo>
                  <a:pt x="1142238" y="137159"/>
                </a:lnTo>
                <a:lnTo>
                  <a:pt x="1219298" y="139264"/>
                </a:lnTo>
                <a:lnTo>
                  <a:pt x="1294643" y="145468"/>
                </a:lnTo>
                <a:lnTo>
                  <a:pt x="1368029" y="155609"/>
                </a:lnTo>
                <a:lnTo>
                  <a:pt x="1439216" y="169523"/>
                </a:lnTo>
                <a:lnTo>
                  <a:pt x="1507962" y="187047"/>
                </a:lnTo>
                <a:lnTo>
                  <a:pt x="1574024" y="208016"/>
                </a:lnTo>
                <a:lnTo>
                  <a:pt x="1637161" y="232269"/>
                </a:lnTo>
                <a:lnTo>
                  <a:pt x="1697132" y="259640"/>
                </a:lnTo>
                <a:lnTo>
                  <a:pt x="1753694" y="289968"/>
                </a:lnTo>
                <a:lnTo>
                  <a:pt x="1806606" y="323087"/>
                </a:lnTo>
                <a:lnTo>
                  <a:pt x="1855626" y="358836"/>
                </a:lnTo>
                <a:lnTo>
                  <a:pt x="1900513" y="397050"/>
                </a:lnTo>
                <a:lnTo>
                  <a:pt x="1941024" y="437566"/>
                </a:lnTo>
                <a:lnTo>
                  <a:pt x="1976918" y="480221"/>
                </a:lnTo>
                <a:lnTo>
                  <a:pt x="2007953" y="524851"/>
                </a:lnTo>
                <a:lnTo>
                  <a:pt x="2033887" y="571292"/>
                </a:lnTo>
                <a:lnTo>
                  <a:pt x="2054479" y="619382"/>
                </a:lnTo>
                <a:lnTo>
                  <a:pt x="2069487" y="668956"/>
                </a:lnTo>
                <a:lnTo>
                  <a:pt x="2078669" y="719852"/>
                </a:lnTo>
                <a:lnTo>
                  <a:pt x="2081783" y="771905"/>
                </a:lnTo>
                <a:lnTo>
                  <a:pt x="2081783" y="1209705"/>
                </a:lnTo>
                <a:lnTo>
                  <a:pt x="2113365" y="1178141"/>
                </a:lnTo>
                <a:lnTo>
                  <a:pt x="2156999" y="1126320"/>
                </a:lnTo>
                <a:lnTo>
                  <a:pt x="2194726" y="1072098"/>
                </a:lnTo>
                <a:lnTo>
                  <a:pt x="2226253" y="1015672"/>
                </a:lnTo>
                <a:lnTo>
                  <a:pt x="2251284" y="957242"/>
                </a:lnTo>
                <a:lnTo>
                  <a:pt x="2269528" y="897005"/>
                </a:lnTo>
                <a:lnTo>
                  <a:pt x="2280690" y="835160"/>
                </a:lnTo>
                <a:lnTo>
                  <a:pt x="2284476" y="771905"/>
                </a:lnTo>
                <a:close/>
              </a:path>
              <a:path w="2284729" h="1543050">
                <a:moveTo>
                  <a:pt x="2081783" y="1209705"/>
                </a:moveTo>
                <a:lnTo>
                  <a:pt x="2081783" y="771905"/>
                </a:lnTo>
                <a:lnTo>
                  <a:pt x="2078669" y="823959"/>
                </a:lnTo>
                <a:lnTo>
                  <a:pt x="2069487" y="874855"/>
                </a:lnTo>
                <a:lnTo>
                  <a:pt x="2054479" y="924429"/>
                </a:lnTo>
                <a:lnTo>
                  <a:pt x="2033887" y="972519"/>
                </a:lnTo>
                <a:lnTo>
                  <a:pt x="2007953" y="1018960"/>
                </a:lnTo>
                <a:lnTo>
                  <a:pt x="1976918" y="1063590"/>
                </a:lnTo>
                <a:lnTo>
                  <a:pt x="1941024" y="1106245"/>
                </a:lnTo>
                <a:lnTo>
                  <a:pt x="1900513" y="1146761"/>
                </a:lnTo>
                <a:lnTo>
                  <a:pt x="1855626" y="1184975"/>
                </a:lnTo>
                <a:lnTo>
                  <a:pt x="1806606" y="1220723"/>
                </a:lnTo>
                <a:lnTo>
                  <a:pt x="1753694" y="1253843"/>
                </a:lnTo>
                <a:lnTo>
                  <a:pt x="1697132" y="1284171"/>
                </a:lnTo>
                <a:lnTo>
                  <a:pt x="1637161" y="1311542"/>
                </a:lnTo>
                <a:lnTo>
                  <a:pt x="1574024" y="1335795"/>
                </a:lnTo>
                <a:lnTo>
                  <a:pt x="1507962" y="1356764"/>
                </a:lnTo>
                <a:lnTo>
                  <a:pt x="1439216" y="1374288"/>
                </a:lnTo>
                <a:lnTo>
                  <a:pt x="1368029" y="1388202"/>
                </a:lnTo>
                <a:lnTo>
                  <a:pt x="1294643" y="1398343"/>
                </a:lnTo>
                <a:lnTo>
                  <a:pt x="1219298" y="1404547"/>
                </a:lnTo>
                <a:lnTo>
                  <a:pt x="1142238" y="1406651"/>
                </a:lnTo>
                <a:lnTo>
                  <a:pt x="1065177" y="1404547"/>
                </a:lnTo>
                <a:lnTo>
                  <a:pt x="989832" y="1398343"/>
                </a:lnTo>
                <a:lnTo>
                  <a:pt x="916446" y="1388202"/>
                </a:lnTo>
                <a:lnTo>
                  <a:pt x="845259" y="1374288"/>
                </a:lnTo>
                <a:lnTo>
                  <a:pt x="776513" y="1356764"/>
                </a:lnTo>
                <a:lnTo>
                  <a:pt x="710451" y="1335795"/>
                </a:lnTo>
                <a:lnTo>
                  <a:pt x="647314" y="1311542"/>
                </a:lnTo>
                <a:lnTo>
                  <a:pt x="587343" y="1284171"/>
                </a:lnTo>
                <a:lnTo>
                  <a:pt x="530781" y="1253843"/>
                </a:lnTo>
                <a:lnTo>
                  <a:pt x="477869" y="1220723"/>
                </a:lnTo>
                <a:lnTo>
                  <a:pt x="428849" y="1184975"/>
                </a:lnTo>
                <a:lnTo>
                  <a:pt x="383962" y="1146761"/>
                </a:lnTo>
                <a:lnTo>
                  <a:pt x="343451" y="1106245"/>
                </a:lnTo>
                <a:lnTo>
                  <a:pt x="307557" y="1063590"/>
                </a:lnTo>
                <a:lnTo>
                  <a:pt x="276522" y="1018960"/>
                </a:lnTo>
                <a:lnTo>
                  <a:pt x="250588" y="972519"/>
                </a:lnTo>
                <a:lnTo>
                  <a:pt x="229996" y="924429"/>
                </a:lnTo>
                <a:lnTo>
                  <a:pt x="214988" y="874855"/>
                </a:lnTo>
                <a:lnTo>
                  <a:pt x="205806" y="823959"/>
                </a:lnTo>
                <a:lnTo>
                  <a:pt x="202692" y="771905"/>
                </a:lnTo>
                <a:lnTo>
                  <a:pt x="202692" y="1209705"/>
                </a:lnTo>
                <a:lnTo>
                  <a:pt x="274925" y="1273785"/>
                </a:lnTo>
                <a:lnTo>
                  <a:pt x="334518" y="1317212"/>
                </a:lnTo>
                <a:lnTo>
                  <a:pt x="398842" y="1357444"/>
                </a:lnTo>
                <a:lnTo>
                  <a:pt x="467605" y="1394283"/>
                </a:lnTo>
                <a:lnTo>
                  <a:pt x="540513" y="1427530"/>
                </a:lnTo>
                <a:lnTo>
                  <a:pt x="617271" y="1456988"/>
                </a:lnTo>
                <a:lnTo>
                  <a:pt x="697587" y="1482459"/>
                </a:lnTo>
                <a:lnTo>
                  <a:pt x="781165" y="1503742"/>
                </a:lnTo>
                <a:lnTo>
                  <a:pt x="867713" y="1520642"/>
                </a:lnTo>
                <a:lnTo>
                  <a:pt x="956937" y="1532958"/>
                </a:lnTo>
                <a:lnTo>
                  <a:pt x="1048543" y="1540494"/>
                </a:lnTo>
                <a:lnTo>
                  <a:pt x="1142238" y="1543049"/>
                </a:lnTo>
                <a:lnTo>
                  <a:pt x="1235932" y="1540494"/>
                </a:lnTo>
                <a:lnTo>
                  <a:pt x="1327538" y="1532958"/>
                </a:lnTo>
                <a:lnTo>
                  <a:pt x="1416762" y="1520642"/>
                </a:lnTo>
                <a:lnTo>
                  <a:pt x="1503310" y="1503742"/>
                </a:lnTo>
                <a:lnTo>
                  <a:pt x="1586888" y="1482459"/>
                </a:lnTo>
                <a:lnTo>
                  <a:pt x="1667204" y="1456988"/>
                </a:lnTo>
                <a:lnTo>
                  <a:pt x="1743962" y="1427530"/>
                </a:lnTo>
                <a:lnTo>
                  <a:pt x="1816870" y="1394283"/>
                </a:lnTo>
                <a:lnTo>
                  <a:pt x="1885633" y="1357444"/>
                </a:lnTo>
                <a:lnTo>
                  <a:pt x="1949958" y="1317212"/>
                </a:lnTo>
                <a:lnTo>
                  <a:pt x="2009550" y="1273785"/>
                </a:lnTo>
                <a:lnTo>
                  <a:pt x="2064117" y="1227362"/>
                </a:lnTo>
                <a:lnTo>
                  <a:pt x="2081783" y="1209705"/>
                </a:lnTo>
                <a:close/>
              </a:path>
            </a:pathLst>
          </a:custGeom>
          <a:solidFill>
            <a:srgbClr val="B90000"/>
          </a:solidFill>
        </p:spPr>
        <p:txBody>
          <a:bodyPr wrap="square" lIns="0" tIns="0" rIns="0" bIns="0" rtlCol="0"/>
          <a:lstStyle/>
          <a:p>
            <a:endParaRPr/>
          </a:p>
        </p:txBody>
      </p:sp>
      <p:sp>
        <p:nvSpPr>
          <p:cNvPr id="6" name="object 6"/>
          <p:cNvSpPr/>
          <p:nvPr/>
        </p:nvSpPr>
        <p:spPr>
          <a:xfrm>
            <a:off x="2925965" y="4559046"/>
            <a:ext cx="1906905" cy="1292860"/>
          </a:xfrm>
          <a:custGeom>
            <a:avLst/>
            <a:gdLst/>
            <a:ahLst/>
            <a:cxnLst/>
            <a:rect l="l" t="t" r="r" b="b"/>
            <a:pathLst>
              <a:path w="1906904" h="1292860">
                <a:moveTo>
                  <a:pt x="1906524" y="646176"/>
                </a:moveTo>
                <a:lnTo>
                  <a:pt x="1903364" y="593214"/>
                </a:lnTo>
                <a:lnTo>
                  <a:pt x="1894049" y="541425"/>
                </a:lnTo>
                <a:lnTo>
                  <a:pt x="1878823" y="490976"/>
                </a:lnTo>
                <a:lnTo>
                  <a:pt x="1857932" y="442033"/>
                </a:lnTo>
                <a:lnTo>
                  <a:pt x="1831621" y="394763"/>
                </a:lnTo>
                <a:lnTo>
                  <a:pt x="1800135" y="349334"/>
                </a:lnTo>
                <a:lnTo>
                  <a:pt x="1763720" y="305912"/>
                </a:lnTo>
                <a:lnTo>
                  <a:pt x="1722619" y="264663"/>
                </a:lnTo>
                <a:lnTo>
                  <a:pt x="1677080" y="225756"/>
                </a:lnTo>
                <a:lnTo>
                  <a:pt x="1627346" y="189356"/>
                </a:lnTo>
                <a:lnTo>
                  <a:pt x="1573663" y="155632"/>
                </a:lnTo>
                <a:lnTo>
                  <a:pt x="1516276" y="124748"/>
                </a:lnTo>
                <a:lnTo>
                  <a:pt x="1455430" y="96873"/>
                </a:lnTo>
                <a:lnTo>
                  <a:pt x="1391371" y="72173"/>
                </a:lnTo>
                <a:lnTo>
                  <a:pt x="1324344" y="50815"/>
                </a:lnTo>
                <a:lnTo>
                  <a:pt x="1254593" y="32967"/>
                </a:lnTo>
                <a:lnTo>
                  <a:pt x="1182364" y="18794"/>
                </a:lnTo>
                <a:lnTo>
                  <a:pt x="1107903" y="8464"/>
                </a:lnTo>
                <a:lnTo>
                  <a:pt x="1031453" y="2143"/>
                </a:lnTo>
                <a:lnTo>
                  <a:pt x="953262" y="0"/>
                </a:lnTo>
                <a:lnTo>
                  <a:pt x="875070" y="2143"/>
                </a:lnTo>
                <a:lnTo>
                  <a:pt x="798620" y="8464"/>
                </a:lnTo>
                <a:lnTo>
                  <a:pt x="724159" y="18794"/>
                </a:lnTo>
                <a:lnTo>
                  <a:pt x="651930" y="32967"/>
                </a:lnTo>
                <a:lnTo>
                  <a:pt x="582179" y="50815"/>
                </a:lnTo>
                <a:lnTo>
                  <a:pt x="515152" y="72173"/>
                </a:lnTo>
                <a:lnTo>
                  <a:pt x="451093" y="96873"/>
                </a:lnTo>
                <a:lnTo>
                  <a:pt x="390247" y="124748"/>
                </a:lnTo>
                <a:lnTo>
                  <a:pt x="332860" y="155632"/>
                </a:lnTo>
                <a:lnTo>
                  <a:pt x="279177" y="189357"/>
                </a:lnTo>
                <a:lnTo>
                  <a:pt x="229443" y="225756"/>
                </a:lnTo>
                <a:lnTo>
                  <a:pt x="183904" y="264663"/>
                </a:lnTo>
                <a:lnTo>
                  <a:pt x="142803" y="305912"/>
                </a:lnTo>
                <a:lnTo>
                  <a:pt x="106388" y="349334"/>
                </a:lnTo>
                <a:lnTo>
                  <a:pt x="74902" y="394763"/>
                </a:lnTo>
                <a:lnTo>
                  <a:pt x="48591" y="442033"/>
                </a:lnTo>
                <a:lnTo>
                  <a:pt x="27700" y="490976"/>
                </a:lnTo>
                <a:lnTo>
                  <a:pt x="12474" y="541425"/>
                </a:lnTo>
                <a:lnTo>
                  <a:pt x="3159" y="593214"/>
                </a:lnTo>
                <a:lnTo>
                  <a:pt x="0" y="646176"/>
                </a:lnTo>
                <a:lnTo>
                  <a:pt x="3159" y="699137"/>
                </a:lnTo>
                <a:lnTo>
                  <a:pt x="12474" y="750926"/>
                </a:lnTo>
                <a:lnTo>
                  <a:pt x="27700" y="801375"/>
                </a:lnTo>
                <a:lnTo>
                  <a:pt x="48591" y="850318"/>
                </a:lnTo>
                <a:lnTo>
                  <a:pt x="74902" y="897588"/>
                </a:lnTo>
                <a:lnTo>
                  <a:pt x="106388" y="943017"/>
                </a:lnTo>
                <a:lnTo>
                  <a:pt x="142803" y="986439"/>
                </a:lnTo>
                <a:lnTo>
                  <a:pt x="183904" y="1027688"/>
                </a:lnTo>
                <a:lnTo>
                  <a:pt x="229443" y="1066595"/>
                </a:lnTo>
                <a:lnTo>
                  <a:pt x="279177" y="1102995"/>
                </a:lnTo>
                <a:lnTo>
                  <a:pt x="332860" y="1136719"/>
                </a:lnTo>
                <a:lnTo>
                  <a:pt x="390247" y="1167603"/>
                </a:lnTo>
                <a:lnTo>
                  <a:pt x="451093" y="1195478"/>
                </a:lnTo>
                <a:lnTo>
                  <a:pt x="515152" y="1220178"/>
                </a:lnTo>
                <a:lnTo>
                  <a:pt x="582179" y="1241536"/>
                </a:lnTo>
                <a:lnTo>
                  <a:pt x="651930" y="1259384"/>
                </a:lnTo>
                <a:lnTo>
                  <a:pt x="724159" y="1273557"/>
                </a:lnTo>
                <a:lnTo>
                  <a:pt x="798620" y="1283887"/>
                </a:lnTo>
                <a:lnTo>
                  <a:pt x="875070" y="1290208"/>
                </a:lnTo>
                <a:lnTo>
                  <a:pt x="953262" y="1292352"/>
                </a:lnTo>
                <a:lnTo>
                  <a:pt x="1031453" y="1290208"/>
                </a:lnTo>
                <a:lnTo>
                  <a:pt x="1107903" y="1283887"/>
                </a:lnTo>
                <a:lnTo>
                  <a:pt x="1182364" y="1273557"/>
                </a:lnTo>
                <a:lnTo>
                  <a:pt x="1254593" y="1259384"/>
                </a:lnTo>
                <a:lnTo>
                  <a:pt x="1324344" y="1241536"/>
                </a:lnTo>
                <a:lnTo>
                  <a:pt x="1391371" y="1220178"/>
                </a:lnTo>
                <a:lnTo>
                  <a:pt x="1455430" y="1195478"/>
                </a:lnTo>
                <a:lnTo>
                  <a:pt x="1516276" y="1167603"/>
                </a:lnTo>
                <a:lnTo>
                  <a:pt x="1573663" y="1136719"/>
                </a:lnTo>
                <a:lnTo>
                  <a:pt x="1627346" y="1102995"/>
                </a:lnTo>
                <a:lnTo>
                  <a:pt x="1677080" y="1066595"/>
                </a:lnTo>
                <a:lnTo>
                  <a:pt x="1722619" y="1027688"/>
                </a:lnTo>
                <a:lnTo>
                  <a:pt x="1763720" y="986439"/>
                </a:lnTo>
                <a:lnTo>
                  <a:pt x="1800135" y="943017"/>
                </a:lnTo>
                <a:lnTo>
                  <a:pt x="1831621" y="897588"/>
                </a:lnTo>
                <a:lnTo>
                  <a:pt x="1857932" y="850318"/>
                </a:lnTo>
                <a:lnTo>
                  <a:pt x="1878823" y="801375"/>
                </a:lnTo>
                <a:lnTo>
                  <a:pt x="1894049" y="750926"/>
                </a:lnTo>
                <a:lnTo>
                  <a:pt x="1903364" y="699137"/>
                </a:lnTo>
                <a:lnTo>
                  <a:pt x="1906524" y="646176"/>
                </a:lnTo>
                <a:close/>
              </a:path>
            </a:pathLst>
          </a:custGeom>
          <a:solidFill>
            <a:srgbClr val="FFFF66"/>
          </a:solidFill>
        </p:spPr>
        <p:txBody>
          <a:bodyPr wrap="square" lIns="0" tIns="0" rIns="0" bIns="0" rtlCol="0"/>
          <a:lstStyle/>
          <a:p>
            <a:endParaRPr/>
          </a:p>
        </p:txBody>
      </p:sp>
      <p:sp>
        <p:nvSpPr>
          <p:cNvPr id="7" name="object 7"/>
          <p:cNvSpPr/>
          <p:nvPr/>
        </p:nvSpPr>
        <p:spPr>
          <a:xfrm>
            <a:off x="2925965" y="4559046"/>
            <a:ext cx="1906905" cy="1292860"/>
          </a:xfrm>
          <a:custGeom>
            <a:avLst/>
            <a:gdLst/>
            <a:ahLst/>
            <a:cxnLst/>
            <a:rect l="l" t="t" r="r" b="b"/>
            <a:pathLst>
              <a:path w="1906904" h="1292860">
                <a:moveTo>
                  <a:pt x="953262" y="0"/>
                </a:moveTo>
                <a:lnTo>
                  <a:pt x="875070" y="2143"/>
                </a:lnTo>
                <a:lnTo>
                  <a:pt x="798620" y="8464"/>
                </a:lnTo>
                <a:lnTo>
                  <a:pt x="724159" y="18794"/>
                </a:lnTo>
                <a:lnTo>
                  <a:pt x="651930" y="32967"/>
                </a:lnTo>
                <a:lnTo>
                  <a:pt x="582179" y="50815"/>
                </a:lnTo>
                <a:lnTo>
                  <a:pt x="515152" y="72173"/>
                </a:lnTo>
                <a:lnTo>
                  <a:pt x="451093" y="96873"/>
                </a:lnTo>
                <a:lnTo>
                  <a:pt x="390247" y="124748"/>
                </a:lnTo>
                <a:lnTo>
                  <a:pt x="332860" y="155632"/>
                </a:lnTo>
                <a:lnTo>
                  <a:pt x="279177" y="189357"/>
                </a:lnTo>
                <a:lnTo>
                  <a:pt x="229443" y="225756"/>
                </a:lnTo>
                <a:lnTo>
                  <a:pt x="183904" y="264663"/>
                </a:lnTo>
                <a:lnTo>
                  <a:pt x="142803" y="305912"/>
                </a:lnTo>
                <a:lnTo>
                  <a:pt x="106388" y="349334"/>
                </a:lnTo>
                <a:lnTo>
                  <a:pt x="74902" y="394763"/>
                </a:lnTo>
                <a:lnTo>
                  <a:pt x="48591" y="442033"/>
                </a:lnTo>
                <a:lnTo>
                  <a:pt x="27700" y="490976"/>
                </a:lnTo>
                <a:lnTo>
                  <a:pt x="12474" y="541425"/>
                </a:lnTo>
                <a:lnTo>
                  <a:pt x="3159" y="593214"/>
                </a:lnTo>
                <a:lnTo>
                  <a:pt x="0" y="646176"/>
                </a:lnTo>
                <a:lnTo>
                  <a:pt x="3159" y="699137"/>
                </a:lnTo>
                <a:lnTo>
                  <a:pt x="12474" y="750926"/>
                </a:lnTo>
                <a:lnTo>
                  <a:pt x="27700" y="801375"/>
                </a:lnTo>
                <a:lnTo>
                  <a:pt x="48591" y="850318"/>
                </a:lnTo>
                <a:lnTo>
                  <a:pt x="74902" y="897588"/>
                </a:lnTo>
                <a:lnTo>
                  <a:pt x="106388" y="943017"/>
                </a:lnTo>
                <a:lnTo>
                  <a:pt x="142803" y="986439"/>
                </a:lnTo>
                <a:lnTo>
                  <a:pt x="183904" y="1027688"/>
                </a:lnTo>
                <a:lnTo>
                  <a:pt x="229443" y="1066595"/>
                </a:lnTo>
                <a:lnTo>
                  <a:pt x="279177" y="1102995"/>
                </a:lnTo>
                <a:lnTo>
                  <a:pt x="332860" y="1136719"/>
                </a:lnTo>
                <a:lnTo>
                  <a:pt x="390247" y="1167603"/>
                </a:lnTo>
                <a:lnTo>
                  <a:pt x="451093" y="1195478"/>
                </a:lnTo>
                <a:lnTo>
                  <a:pt x="515152" y="1220178"/>
                </a:lnTo>
                <a:lnTo>
                  <a:pt x="582179" y="1241536"/>
                </a:lnTo>
                <a:lnTo>
                  <a:pt x="651930" y="1259384"/>
                </a:lnTo>
                <a:lnTo>
                  <a:pt x="724159" y="1273557"/>
                </a:lnTo>
                <a:lnTo>
                  <a:pt x="798620" y="1283887"/>
                </a:lnTo>
                <a:lnTo>
                  <a:pt x="875070" y="1290208"/>
                </a:lnTo>
                <a:lnTo>
                  <a:pt x="953262" y="1292352"/>
                </a:lnTo>
                <a:lnTo>
                  <a:pt x="1031453" y="1290208"/>
                </a:lnTo>
                <a:lnTo>
                  <a:pt x="1107903" y="1283887"/>
                </a:lnTo>
                <a:lnTo>
                  <a:pt x="1182364" y="1273557"/>
                </a:lnTo>
                <a:lnTo>
                  <a:pt x="1254593" y="1259384"/>
                </a:lnTo>
                <a:lnTo>
                  <a:pt x="1324344" y="1241536"/>
                </a:lnTo>
                <a:lnTo>
                  <a:pt x="1391371" y="1220178"/>
                </a:lnTo>
                <a:lnTo>
                  <a:pt x="1455430" y="1195478"/>
                </a:lnTo>
                <a:lnTo>
                  <a:pt x="1516276" y="1167603"/>
                </a:lnTo>
                <a:lnTo>
                  <a:pt x="1573663" y="1136719"/>
                </a:lnTo>
                <a:lnTo>
                  <a:pt x="1627346" y="1102995"/>
                </a:lnTo>
                <a:lnTo>
                  <a:pt x="1677080" y="1066595"/>
                </a:lnTo>
                <a:lnTo>
                  <a:pt x="1722619" y="1027688"/>
                </a:lnTo>
                <a:lnTo>
                  <a:pt x="1763720" y="986439"/>
                </a:lnTo>
                <a:lnTo>
                  <a:pt x="1800135" y="943017"/>
                </a:lnTo>
                <a:lnTo>
                  <a:pt x="1831621" y="897588"/>
                </a:lnTo>
                <a:lnTo>
                  <a:pt x="1857932" y="850318"/>
                </a:lnTo>
                <a:lnTo>
                  <a:pt x="1878823" y="801375"/>
                </a:lnTo>
                <a:lnTo>
                  <a:pt x="1894049" y="750926"/>
                </a:lnTo>
                <a:lnTo>
                  <a:pt x="1903364" y="699137"/>
                </a:lnTo>
                <a:lnTo>
                  <a:pt x="1906524" y="646176"/>
                </a:lnTo>
                <a:lnTo>
                  <a:pt x="1903364" y="593214"/>
                </a:lnTo>
                <a:lnTo>
                  <a:pt x="1894049" y="541425"/>
                </a:lnTo>
                <a:lnTo>
                  <a:pt x="1878823" y="490976"/>
                </a:lnTo>
                <a:lnTo>
                  <a:pt x="1857932" y="442033"/>
                </a:lnTo>
                <a:lnTo>
                  <a:pt x="1831621" y="394763"/>
                </a:lnTo>
                <a:lnTo>
                  <a:pt x="1800135" y="349334"/>
                </a:lnTo>
                <a:lnTo>
                  <a:pt x="1763720" y="305912"/>
                </a:lnTo>
                <a:lnTo>
                  <a:pt x="1722619" y="264663"/>
                </a:lnTo>
                <a:lnTo>
                  <a:pt x="1677080" y="225756"/>
                </a:lnTo>
                <a:lnTo>
                  <a:pt x="1627346" y="189356"/>
                </a:lnTo>
                <a:lnTo>
                  <a:pt x="1573663" y="155632"/>
                </a:lnTo>
                <a:lnTo>
                  <a:pt x="1516276" y="124748"/>
                </a:lnTo>
                <a:lnTo>
                  <a:pt x="1455430" y="96873"/>
                </a:lnTo>
                <a:lnTo>
                  <a:pt x="1391371" y="72173"/>
                </a:lnTo>
                <a:lnTo>
                  <a:pt x="1324344" y="50815"/>
                </a:lnTo>
                <a:lnTo>
                  <a:pt x="1254593" y="32967"/>
                </a:lnTo>
                <a:lnTo>
                  <a:pt x="1182364" y="18794"/>
                </a:lnTo>
                <a:lnTo>
                  <a:pt x="1107903" y="8464"/>
                </a:lnTo>
                <a:lnTo>
                  <a:pt x="1031453" y="2143"/>
                </a:lnTo>
                <a:lnTo>
                  <a:pt x="953262" y="0"/>
                </a:lnTo>
                <a:close/>
              </a:path>
            </a:pathLst>
          </a:custGeom>
          <a:ln w="28575">
            <a:solidFill>
              <a:srgbClr val="FFFFFF"/>
            </a:solidFill>
          </a:ln>
        </p:spPr>
        <p:txBody>
          <a:bodyPr wrap="square" lIns="0" tIns="0" rIns="0" bIns="0" rtlCol="0"/>
          <a:lstStyle/>
          <a:p>
            <a:endParaRPr/>
          </a:p>
        </p:txBody>
      </p:sp>
      <p:sp>
        <p:nvSpPr>
          <p:cNvPr id="8" name="object 8"/>
          <p:cNvSpPr txBox="1"/>
          <p:nvPr/>
        </p:nvSpPr>
        <p:spPr>
          <a:xfrm>
            <a:off x="3065628" y="4677338"/>
            <a:ext cx="1625600" cy="1107996"/>
          </a:xfrm>
          <a:prstGeom prst="rect">
            <a:avLst/>
          </a:prstGeom>
        </p:spPr>
        <p:txBody>
          <a:bodyPr vert="horz" wrap="square" lIns="0" tIns="0" rIns="0" bIns="0" rtlCol="0">
            <a:spAutoFit/>
          </a:bodyPr>
          <a:lstStyle/>
          <a:p>
            <a:pPr marL="12700" marR="5080" indent="266700">
              <a:lnSpc>
                <a:spcPct val="100000"/>
              </a:lnSpc>
            </a:pPr>
            <a:r>
              <a:rPr sz="1800" b="1" dirty="0">
                <a:solidFill>
                  <a:srgbClr val="3333CC"/>
                </a:solidFill>
                <a:latin typeface="Microsoft JhengHei UI" panose="020B0604030504040204" pitchFamily="34" charset="-120"/>
                <a:ea typeface="Microsoft JhengHei UI" panose="020B0604030504040204" pitchFamily="34" charset="-120"/>
                <a:cs typeface="微软雅黑"/>
              </a:rPr>
              <a:t>建模思想</a:t>
            </a:r>
            <a:r>
              <a:rPr sz="1800" b="1" dirty="0">
                <a:solidFill>
                  <a:srgbClr val="3333CC"/>
                </a:solidFill>
                <a:latin typeface="Microsoft JhengHei UI" panose="020B0604030504040204" pitchFamily="34" charset="-120"/>
                <a:ea typeface="Microsoft JhengHei UI" panose="020B0604030504040204" pitchFamily="34" charset="-120"/>
                <a:cs typeface="Arial"/>
              </a:rPr>
              <a:t>-- </a:t>
            </a:r>
            <a:r>
              <a:rPr sz="1800" b="1" dirty="0">
                <a:solidFill>
                  <a:srgbClr val="3333CC"/>
                </a:solidFill>
                <a:latin typeface="Microsoft JhengHei UI" panose="020B0604030504040204" pitchFamily="34" charset="-120"/>
                <a:ea typeface="Microsoft JhengHei UI" panose="020B0604030504040204" pitchFamily="34" charset="-120"/>
                <a:cs typeface="微软雅黑"/>
              </a:rPr>
              <a:t>理解</a:t>
            </a:r>
            <a:r>
              <a:rPr sz="1800" b="1" dirty="0">
                <a:solidFill>
                  <a:srgbClr val="3333CC"/>
                </a:solidFill>
                <a:latin typeface="Microsoft JhengHei UI" panose="020B0604030504040204" pitchFamily="34" charset="-120"/>
                <a:ea typeface="Microsoft JhengHei UI" panose="020B0604030504040204" pitchFamily="34" charset="-120"/>
                <a:cs typeface="Arial"/>
              </a:rPr>
              <a:t>-</a:t>
            </a:r>
            <a:r>
              <a:rPr sz="1800" b="1" dirty="0">
                <a:solidFill>
                  <a:srgbClr val="3333CC"/>
                </a:solidFill>
                <a:latin typeface="Microsoft JhengHei UI" panose="020B0604030504040204" pitchFamily="34" charset="-120"/>
                <a:ea typeface="Microsoft JhengHei UI" panose="020B0604030504040204" pitchFamily="34" charset="-120"/>
                <a:cs typeface="微软雅黑"/>
              </a:rPr>
              <a:t>区分</a:t>
            </a:r>
            <a:r>
              <a:rPr sz="1800" b="1" dirty="0">
                <a:solidFill>
                  <a:srgbClr val="3333CC"/>
                </a:solidFill>
                <a:latin typeface="Microsoft JhengHei UI" panose="020B0604030504040204" pitchFamily="34" charset="-120"/>
                <a:ea typeface="Microsoft JhengHei UI" panose="020B0604030504040204" pitchFamily="34" charset="-120"/>
                <a:cs typeface="Arial"/>
              </a:rPr>
              <a:t>-</a:t>
            </a:r>
            <a:r>
              <a:rPr sz="1800" b="1" dirty="0">
                <a:solidFill>
                  <a:srgbClr val="3333CC"/>
                </a:solidFill>
                <a:latin typeface="Microsoft JhengHei UI" panose="020B0604030504040204" pitchFamily="34" charset="-120"/>
                <a:ea typeface="Microsoft JhengHei UI" panose="020B0604030504040204" pitchFamily="34" charset="-120"/>
                <a:cs typeface="微软雅黑"/>
              </a:rPr>
              <a:t>命名</a:t>
            </a:r>
            <a:r>
              <a:rPr sz="1800" b="1" dirty="0">
                <a:solidFill>
                  <a:srgbClr val="3333CC"/>
                </a:solidFill>
                <a:latin typeface="Microsoft JhengHei UI" panose="020B0604030504040204" pitchFamily="34" charset="-120"/>
                <a:ea typeface="Microsoft JhengHei UI" panose="020B0604030504040204" pitchFamily="34" charset="-120"/>
                <a:cs typeface="Arial"/>
              </a:rPr>
              <a:t>- </a:t>
            </a:r>
            <a:r>
              <a:rPr sz="1800" b="1" dirty="0" err="1">
                <a:solidFill>
                  <a:srgbClr val="3333CC"/>
                </a:solidFill>
                <a:latin typeface="Microsoft JhengHei UI" panose="020B0604030504040204" pitchFamily="34" charset="-120"/>
                <a:ea typeface="Microsoft JhengHei UI" panose="020B0604030504040204" pitchFamily="34" charset="-120"/>
                <a:cs typeface="微软雅黑"/>
              </a:rPr>
              <a:t>需要区分</a:t>
            </a:r>
            <a:r>
              <a:rPr sz="1800" b="1" spc="-10" dirty="0" err="1">
                <a:solidFill>
                  <a:srgbClr val="3333CC"/>
                </a:solidFill>
                <a:latin typeface="Microsoft JhengHei UI" panose="020B0604030504040204" pitchFamily="34" charset="-120"/>
                <a:ea typeface="Microsoft JhengHei UI" panose="020B0604030504040204" pitchFamily="34" charset="-120"/>
                <a:cs typeface="新宋体"/>
              </a:rPr>
              <a:t>及命名</a:t>
            </a:r>
            <a:r>
              <a:rPr lang="en-US" altLang="zh-CN" spc="-10" dirty="0">
                <a:latin typeface="Microsoft JhengHei UI" panose="020B0604030504040204" pitchFamily="34" charset="-120"/>
                <a:ea typeface="Microsoft JhengHei UI" panose="020B0604030504040204" pitchFamily="34" charset="-120"/>
                <a:cs typeface="新宋体"/>
              </a:rPr>
              <a:t>  </a:t>
            </a:r>
            <a:r>
              <a:rPr sz="1800" b="1" dirty="0" err="1">
                <a:solidFill>
                  <a:srgbClr val="3333CC"/>
                </a:solidFill>
                <a:latin typeface="Microsoft JhengHei UI" panose="020B0604030504040204" pitchFamily="34" charset="-120"/>
                <a:ea typeface="Microsoft JhengHei UI" panose="020B0604030504040204" pitchFamily="34" charset="-120"/>
                <a:cs typeface="微软雅黑"/>
              </a:rPr>
              <a:t>哪些要素</a:t>
            </a:r>
            <a:endParaRPr sz="1800" dirty="0">
              <a:latin typeface="Microsoft JhengHei UI" panose="020B0604030504040204" pitchFamily="34" charset="-120"/>
              <a:ea typeface="Microsoft JhengHei UI" panose="020B0604030504040204" pitchFamily="34" charset="-120"/>
              <a:cs typeface="微软雅黑"/>
            </a:endParaRPr>
          </a:p>
        </p:txBody>
      </p:sp>
      <p:sp>
        <p:nvSpPr>
          <p:cNvPr id="9" name="object 9"/>
          <p:cNvSpPr/>
          <p:nvPr/>
        </p:nvSpPr>
        <p:spPr>
          <a:xfrm>
            <a:off x="5221109" y="4433315"/>
            <a:ext cx="2284730" cy="1543050"/>
          </a:xfrm>
          <a:custGeom>
            <a:avLst/>
            <a:gdLst/>
            <a:ahLst/>
            <a:cxnLst/>
            <a:rect l="l" t="t" r="r" b="b"/>
            <a:pathLst>
              <a:path w="2284729" h="1543050">
                <a:moveTo>
                  <a:pt x="2284476" y="771905"/>
                </a:moveTo>
                <a:lnTo>
                  <a:pt x="2280690" y="708645"/>
                </a:lnTo>
                <a:lnTo>
                  <a:pt x="2269528" y="646784"/>
                </a:lnTo>
                <a:lnTo>
                  <a:pt x="2251284" y="586523"/>
                </a:lnTo>
                <a:lnTo>
                  <a:pt x="2226253" y="528059"/>
                </a:lnTo>
                <a:lnTo>
                  <a:pt x="2194726" y="471594"/>
                </a:lnTo>
                <a:lnTo>
                  <a:pt x="2156999" y="417326"/>
                </a:lnTo>
                <a:lnTo>
                  <a:pt x="2113365" y="365455"/>
                </a:lnTo>
                <a:lnTo>
                  <a:pt x="2064117" y="316181"/>
                </a:lnTo>
                <a:lnTo>
                  <a:pt x="2009550" y="269702"/>
                </a:lnTo>
                <a:lnTo>
                  <a:pt x="1949958" y="226218"/>
                </a:lnTo>
                <a:lnTo>
                  <a:pt x="1885633" y="185929"/>
                </a:lnTo>
                <a:lnTo>
                  <a:pt x="1816870" y="149035"/>
                </a:lnTo>
                <a:lnTo>
                  <a:pt x="1743962" y="115733"/>
                </a:lnTo>
                <a:lnTo>
                  <a:pt x="1667204" y="86225"/>
                </a:lnTo>
                <a:lnTo>
                  <a:pt x="1586888" y="60709"/>
                </a:lnTo>
                <a:lnTo>
                  <a:pt x="1503310" y="39386"/>
                </a:lnTo>
                <a:lnTo>
                  <a:pt x="1416762" y="22453"/>
                </a:lnTo>
                <a:lnTo>
                  <a:pt x="1327538" y="10112"/>
                </a:lnTo>
                <a:lnTo>
                  <a:pt x="1235932" y="2561"/>
                </a:lnTo>
                <a:lnTo>
                  <a:pt x="1142238" y="0"/>
                </a:lnTo>
                <a:lnTo>
                  <a:pt x="1048543" y="2561"/>
                </a:lnTo>
                <a:lnTo>
                  <a:pt x="956937" y="10112"/>
                </a:lnTo>
                <a:lnTo>
                  <a:pt x="867713" y="22453"/>
                </a:lnTo>
                <a:lnTo>
                  <a:pt x="781165" y="39386"/>
                </a:lnTo>
                <a:lnTo>
                  <a:pt x="697587" y="60709"/>
                </a:lnTo>
                <a:lnTo>
                  <a:pt x="617271" y="86225"/>
                </a:lnTo>
                <a:lnTo>
                  <a:pt x="540513" y="115733"/>
                </a:lnTo>
                <a:lnTo>
                  <a:pt x="467605" y="149035"/>
                </a:lnTo>
                <a:lnTo>
                  <a:pt x="398842" y="185929"/>
                </a:lnTo>
                <a:lnTo>
                  <a:pt x="334517" y="226218"/>
                </a:lnTo>
                <a:lnTo>
                  <a:pt x="274925" y="269702"/>
                </a:lnTo>
                <a:lnTo>
                  <a:pt x="220358" y="316181"/>
                </a:lnTo>
                <a:lnTo>
                  <a:pt x="171110" y="365455"/>
                </a:lnTo>
                <a:lnTo>
                  <a:pt x="127476" y="417326"/>
                </a:lnTo>
                <a:lnTo>
                  <a:pt x="89749" y="471594"/>
                </a:lnTo>
                <a:lnTo>
                  <a:pt x="58222" y="528059"/>
                </a:lnTo>
                <a:lnTo>
                  <a:pt x="33191" y="586523"/>
                </a:lnTo>
                <a:lnTo>
                  <a:pt x="14947" y="646784"/>
                </a:lnTo>
                <a:lnTo>
                  <a:pt x="3785" y="708645"/>
                </a:lnTo>
                <a:lnTo>
                  <a:pt x="0" y="771905"/>
                </a:lnTo>
                <a:lnTo>
                  <a:pt x="3785" y="835160"/>
                </a:lnTo>
                <a:lnTo>
                  <a:pt x="14947" y="897005"/>
                </a:lnTo>
                <a:lnTo>
                  <a:pt x="33191" y="957242"/>
                </a:lnTo>
                <a:lnTo>
                  <a:pt x="58222" y="1015672"/>
                </a:lnTo>
                <a:lnTo>
                  <a:pt x="89749" y="1072098"/>
                </a:lnTo>
                <a:lnTo>
                  <a:pt x="127476" y="1126320"/>
                </a:lnTo>
                <a:lnTo>
                  <a:pt x="171110" y="1178141"/>
                </a:lnTo>
                <a:lnTo>
                  <a:pt x="202692" y="1209705"/>
                </a:lnTo>
                <a:lnTo>
                  <a:pt x="202692" y="771905"/>
                </a:lnTo>
                <a:lnTo>
                  <a:pt x="205806" y="719852"/>
                </a:lnTo>
                <a:lnTo>
                  <a:pt x="214988" y="668956"/>
                </a:lnTo>
                <a:lnTo>
                  <a:pt x="229996" y="619382"/>
                </a:lnTo>
                <a:lnTo>
                  <a:pt x="250588" y="571292"/>
                </a:lnTo>
                <a:lnTo>
                  <a:pt x="276522" y="524851"/>
                </a:lnTo>
                <a:lnTo>
                  <a:pt x="307557" y="480221"/>
                </a:lnTo>
                <a:lnTo>
                  <a:pt x="343451" y="437566"/>
                </a:lnTo>
                <a:lnTo>
                  <a:pt x="383962" y="397050"/>
                </a:lnTo>
                <a:lnTo>
                  <a:pt x="428849" y="358836"/>
                </a:lnTo>
                <a:lnTo>
                  <a:pt x="477869" y="323087"/>
                </a:lnTo>
                <a:lnTo>
                  <a:pt x="530781" y="289968"/>
                </a:lnTo>
                <a:lnTo>
                  <a:pt x="587343" y="259640"/>
                </a:lnTo>
                <a:lnTo>
                  <a:pt x="647314" y="232269"/>
                </a:lnTo>
                <a:lnTo>
                  <a:pt x="710451" y="208016"/>
                </a:lnTo>
                <a:lnTo>
                  <a:pt x="776513" y="187047"/>
                </a:lnTo>
                <a:lnTo>
                  <a:pt x="845259" y="169523"/>
                </a:lnTo>
                <a:lnTo>
                  <a:pt x="916446" y="155609"/>
                </a:lnTo>
                <a:lnTo>
                  <a:pt x="989832" y="145468"/>
                </a:lnTo>
                <a:lnTo>
                  <a:pt x="1065177" y="139264"/>
                </a:lnTo>
                <a:lnTo>
                  <a:pt x="1142238" y="137159"/>
                </a:lnTo>
                <a:lnTo>
                  <a:pt x="1219407" y="139264"/>
                </a:lnTo>
                <a:lnTo>
                  <a:pt x="1294849" y="145468"/>
                </a:lnTo>
                <a:lnTo>
                  <a:pt x="1368323" y="155609"/>
                </a:lnTo>
                <a:lnTo>
                  <a:pt x="1439588" y="169523"/>
                </a:lnTo>
                <a:lnTo>
                  <a:pt x="1508402" y="187047"/>
                </a:lnTo>
                <a:lnTo>
                  <a:pt x="1574525" y="208016"/>
                </a:lnTo>
                <a:lnTo>
                  <a:pt x="1637714" y="232269"/>
                </a:lnTo>
                <a:lnTo>
                  <a:pt x="1697729" y="259640"/>
                </a:lnTo>
                <a:lnTo>
                  <a:pt x="1754329" y="289968"/>
                </a:lnTo>
                <a:lnTo>
                  <a:pt x="1807273" y="323087"/>
                </a:lnTo>
                <a:lnTo>
                  <a:pt x="1856319" y="358836"/>
                </a:lnTo>
                <a:lnTo>
                  <a:pt x="1901226" y="397050"/>
                </a:lnTo>
                <a:lnTo>
                  <a:pt x="1941753" y="437566"/>
                </a:lnTo>
                <a:lnTo>
                  <a:pt x="1977659" y="480221"/>
                </a:lnTo>
                <a:lnTo>
                  <a:pt x="2008703" y="524851"/>
                </a:lnTo>
                <a:lnTo>
                  <a:pt x="2034643" y="571292"/>
                </a:lnTo>
                <a:lnTo>
                  <a:pt x="2055239" y="619382"/>
                </a:lnTo>
                <a:lnTo>
                  <a:pt x="2070248" y="668956"/>
                </a:lnTo>
                <a:lnTo>
                  <a:pt x="2079431" y="719852"/>
                </a:lnTo>
                <a:lnTo>
                  <a:pt x="2082545" y="771905"/>
                </a:lnTo>
                <a:lnTo>
                  <a:pt x="2082545" y="1208944"/>
                </a:lnTo>
                <a:lnTo>
                  <a:pt x="2113365" y="1178141"/>
                </a:lnTo>
                <a:lnTo>
                  <a:pt x="2156999" y="1126320"/>
                </a:lnTo>
                <a:lnTo>
                  <a:pt x="2194726" y="1072098"/>
                </a:lnTo>
                <a:lnTo>
                  <a:pt x="2226253" y="1015672"/>
                </a:lnTo>
                <a:lnTo>
                  <a:pt x="2251284" y="957242"/>
                </a:lnTo>
                <a:lnTo>
                  <a:pt x="2269528" y="897005"/>
                </a:lnTo>
                <a:lnTo>
                  <a:pt x="2280690" y="835160"/>
                </a:lnTo>
                <a:lnTo>
                  <a:pt x="2284476" y="771905"/>
                </a:lnTo>
                <a:close/>
              </a:path>
              <a:path w="2284729" h="1543050">
                <a:moveTo>
                  <a:pt x="2082545" y="1208944"/>
                </a:moveTo>
                <a:lnTo>
                  <a:pt x="2082545" y="771905"/>
                </a:lnTo>
                <a:lnTo>
                  <a:pt x="2079431" y="823959"/>
                </a:lnTo>
                <a:lnTo>
                  <a:pt x="2070248" y="874855"/>
                </a:lnTo>
                <a:lnTo>
                  <a:pt x="2055239" y="924429"/>
                </a:lnTo>
                <a:lnTo>
                  <a:pt x="2034643" y="972519"/>
                </a:lnTo>
                <a:lnTo>
                  <a:pt x="2008703" y="1018960"/>
                </a:lnTo>
                <a:lnTo>
                  <a:pt x="1977659" y="1063590"/>
                </a:lnTo>
                <a:lnTo>
                  <a:pt x="1941753" y="1106245"/>
                </a:lnTo>
                <a:lnTo>
                  <a:pt x="1901226" y="1146761"/>
                </a:lnTo>
                <a:lnTo>
                  <a:pt x="1856319" y="1184975"/>
                </a:lnTo>
                <a:lnTo>
                  <a:pt x="1807273" y="1220723"/>
                </a:lnTo>
                <a:lnTo>
                  <a:pt x="1754329" y="1253843"/>
                </a:lnTo>
                <a:lnTo>
                  <a:pt x="1697729" y="1284171"/>
                </a:lnTo>
                <a:lnTo>
                  <a:pt x="1637714" y="1311542"/>
                </a:lnTo>
                <a:lnTo>
                  <a:pt x="1574525" y="1335795"/>
                </a:lnTo>
                <a:lnTo>
                  <a:pt x="1508402" y="1356764"/>
                </a:lnTo>
                <a:lnTo>
                  <a:pt x="1439588" y="1374288"/>
                </a:lnTo>
                <a:lnTo>
                  <a:pt x="1368323" y="1388202"/>
                </a:lnTo>
                <a:lnTo>
                  <a:pt x="1294849" y="1398343"/>
                </a:lnTo>
                <a:lnTo>
                  <a:pt x="1219407" y="1404547"/>
                </a:lnTo>
                <a:lnTo>
                  <a:pt x="1142238" y="1406651"/>
                </a:lnTo>
                <a:lnTo>
                  <a:pt x="1065177" y="1404547"/>
                </a:lnTo>
                <a:lnTo>
                  <a:pt x="989832" y="1398343"/>
                </a:lnTo>
                <a:lnTo>
                  <a:pt x="916446" y="1388202"/>
                </a:lnTo>
                <a:lnTo>
                  <a:pt x="845259" y="1374288"/>
                </a:lnTo>
                <a:lnTo>
                  <a:pt x="776513" y="1356764"/>
                </a:lnTo>
                <a:lnTo>
                  <a:pt x="710451" y="1335795"/>
                </a:lnTo>
                <a:lnTo>
                  <a:pt x="647314" y="1311542"/>
                </a:lnTo>
                <a:lnTo>
                  <a:pt x="587343" y="1284171"/>
                </a:lnTo>
                <a:lnTo>
                  <a:pt x="530781" y="1253843"/>
                </a:lnTo>
                <a:lnTo>
                  <a:pt x="477869" y="1220723"/>
                </a:lnTo>
                <a:lnTo>
                  <a:pt x="428849" y="1184975"/>
                </a:lnTo>
                <a:lnTo>
                  <a:pt x="383962" y="1146761"/>
                </a:lnTo>
                <a:lnTo>
                  <a:pt x="343451" y="1106245"/>
                </a:lnTo>
                <a:lnTo>
                  <a:pt x="307557" y="1063590"/>
                </a:lnTo>
                <a:lnTo>
                  <a:pt x="276522" y="1018960"/>
                </a:lnTo>
                <a:lnTo>
                  <a:pt x="250588" y="972519"/>
                </a:lnTo>
                <a:lnTo>
                  <a:pt x="229996" y="924429"/>
                </a:lnTo>
                <a:lnTo>
                  <a:pt x="214988" y="874855"/>
                </a:lnTo>
                <a:lnTo>
                  <a:pt x="205806" y="823959"/>
                </a:lnTo>
                <a:lnTo>
                  <a:pt x="202692" y="771905"/>
                </a:lnTo>
                <a:lnTo>
                  <a:pt x="202692" y="1209705"/>
                </a:lnTo>
                <a:lnTo>
                  <a:pt x="274925" y="1273785"/>
                </a:lnTo>
                <a:lnTo>
                  <a:pt x="334518" y="1317212"/>
                </a:lnTo>
                <a:lnTo>
                  <a:pt x="398842" y="1357444"/>
                </a:lnTo>
                <a:lnTo>
                  <a:pt x="467605" y="1394283"/>
                </a:lnTo>
                <a:lnTo>
                  <a:pt x="540513" y="1427530"/>
                </a:lnTo>
                <a:lnTo>
                  <a:pt x="617271" y="1456988"/>
                </a:lnTo>
                <a:lnTo>
                  <a:pt x="697587" y="1482459"/>
                </a:lnTo>
                <a:lnTo>
                  <a:pt x="781165" y="1503742"/>
                </a:lnTo>
                <a:lnTo>
                  <a:pt x="867713" y="1520642"/>
                </a:lnTo>
                <a:lnTo>
                  <a:pt x="956937" y="1532958"/>
                </a:lnTo>
                <a:lnTo>
                  <a:pt x="1048543" y="1540494"/>
                </a:lnTo>
                <a:lnTo>
                  <a:pt x="1142238" y="1543049"/>
                </a:lnTo>
                <a:lnTo>
                  <a:pt x="1235932" y="1540494"/>
                </a:lnTo>
                <a:lnTo>
                  <a:pt x="1327538" y="1532958"/>
                </a:lnTo>
                <a:lnTo>
                  <a:pt x="1416762" y="1520642"/>
                </a:lnTo>
                <a:lnTo>
                  <a:pt x="1503310" y="1503742"/>
                </a:lnTo>
                <a:lnTo>
                  <a:pt x="1586888" y="1482459"/>
                </a:lnTo>
                <a:lnTo>
                  <a:pt x="1667204" y="1456988"/>
                </a:lnTo>
                <a:lnTo>
                  <a:pt x="1743962" y="1427530"/>
                </a:lnTo>
                <a:lnTo>
                  <a:pt x="1816870" y="1394283"/>
                </a:lnTo>
                <a:lnTo>
                  <a:pt x="1885633" y="1357444"/>
                </a:lnTo>
                <a:lnTo>
                  <a:pt x="1949958" y="1317212"/>
                </a:lnTo>
                <a:lnTo>
                  <a:pt x="2009550" y="1273785"/>
                </a:lnTo>
                <a:lnTo>
                  <a:pt x="2064117" y="1227362"/>
                </a:lnTo>
                <a:lnTo>
                  <a:pt x="2082545" y="1208944"/>
                </a:lnTo>
                <a:close/>
              </a:path>
            </a:pathLst>
          </a:custGeom>
          <a:solidFill>
            <a:srgbClr val="B90000"/>
          </a:solidFill>
        </p:spPr>
        <p:txBody>
          <a:bodyPr wrap="square" lIns="0" tIns="0" rIns="0" bIns="0" rtlCol="0"/>
          <a:lstStyle/>
          <a:p>
            <a:endParaRPr/>
          </a:p>
        </p:txBody>
      </p:sp>
      <p:sp>
        <p:nvSpPr>
          <p:cNvPr id="10" name="object 10"/>
          <p:cNvSpPr/>
          <p:nvPr/>
        </p:nvSpPr>
        <p:spPr>
          <a:xfrm>
            <a:off x="5410085" y="4559046"/>
            <a:ext cx="1906905" cy="1292860"/>
          </a:xfrm>
          <a:custGeom>
            <a:avLst/>
            <a:gdLst/>
            <a:ahLst/>
            <a:cxnLst/>
            <a:rect l="l" t="t" r="r" b="b"/>
            <a:pathLst>
              <a:path w="1906904" h="1292860">
                <a:moveTo>
                  <a:pt x="1906524" y="646176"/>
                </a:moveTo>
                <a:lnTo>
                  <a:pt x="1903364" y="593214"/>
                </a:lnTo>
                <a:lnTo>
                  <a:pt x="1894049" y="541425"/>
                </a:lnTo>
                <a:lnTo>
                  <a:pt x="1878823" y="490976"/>
                </a:lnTo>
                <a:lnTo>
                  <a:pt x="1857932" y="442033"/>
                </a:lnTo>
                <a:lnTo>
                  <a:pt x="1831621" y="394763"/>
                </a:lnTo>
                <a:lnTo>
                  <a:pt x="1800135" y="349334"/>
                </a:lnTo>
                <a:lnTo>
                  <a:pt x="1763720" y="305912"/>
                </a:lnTo>
                <a:lnTo>
                  <a:pt x="1722619" y="264663"/>
                </a:lnTo>
                <a:lnTo>
                  <a:pt x="1677080" y="225756"/>
                </a:lnTo>
                <a:lnTo>
                  <a:pt x="1627346" y="189356"/>
                </a:lnTo>
                <a:lnTo>
                  <a:pt x="1573663" y="155632"/>
                </a:lnTo>
                <a:lnTo>
                  <a:pt x="1516276" y="124748"/>
                </a:lnTo>
                <a:lnTo>
                  <a:pt x="1455430" y="96873"/>
                </a:lnTo>
                <a:lnTo>
                  <a:pt x="1391371" y="72173"/>
                </a:lnTo>
                <a:lnTo>
                  <a:pt x="1324344" y="50815"/>
                </a:lnTo>
                <a:lnTo>
                  <a:pt x="1254593" y="32967"/>
                </a:lnTo>
                <a:lnTo>
                  <a:pt x="1182364" y="18794"/>
                </a:lnTo>
                <a:lnTo>
                  <a:pt x="1107903" y="8464"/>
                </a:lnTo>
                <a:lnTo>
                  <a:pt x="1031453" y="2143"/>
                </a:lnTo>
                <a:lnTo>
                  <a:pt x="953262" y="0"/>
                </a:lnTo>
                <a:lnTo>
                  <a:pt x="875070" y="2143"/>
                </a:lnTo>
                <a:lnTo>
                  <a:pt x="798620" y="8464"/>
                </a:lnTo>
                <a:lnTo>
                  <a:pt x="724159" y="18794"/>
                </a:lnTo>
                <a:lnTo>
                  <a:pt x="651930" y="32967"/>
                </a:lnTo>
                <a:lnTo>
                  <a:pt x="582179" y="50815"/>
                </a:lnTo>
                <a:lnTo>
                  <a:pt x="515152" y="72173"/>
                </a:lnTo>
                <a:lnTo>
                  <a:pt x="451093" y="96873"/>
                </a:lnTo>
                <a:lnTo>
                  <a:pt x="390247" y="124748"/>
                </a:lnTo>
                <a:lnTo>
                  <a:pt x="332860" y="155632"/>
                </a:lnTo>
                <a:lnTo>
                  <a:pt x="279177" y="189357"/>
                </a:lnTo>
                <a:lnTo>
                  <a:pt x="229443" y="225756"/>
                </a:lnTo>
                <a:lnTo>
                  <a:pt x="183904" y="264663"/>
                </a:lnTo>
                <a:lnTo>
                  <a:pt x="142803" y="305912"/>
                </a:lnTo>
                <a:lnTo>
                  <a:pt x="106388" y="349334"/>
                </a:lnTo>
                <a:lnTo>
                  <a:pt x="74902" y="394763"/>
                </a:lnTo>
                <a:lnTo>
                  <a:pt x="48591" y="442033"/>
                </a:lnTo>
                <a:lnTo>
                  <a:pt x="27700" y="490976"/>
                </a:lnTo>
                <a:lnTo>
                  <a:pt x="12474" y="541425"/>
                </a:lnTo>
                <a:lnTo>
                  <a:pt x="3159" y="593214"/>
                </a:lnTo>
                <a:lnTo>
                  <a:pt x="0" y="646176"/>
                </a:lnTo>
                <a:lnTo>
                  <a:pt x="3159" y="699137"/>
                </a:lnTo>
                <a:lnTo>
                  <a:pt x="12474" y="750926"/>
                </a:lnTo>
                <a:lnTo>
                  <a:pt x="27700" y="801375"/>
                </a:lnTo>
                <a:lnTo>
                  <a:pt x="48591" y="850318"/>
                </a:lnTo>
                <a:lnTo>
                  <a:pt x="74902" y="897588"/>
                </a:lnTo>
                <a:lnTo>
                  <a:pt x="106388" y="943017"/>
                </a:lnTo>
                <a:lnTo>
                  <a:pt x="142803" y="986439"/>
                </a:lnTo>
                <a:lnTo>
                  <a:pt x="183904" y="1027688"/>
                </a:lnTo>
                <a:lnTo>
                  <a:pt x="229443" y="1066595"/>
                </a:lnTo>
                <a:lnTo>
                  <a:pt x="279177" y="1102995"/>
                </a:lnTo>
                <a:lnTo>
                  <a:pt x="332860" y="1136719"/>
                </a:lnTo>
                <a:lnTo>
                  <a:pt x="390247" y="1167603"/>
                </a:lnTo>
                <a:lnTo>
                  <a:pt x="451093" y="1195478"/>
                </a:lnTo>
                <a:lnTo>
                  <a:pt x="515152" y="1220178"/>
                </a:lnTo>
                <a:lnTo>
                  <a:pt x="582179" y="1241536"/>
                </a:lnTo>
                <a:lnTo>
                  <a:pt x="651930" y="1259384"/>
                </a:lnTo>
                <a:lnTo>
                  <a:pt x="724159" y="1273557"/>
                </a:lnTo>
                <a:lnTo>
                  <a:pt x="798620" y="1283887"/>
                </a:lnTo>
                <a:lnTo>
                  <a:pt x="875070" y="1290208"/>
                </a:lnTo>
                <a:lnTo>
                  <a:pt x="953262" y="1292352"/>
                </a:lnTo>
                <a:lnTo>
                  <a:pt x="1031453" y="1290208"/>
                </a:lnTo>
                <a:lnTo>
                  <a:pt x="1107903" y="1283887"/>
                </a:lnTo>
                <a:lnTo>
                  <a:pt x="1182364" y="1273557"/>
                </a:lnTo>
                <a:lnTo>
                  <a:pt x="1254593" y="1259384"/>
                </a:lnTo>
                <a:lnTo>
                  <a:pt x="1324344" y="1241536"/>
                </a:lnTo>
                <a:lnTo>
                  <a:pt x="1391371" y="1220178"/>
                </a:lnTo>
                <a:lnTo>
                  <a:pt x="1455430" y="1195478"/>
                </a:lnTo>
                <a:lnTo>
                  <a:pt x="1516276" y="1167603"/>
                </a:lnTo>
                <a:lnTo>
                  <a:pt x="1573663" y="1136719"/>
                </a:lnTo>
                <a:lnTo>
                  <a:pt x="1627346" y="1102995"/>
                </a:lnTo>
                <a:lnTo>
                  <a:pt x="1677080" y="1066595"/>
                </a:lnTo>
                <a:lnTo>
                  <a:pt x="1722619" y="1027688"/>
                </a:lnTo>
                <a:lnTo>
                  <a:pt x="1763720" y="986439"/>
                </a:lnTo>
                <a:lnTo>
                  <a:pt x="1800135" y="943017"/>
                </a:lnTo>
                <a:lnTo>
                  <a:pt x="1831621" y="897588"/>
                </a:lnTo>
                <a:lnTo>
                  <a:pt x="1857932" y="850318"/>
                </a:lnTo>
                <a:lnTo>
                  <a:pt x="1878823" y="801375"/>
                </a:lnTo>
                <a:lnTo>
                  <a:pt x="1894049" y="750926"/>
                </a:lnTo>
                <a:lnTo>
                  <a:pt x="1903364" y="699137"/>
                </a:lnTo>
                <a:lnTo>
                  <a:pt x="1906524" y="646176"/>
                </a:lnTo>
                <a:close/>
              </a:path>
            </a:pathLst>
          </a:custGeom>
          <a:solidFill>
            <a:srgbClr val="FFFF66"/>
          </a:solidFill>
        </p:spPr>
        <p:txBody>
          <a:bodyPr wrap="square" lIns="0" tIns="0" rIns="0" bIns="0" rtlCol="0"/>
          <a:lstStyle/>
          <a:p>
            <a:endParaRPr/>
          </a:p>
        </p:txBody>
      </p:sp>
      <p:sp>
        <p:nvSpPr>
          <p:cNvPr id="11" name="object 11"/>
          <p:cNvSpPr/>
          <p:nvPr/>
        </p:nvSpPr>
        <p:spPr>
          <a:xfrm>
            <a:off x="5410085" y="4559046"/>
            <a:ext cx="1906905" cy="1292860"/>
          </a:xfrm>
          <a:custGeom>
            <a:avLst/>
            <a:gdLst/>
            <a:ahLst/>
            <a:cxnLst/>
            <a:rect l="l" t="t" r="r" b="b"/>
            <a:pathLst>
              <a:path w="1906904" h="1292860">
                <a:moveTo>
                  <a:pt x="953262" y="0"/>
                </a:moveTo>
                <a:lnTo>
                  <a:pt x="875070" y="2143"/>
                </a:lnTo>
                <a:lnTo>
                  <a:pt x="798620" y="8464"/>
                </a:lnTo>
                <a:lnTo>
                  <a:pt x="724159" y="18794"/>
                </a:lnTo>
                <a:lnTo>
                  <a:pt x="651930" y="32967"/>
                </a:lnTo>
                <a:lnTo>
                  <a:pt x="582179" y="50815"/>
                </a:lnTo>
                <a:lnTo>
                  <a:pt x="515152" y="72173"/>
                </a:lnTo>
                <a:lnTo>
                  <a:pt x="451093" y="96873"/>
                </a:lnTo>
                <a:lnTo>
                  <a:pt x="390247" y="124748"/>
                </a:lnTo>
                <a:lnTo>
                  <a:pt x="332860" y="155632"/>
                </a:lnTo>
                <a:lnTo>
                  <a:pt x="279177" y="189357"/>
                </a:lnTo>
                <a:lnTo>
                  <a:pt x="229443" y="225756"/>
                </a:lnTo>
                <a:lnTo>
                  <a:pt x="183904" y="264663"/>
                </a:lnTo>
                <a:lnTo>
                  <a:pt x="142803" y="305912"/>
                </a:lnTo>
                <a:lnTo>
                  <a:pt x="106388" y="349334"/>
                </a:lnTo>
                <a:lnTo>
                  <a:pt x="74902" y="394763"/>
                </a:lnTo>
                <a:lnTo>
                  <a:pt x="48591" y="442033"/>
                </a:lnTo>
                <a:lnTo>
                  <a:pt x="27700" y="490976"/>
                </a:lnTo>
                <a:lnTo>
                  <a:pt x="12474" y="541425"/>
                </a:lnTo>
                <a:lnTo>
                  <a:pt x="3159" y="593214"/>
                </a:lnTo>
                <a:lnTo>
                  <a:pt x="0" y="646176"/>
                </a:lnTo>
                <a:lnTo>
                  <a:pt x="3159" y="699137"/>
                </a:lnTo>
                <a:lnTo>
                  <a:pt x="12474" y="750926"/>
                </a:lnTo>
                <a:lnTo>
                  <a:pt x="27700" y="801375"/>
                </a:lnTo>
                <a:lnTo>
                  <a:pt x="48591" y="850318"/>
                </a:lnTo>
                <a:lnTo>
                  <a:pt x="74902" y="897588"/>
                </a:lnTo>
                <a:lnTo>
                  <a:pt x="106388" y="943017"/>
                </a:lnTo>
                <a:lnTo>
                  <a:pt x="142803" y="986439"/>
                </a:lnTo>
                <a:lnTo>
                  <a:pt x="183904" y="1027688"/>
                </a:lnTo>
                <a:lnTo>
                  <a:pt x="229443" y="1066595"/>
                </a:lnTo>
                <a:lnTo>
                  <a:pt x="279177" y="1102995"/>
                </a:lnTo>
                <a:lnTo>
                  <a:pt x="332860" y="1136719"/>
                </a:lnTo>
                <a:lnTo>
                  <a:pt x="390247" y="1167603"/>
                </a:lnTo>
                <a:lnTo>
                  <a:pt x="451093" y="1195478"/>
                </a:lnTo>
                <a:lnTo>
                  <a:pt x="515152" y="1220178"/>
                </a:lnTo>
                <a:lnTo>
                  <a:pt x="582179" y="1241536"/>
                </a:lnTo>
                <a:lnTo>
                  <a:pt x="651930" y="1259384"/>
                </a:lnTo>
                <a:lnTo>
                  <a:pt x="724159" y="1273557"/>
                </a:lnTo>
                <a:lnTo>
                  <a:pt x="798620" y="1283887"/>
                </a:lnTo>
                <a:lnTo>
                  <a:pt x="875070" y="1290208"/>
                </a:lnTo>
                <a:lnTo>
                  <a:pt x="953262" y="1292352"/>
                </a:lnTo>
                <a:lnTo>
                  <a:pt x="1031453" y="1290208"/>
                </a:lnTo>
                <a:lnTo>
                  <a:pt x="1107903" y="1283887"/>
                </a:lnTo>
                <a:lnTo>
                  <a:pt x="1182364" y="1273557"/>
                </a:lnTo>
                <a:lnTo>
                  <a:pt x="1254593" y="1259384"/>
                </a:lnTo>
                <a:lnTo>
                  <a:pt x="1324344" y="1241536"/>
                </a:lnTo>
                <a:lnTo>
                  <a:pt x="1391371" y="1220178"/>
                </a:lnTo>
                <a:lnTo>
                  <a:pt x="1455430" y="1195478"/>
                </a:lnTo>
                <a:lnTo>
                  <a:pt x="1516276" y="1167603"/>
                </a:lnTo>
                <a:lnTo>
                  <a:pt x="1573663" y="1136719"/>
                </a:lnTo>
                <a:lnTo>
                  <a:pt x="1627346" y="1102995"/>
                </a:lnTo>
                <a:lnTo>
                  <a:pt x="1677080" y="1066595"/>
                </a:lnTo>
                <a:lnTo>
                  <a:pt x="1722619" y="1027688"/>
                </a:lnTo>
                <a:lnTo>
                  <a:pt x="1763720" y="986439"/>
                </a:lnTo>
                <a:lnTo>
                  <a:pt x="1800135" y="943017"/>
                </a:lnTo>
                <a:lnTo>
                  <a:pt x="1831621" y="897588"/>
                </a:lnTo>
                <a:lnTo>
                  <a:pt x="1857932" y="850318"/>
                </a:lnTo>
                <a:lnTo>
                  <a:pt x="1878823" y="801375"/>
                </a:lnTo>
                <a:lnTo>
                  <a:pt x="1894049" y="750926"/>
                </a:lnTo>
                <a:lnTo>
                  <a:pt x="1903364" y="699137"/>
                </a:lnTo>
                <a:lnTo>
                  <a:pt x="1906524" y="646176"/>
                </a:lnTo>
                <a:lnTo>
                  <a:pt x="1903364" y="593214"/>
                </a:lnTo>
                <a:lnTo>
                  <a:pt x="1894049" y="541425"/>
                </a:lnTo>
                <a:lnTo>
                  <a:pt x="1878823" y="490976"/>
                </a:lnTo>
                <a:lnTo>
                  <a:pt x="1857932" y="442033"/>
                </a:lnTo>
                <a:lnTo>
                  <a:pt x="1831621" y="394763"/>
                </a:lnTo>
                <a:lnTo>
                  <a:pt x="1800135" y="349334"/>
                </a:lnTo>
                <a:lnTo>
                  <a:pt x="1763720" y="305912"/>
                </a:lnTo>
                <a:lnTo>
                  <a:pt x="1722619" y="264663"/>
                </a:lnTo>
                <a:lnTo>
                  <a:pt x="1677080" y="225756"/>
                </a:lnTo>
                <a:lnTo>
                  <a:pt x="1627346" y="189356"/>
                </a:lnTo>
                <a:lnTo>
                  <a:pt x="1573663" y="155632"/>
                </a:lnTo>
                <a:lnTo>
                  <a:pt x="1516276" y="124748"/>
                </a:lnTo>
                <a:lnTo>
                  <a:pt x="1455430" y="96873"/>
                </a:lnTo>
                <a:lnTo>
                  <a:pt x="1391371" y="72173"/>
                </a:lnTo>
                <a:lnTo>
                  <a:pt x="1324344" y="50815"/>
                </a:lnTo>
                <a:lnTo>
                  <a:pt x="1254593" y="32967"/>
                </a:lnTo>
                <a:lnTo>
                  <a:pt x="1182364" y="18794"/>
                </a:lnTo>
                <a:lnTo>
                  <a:pt x="1107903" y="8464"/>
                </a:lnTo>
                <a:lnTo>
                  <a:pt x="1031453" y="2143"/>
                </a:lnTo>
                <a:lnTo>
                  <a:pt x="953262" y="0"/>
                </a:lnTo>
                <a:close/>
              </a:path>
            </a:pathLst>
          </a:custGeom>
          <a:ln w="28575">
            <a:solidFill>
              <a:srgbClr val="FFFFFF"/>
            </a:solidFill>
          </a:ln>
        </p:spPr>
        <p:txBody>
          <a:bodyPr wrap="square" lIns="0" tIns="0" rIns="0" bIns="0" rtlCol="0"/>
          <a:lstStyle/>
          <a:p>
            <a:endParaRPr/>
          </a:p>
        </p:txBody>
      </p:sp>
      <p:sp>
        <p:nvSpPr>
          <p:cNvPr id="12" name="object 12"/>
          <p:cNvSpPr txBox="1"/>
          <p:nvPr/>
        </p:nvSpPr>
        <p:spPr>
          <a:xfrm>
            <a:off x="5550533" y="4677338"/>
            <a:ext cx="1625600" cy="1107996"/>
          </a:xfrm>
          <a:prstGeom prst="rect">
            <a:avLst/>
          </a:prstGeom>
        </p:spPr>
        <p:txBody>
          <a:bodyPr vert="horz" wrap="square" lIns="0" tIns="0" rIns="0" bIns="0" rtlCol="0">
            <a:spAutoFit/>
          </a:bodyPr>
          <a:lstStyle/>
          <a:p>
            <a:pPr marL="12700" marR="5080" algn="ctr">
              <a:lnSpc>
                <a:spcPct val="100000"/>
              </a:lnSpc>
            </a:pPr>
            <a:r>
              <a:rPr sz="1800" b="1" dirty="0">
                <a:solidFill>
                  <a:srgbClr val="3333CC"/>
                </a:solidFill>
                <a:latin typeface="Microsoft JhengHei UI" panose="020B0604030504040204" pitchFamily="34" charset="-120"/>
                <a:ea typeface="Microsoft JhengHei UI" panose="020B0604030504040204" pitchFamily="34" charset="-120"/>
                <a:cs typeface="微软雅黑"/>
              </a:rPr>
              <a:t>表达方法</a:t>
            </a:r>
            <a:r>
              <a:rPr sz="1800" b="1" dirty="0">
                <a:solidFill>
                  <a:srgbClr val="3333CC"/>
                </a:solidFill>
                <a:latin typeface="Microsoft JhengHei UI" panose="020B0604030504040204" pitchFamily="34" charset="-120"/>
                <a:ea typeface="Microsoft JhengHei UI" panose="020B0604030504040204" pitchFamily="34" charset="-120"/>
                <a:cs typeface="Arial"/>
              </a:rPr>
              <a:t>-- </a:t>
            </a:r>
            <a:r>
              <a:rPr sz="1800" b="1" dirty="0">
                <a:solidFill>
                  <a:srgbClr val="3333CC"/>
                </a:solidFill>
                <a:latin typeface="Microsoft JhengHei UI" panose="020B0604030504040204" pitchFamily="34" charset="-120"/>
                <a:ea typeface="Microsoft JhengHei UI" panose="020B0604030504040204" pitchFamily="34" charset="-120"/>
                <a:cs typeface="微软雅黑"/>
              </a:rPr>
              <a:t>用不同的图形表 达被区分的 不同要素</a:t>
            </a:r>
            <a:endParaRPr sz="1800" dirty="0">
              <a:latin typeface="Microsoft JhengHei UI" panose="020B0604030504040204" pitchFamily="34" charset="-120"/>
              <a:ea typeface="Microsoft JhengHei UI" panose="020B0604030504040204" pitchFamily="34" charset="-120"/>
              <a:cs typeface="微软雅黑"/>
            </a:endParaRPr>
          </a:p>
        </p:txBody>
      </p:sp>
      <p:sp>
        <p:nvSpPr>
          <p:cNvPr id="13" name="object 13"/>
          <p:cNvSpPr txBox="1"/>
          <p:nvPr/>
        </p:nvSpPr>
        <p:spPr>
          <a:xfrm>
            <a:off x="3224155" y="6119139"/>
            <a:ext cx="3730625" cy="307777"/>
          </a:xfrm>
          <a:prstGeom prst="rect">
            <a:avLst/>
          </a:prstGeom>
        </p:spPr>
        <p:txBody>
          <a:bodyPr vert="horz" wrap="square" lIns="0" tIns="0" rIns="0" bIns="0" rtlCol="0">
            <a:spAutoFit/>
          </a:bodyPr>
          <a:lstStyle/>
          <a:p>
            <a:pPr marL="12700">
              <a:lnSpc>
                <a:spcPct val="100000"/>
              </a:lnSpc>
            </a:pPr>
            <a:r>
              <a:rPr sz="2000" b="1" spc="-5" dirty="0">
                <a:latin typeface="Microsoft JhengHei UI" panose="020B0604030504040204" pitchFamily="34" charset="-120"/>
                <a:ea typeface="Microsoft JhengHei UI" panose="020B0604030504040204" pitchFamily="34" charset="-120"/>
                <a:cs typeface="微软雅黑"/>
              </a:rPr>
              <a:t>先理解基本思想, 再学习表达方法</a:t>
            </a:r>
            <a:endParaRPr sz="2000">
              <a:latin typeface="Microsoft JhengHei UI" panose="020B0604030504040204" pitchFamily="34" charset="-120"/>
              <a:ea typeface="Microsoft JhengHei UI" panose="020B0604030504040204" pitchFamily="34" charset="-120"/>
              <a:cs typeface="微软雅黑"/>
            </a:endParaRPr>
          </a:p>
        </p:txBody>
      </p:sp>
      <p:sp>
        <p:nvSpPr>
          <p:cNvPr id="14" name="矩形 13">
            <a:extLst>
              <a:ext uri="{FF2B5EF4-FFF2-40B4-BE49-F238E27FC236}">
                <a16:creationId xmlns="" xmlns:a16="http://schemas.microsoft.com/office/drawing/2014/main" id="{1F036D51-12DB-4164-B1B3-0A231FD26BE3}"/>
              </a:ext>
            </a:extLst>
          </p:cNvPr>
          <p:cNvSpPr/>
          <p:nvPr/>
        </p:nvSpPr>
        <p:spPr>
          <a:xfrm>
            <a:off x="241300" y="383633"/>
            <a:ext cx="59436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Microsoft JhengHei" panose="020B0604030504040204" pitchFamily="34" charset="-120"/>
                <a:ea typeface="Microsoft JhengHei" panose="020B0604030504040204" pitchFamily="34" charset="-120"/>
              </a:rPr>
              <a:t>E-R</a:t>
            </a:r>
            <a:r>
              <a:rPr lang="zh-CN" altLang="en-US" sz="2800" b="1" u="dbl" spc="-5" dirty="0">
                <a:solidFill>
                  <a:srgbClr val="000000"/>
                </a:solidFill>
                <a:latin typeface="Microsoft JhengHei" panose="020B0604030504040204" pitchFamily="34" charset="-120"/>
                <a:ea typeface="Microsoft JhengHei" panose="020B0604030504040204" pitchFamily="34" charset="-120"/>
              </a:rPr>
              <a:t>模型</a:t>
            </a:r>
            <a:r>
              <a:rPr lang="en-US" altLang="zh-CN" sz="2800" b="1" u="dbl" spc="-5" dirty="0">
                <a:solidFill>
                  <a:srgbClr val="000000"/>
                </a:solidFill>
                <a:latin typeface="Microsoft JhengHei" panose="020B0604030504040204" pitchFamily="34" charset="-120"/>
                <a:ea typeface="Microsoft JhengHei" panose="020B0604030504040204" pitchFamily="34" charset="-120"/>
              </a:rPr>
              <a:t>--</a:t>
            </a:r>
            <a:r>
              <a:rPr lang="zh-CN" altLang="en-US" sz="2800" b="1" u="dbl" spc="-5" dirty="0">
                <a:solidFill>
                  <a:srgbClr val="000000"/>
                </a:solidFill>
                <a:latin typeface="Microsoft JhengHei" panose="020B0604030504040204" pitchFamily="34" charset="-120"/>
                <a:ea typeface="Microsoft JhengHei" panose="020B0604030504040204" pitchFamily="34" charset="-120"/>
              </a:rPr>
              <a:t>数学建模之基本思想</a:t>
            </a:r>
            <a:endParaRPr lang="zh-CN" altLang="en-US" sz="2400" u="dbl"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48118" y="1453322"/>
            <a:ext cx="7010400" cy="1013098"/>
          </a:xfrm>
          <a:prstGeom prst="rect">
            <a:avLst/>
          </a:prstGeom>
        </p:spPr>
        <p:txBody>
          <a:bodyPr vert="horz" wrap="square" lIns="0" tIns="0" rIns="0" bIns="0" rtlCol="0">
            <a:spAutoFit/>
          </a:bodyPr>
          <a:lstStyle/>
          <a:p>
            <a:pPr marL="355600" indent="-342900">
              <a:lnSpc>
                <a:spcPct val="100000"/>
              </a:lnSpc>
              <a:buFont typeface="Wingdings" panose="05000000000000000000" pitchFamily="2" charset="2"/>
              <a:buChar char="p"/>
            </a:pPr>
            <a:r>
              <a:rPr sz="2000" b="1" spc="-5" dirty="0" err="1">
                <a:latin typeface="Microsoft JhengHei UI" panose="020B0604030504040204" pitchFamily="34" charset="-120"/>
                <a:ea typeface="Microsoft JhengHei UI" panose="020B0604030504040204" pitchFamily="34" charset="-120"/>
                <a:cs typeface="微软雅黑"/>
              </a:rPr>
              <a:t>E-R模型给出了一组基本概念，用这组概念可以刻画信息世界</a:t>
            </a:r>
            <a:endParaRPr lang="zh-CN" altLang="en-US" sz="2000" b="1" spc="-5" dirty="0">
              <a:latin typeface="Microsoft JhengHei UI" panose="020B0604030504040204" pitchFamily="34" charset="-120"/>
              <a:ea typeface="Microsoft JhengHei UI" panose="020B0604030504040204" pitchFamily="34" charset="-120"/>
              <a:cs typeface="微软雅黑"/>
            </a:endParaRPr>
          </a:p>
          <a:p>
            <a:pPr marL="812165" indent="-342900">
              <a:lnSpc>
                <a:spcPct val="100000"/>
              </a:lnSpc>
              <a:spcBef>
                <a:spcPts val="725"/>
              </a:spcBef>
              <a:buFont typeface="Wingdings" panose="05000000000000000000" pitchFamily="2" charset="2"/>
              <a:buChar char="p"/>
            </a:pPr>
            <a:r>
              <a:rPr lang="zh-CN" altLang="en-US" sz="2000" b="1" spc="-5" dirty="0">
                <a:solidFill>
                  <a:srgbClr val="CC0000"/>
                </a:solidFill>
                <a:latin typeface="Microsoft JhengHei UI" panose="020B0604030504040204" pitchFamily="34" charset="-120"/>
                <a:ea typeface="Microsoft JhengHei UI" panose="020B0604030504040204" pitchFamily="34" charset="-120"/>
                <a:cs typeface="微软雅黑"/>
              </a:rPr>
              <a:t>实体</a:t>
            </a:r>
            <a:endParaRPr lang="zh-CN" altLang="en-US" sz="2000" dirty="0">
              <a:latin typeface="Microsoft JhengHei UI" panose="020B0604030504040204" pitchFamily="34" charset="-120"/>
              <a:ea typeface="Microsoft JhengHei UI" panose="020B0604030504040204" pitchFamily="34" charset="-120"/>
              <a:cs typeface="微软雅黑"/>
            </a:endParaRPr>
          </a:p>
        </p:txBody>
      </p:sp>
      <p:sp>
        <p:nvSpPr>
          <p:cNvPr id="4" name="object 4"/>
          <p:cNvSpPr txBox="1"/>
          <p:nvPr/>
        </p:nvSpPr>
        <p:spPr>
          <a:xfrm>
            <a:off x="1514104" y="2488804"/>
            <a:ext cx="1622796" cy="1102866"/>
          </a:xfrm>
          <a:prstGeom prst="rect">
            <a:avLst/>
          </a:prstGeom>
        </p:spPr>
        <p:txBody>
          <a:bodyPr vert="horz" wrap="square" lIns="0" tIns="0" rIns="0" bIns="0" rtlCol="0">
            <a:spAutoFit/>
          </a:bodyPr>
          <a:lstStyle/>
          <a:p>
            <a:pPr marL="355600" indent="-342900">
              <a:lnSpc>
                <a:spcPct val="100000"/>
              </a:lnSpc>
              <a:buFont typeface="Wingdings" panose="05000000000000000000" pitchFamily="2" charset="2"/>
              <a:buChar char="p"/>
            </a:pPr>
            <a:r>
              <a:rPr sz="2000" b="1" spc="-5" dirty="0" err="1">
                <a:solidFill>
                  <a:srgbClr val="CC0000"/>
                </a:solidFill>
                <a:latin typeface="Microsoft JhengHei UI" panose="020B0604030504040204" pitchFamily="34" charset="-120"/>
                <a:ea typeface="Microsoft JhengHei UI" panose="020B0604030504040204" pitchFamily="34" charset="-120"/>
                <a:cs typeface="微软雅黑"/>
              </a:rPr>
              <a:t>属性</a:t>
            </a:r>
            <a:endParaRPr sz="2000" dirty="0">
              <a:latin typeface="Microsoft JhengHei UI" panose="020B0604030504040204" pitchFamily="34" charset="-120"/>
              <a:ea typeface="Microsoft JhengHei UI" panose="020B0604030504040204" pitchFamily="34" charset="-120"/>
              <a:cs typeface="微软雅黑"/>
            </a:endParaRPr>
          </a:p>
          <a:p>
            <a:pPr marL="355600" indent="-342900">
              <a:lnSpc>
                <a:spcPct val="100000"/>
              </a:lnSpc>
              <a:spcBef>
                <a:spcPts val="725"/>
              </a:spcBef>
              <a:buFont typeface="Wingdings" panose="05000000000000000000" pitchFamily="2" charset="2"/>
              <a:buChar char="p"/>
            </a:pPr>
            <a:r>
              <a:rPr sz="2000" b="1" spc="-5" dirty="0" err="1">
                <a:solidFill>
                  <a:srgbClr val="CC0000"/>
                </a:solidFill>
                <a:latin typeface="Microsoft JhengHei UI" panose="020B0604030504040204" pitchFamily="34" charset="-120"/>
                <a:ea typeface="Microsoft JhengHei UI" panose="020B0604030504040204" pitchFamily="34" charset="-120"/>
                <a:cs typeface="微软雅黑"/>
              </a:rPr>
              <a:t>联系</a:t>
            </a:r>
            <a:endParaRPr sz="2000" dirty="0">
              <a:latin typeface="Microsoft JhengHei UI" panose="020B0604030504040204" pitchFamily="34" charset="-120"/>
              <a:ea typeface="Microsoft JhengHei UI" panose="020B0604030504040204" pitchFamily="34" charset="-120"/>
              <a:cs typeface="微软雅黑"/>
            </a:endParaRPr>
          </a:p>
          <a:p>
            <a:pPr marL="355600" indent="-342900">
              <a:lnSpc>
                <a:spcPct val="100000"/>
              </a:lnSpc>
              <a:spcBef>
                <a:spcPts val="725"/>
              </a:spcBef>
              <a:buFont typeface="Wingdings" panose="05000000000000000000" pitchFamily="2" charset="2"/>
              <a:buChar char="p"/>
            </a:pPr>
            <a:r>
              <a:rPr sz="2000" b="1" spc="-5" dirty="0" err="1">
                <a:solidFill>
                  <a:srgbClr val="CC0000"/>
                </a:solidFill>
                <a:latin typeface="Microsoft JhengHei UI" panose="020B0604030504040204" pitchFamily="34" charset="-120"/>
                <a:ea typeface="Microsoft JhengHei UI" panose="020B0604030504040204" pitchFamily="34" charset="-120"/>
                <a:cs typeface="微软雅黑"/>
              </a:rPr>
              <a:t>关键字</a:t>
            </a:r>
            <a:r>
              <a:rPr sz="2000" b="1" spc="-5" dirty="0">
                <a:solidFill>
                  <a:srgbClr val="CC0000"/>
                </a:solidFill>
                <a:latin typeface="Microsoft JhengHei UI" panose="020B0604030504040204" pitchFamily="34" charset="-120"/>
                <a:ea typeface="Microsoft JhengHei UI" panose="020B0604030504040204" pitchFamily="34" charset="-120"/>
                <a:cs typeface="微软雅黑"/>
              </a:rPr>
              <a:t>/码</a:t>
            </a:r>
            <a:endParaRPr sz="2000" dirty="0">
              <a:latin typeface="Microsoft JhengHei UI" panose="020B0604030504040204" pitchFamily="34" charset="-120"/>
              <a:ea typeface="Microsoft JhengHei UI" panose="020B0604030504040204" pitchFamily="34" charset="-120"/>
              <a:cs typeface="微软雅黑"/>
            </a:endParaRPr>
          </a:p>
        </p:txBody>
      </p:sp>
      <p:sp>
        <p:nvSpPr>
          <p:cNvPr id="5" name="object 5"/>
          <p:cNvSpPr txBox="1"/>
          <p:nvPr/>
        </p:nvSpPr>
        <p:spPr>
          <a:xfrm>
            <a:off x="2947549" y="4950578"/>
            <a:ext cx="1049020" cy="1447063"/>
          </a:xfrm>
          <a:prstGeom prst="rect">
            <a:avLst/>
          </a:prstGeom>
        </p:spPr>
        <p:txBody>
          <a:bodyPr vert="horz" wrap="square" lIns="0" tIns="0" rIns="0" bIns="0" rtlCol="0">
            <a:spAutoFit/>
          </a:bodyPr>
          <a:lstStyle/>
          <a:p>
            <a:pPr marL="12700" marR="570865" algn="just">
              <a:lnSpc>
                <a:spcPct val="130100"/>
              </a:lnSpc>
            </a:pPr>
            <a:r>
              <a:rPr sz="1800" b="1" dirty="0">
                <a:latin typeface="Microsoft JhengHei UI" panose="020B0604030504040204" pitchFamily="34" charset="-120"/>
                <a:ea typeface="Microsoft JhengHei UI" panose="020B0604030504040204" pitchFamily="34" charset="-120"/>
                <a:cs typeface="微软雅黑"/>
              </a:rPr>
              <a:t>实体 </a:t>
            </a:r>
            <a:r>
              <a:rPr sz="1800" b="1" dirty="0">
                <a:solidFill>
                  <a:srgbClr val="3333CC"/>
                </a:solidFill>
                <a:latin typeface="Microsoft JhengHei UI" panose="020B0604030504040204" pitchFamily="34" charset="-120"/>
                <a:ea typeface="Microsoft JhengHei UI" panose="020B0604030504040204" pitchFamily="34" charset="-120"/>
                <a:cs typeface="微软雅黑"/>
              </a:rPr>
              <a:t>属性 </a:t>
            </a:r>
            <a:r>
              <a:rPr sz="1800" b="1" dirty="0">
                <a:solidFill>
                  <a:srgbClr val="FF0065"/>
                </a:solidFill>
                <a:latin typeface="Microsoft JhengHei UI" panose="020B0604030504040204" pitchFamily="34" charset="-120"/>
                <a:ea typeface="Microsoft JhengHei UI" panose="020B0604030504040204" pitchFamily="34" charset="-120"/>
                <a:cs typeface="微软雅黑"/>
              </a:rPr>
              <a:t>联系</a:t>
            </a:r>
            <a:endParaRPr sz="1800">
              <a:latin typeface="Microsoft JhengHei UI" panose="020B0604030504040204" pitchFamily="34" charset="-120"/>
              <a:ea typeface="Microsoft JhengHei UI" panose="020B0604030504040204" pitchFamily="34" charset="-120"/>
              <a:cs typeface="微软雅黑"/>
            </a:endParaRPr>
          </a:p>
          <a:p>
            <a:pPr marL="12700" algn="just">
              <a:lnSpc>
                <a:spcPct val="100000"/>
              </a:lnSpc>
              <a:spcBef>
                <a:spcPts val="650"/>
              </a:spcBef>
            </a:pPr>
            <a:r>
              <a:rPr sz="1800" b="1" u="heavy" dirty="0">
                <a:solidFill>
                  <a:srgbClr val="3333CC"/>
                </a:solidFill>
                <a:latin typeface="Microsoft JhengHei UI" panose="020B0604030504040204" pitchFamily="34" charset="-120"/>
                <a:ea typeface="Microsoft JhengHei UI" panose="020B0604030504040204" pitchFamily="34" charset="-120"/>
                <a:cs typeface="微软雅黑"/>
              </a:rPr>
              <a:t>关键字/码</a:t>
            </a:r>
            <a:endParaRPr sz="1800">
              <a:latin typeface="Microsoft JhengHei UI" panose="020B0604030504040204" pitchFamily="34" charset="-120"/>
              <a:ea typeface="Microsoft JhengHei UI" panose="020B0604030504040204" pitchFamily="34" charset="-120"/>
              <a:cs typeface="微软雅黑"/>
            </a:endParaRPr>
          </a:p>
        </p:txBody>
      </p:sp>
      <p:sp>
        <p:nvSpPr>
          <p:cNvPr id="6" name="object 6"/>
          <p:cNvSpPr txBox="1"/>
          <p:nvPr/>
        </p:nvSpPr>
        <p:spPr>
          <a:xfrm>
            <a:off x="5253361" y="4950578"/>
            <a:ext cx="2838583" cy="1405513"/>
          </a:xfrm>
          <a:prstGeom prst="rect">
            <a:avLst/>
          </a:prstGeom>
        </p:spPr>
        <p:txBody>
          <a:bodyPr vert="horz" wrap="square" lIns="0" tIns="0" rIns="0" bIns="0" rtlCol="0">
            <a:spAutoFit/>
          </a:bodyPr>
          <a:lstStyle/>
          <a:p>
            <a:pPr marL="12700">
              <a:lnSpc>
                <a:spcPct val="100000"/>
              </a:lnSpc>
            </a:pPr>
            <a:r>
              <a:rPr sz="1800" b="1" dirty="0">
                <a:latin typeface="Microsoft JhengHei UI" panose="020B0604030504040204" pitchFamily="34" charset="-120"/>
                <a:ea typeface="Microsoft JhengHei UI" panose="020B0604030504040204" pitchFamily="34" charset="-120"/>
                <a:cs typeface="微软雅黑"/>
              </a:rPr>
              <a:t>学生</a:t>
            </a:r>
            <a:r>
              <a:rPr sz="1800" b="1" u="heavy" dirty="0">
                <a:solidFill>
                  <a:srgbClr val="3333CC"/>
                </a:solidFill>
                <a:latin typeface="Microsoft JhengHei UI" panose="020B0604030504040204" pitchFamily="34" charset="-120"/>
                <a:ea typeface="Microsoft JhengHei UI" panose="020B0604030504040204" pitchFamily="34" charset="-120"/>
                <a:cs typeface="微软雅黑"/>
              </a:rPr>
              <a:t>(</a:t>
            </a:r>
            <a:r>
              <a:rPr sz="1800" b="1" u="sng" dirty="0">
                <a:solidFill>
                  <a:srgbClr val="3333CC"/>
                </a:solidFill>
                <a:latin typeface="Microsoft JhengHei UI" panose="020B0604030504040204" pitchFamily="34" charset="-120"/>
                <a:ea typeface="Microsoft JhengHei UI" panose="020B0604030504040204" pitchFamily="34" charset="-120"/>
                <a:cs typeface="微软雅黑"/>
              </a:rPr>
              <a:t>学</a:t>
            </a:r>
            <a:r>
              <a:rPr sz="1800" b="1" u="sng" spc="-5" dirty="0">
                <a:solidFill>
                  <a:srgbClr val="3333CC"/>
                </a:solidFill>
                <a:latin typeface="Microsoft JhengHei UI" panose="020B0604030504040204" pitchFamily="34" charset="-120"/>
                <a:ea typeface="Microsoft JhengHei UI" panose="020B0604030504040204" pitchFamily="34" charset="-120"/>
                <a:cs typeface="微软雅黑"/>
              </a:rPr>
              <a:t>号</a:t>
            </a:r>
            <a:r>
              <a:rPr sz="1800" b="1" dirty="0">
                <a:solidFill>
                  <a:srgbClr val="3333CC"/>
                </a:solidFill>
                <a:latin typeface="Microsoft JhengHei UI" panose="020B0604030504040204" pitchFamily="34" charset="-120"/>
                <a:ea typeface="Microsoft JhengHei UI" panose="020B0604030504040204" pitchFamily="34" charset="-120"/>
                <a:cs typeface="微软雅黑"/>
              </a:rPr>
              <a:t>, 姓名, …)</a:t>
            </a:r>
            <a:endParaRPr sz="1800" dirty="0">
              <a:latin typeface="Microsoft JhengHei UI" panose="020B0604030504040204" pitchFamily="34" charset="-120"/>
              <a:ea typeface="Microsoft JhengHei UI" panose="020B0604030504040204" pitchFamily="34" charset="-120"/>
              <a:cs typeface="微软雅黑"/>
            </a:endParaRPr>
          </a:p>
          <a:p>
            <a:pPr marL="12700" marR="5080">
              <a:lnSpc>
                <a:spcPts val="2810"/>
              </a:lnSpc>
              <a:spcBef>
                <a:spcPts val="200"/>
              </a:spcBef>
            </a:pPr>
            <a:r>
              <a:rPr sz="1800" b="1" dirty="0">
                <a:latin typeface="Microsoft JhengHei UI" panose="020B0604030504040204" pitchFamily="34" charset="-120"/>
                <a:ea typeface="Microsoft JhengHei UI" panose="020B0604030504040204" pitchFamily="34" charset="-120"/>
                <a:cs typeface="微软雅黑"/>
              </a:rPr>
              <a:t>课程</a:t>
            </a:r>
            <a:r>
              <a:rPr sz="1800" b="1" u="heavy" dirty="0">
                <a:solidFill>
                  <a:srgbClr val="3333CC"/>
                </a:solidFill>
                <a:latin typeface="Microsoft JhengHei UI" panose="020B0604030504040204" pitchFamily="34" charset="-120"/>
                <a:ea typeface="Microsoft JhengHei UI" panose="020B0604030504040204" pitchFamily="34" charset="-120"/>
                <a:cs typeface="微软雅黑"/>
              </a:rPr>
              <a:t>(</a:t>
            </a:r>
            <a:r>
              <a:rPr sz="1800" b="1" u="sng" dirty="0">
                <a:solidFill>
                  <a:srgbClr val="3333CC"/>
                </a:solidFill>
                <a:latin typeface="Microsoft JhengHei UI" panose="020B0604030504040204" pitchFamily="34" charset="-120"/>
                <a:ea typeface="Microsoft JhengHei UI" panose="020B0604030504040204" pitchFamily="34" charset="-120"/>
                <a:cs typeface="微软雅黑"/>
              </a:rPr>
              <a:t>课程</a:t>
            </a:r>
            <a:r>
              <a:rPr sz="1800" b="1" u="sng" spc="-5" dirty="0">
                <a:solidFill>
                  <a:srgbClr val="3333CC"/>
                </a:solidFill>
                <a:latin typeface="Microsoft JhengHei UI" panose="020B0604030504040204" pitchFamily="34" charset="-120"/>
                <a:ea typeface="Microsoft JhengHei UI" panose="020B0604030504040204" pitchFamily="34" charset="-120"/>
                <a:cs typeface="微软雅黑"/>
              </a:rPr>
              <a:t>号</a:t>
            </a:r>
            <a:r>
              <a:rPr sz="1800" b="1" spc="-5" dirty="0">
                <a:solidFill>
                  <a:srgbClr val="3333CC"/>
                </a:solidFill>
                <a:latin typeface="Microsoft JhengHei UI" panose="020B0604030504040204" pitchFamily="34" charset="-120"/>
                <a:ea typeface="Microsoft JhengHei UI" panose="020B0604030504040204" pitchFamily="34" charset="-120"/>
                <a:cs typeface="微软雅黑"/>
              </a:rPr>
              <a:t>,课程名</a:t>
            </a:r>
            <a:r>
              <a:rPr sz="1800" b="1" dirty="0">
                <a:solidFill>
                  <a:srgbClr val="3333CC"/>
                </a:solidFill>
                <a:latin typeface="Microsoft JhengHei UI" panose="020B0604030504040204" pitchFamily="34" charset="-120"/>
                <a:ea typeface="Microsoft JhengHei UI" panose="020B0604030504040204" pitchFamily="34" charset="-120"/>
                <a:cs typeface="微软雅黑"/>
              </a:rPr>
              <a:t>,</a:t>
            </a:r>
            <a:r>
              <a:rPr sz="1800" b="1" spc="-5" dirty="0">
                <a:solidFill>
                  <a:srgbClr val="3333CC"/>
                </a:solidFill>
                <a:latin typeface="Microsoft JhengHei UI" panose="020B0604030504040204" pitchFamily="34" charset="-120"/>
                <a:ea typeface="Microsoft JhengHei UI" panose="020B0604030504040204" pitchFamily="34" charset="-120"/>
                <a:cs typeface="微软雅黑"/>
              </a:rPr>
              <a:t> …) </a:t>
            </a:r>
            <a:endParaRPr lang="en-US" sz="1800" b="1" spc="-5" dirty="0">
              <a:solidFill>
                <a:srgbClr val="3333CC"/>
              </a:solidFill>
              <a:latin typeface="Microsoft JhengHei UI" panose="020B0604030504040204" pitchFamily="34" charset="-120"/>
              <a:ea typeface="Microsoft JhengHei UI" panose="020B0604030504040204" pitchFamily="34" charset="-120"/>
              <a:cs typeface="微软雅黑"/>
            </a:endParaRPr>
          </a:p>
          <a:p>
            <a:pPr marL="12700" marR="5080">
              <a:lnSpc>
                <a:spcPts val="2810"/>
              </a:lnSpc>
              <a:spcBef>
                <a:spcPts val="200"/>
              </a:spcBef>
            </a:pPr>
            <a:r>
              <a:rPr sz="1800" b="1" dirty="0" err="1">
                <a:latin typeface="Microsoft JhengHei UI" panose="020B0604030504040204" pitchFamily="34" charset="-120"/>
                <a:ea typeface="Microsoft JhengHei UI" panose="020B0604030504040204" pitchFamily="34" charset="-120"/>
                <a:cs typeface="微软雅黑"/>
              </a:rPr>
              <a:t>教师</a:t>
            </a:r>
            <a:r>
              <a:rPr sz="1800" b="1" u="heavy" dirty="0">
                <a:solidFill>
                  <a:srgbClr val="3333CC"/>
                </a:solidFill>
                <a:latin typeface="Microsoft JhengHei UI" panose="020B0604030504040204" pitchFamily="34" charset="-120"/>
                <a:ea typeface="Microsoft JhengHei UI" panose="020B0604030504040204" pitchFamily="34" charset="-120"/>
                <a:cs typeface="微软雅黑"/>
              </a:rPr>
              <a:t>(</a:t>
            </a:r>
            <a:r>
              <a:rPr sz="1800" b="1" u="sng" dirty="0">
                <a:solidFill>
                  <a:srgbClr val="3333CC"/>
                </a:solidFill>
                <a:latin typeface="Microsoft JhengHei UI" panose="020B0604030504040204" pitchFamily="34" charset="-120"/>
                <a:ea typeface="Microsoft JhengHei UI" panose="020B0604030504040204" pitchFamily="34" charset="-120"/>
                <a:cs typeface="微软雅黑"/>
              </a:rPr>
              <a:t>教师编</a:t>
            </a:r>
            <a:r>
              <a:rPr sz="1800" b="1" u="sng" spc="-5" dirty="0">
                <a:solidFill>
                  <a:srgbClr val="3333CC"/>
                </a:solidFill>
                <a:latin typeface="Microsoft JhengHei UI" panose="020B0604030504040204" pitchFamily="34" charset="-120"/>
                <a:ea typeface="Microsoft JhengHei UI" panose="020B0604030504040204" pitchFamily="34" charset="-120"/>
                <a:cs typeface="微软雅黑"/>
              </a:rPr>
              <a:t>号</a:t>
            </a:r>
            <a:r>
              <a:rPr sz="1800" b="1" dirty="0">
                <a:solidFill>
                  <a:srgbClr val="3333CC"/>
                </a:solidFill>
                <a:latin typeface="Microsoft JhengHei UI" panose="020B0604030504040204" pitchFamily="34" charset="-120"/>
                <a:ea typeface="Microsoft JhengHei UI" panose="020B0604030504040204" pitchFamily="34" charset="-120"/>
                <a:cs typeface="微软雅黑"/>
              </a:rPr>
              <a:t>, 教师名, …) </a:t>
            </a:r>
            <a:r>
              <a:rPr sz="1800" b="1" dirty="0">
                <a:solidFill>
                  <a:srgbClr val="FF0065"/>
                </a:solidFill>
                <a:latin typeface="Microsoft JhengHei UI" panose="020B0604030504040204" pitchFamily="34" charset="-120"/>
                <a:ea typeface="Microsoft JhengHei UI" panose="020B0604030504040204" pitchFamily="34" charset="-120"/>
                <a:cs typeface="微软雅黑"/>
              </a:rPr>
              <a:t>任课</a:t>
            </a:r>
            <a:r>
              <a:rPr sz="1800" b="1" u="heavy" dirty="0">
                <a:solidFill>
                  <a:srgbClr val="3333CC"/>
                </a:solidFill>
                <a:latin typeface="Microsoft JhengHei UI" panose="020B0604030504040204" pitchFamily="34" charset="-120"/>
                <a:ea typeface="Microsoft JhengHei UI" panose="020B0604030504040204" pitchFamily="34" charset="-120"/>
                <a:cs typeface="微软雅黑"/>
              </a:rPr>
              <a:t>(</a:t>
            </a:r>
            <a:r>
              <a:rPr sz="1800" b="1" u="sng" dirty="0">
                <a:solidFill>
                  <a:srgbClr val="3333CC"/>
                </a:solidFill>
                <a:latin typeface="Microsoft JhengHei UI" panose="020B0604030504040204" pitchFamily="34" charset="-120"/>
                <a:ea typeface="Microsoft JhengHei UI" panose="020B0604030504040204" pitchFamily="34" charset="-120"/>
                <a:cs typeface="微软雅黑"/>
              </a:rPr>
              <a:t>教师编</a:t>
            </a:r>
            <a:r>
              <a:rPr sz="1800" b="1" u="sng" spc="-5" dirty="0">
                <a:solidFill>
                  <a:srgbClr val="3333CC"/>
                </a:solidFill>
                <a:latin typeface="Microsoft JhengHei UI" panose="020B0604030504040204" pitchFamily="34" charset="-120"/>
                <a:ea typeface="Microsoft JhengHei UI" panose="020B0604030504040204" pitchFamily="34" charset="-120"/>
                <a:cs typeface="微软雅黑"/>
              </a:rPr>
              <a:t>号</a:t>
            </a:r>
            <a:r>
              <a:rPr sz="1800" b="1" spc="-5" dirty="0">
                <a:solidFill>
                  <a:srgbClr val="3333CC"/>
                </a:solidFill>
                <a:latin typeface="Microsoft JhengHei UI" panose="020B0604030504040204" pitchFamily="34" charset="-120"/>
                <a:ea typeface="Microsoft JhengHei UI" panose="020B0604030504040204" pitchFamily="34" charset="-120"/>
                <a:cs typeface="微软雅黑"/>
              </a:rPr>
              <a:t>,课程号</a:t>
            </a:r>
            <a:r>
              <a:rPr sz="1800" b="1" dirty="0">
                <a:solidFill>
                  <a:srgbClr val="3333CC"/>
                </a:solidFill>
                <a:latin typeface="Microsoft JhengHei UI" panose="020B0604030504040204" pitchFamily="34" charset="-120"/>
                <a:ea typeface="Microsoft JhengHei UI" panose="020B0604030504040204" pitchFamily="34" charset="-120"/>
                <a:cs typeface="微软雅黑"/>
              </a:rPr>
              <a:t>,</a:t>
            </a:r>
            <a:r>
              <a:rPr sz="1800" b="1" spc="-5" dirty="0">
                <a:solidFill>
                  <a:srgbClr val="3333CC"/>
                </a:solidFill>
                <a:latin typeface="Microsoft JhengHei UI" panose="020B0604030504040204" pitchFamily="34" charset="-120"/>
                <a:ea typeface="Microsoft JhengHei UI" panose="020B0604030504040204" pitchFamily="34" charset="-120"/>
                <a:cs typeface="微软雅黑"/>
              </a:rPr>
              <a:t> …)</a:t>
            </a:r>
            <a:endParaRPr sz="1800" dirty="0">
              <a:latin typeface="Microsoft JhengHei UI" panose="020B0604030504040204" pitchFamily="34" charset="-120"/>
              <a:ea typeface="Microsoft JhengHei UI" panose="020B0604030504040204" pitchFamily="34" charset="-120"/>
              <a:cs typeface="微软雅黑"/>
            </a:endParaRPr>
          </a:p>
        </p:txBody>
      </p:sp>
      <p:sp>
        <p:nvSpPr>
          <p:cNvPr id="7" name="object 7"/>
          <p:cNvSpPr txBox="1"/>
          <p:nvPr/>
        </p:nvSpPr>
        <p:spPr>
          <a:xfrm>
            <a:off x="5253361" y="6379321"/>
            <a:ext cx="534670" cy="276999"/>
          </a:xfrm>
          <a:prstGeom prst="rect">
            <a:avLst/>
          </a:prstGeom>
        </p:spPr>
        <p:txBody>
          <a:bodyPr vert="horz" wrap="square" lIns="0" tIns="0" rIns="0" bIns="0" rtlCol="0">
            <a:spAutoFit/>
          </a:bodyPr>
          <a:lstStyle/>
          <a:p>
            <a:pPr marL="12700">
              <a:lnSpc>
                <a:spcPct val="100000"/>
              </a:lnSpc>
            </a:pPr>
            <a:r>
              <a:rPr sz="1800" b="1" dirty="0">
                <a:solidFill>
                  <a:srgbClr val="CC0000"/>
                </a:solidFill>
                <a:latin typeface="Microsoft JhengHei UI" panose="020B0604030504040204" pitchFamily="34" charset="-120"/>
                <a:ea typeface="Microsoft JhengHei UI" panose="020B0604030504040204" pitchFamily="34" charset="-120"/>
                <a:cs typeface="微软雅黑"/>
              </a:rPr>
              <a:t>… …</a:t>
            </a:r>
            <a:endParaRPr sz="1800">
              <a:latin typeface="Microsoft JhengHei UI" panose="020B0604030504040204" pitchFamily="34" charset="-120"/>
              <a:ea typeface="Microsoft JhengHei UI" panose="020B0604030504040204" pitchFamily="34" charset="-120"/>
              <a:cs typeface="微软雅黑"/>
            </a:endParaRPr>
          </a:p>
        </p:txBody>
      </p:sp>
      <p:sp>
        <p:nvSpPr>
          <p:cNvPr id="8" name="object 8"/>
          <p:cNvSpPr txBox="1"/>
          <p:nvPr/>
        </p:nvSpPr>
        <p:spPr>
          <a:xfrm>
            <a:off x="1949337" y="4510904"/>
            <a:ext cx="2261235" cy="276999"/>
          </a:xfrm>
          <a:prstGeom prst="rect">
            <a:avLst/>
          </a:prstGeom>
        </p:spPr>
        <p:txBody>
          <a:bodyPr vert="horz" wrap="square" lIns="0" tIns="0" rIns="0" bIns="0" rtlCol="0">
            <a:spAutoFit/>
          </a:bodyPr>
          <a:lstStyle/>
          <a:p>
            <a:pPr marL="12700">
              <a:lnSpc>
                <a:spcPct val="100000"/>
              </a:lnSpc>
            </a:pPr>
            <a:r>
              <a:rPr sz="1800" b="1" dirty="0">
                <a:latin typeface="Microsoft JhengHei UI" panose="020B0604030504040204" pitchFamily="34" charset="-120"/>
                <a:ea typeface="Microsoft JhengHei UI" panose="020B0604030504040204" pitchFamily="34" charset="-120"/>
                <a:cs typeface="微软雅黑"/>
              </a:rPr>
              <a:t>抽象的概念(语义较少)</a:t>
            </a:r>
            <a:endParaRPr sz="1800">
              <a:latin typeface="Microsoft JhengHei UI" panose="020B0604030504040204" pitchFamily="34" charset="-120"/>
              <a:ea typeface="Microsoft JhengHei UI" panose="020B0604030504040204" pitchFamily="34" charset="-120"/>
              <a:cs typeface="微软雅黑"/>
            </a:endParaRPr>
          </a:p>
        </p:txBody>
      </p:sp>
      <p:sp>
        <p:nvSpPr>
          <p:cNvPr id="9" name="object 9"/>
          <p:cNvSpPr txBox="1"/>
          <p:nvPr/>
        </p:nvSpPr>
        <p:spPr>
          <a:xfrm>
            <a:off x="5065154" y="4200763"/>
            <a:ext cx="2858135" cy="276999"/>
          </a:xfrm>
          <a:prstGeom prst="rect">
            <a:avLst/>
          </a:prstGeom>
        </p:spPr>
        <p:txBody>
          <a:bodyPr vert="horz" wrap="square" lIns="0" tIns="0" rIns="0" bIns="0" rtlCol="0">
            <a:spAutoFit/>
          </a:bodyPr>
          <a:lstStyle/>
          <a:p>
            <a:pPr marL="12700">
              <a:lnSpc>
                <a:spcPct val="100000"/>
              </a:lnSpc>
            </a:pPr>
            <a:r>
              <a:rPr sz="1800" b="1" dirty="0">
                <a:latin typeface="Microsoft JhengHei UI" panose="020B0604030504040204" pitchFamily="34" charset="-120"/>
                <a:ea typeface="Microsoft JhengHei UI" panose="020B0604030504040204" pitchFamily="34" charset="-120"/>
                <a:cs typeface="微软雅黑"/>
              </a:rPr>
              <a:t>对应问题领域的概念(给抽象</a:t>
            </a:r>
            <a:endParaRPr sz="1800">
              <a:latin typeface="Microsoft JhengHei UI" panose="020B0604030504040204" pitchFamily="34" charset="-120"/>
              <a:ea typeface="Microsoft JhengHei UI" panose="020B0604030504040204" pitchFamily="34" charset="-120"/>
              <a:cs typeface="微软雅黑"/>
            </a:endParaRPr>
          </a:p>
        </p:txBody>
      </p:sp>
      <p:sp>
        <p:nvSpPr>
          <p:cNvPr id="10" name="object 10"/>
          <p:cNvSpPr txBox="1"/>
          <p:nvPr/>
        </p:nvSpPr>
        <p:spPr>
          <a:xfrm>
            <a:off x="4976755" y="4475837"/>
            <a:ext cx="3086735" cy="276999"/>
          </a:xfrm>
          <a:prstGeom prst="rect">
            <a:avLst/>
          </a:prstGeom>
        </p:spPr>
        <p:txBody>
          <a:bodyPr vert="horz" wrap="square" lIns="0" tIns="0" rIns="0" bIns="0" rtlCol="0">
            <a:spAutoFit/>
          </a:bodyPr>
          <a:lstStyle/>
          <a:p>
            <a:pPr marL="12700">
              <a:lnSpc>
                <a:spcPct val="100000"/>
              </a:lnSpc>
            </a:pPr>
            <a:r>
              <a:rPr sz="1800" b="1" dirty="0">
                <a:latin typeface="Microsoft JhengHei UI" panose="020B0604030504040204" pitchFamily="34" charset="-120"/>
                <a:ea typeface="Microsoft JhengHei UI" panose="020B0604030504040204" pitchFamily="34" charset="-120"/>
                <a:cs typeface="微软雅黑"/>
              </a:rPr>
              <a:t>概念赋予一定语义的新的概念)</a:t>
            </a:r>
            <a:endParaRPr sz="1800">
              <a:latin typeface="Microsoft JhengHei UI" panose="020B0604030504040204" pitchFamily="34" charset="-120"/>
              <a:ea typeface="Microsoft JhengHei UI" panose="020B0604030504040204" pitchFamily="34" charset="-120"/>
              <a:cs typeface="微软雅黑"/>
            </a:endParaRPr>
          </a:p>
        </p:txBody>
      </p:sp>
      <p:sp>
        <p:nvSpPr>
          <p:cNvPr id="11" name="object 11"/>
          <p:cNvSpPr/>
          <p:nvPr/>
        </p:nvSpPr>
        <p:spPr>
          <a:xfrm>
            <a:off x="1936889" y="4814315"/>
            <a:ext cx="6155055" cy="13335"/>
          </a:xfrm>
          <a:custGeom>
            <a:avLst/>
            <a:gdLst/>
            <a:ahLst/>
            <a:cxnLst/>
            <a:rect l="l" t="t" r="r" b="b"/>
            <a:pathLst>
              <a:path w="6155055" h="13335">
                <a:moveTo>
                  <a:pt x="0" y="12954"/>
                </a:moveTo>
                <a:lnTo>
                  <a:pt x="6154674" y="0"/>
                </a:lnTo>
              </a:path>
            </a:pathLst>
          </a:custGeom>
          <a:ln w="28575">
            <a:solidFill>
              <a:srgbClr val="3333CC"/>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12" name="object 12"/>
          <p:cNvSpPr/>
          <p:nvPr/>
        </p:nvSpPr>
        <p:spPr>
          <a:xfrm>
            <a:off x="4653419" y="4280915"/>
            <a:ext cx="0" cy="1965960"/>
          </a:xfrm>
          <a:custGeom>
            <a:avLst/>
            <a:gdLst/>
            <a:ahLst/>
            <a:cxnLst/>
            <a:rect l="l" t="t" r="r" b="b"/>
            <a:pathLst>
              <a:path h="1965960">
                <a:moveTo>
                  <a:pt x="0" y="0"/>
                </a:moveTo>
                <a:lnTo>
                  <a:pt x="0" y="1965960"/>
                </a:lnTo>
              </a:path>
            </a:pathLst>
          </a:custGeom>
          <a:ln w="28575">
            <a:solidFill>
              <a:srgbClr val="3333CC"/>
            </a:solidFill>
          </a:ln>
        </p:spPr>
        <p:txBody>
          <a:bodyPr wrap="square" lIns="0" tIns="0" rIns="0" bIns="0" rtlCol="0"/>
          <a:lstStyle/>
          <a:p>
            <a:endParaRPr/>
          </a:p>
        </p:txBody>
      </p:sp>
      <p:sp>
        <p:nvSpPr>
          <p:cNvPr id="13" name="object 13"/>
          <p:cNvSpPr txBox="1">
            <a:spLocks noGrp="1"/>
          </p:cNvSpPr>
          <p:nvPr>
            <p:ph type="title"/>
          </p:nvPr>
        </p:nvSpPr>
        <p:spPr>
          <a:xfrm>
            <a:off x="894499" y="689610"/>
            <a:ext cx="8597163" cy="314959"/>
          </a:xfrm>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E-</a:t>
            </a:r>
            <a:r>
              <a:rPr sz="2000" spc="-10" dirty="0">
                <a:solidFill>
                  <a:srgbClr val="FFFFFF"/>
                </a:solidFill>
                <a:latin typeface="Arial"/>
                <a:cs typeface="Arial"/>
              </a:rPr>
              <a:t>R</a:t>
            </a:r>
            <a:r>
              <a:rPr sz="2000" dirty="0">
                <a:solidFill>
                  <a:srgbClr val="FFFFFF"/>
                </a:solidFill>
                <a:latin typeface="华文中宋"/>
                <a:cs typeface="华文中宋"/>
              </a:rPr>
              <a:t>模型</a:t>
            </a:r>
            <a:r>
              <a:rPr sz="2000" spc="-15" dirty="0">
                <a:solidFill>
                  <a:srgbClr val="FFFFFF"/>
                </a:solidFill>
                <a:latin typeface="Arial"/>
                <a:cs typeface="Arial"/>
              </a:rPr>
              <a:t>-</a:t>
            </a:r>
            <a:r>
              <a:rPr sz="2000" spc="-5" dirty="0">
                <a:solidFill>
                  <a:srgbClr val="FFFFFF"/>
                </a:solidFill>
                <a:latin typeface="Arial"/>
                <a:cs typeface="Arial"/>
              </a:rPr>
              <a:t>-</a:t>
            </a:r>
            <a:r>
              <a:rPr sz="2000" spc="-5" dirty="0">
                <a:solidFill>
                  <a:srgbClr val="FFFFFF"/>
                </a:solidFill>
                <a:latin typeface="华文中宋"/>
                <a:cs typeface="华文中宋"/>
              </a:rPr>
              <a:t>数据建模之基本思想 </a:t>
            </a:r>
            <a:r>
              <a:rPr sz="2000" spc="-5" dirty="0">
                <a:solidFill>
                  <a:srgbClr val="FFFFFF"/>
                </a:solidFill>
                <a:latin typeface="Arial"/>
                <a:cs typeface="Arial"/>
              </a:rPr>
              <a:t>(2)E-R</a:t>
            </a:r>
            <a:r>
              <a:rPr sz="2000" spc="-5" dirty="0">
                <a:solidFill>
                  <a:srgbClr val="FFFFFF"/>
                </a:solidFill>
                <a:latin typeface="华文中宋"/>
                <a:cs typeface="华文中宋"/>
              </a:rPr>
              <a:t>模型的基本概念</a:t>
            </a:r>
            <a:endParaRPr sz="2000">
              <a:latin typeface="华文中宋"/>
              <a:cs typeface="华文中宋"/>
            </a:endParaRPr>
          </a:p>
        </p:txBody>
      </p:sp>
      <p:sp>
        <p:nvSpPr>
          <p:cNvPr id="20" name="矩形 19">
            <a:extLst>
              <a:ext uri="{FF2B5EF4-FFF2-40B4-BE49-F238E27FC236}">
                <a16:creationId xmlns="" xmlns:a16="http://schemas.microsoft.com/office/drawing/2014/main" id="{52D36551-BA14-4A93-B8D7-A700877FC7B2}"/>
              </a:ext>
            </a:extLst>
          </p:cNvPr>
          <p:cNvSpPr/>
          <p:nvPr/>
        </p:nvSpPr>
        <p:spPr>
          <a:xfrm>
            <a:off x="241300" y="383633"/>
            <a:ext cx="59436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Microsoft JhengHei" panose="020B0604030504040204" pitchFamily="34" charset="-120"/>
                <a:ea typeface="Microsoft JhengHei" panose="020B0604030504040204" pitchFamily="34" charset="-120"/>
              </a:rPr>
              <a:t>E-R</a:t>
            </a:r>
            <a:r>
              <a:rPr lang="zh-CN" altLang="en-US" sz="2800" b="1" u="dbl" spc="-5" dirty="0">
                <a:solidFill>
                  <a:srgbClr val="000000"/>
                </a:solidFill>
                <a:latin typeface="Microsoft JhengHei" panose="020B0604030504040204" pitchFamily="34" charset="-120"/>
                <a:ea typeface="Microsoft JhengHei" panose="020B0604030504040204" pitchFamily="34" charset="-120"/>
              </a:rPr>
              <a:t>模型</a:t>
            </a:r>
            <a:r>
              <a:rPr lang="en-US" altLang="zh-CN" sz="2800" b="1" u="dbl" spc="-5" dirty="0">
                <a:solidFill>
                  <a:srgbClr val="000000"/>
                </a:solidFill>
                <a:latin typeface="Microsoft JhengHei" panose="020B0604030504040204" pitchFamily="34" charset="-120"/>
                <a:ea typeface="Microsoft JhengHei" panose="020B0604030504040204" pitchFamily="34" charset="-120"/>
              </a:rPr>
              <a:t>--</a:t>
            </a:r>
            <a:r>
              <a:rPr lang="zh-CN" altLang="en-US" sz="2800" b="1" u="dbl" spc="-5" dirty="0">
                <a:solidFill>
                  <a:srgbClr val="000000"/>
                </a:solidFill>
                <a:latin typeface="Microsoft JhengHei" panose="020B0604030504040204" pitchFamily="34" charset="-120"/>
                <a:ea typeface="Microsoft JhengHei" panose="020B0604030504040204" pitchFamily="34" charset="-120"/>
              </a:rPr>
              <a:t>数学建模之基本思想</a:t>
            </a:r>
            <a:endParaRPr lang="zh-CN" altLang="en-US" sz="2400" u="dbl"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918595" y="3096767"/>
            <a:ext cx="2755900" cy="337185"/>
          </a:xfrm>
          <a:custGeom>
            <a:avLst/>
            <a:gdLst/>
            <a:ahLst/>
            <a:cxnLst/>
            <a:rect l="l" t="t" r="r" b="b"/>
            <a:pathLst>
              <a:path w="2755900" h="337185">
                <a:moveTo>
                  <a:pt x="0" y="0"/>
                </a:moveTo>
                <a:lnTo>
                  <a:pt x="0" y="336804"/>
                </a:lnTo>
                <a:lnTo>
                  <a:pt x="2755391" y="336803"/>
                </a:lnTo>
                <a:lnTo>
                  <a:pt x="2755391" y="0"/>
                </a:lnTo>
                <a:lnTo>
                  <a:pt x="0" y="0"/>
                </a:lnTo>
                <a:close/>
              </a:path>
            </a:pathLst>
          </a:custGeom>
          <a:solidFill>
            <a:srgbClr val="FFCC99"/>
          </a:solidFill>
        </p:spPr>
        <p:txBody>
          <a:bodyPr wrap="square" lIns="0" tIns="0" rIns="0" bIns="0" rtlCol="0"/>
          <a:lstStyle/>
          <a:p>
            <a:endParaRPr/>
          </a:p>
        </p:txBody>
      </p:sp>
      <p:sp>
        <p:nvSpPr>
          <p:cNvPr id="4" name="object 4"/>
          <p:cNvSpPr/>
          <p:nvPr/>
        </p:nvSpPr>
        <p:spPr>
          <a:xfrm>
            <a:off x="5361317" y="4443221"/>
            <a:ext cx="692150" cy="397510"/>
          </a:xfrm>
          <a:custGeom>
            <a:avLst/>
            <a:gdLst/>
            <a:ahLst/>
            <a:cxnLst/>
            <a:rect l="l" t="t" r="r" b="b"/>
            <a:pathLst>
              <a:path w="692150" h="397510">
                <a:moveTo>
                  <a:pt x="0" y="0"/>
                </a:moveTo>
                <a:lnTo>
                  <a:pt x="0" y="397002"/>
                </a:lnTo>
                <a:lnTo>
                  <a:pt x="691896" y="397001"/>
                </a:lnTo>
                <a:lnTo>
                  <a:pt x="691896" y="0"/>
                </a:lnTo>
                <a:lnTo>
                  <a:pt x="0" y="0"/>
                </a:lnTo>
                <a:close/>
              </a:path>
            </a:pathLst>
          </a:custGeom>
          <a:solidFill>
            <a:srgbClr val="CCFF33"/>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5" name="object 5"/>
          <p:cNvSpPr/>
          <p:nvPr/>
        </p:nvSpPr>
        <p:spPr>
          <a:xfrm>
            <a:off x="3594239" y="4139946"/>
            <a:ext cx="1927225" cy="2933700"/>
          </a:xfrm>
          <a:custGeom>
            <a:avLst/>
            <a:gdLst/>
            <a:ahLst/>
            <a:cxnLst/>
            <a:rect l="l" t="t" r="r" b="b"/>
            <a:pathLst>
              <a:path w="1927225" h="2933700">
                <a:moveTo>
                  <a:pt x="963930" y="0"/>
                </a:moveTo>
                <a:lnTo>
                  <a:pt x="884835" y="4863"/>
                </a:lnTo>
                <a:lnTo>
                  <a:pt x="807508" y="19201"/>
                </a:lnTo>
                <a:lnTo>
                  <a:pt x="732197" y="42637"/>
                </a:lnTo>
                <a:lnTo>
                  <a:pt x="659148" y="74791"/>
                </a:lnTo>
                <a:lnTo>
                  <a:pt x="588609" y="115288"/>
                </a:lnTo>
                <a:lnTo>
                  <a:pt x="520827" y="163748"/>
                </a:lnTo>
                <a:lnTo>
                  <a:pt x="456051" y="219794"/>
                </a:lnTo>
                <a:lnTo>
                  <a:pt x="394527" y="283049"/>
                </a:lnTo>
                <a:lnTo>
                  <a:pt x="336502" y="353134"/>
                </a:lnTo>
                <a:lnTo>
                  <a:pt x="282225" y="429672"/>
                </a:lnTo>
                <a:lnTo>
                  <a:pt x="231943" y="512285"/>
                </a:lnTo>
                <a:lnTo>
                  <a:pt x="185903" y="600596"/>
                </a:lnTo>
                <a:lnTo>
                  <a:pt x="144353" y="694226"/>
                </a:lnTo>
                <a:lnTo>
                  <a:pt x="107540" y="792797"/>
                </a:lnTo>
                <a:lnTo>
                  <a:pt x="75711" y="895933"/>
                </a:lnTo>
                <a:lnTo>
                  <a:pt x="49115" y="1003255"/>
                </a:lnTo>
                <a:lnTo>
                  <a:pt x="27998" y="1114385"/>
                </a:lnTo>
                <a:lnTo>
                  <a:pt x="12608" y="1228946"/>
                </a:lnTo>
                <a:lnTo>
                  <a:pt x="3193" y="1346560"/>
                </a:lnTo>
                <a:lnTo>
                  <a:pt x="0" y="1466850"/>
                </a:lnTo>
                <a:lnTo>
                  <a:pt x="3193" y="1587139"/>
                </a:lnTo>
                <a:lnTo>
                  <a:pt x="12608" y="1704753"/>
                </a:lnTo>
                <a:lnTo>
                  <a:pt x="27998" y="1819314"/>
                </a:lnTo>
                <a:lnTo>
                  <a:pt x="49115" y="1930444"/>
                </a:lnTo>
                <a:lnTo>
                  <a:pt x="75711" y="2037766"/>
                </a:lnTo>
                <a:lnTo>
                  <a:pt x="107540" y="2140902"/>
                </a:lnTo>
                <a:lnTo>
                  <a:pt x="144353" y="2239473"/>
                </a:lnTo>
                <a:lnTo>
                  <a:pt x="185903" y="2333103"/>
                </a:lnTo>
                <a:lnTo>
                  <a:pt x="231943" y="2421414"/>
                </a:lnTo>
                <a:lnTo>
                  <a:pt x="282225" y="2504027"/>
                </a:lnTo>
                <a:lnTo>
                  <a:pt x="336502" y="2580565"/>
                </a:lnTo>
                <a:lnTo>
                  <a:pt x="394527" y="2650650"/>
                </a:lnTo>
                <a:lnTo>
                  <a:pt x="456051" y="2713905"/>
                </a:lnTo>
                <a:lnTo>
                  <a:pt x="520827" y="2769951"/>
                </a:lnTo>
                <a:lnTo>
                  <a:pt x="588609" y="2818411"/>
                </a:lnTo>
                <a:lnTo>
                  <a:pt x="659148" y="2858908"/>
                </a:lnTo>
                <a:lnTo>
                  <a:pt x="732197" y="2891062"/>
                </a:lnTo>
                <a:lnTo>
                  <a:pt x="807508" y="2914498"/>
                </a:lnTo>
                <a:lnTo>
                  <a:pt x="884835" y="2928836"/>
                </a:lnTo>
                <a:lnTo>
                  <a:pt x="963930" y="2933700"/>
                </a:lnTo>
                <a:lnTo>
                  <a:pt x="1042915" y="2928836"/>
                </a:lnTo>
                <a:lnTo>
                  <a:pt x="1120144" y="2914498"/>
                </a:lnTo>
                <a:lnTo>
                  <a:pt x="1195368" y="2891062"/>
                </a:lnTo>
                <a:lnTo>
                  <a:pt x="1268339" y="2858908"/>
                </a:lnTo>
                <a:lnTo>
                  <a:pt x="1338810" y="2818411"/>
                </a:lnTo>
                <a:lnTo>
                  <a:pt x="1406531" y="2769951"/>
                </a:lnTo>
                <a:lnTo>
                  <a:pt x="1471256" y="2713905"/>
                </a:lnTo>
                <a:lnTo>
                  <a:pt x="1532735" y="2650650"/>
                </a:lnTo>
                <a:lnTo>
                  <a:pt x="1590722" y="2580565"/>
                </a:lnTo>
                <a:lnTo>
                  <a:pt x="1644967" y="2504027"/>
                </a:lnTo>
                <a:lnTo>
                  <a:pt x="1695223" y="2421414"/>
                </a:lnTo>
                <a:lnTo>
                  <a:pt x="1741243" y="2333103"/>
                </a:lnTo>
                <a:lnTo>
                  <a:pt x="1782777" y="2239473"/>
                </a:lnTo>
                <a:lnTo>
                  <a:pt x="1819578" y="2140902"/>
                </a:lnTo>
                <a:lnTo>
                  <a:pt x="1851398" y="2037766"/>
                </a:lnTo>
                <a:lnTo>
                  <a:pt x="1877988" y="1930444"/>
                </a:lnTo>
                <a:lnTo>
                  <a:pt x="1899101" y="1819314"/>
                </a:lnTo>
                <a:lnTo>
                  <a:pt x="1914489" y="1704753"/>
                </a:lnTo>
                <a:lnTo>
                  <a:pt x="1923904" y="1587139"/>
                </a:lnTo>
                <a:lnTo>
                  <a:pt x="1927098" y="1466850"/>
                </a:lnTo>
                <a:lnTo>
                  <a:pt x="1923904" y="1346560"/>
                </a:lnTo>
                <a:lnTo>
                  <a:pt x="1914489" y="1228946"/>
                </a:lnTo>
                <a:lnTo>
                  <a:pt x="1899101" y="1114385"/>
                </a:lnTo>
                <a:lnTo>
                  <a:pt x="1877988" y="1003255"/>
                </a:lnTo>
                <a:lnTo>
                  <a:pt x="1851398" y="895933"/>
                </a:lnTo>
                <a:lnTo>
                  <a:pt x="1819578" y="792797"/>
                </a:lnTo>
                <a:lnTo>
                  <a:pt x="1782777" y="694226"/>
                </a:lnTo>
                <a:lnTo>
                  <a:pt x="1741243" y="600596"/>
                </a:lnTo>
                <a:lnTo>
                  <a:pt x="1695223" y="512285"/>
                </a:lnTo>
                <a:lnTo>
                  <a:pt x="1644967" y="429672"/>
                </a:lnTo>
                <a:lnTo>
                  <a:pt x="1590722" y="353134"/>
                </a:lnTo>
                <a:lnTo>
                  <a:pt x="1532735" y="283049"/>
                </a:lnTo>
                <a:lnTo>
                  <a:pt x="1471256" y="219794"/>
                </a:lnTo>
                <a:lnTo>
                  <a:pt x="1406531" y="163748"/>
                </a:lnTo>
                <a:lnTo>
                  <a:pt x="1338810" y="115288"/>
                </a:lnTo>
                <a:lnTo>
                  <a:pt x="1268339" y="74791"/>
                </a:lnTo>
                <a:lnTo>
                  <a:pt x="1195368" y="42637"/>
                </a:lnTo>
                <a:lnTo>
                  <a:pt x="1120144" y="19201"/>
                </a:lnTo>
                <a:lnTo>
                  <a:pt x="1042915" y="4863"/>
                </a:lnTo>
                <a:lnTo>
                  <a:pt x="963930" y="0"/>
                </a:lnTo>
                <a:close/>
              </a:path>
            </a:pathLst>
          </a:custGeom>
          <a:ln w="9525">
            <a:solidFill>
              <a:srgbClr val="000000"/>
            </a:solidFill>
          </a:ln>
        </p:spPr>
        <p:txBody>
          <a:bodyPr wrap="square" lIns="0" tIns="0" rIns="0" bIns="0" rtlCol="0"/>
          <a:lstStyle/>
          <a:p>
            <a:endParaRPr/>
          </a:p>
        </p:txBody>
      </p:sp>
      <p:sp>
        <p:nvSpPr>
          <p:cNvPr id="6" name="object 6"/>
          <p:cNvSpPr/>
          <p:nvPr/>
        </p:nvSpPr>
        <p:spPr>
          <a:xfrm>
            <a:off x="5708789" y="3439667"/>
            <a:ext cx="0" cy="906780"/>
          </a:xfrm>
          <a:custGeom>
            <a:avLst/>
            <a:gdLst/>
            <a:ahLst/>
            <a:cxnLst/>
            <a:rect l="l" t="t" r="r" b="b"/>
            <a:pathLst>
              <a:path h="906779">
                <a:moveTo>
                  <a:pt x="0" y="906779"/>
                </a:moveTo>
                <a:lnTo>
                  <a:pt x="0" y="0"/>
                </a:lnTo>
              </a:path>
            </a:pathLst>
          </a:custGeom>
          <a:ln w="9525">
            <a:solidFill>
              <a:srgbClr val="000000"/>
            </a:solidFill>
          </a:ln>
        </p:spPr>
        <p:txBody>
          <a:bodyPr wrap="square" lIns="0" tIns="0" rIns="0" bIns="0" rtlCol="0"/>
          <a:lstStyle/>
          <a:p>
            <a:endParaRPr/>
          </a:p>
        </p:txBody>
      </p:sp>
      <p:sp>
        <p:nvSpPr>
          <p:cNvPr id="7" name="object 7"/>
          <p:cNvSpPr/>
          <p:nvPr/>
        </p:nvSpPr>
        <p:spPr>
          <a:xfrm>
            <a:off x="5480189" y="4815840"/>
            <a:ext cx="228600" cy="471805"/>
          </a:xfrm>
          <a:custGeom>
            <a:avLst/>
            <a:gdLst/>
            <a:ahLst/>
            <a:cxnLst/>
            <a:rect l="l" t="t" r="r" b="b"/>
            <a:pathLst>
              <a:path w="228600" h="471804">
                <a:moveTo>
                  <a:pt x="228600" y="0"/>
                </a:moveTo>
                <a:lnTo>
                  <a:pt x="228600" y="471677"/>
                </a:lnTo>
                <a:lnTo>
                  <a:pt x="0" y="471677"/>
                </a:lnTo>
              </a:path>
            </a:pathLst>
          </a:custGeom>
          <a:ln w="9525">
            <a:solidFill>
              <a:srgbClr val="000000"/>
            </a:solidFill>
          </a:ln>
        </p:spPr>
        <p:txBody>
          <a:bodyPr wrap="square" lIns="0" tIns="0" rIns="0" bIns="0" rtlCol="0"/>
          <a:lstStyle/>
          <a:p>
            <a:endParaRPr/>
          </a:p>
        </p:txBody>
      </p:sp>
      <p:sp>
        <p:nvSpPr>
          <p:cNvPr id="8" name="object 8"/>
          <p:cNvSpPr/>
          <p:nvPr/>
        </p:nvSpPr>
        <p:spPr>
          <a:xfrm>
            <a:off x="3742366" y="4393691"/>
            <a:ext cx="1615141" cy="258699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2870339" y="3423665"/>
            <a:ext cx="1009650" cy="1972310"/>
          </a:xfrm>
          <a:custGeom>
            <a:avLst/>
            <a:gdLst/>
            <a:ahLst/>
            <a:cxnLst/>
            <a:rect l="l" t="t" r="r" b="b"/>
            <a:pathLst>
              <a:path w="1009650" h="1972310">
                <a:moveTo>
                  <a:pt x="0" y="0"/>
                </a:moveTo>
                <a:lnTo>
                  <a:pt x="0" y="1378458"/>
                </a:lnTo>
                <a:lnTo>
                  <a:pt x="1009650" y="1972056"/>
                </a:lnTo>
              </a:path>
            </a:pathLst>
          </a:custGeom>
          <a:ln w="9525">
            <a:solidFill>
              <a:srgbClr val="000000"/>
            </a:solidFill>
          </a:ln>
        </p:spPr>
        <p:txBody>
          <a:bodyPr wrap="square" lIns="0" tIns="0" rIns="0" bIns="0" rtlCol="0"/>
          <a:lstStyle/>
          <a:p>
            <a:endParaRPr/>
          </a:p>
        </p:txBody>
      </p:sp>
      <p:sp>
        <p:nvSpPr>
          <p:cNvPr id="10" name="object 10"/>
          <p:cNvSpPr/>
          <p:nvPr/>
        </p:nvSpPr>
        <p:spPr>
          <a:xfrm>
            <a:off x="2870339" y="3458717"/>
            <a:ext cx="1390650" cy="1325880"/>
          </a:xfrm>
          <a:custGeom>
            <a:avLst/>
            <a:gdLst/>
            <a:ahLst/>
            <a:cxnLst/>
            <a:rect l="l" t="t" r="r" b="b"/>
            <a:pathLst>
              <a:path w="1390650" h="1325879">
                <a:moveTo>
                  <a:pt x="0" y="0"/>
                </a:moveTo>
                <a:lnTo>
                  <a:pt x="704850" y="1325880"/>
                </a:lnTo>
                <a:lnTo>
                  <a:pt x="1390650" y="1325880"/>
                </a:lnTo>
              </a:path>
            </a:pathLst>
          </a:custGeom>
          <a:ln w="9525">
            <a:solidFill>
              <a:srgbClr val="000000"/>
            </a:solidFill>
          </a:ln>
        </p:spPr>
        <p:txBody>
          <a:bodyPr wrap="square" lIns="0" tIns="0" rIns="0" bIns="0" rtlCol="0"/>
          <a:lstStyle/>
          <a:p>
            <a:endParaRPr/>
          </a:p>
        </p:txBody>
      </p:sp>
      <p:sp>
        <p:nvSpPr>
          <p:cNvPr id="11" name="object 11"/>
          <p:cNvSpPr/>
          <p:nvPr/>
        </p:nvSpPr>
        <p:spPr>
          <a:xfrm>
            <a:off x="2865767" y="3458717"/>
            <a:ext cx="2081530" cy="1361440"/>
          </a:xfrm>
          <a:custGeom>
            <a:avLst/>
            <a:gdLst/>
            <a:ahLst/>
            <a:cxnLst/>
            <a:rect l="l" t="t" r="r" b="b"/>
            <a:pathLst>
              <a:path w="2081529" h="1361439">
                <a:moveTo>
                  <a:pt x="0" y="0"/>
                </a:moveTo>
                <a:lnTo>
                  <a:pt x="2081022" y="994409"/>
                </a:lnTo>
                <a:lnTo>
                  <a:pt x="2081022" y="1360931"/>
                </a:lnTo>
              </a:path>
            </a:pathLst>
          </a:custGeom>
          <a:ln w="9525">
            <a:solidFill>
              <a:srgbClr val="000000"/>
            </a:solidFill>
          </a:ln>
        </p:spPr>
        <p:txBody>
          <a:bodyPr wrap="square" lIns="0" tIns="0" rIns="0" bIns="0" rtlCol="0"/>
          <a:lstStyle/>
          <a:p>
            <a:endParaRPr/>
          </a:p>
        </p:txBody>
      </p:sp>
      <p:sp>
        <p:nvSpPr>
          <p:cNvPr id="12" name="object 12"/>
          <p:cNvSpPr/>
          <p:nvPr/>
        </p:nvSpPr>
        <p:spPr>
          <a:xfrm>
            <a:off x="2260739" y="3458717"/>
            <a:ext cx="2076450" cy="3020060"/>
          </a:xfrm>
          <a:custGeom>
            <a:avLst/>
            <a:gdLst/>
            <a:ahLst/>
            <a:cxnLst/>
            <a:rect l="l" t="t" r="r" b="b"/>
            <a:pathLst>
              <a:path w="2076450" h="3020060">
                <a:moveTo>
                  <a:pt x="609600" y="0"/>
                </a:moveTo>
                <a:lnTo>
                  <a:pt x="0" y="1187196"/>
                </a:lnTo>
                <a:lnTo>
                  <a:pt x="0" y="3019806"/>
                </a:lnTo>
                <a:lnTo>
                  <a:pt x="2076450" y="3019806"/>
                </a:lnTo>
              </a:path>
            </a:pathLst>
          </a:custGeom>
          <a:ln w="9525">
            <a:solidFill>
              <a:srgbClr val="000000"/>
            </a:solidFill>
          </a:ln>
        </p:spPr>
        <p:txBody>
          <a:bodyPr wrap="square" lIns="0" tIns="0" rIns="0" bIns="0" rtlCol="0"/>
          <a:lstStyle/>
          <a:p>
            <a:endParaRPr/>
          </a:p>
        </p:txBody>
      </p:sp>
      <p:sp>
        <p:nvSpPr>
          <p:cNvPr id="13" name="object 13"/>
          <p:cNvSpPr/>
          <p:nvPr/>
        </p:nvSpPr>
        <p:spPr>
          <a:xfrm>
            <a:off x="2865767" y="3458717"/>
            <a:ext cx="2329180" cy="2495550"/>
          </a:xfrm>
          <a:custGeom>
            <a:avLst/>
            <a:gdLst/>
            <a:ahLst/>
            <a:cxnLst/>
            <a:rect l="l" t="t" r="r" b="b"/>
            <a:pathLst>
              <a:path w="2329179" h="2495550">
                <a:moveTo>
                  <a:pt x="0" y="0"/>
                </a:moveTo>
                <a:lnTo>
                  <a:pt x="2328672" y="454151"/>
                </a:lnTo>
                <a:lnTo>
                  <a:pt x="2328672" y="2495550"/>
                </a:lnTo>
              </a:path>
            </a:pathLst>
          </a:custGeom>
          <a:ln w="9525">
            <a:solidFill>
              <a:srgbClr val="000000"/>
            </a:solidFill>
          </a:ln>
        </p:spPr>
        <p:txBody>
          <a:bodyPr wrap="square" lIns="0" tIns="0" rIns="0" bIns="0" rtlCol="0"/>
          <a:lstStyle/>
          <a:p>
            <a:endParaRPr/>
          </a:p>
        </p:txBody>
      </p:sp>
      <p:sp>
        <p:nvSpPr>
          <p:cNvPr id="14" name="object 14"/>
          <p:cNvSpPr/>
          <p:nvPr/>
        </p:nvSpPr>
        <p:spPr>
          <a:xfrm>
            <a:off x="6451727" y="4327397"/>
            <a:ext cx="2216150" cy="702310"/>
          </a:xfrm>
          <a:custGeom>
            <a:avLst/>
            <a:gdLst/>
            <a:ahLst/>
            <a:cxnLst/>
            <a:rect l="l" t="t" r="r" b="b"/>
            <a:pathLst>
              <a:path w="2216150" h="702310">
                <a:moveTo>
                  <a:pt x="0" y="0"/>
                </a:moveTo>
                <a:lnTo>
                  <a:pt x="0" y="701801"/>
                </a:lnTo>
                <a:lnTo>
                  <a:pt x="2215896" y="701801"/>
                </a:lnTo>
                <a:lnTo>
                  <a:pt x="2215896" y="0"/>
                </a:lnTo>
                <a:lnTo>
                  <a:pt x="0" y="0"/>
                </a:lnTo>
                <a:close/>
              </a:path>
            </a:pathLst>
          </a:custGeom>
          <a:solidFill>
            <a:srgbClr val="FF99FF"/>
          </a:solidFill>
        </p:spPr>
        <p:txBody>
          <a:bodyPr wrap="square" lIns="0" tIns="0" rIns="0" bIns="0" rtlCol="0"/>
          <a:lstStyle/>
          <a:p>
            <a:endParaRPr/>
          </a:p>
        </p:txBody>
      </p:sp>
      <p:sp>
        <p:nvSpPr>
          <p:cNvPr id="15" name="object 15"/>
          <p:cNvSpPr/>
          <p:nvPr/>
        </p:nvSpPr>
        <p:spPr>
          <a:xfrm>
            <a:off x="6051689" y="4657344"/>
            <a:ext cx="400050" cy="0"/>
          </a:xfrm>
          <a:custGeom>
            <a:avLst/>
            <a:gdLst/>
            <a:ahLst/>
            <a:cxnLst/>
            <a:rect l="l" t="t" r="r" b="b"/>
            <a:pathLst>
              <a:path w="400050">
                <a:moveTo>
                  <a:pt x="0" y="0"/>
                </a:moveTo>
                <a:lnTo>
                  <a:pt x="400050" y="0"/>
                </a:lnTo>
              </a:path>
            </a:pathLst>
          </a:custGeom>
          <a:ln w="9525">
            <a:solidFill>
              <a:srgbClr val="000000"/>
            </a:solidFill>
          </a:ln>
        </p:spPr>
        <p:txBody>
          <a:bodyPr wrap="square" lIns="0" tIns="0" rIns="0" bIns="0" rtlCol="0"/>
          <a:lstStyle/>
          <a:p>
            <a:endParaRPr/>
          </a:p>
        </p:txBody>
      </p:sp>
      <p:sp>
        <p:nvSpPr>
          <p:cNvPr id="16" name="object 16"/>
          <p:cNvSpPr txBox="1"/>
          <p:nvPr/>
        </p:nvSpPr>
        <p:spPr>
          <a:xfrm>
            <a:off x="1090555" y="1466107"/>
            <a:ext cx="7568565" cy="2008242"/>
          </a:xfrm>
          <a:prstGeom prst="rect">
            <a:avLst/>
          </a:prstGeom>
        </p:spPr>
        <p:txBody>
          <a:bodyPr vert="horz" wrap="square" lIns="0" tIns="0" rIns="0" bIns="0" rtlCol="0">
            <a:spAutoFit/>
          </a:bodyPr>
          <a:lstStyle/>
          <a:p>
            <a:pPr marL="12700">
              <a:lnSpc>
                <a:spcPct val="100000"/>
              </a:lnSpc>
            </a:pPr>
            <a:r>
              <a:rPr sz="3200" b="1" spc="-5" dirty="0">
                <a:latin typeface="Microsoft JhengHei UI" panose="020B0604030504040204" pitchFamily="34" charset="-120"/>
                <a:ea typeface="Microsoft JhengHei UI" panose="020B0604030504040204" pitchFamily="34" charset="-120"/>
                <a:cs typeface="微软雅黑"/>
              </a:rPr>
              <a:t>实体</a:t>
            </a:r>
            <a:r>
              <a:rPr sz="2000" b="1" dirty="0">
                <a:latin typeface="Microsoft JhengHei UI" panose="020B0604030504040204" pitchFamily="34" charset="-120"/>
                <a:ea typeface="Microsoft JhengHei UI" panose="020B0604030504040204" pitchFamily="34" charset="-120"/>
                <a:cs typeface="微软雅黑"/>
              </a:rPr>
              <a:t>与</a:t>
            </a:r>
            <a:r>
              <a:rPr sz="3200" b="1" spc="-5" dirty="0">
                <a:latin typeface="Microsoft JhengHei UI" panose="020B0604030504040204" pitchFamily="34" charset="-120"/>
                <a:ea typeface="Microsoft JhengHei UI" panose="020B0604030504040204" pitchFamily="34" charset="-120"/>
                <a:cs typeface="微软雅黑"/>
              </a:rPr>
              <a:t>实例</a:t>
            </a:r>
            <a:endParaRPr sz="3200" dirty="0">
              <a:latin typeface="Microsoft JhengHei UI" panose="020B0604030504040204" pitchFamily="34" charset="-120"/>
              <a:ea typeface="Microsoft JhengHei UI" panose="020B0604030504040204" pitchFamily="34" charset="-120"/>
              <a:cs typeface="微软雅黑"/>
            </a:endParaRPr>
          </a:p>
          <a:p>
            <a:pPr marL="369570" indent="-342900">
              <a:lnSpc>
                <a:spcPct val="100000"/>
              </a:lnSpc>
              <a:spcBef>
                <a:spcPts val="2014"/>
              </a:spcBef>
              <a:buFont typeface="Wingdings" panose="05000000000000000000" pitchFamily="2" charset="2"/>
              <a:buChar char="p"/>
            </a:pPr>
            <a:r>
              <a:rPr sz="2000" b="1" spc="-5" dirty="0" err="1">
                <a:latin typeface="Microsoft JhengHei UI" panose="020B0604030504040204" pitchFamily="34" charset="-120"/>
                <a:ea typeface="Microsoft JhengHei UI" panose="020B0604030504040204" pitchFamily="34" charset="-120"/>
                <a:cs typeface="微软雅黑"/>
              </a:rPr>
              <a:t>实体：客观存在并可相互区分的事物</a:t>
            </a:r>
            <a:endParaRPr sz="2000" dirty="0">
              <a:latin typeface="Microsoft JhengHei UI" panose="020B0604030504040204" pitchFamily="34" charset="-120"/>
              <a:ea typeface="Microsoft JhengHei UI" panose="020B0604030504040204" pitchFamily="34" charset="-120"/>
              <a:cs typeface="微软雅黑"/>
            </a:endParaRPr>
          </a:p>
          <a:p>
            <a:pPr marL="369570" indent="-342900">
              <a:lnSpc>
                <a:spcPct val="100000"/>
              </a:lnSpc>
              <a:spcBef>
                <a:spcPts val="720"/>
              </a:spcBef>
              <a:buFont typeface="Wingdings" panose="05000000000000000000" pitchFamily="2" charset="2"/>
              <a:buChar char="p"/>
            </a:pPr>
            <a:r>
              <a:rPr sz="2000" b="1" u="heavy" spc="-5" dirty="0" err="1">
                <a:latin typeface="Microsoft JhengHei UI" panose="020B0604030504040204" pitchFamily="34" charset="-120"/>
                <a:ea typeface="Microsoft JhengHei UI" panose="020B0604030504040204" pitchFamily="34" charset="-120"/>
                <a:cs typeface="微软雅黑"/>
              </a:rPr>
              <a:t>实</a:t>
            </a:r>
            <a:r>
              <a:rPr sz="2000" b="1" spc="-5" dirty="0" err="1">
                <a:latin typeface="Microsoft JhengHei UI" panose="020B0604030504040204" pitchFamily="34" charset="-120"/>
                <a:ea typeface="Microsoft JhengHei UI" panose="020B0604030504040204" pitchFamily="34" charset="-120"/>
                <a:cs typeface="微软雅黑"/>
              </a:rPr>
              <a:t>体有类</a:t>
            </a:r>
            <a:r>
              <a:rPr sz="2000" b="1" spc="-5" dirty="0">
                <a:latin typeface="Microsoft JhengHei UI" panose="020B0604030504040204" pitchFamily="34" charset="-120"/>
                <a:ea typeface="Microsoft JhengHei UI" panose="020B0604030504040204" pitchFamily="34" charset="-120"/>
                <a:cs typeface="微软雅黑"/>
              </a:rPr>
              <a:t>(实体</a:t>
            </a:r>
            <a:r>
              <a:rPr sz="2000" b="1" u="heavy" spc="-5" dirty="0">
                <a:solidFill>
                  <a:srgbClr val="CC0000"/>
                </a:solidFill>
                <a:latin typeface="Microsoft JhengHei UI" panose="020B0604030504040204" pitchFamily="34" charset="-120"/>
                <a:ea typeface="Microsoft JhengHei UI" panose="020B0604030504040204" pitchFamily="34" charset="-120"/>
                <a:cs typeface="微软雅黑"/>
              </a:rPr>
              <a:t>，实体的型</a:t>
            </a:r>
            <a:r>
              <a:rPr sz="2000" b="1" u="heavy" spc="-5" dirty="0">
                <a:latin typeface="Microsoft JhengHei UI" panose="020B0604030504040204" pitchFamily="34" charset="-120"/>
                <a:ea typeface="Microsoft JhengHei UI" panose="020B0604030504040204" pitchFamily="34" charset="-120"/>
                <a:cs typeface="微软雅黑"/>
              </a:rPr>
              <a:t>)</a:t>
            </a:r>
            <a:r>
              <a:rPr sz="2000" b="1" spc="-5" dirty="0">
                <a:latin typeface="Microsoft JhengHei UI" panose="020B0604030504040204" pitchFamily="34" charset="-120"/>
                <a:ea typeface="Microsoft JhengHei UI" panose="020B0604030504040204" pitchFamily="34" charset="-120"/>
                <a:cs typeface="微软雅黑"/>
              </a:rPr>
              <a:t>和个体(实体的实例</a:t>
            </a:r>
            <a:r>
              <a:rPr sz="2000" b="1" u="heavy" spc="-5" dirty="0">
                <a:solidFill>
                  <a:srgbClr val="CC0000"/>
                </a:solidFill>
                <a:latin typeface="Microsoft JhengHei UI" panose="020B0604030504040204" pitchFamily="34" charset="-120"/>
                <a:ea typeface="Microsoft JhengHei UI" panose="020B0604030504040204" pitchFamily="34" charset="-120"/>
                <a:cs typeface="微软雅黑"/>
              </a:rPr>
              <a:t>，实体的值</a:t>
            </a:r>
            <a:r>
              <a:rPr sz="2000" b="1" spc="-10" dirty="0">
                <a:latin typeface="Microsoft JhengHei UI" panose="020B0604030504040204" pitchFamily="34" charset="-120"/>
                <a:ea typeface="Microsoft JhengHei UI" panose="020B0604030504040204" pitchFamily="34" charset="-120"/>
                <a:cs typeface="微软雅黑"/>
              </a:rPr>
              <a:t>)的概念</a:t>
            </a:r>
            <a:endParaRPr sz="2000" dirty="0">
              <a:latin typeface="Microsoft JhengHei UI" panose="020B0604030504040204" pitchFamily="34" charset="-120"/>
              <a:ea typeface="Microsoft JhengHei UI" panose="020B0604030504040204" pitchFamily="34" charset="-120"/>
              <a:cs typeface="微软雅黑"/>
            </a:endParaRPr>
          </a:p>
          <a:p>
            <a:pPr>
              <a:lnSpc>
                <a:spcPct val="100000"/>
              </a:lnSpc>
              <a:spcBef>
                <a:spcPts val="2"/>
              </a:spcBef>
            </a:pPr>
            <a:endParaRPr sz="2000" dirty="0">
              <a:latin typeface="Microsoft JhengHei UI" panose="020B0604030504040204" pitchFamily="34" charset="-120"/>
              <a:ea typeface="Microsoft JhengHei UI" panose="020B0604030504040204" pitchFamily="34" charset="-120"/>
              <a:cs typeface="Times New Roman"/>
            </a:endParaRPr>
          </a:p>
          <a:p>
            <a:pPr marL="734695">
              <a:lnSpc>
                <a:spcPct val="100000"/>
              </a:lnSpc>
              <a:tabLst>
                <a:tab pos="3919220" algn="l"/>
              </a:tabLst>
            </a:pPr>
            <a:r>
              <a:rPr sz="2400" b="1" spc="-7" baseline="1736" dirty="0">
                <a:latin typeface="Microsoft JhengHei UI" panose="020B0604030504040204" pitchFamily="34" charset="-120"/>
                <a:ea typeface="Microsoft JhengHei UI" panose="020B0604030504040204" pitchFamily="34" charset="-120"/>
                <a:cs typeface="微软雅黑"/>
              </a:rPr>
              <a:t>一个个实体(称为实例</a:t>
            </a:r>
            <a:r>
              <a:rPr sz="2400" b="1" baseline="1736" dirty="0">
                <a:latin typeface="Microsoft JhengHei UI" panose="020B0604030504040204" pitchFamily="34" charset="-120"/>
                <a:ea typeface="Microsoft JhengHei UI" panose="020B0604030504040204" pitchFamily="34" charset="-120"/>
                <a:cs typeface="微软雅黑"/>
              </a:rPr>
              <a:t>)	</a:t>
            </a:r>
            <a:r>
              <a:rPr sz="1600" b="1" spc="-5" dirty="0">
                <a:latin typeface="Microsoft JhengHei UI" panose="020B0604030504040204" pitchFamily="34" charset="-120"/>
                <a:ea typeface="Microsoft JhengHei UI" panose="020B0604030504040204" pitchFamily="34" charset="-120"/>
                <a:cs typeface="微软雅黑"/>
              </a:rPr>
              <a:t>一类实体(实体集--简称实体</a:t>
            </a:r>
            <a:r>
              <a:rPr sz="1600" b="1" dirty="0">
                <a:latin typeface="Microsoft JhengHei UI" panose="020B0604030504040204" pitchFamily="34" charset="-120"/>
                <a:ea typeface="Microsoft JhengHei UI" panose="020B0604030504040204" pitchFamily="34" charset="-120"/>
                <a:cs typeface="微软雅黑"/>
              </a:rPr>
              <a:t>)</a:t>
            </a:r>
            <a:endParaRPr sz="1600" dirty="0">
              <a:latin typeface="Microsoft JhengHei UI" panose="020B0604030504040204" pitchFamily="34" charset="-120"/>
              <a:ea typeface="Microsoft JhengHei UI" panose="020B0604030504040204" pitchFamily="34" charset="-120"/>
              <a:cs typeface="微软雅黑"/>
            </a:endParaRPr>
          </a:p>
        </p:txBody>
      </p:sp>
      <p:sp>
        <p:nvSpPr>
          <p:cNvPr id="17" name="object 17"/>
          <p:cNvSpPr txBox="1"/>
          <p:nvPr/>
        </p:nvSpPr>
        <p:spPr>
          <a:xfrm>
            <a:off x="5361317" y="4443221"/>
            <a:ext cx="692150" cy="307777"/>
          </a:xfrm>
          <a:prstGeom prst="rect">
            <a:avLst/>
          </a:prstGeom>
        </p:spPr>
        <p:txBody>
          <a:bodyPr vert="horz" wrap="square" lIns="0" tIns="0" rIns="0" bIns="0" rtlCol="0">
            <a:spAutoFit/>
          </a:bodyPr>
          <a:lstStyle/>
          <a:p>
            <a:pPr marL="92075">
              <a:lnSpc>
                <a:spcPct val="100000"/>
              </a:lnSpc>
            </a:pPr>
            <a:r>
              <a:rPr sz="2000" b="1" spc="-5" dirty="0">
                <a:latin typeface="Microsoft JhengHei" panose="020B0604030504040204" pitchFamily="34" charset="-120"/>
                <a:ea typeface="Microsoft JhengHei" panose="020B0604030504040204" pitchFamily="34" charset="-120"/>
                <a:cs typeface="微软雅黑"/>
              </a:rPr>
              <a:t>读者</a:t>
            </a:r>
            <a:endParaRPr sz="2000" dirty="0">
              <a:latin typeface="Microsoft JhengHei" panose="020B0604030504040204" pitchFamily="34" charset="-120"/>
              <a:ea typeface="Microsoft JhengHei" panose="020B0604030504040204" pitchFamily="34" charset="-120"/>
              <a:cs typeface="微软雅黑"/>
            </a:endParaRPr>
          </a:p>
        </p:txBody>
      </p:sp>
      <p:sp>
        <p:nvSpPr>
          <p:cNvPr id="18" name="object 18"/>
          <p:cNvSpPr txBox="1"/>
          <p:nvPr/>
        </p:nvSpPr>
        <p:spPr>
          <a:xfrm>
            <a:off x="6531235" y="4401591"/>
            <a:ext cx="2057400" cy="615553"/>
          </a:xfrm>
          <a:prstGeom prst="rect">
            <a:avLst/>
          </a:prstGeom>
        </p:spPr>
        <p:txBody>
          <a:bodyPr vert="horz" wrap="square" lIns="0" tIns="0" rIns="0" bIns="0" rtlCol="0">
            <a:spAutoFit/>
          </a:bodyPr>
          <a:lstStyle/>
          <a:p>
            <a:pPr marL="12700" marR="5080">
              <a:lnSpc>
                <a:spcPct val="100000"/>
              </a:lnSpc>
            </a:pPr>
            <a:r>
              <a:rPr sz="2000" b="1" spc="-5" dirty="0">
                <a:latin typeface="Microsoft JhengHei UI" panose="020B0604030504040204" pitchFamily="34" charset="-120"/>
                <a:ea typeface="Microsoft JhengHei UI" panose="020B0604030504040204" pitchFamily="34" charset="-120"/>
                <a:cs typeface="微软雅黑"/>
              </a:rPr>
              <a:t>一类实体具有相同 或相似的特性</a:t>
            </a:r>
            <a:endParaRPr sz="2000" dirty="0">
              <a:latin typeface="Microsoft JhengHei UI" panose="020B0604030504040204" pitchFamily="34" charset="-120"/>
              <a:ea typeface="Microsoft JhengHei UI" panose="020B0604030504040204" pitchFamily="34" charset="-120"/>
              <a:cs typeface="微软雅黑"/>
            </a:endParaRPr>
          </a:p>
        </p:txBody>
      </p:sp>
      <p:sp>
        <p:nvSpPr>
          <p:cNvPr id="19" name="object 19"/>
          <p:cNvSpPr txBox="1"/>
          <p:nvPr/>
        </p:nvSpPr>
        <p:spPr>
          <a:xfrm>
            <a:off x="1030103" y="483233"/>
            <a:ext cx="4685665" cy="631825"/>
          </a:xfrm>
          <a:prstGeom prst="rect">
            <a:avLst/>
          </a:prstGeom>
        </p:spPr>
        <p:txBody>
          <a:bodyPr vert="horz" wrap="square" lIns="0" tIns="0" rIns="0" bIns="0" rtlCol="0">
            <a:spAutoFit/>
          </a:bodyPr>
          <a:lstStyle/>
          <a:p>
            <a:pPr>
              <a:lnSpc>
                <a:spcPct val="119700"/>
              </a:lnSpc>
            </a:pPr>
            <a:r>
              <a:rPr sz="2000" b="1" spc="-5" dirty="0">
                <a:solidFill>
                  <a:srgbClr val="FFFFFF"/>
                </a:solidFill>
                <a:latin typeface="Arial"/>
                <a:cs typeface="Arial"/>
              </a:rPr>
              <a:t>E-</a:t>
            </a:r>
            <a:r>
              <a:rPr sz="2000" b="1" spc="-10" dirty="0">
                <a:solidFill>
                  <a:srgbClr val="FFFFFF"/>
                </a:solidFill>
                <a:latin typeface="Arial"/>
                <a:cs typeface="Arial"/>
              </a:rPr>
              <a:t>R</a:t>
            </a:r>
            <a:r>
              <a:rPr sz="2000" b="1" dirty="0">
                <a:solidFill>
                  <a:srgbClr val="FFFFFF"/>
                </a:solidFill>
                <a:latin typeface="华文中宋"/>
                <a:cs typeface="华文中宋"/>
              </a:rPr>
              <a:t>模型</a:t>
            </a:r>
            <a:r>
              <a:rPr sz="2000" b="1" spc="-15" dirty="0">
                <a:solidFill>
                  <a:srgbClr val="FFFFFF"/>
                </a:solidFill>
                <a:latin typeface="Arial"/>
                <a:cs typeface="Arial"/>
              </a:rPr>
              <a:t>-</a:t>
            </a:r>
            <a:r>
              <a:rPr sz="2000" b="1" spc="-5" dirty="0">
                <a:solidFill>
                  <a:srgbClr val="FFFFFF"/>
                </a:solidFill>
                <a:latin typeface="Arial"/>
                <a:cs typeface="Arial"/>
              </a:rPr>
              <a:t>-</a:t>
            </a:r>
            <a:r>
              <a:rPr sz="2000" b="1" spc="-5" dirty="0">
                <a:solidFill>
                  <a:srgbClr val="FFFFFF"/>
                </a:solidFill>
                <a:latin typeface="华文中宋"/>
                <a:cs typeface="华文中宋"/>
              </a:rPr>
              <a:t>数据建模之基本思想 </a:t>
            </a:r>
            <a:r>
              <a:rPr sz="2000" b="1" spc="-10" dirty="0">
                <a:solidFill>
                  <a:srgbClr val="FFFFFF"/>
                </a:solidFill>
                <a:latin typeface="Arial"/>
                <a:cs typeface="Arial"/>
              </a:rPr>
              <a:t>(3</a:t>
            </a:r>
            <a:r>
              <a:rPr sz="2000" b="1" spc="-5" dirty="0">
                <a:solidFill>
                  <a:srgbClr val="FFFFFF"/>
                </a:solidFill>
                <a:latin typeface="Arial"/>
                <a:cs typeface="Arial"/>
              </a:rPr>
              <a:t>)</a:t>
            </a:r>
            <a:r>
              <a:rPr sz="2000" b="1" spc="-5" dirty="0">
                <a:solidFill>
                  <a:srgbClr val="FFFFFF"/>
                </a:solidFill>
                <a:latin typeface="华文中宋"/>
                <a:cs typeface="华文中宋"/>
              </a:rPr>
              <a:t>实体是什</a:t>
            </a:r>
            <a:r>
              <a:rPr sz="2000" b="1" dirty="0">
                <a:solidFill>
                  <a:srgbClr val="FFFFFF"/>
                </a:solidFill>
                <a:latin typeface="华文中宋"/>
                <a:cs typeface="华文中宋"/>
              </a:rPr>
              <a:t>么</a:t>
            </a:r>
            <a:r>
              <a:rPr sz="2000" b="1" spc="-10" dirty="0">
                <a:solidFill>
                  <a:srgbClr val="FFFFFF"/>
                </a:solidFill>
                <a:latin typeface="Arial"/>
                <a:cs typeface="Arial"/>
              </a:rPr>
              <a:t>?</a:t>
            </a:r>
            <a:r>
              <a:rPr sz="2000" b="1" spc="-5" dirty="0">
                <a:solidFill>
                  <a:srgbClr val="FFFFFF"/>
                </a:solidFill>
                <a:latin typeface="华文中宋"/>
                <a:cs typeface="华文中宋"/>
              </a:rPr>
              <a:t>实体与实例的差别是什</a:t>
            </a:r>
            <a:r>
              <a:rPr sz="2000" b="1" dirty="0">
                <a:solidFill>
                  <a:srgbClr val="FFFFFF"/>
                </a:solidFill>
                <a:latin typeface="华文中宋"/>
                <a:cs typeface="华文中宋"/>
              </a:rPr>
              <a:t>么</a:t>
            </a:r>
            <a:r>
              <a:rPr sz="2000" b="1" spc="-5" dirty="0">
                <a:solidFill>
                  <a:srgbClr val="FFFFFF"/>
                </a:solidFill>
                <a:latin typeface="Arial"/>
                <a:cs typeface="Arial"/>
              </a:rPr>
              <a:t>?</a:t>
            </a:r>
            <a:endParaRPr sz="2000">
              <a:latin typeface="Arial"/>
              <a:cs typeface="Arial"/>
            </a:endParaRPr>
          </a:p>
        </p:txBody>
      </p:sp>
      <p:sp>
        <p:nvSpPr>
          <p:cNvPr id="20" name="object 20"/>
          <p:cNvSpPr/>
          <p:nvPr/>
        </p:nvSpPr>
        <p:spPr>
          <a:xfrm>
            <a:off x="7112393" y="5574791"/>
            <a:ext cx="1685925" cy="1217930"/>
          </a:xfrm>
          <a:custGeom>
            <a:avLst/>
            <a:gdLst/>
            <a:ahLst/>
            <a:cxnLst/>
            <a:rect l="l" t="t" r="r" b="b"/>
            <a:pathLst>
              <a:path w="1685925" h="1217929">
                <a:moveTo>
                  <a:pt x="1685544" y="608837"/>
                </a:moveTo>
                <a:lnTo>
                  <a:pt x="1682751" y="558932"/>
                </a:lnTo>
                <a:lnTo>
                  <a:pt x="1674517" y="510132"/>
                </a:lnTo>
                <a:lnTo>
                  <a:pt x="1661058" y="462595"/>
                </a:lnTo>
                <a:lnTo>
                  <a:pt x="1642591" y="416478"/>
                </a:lnTo>
                <a:lnTo>
                  <a:pt x="1619333" y="371939"/>
                </a:lnTo>
                <a:lnTo>
                  <a:pt x="1591500" y="329134"/>
                </a:lnTo>
                <a:lnTo>
                  <a:pt x="1559308" y="288221"/>
                </a:lnTo>
                <a:lnTo>
                  <a:pt x="1522975" y="249356"/>
                </a:lnTo>
                <a:lnTo>
                  <a:pt x="1482717" y="212698"/>
                </a:lnTo>
                <a:lnTo>
                  <a:pt x="1438751" y="178403"/>
                </a:lnTo>
                <a:lnTo>
                  <a:pt x="1391292" y="146628"/>
                </a:lnTo>
                <a:lnTo>
                  <a:pt x="1340559" y="117530"/>
                </a:lnTo>
                <a:lnTo>
                  <a:pt x="1286766" y="91268"/>
                </a:lnTo>
                <a:lnTo>
                  <a:pt x="1230132" y="67997"/>
                </a:lnTo>
                <a:lnTo>
                  <a:pt x="1170872" y="47875"/>
                </a:lnTo>
                <a:lnTo>
                  <a:pt x="1109203" y="31059"/>
                </a:lnTo>
                <a:lnTo>
                  <a:pt x="1045342" y="17706"/>
                </a:lnTo>
                <a:lnTo>
                  <a:pt x="979506" y="7974"/>
                </a:lnTo>
                <a:lnTo>
                  <a:pt x="911910" y="2019"/>
                </a:lnTo>
                <a:lnTo>
                  <a:pt x="842772" y="0"/>
                </a:lnTo>
                <a:lnTo>
                  <a:pt x="773633" y="2019"/>
                </a:lnTo>
                <a:lnTo>
                  <a:pt x="706037" y="7974"/>
                </a:lnTo>
                <a:lnTo>
                  <a:pt x="640201" y="17706"/>
                </a:lnTo>
                <a:lnTo>
                  <a:pt x="576340" y="31059"/>
                </a:lnTo>
                <a:lnTo>
                  <a:pt x="514671" y="47875"/>
                </a:lnTo>
                <a:lnTo>
                  <a:pt x="455411" y="67997"/>
                </a:lnTo>
                <a:lnTo>
                  <a:pt x="398777" y="91268"/>
                </a:lnTo>
                <a:lnTo>
                  <a:pt x="344984" y="117530"/>
                </a:lnTo>
                <a:lnTo>
                  <a:pt x="294251" y="146628"/>
                </a:lnTo>
                <a:lnTo>
                  <a:pt x="246792" y="178403"/>
                </a:lnTo>
                <a:lnTo>
                  <a:pt x="202826" y="212698"/>
                </a:lnTo>
                <a:lnTo>
                  <a:pt x="162568" y="249356"/>
                </a:lnTo>
                <a:lnTo>
                  <a:pt x="126235" y="288221"/>
                </a:lnTo>
                <a:lnTo>
                  <a:pt x="94043" y="329134"/>
                </a:lnTo>
                <a:lnTo>
                  <a:pt x="66210" y="371939"/>
                </a:lnTo>
                <a:lnTo>
                  <a:pt x="42952" y="416478"/>
                </a:lnTo>
                <a:lnTo>
                  <a:pt x="24485" y="462595"/>
                </a:lnTo>
                <a:lnTo>
                  <a:pt x="11026" y="510132"/>
                </a:lnTo>
                <a:lnTo>
                  <a:pt x="2792" y="558932"/>
                </a:lnTo>
                <a:lnTo>
                  <a:pt x="0" y="608838"/>
                </a:lnTo>
                <a:lnTo>
                  <a:pt x="2792" y="658846"/>
                </a:lnTo>
                <a:lnTo>
                  <a:pt x="11026" y="707728"/>
                </a:lnTo>
                <a:lnTo>
                  <a:pt x="24485" y="755328"/>
                </a:lnTo>
                <a:lnTo>
                  <a:pt x="42952" y="801489"/>
                </a:lnTo>
                <a:lnTo>
                  <a:pt x="66210" y="846058"/>
                </a:lnTo>
                <a:lnTo>
                  <a:pt x="94043" y="888877"/>
                </a:lnTo>
                <a:lnTo>
                  <a:pt x="126235" y="929792"/>
                </a:lnTo>
                <a:lnTo>
                  <a:pt x="149352" y="954514"/>
                </a:lnTo>
                <a:lnTo>
                  <a:pt x="149352" y="608838"/>
                </a:lnTo>
                <a:lnTo>
                  <a:pt x="151648" y="567762"/>
                </a:lnTo>
                <a:lnTo>
                  <a:pt x="158419" y="527604"/>
                </a:lnTo>
                <a:lnTo>
                  <a:pt x="169486" y="488492"/>
                </a:lnTo>
                <a:lnTo>
                  <a:pt x="184672" y="450555"/>
                </a:lnTo>
                <a:lnTo>
                  <a:pt x="203799" y="413920"/>
                </a:lnTo>
                <a:lnTo>
                  <a:pt x="226689" y="378717"/>
                </a:lnTo>
                <a:lnTo>
                  <a:pt x="253165" y="345075"/>
                </a:lnTo>
                <a:lnTo>
                  <a:pt x="283049" y="313121"/>
                </a:lnTo>
                <a:lnTo>
                  <a:pt x="316163" y="282984"/>
                </a:lnTo>
                <a:lnTo>
                  <a:pt x="352329" y="254793"/>
                </a:lnTo>
                <a:lnTo>
                  <a:pt x="391370" y="228677"/>
                </a:lnTo>
                <a:lnTo>
                  <a:pt x="433108" y="204764"/>
                </a:lnTo>
                <a:lnTo>
                  <a:pt x="477365" y="183183"/>
                </a:lnTo>
                <a:lnTo>
                  <a:pt x="523964" y="164062"/>
                </a:lnTo>
                <a:lnTo>
                  <a:pt x="572726" y="147530"/>
                </a:lnTo>
                <a:lnTo>
                  <a:pt x="623474" y="133715"/>
                </a:lnTo>
                <a:lnTo>
                  <a:pt x="676030" y="122747"/>
                </a:lnTo>
                <a:lnTo>
                  <a:pt x="730217" y="114753"/>
                </a:lnTo>
                <a:lnTo>
                  <a:pt x="785857" y="109862"/>
                </a:lnTo>
                <a:lnTo>
                  <a:pt x="842772" y="108203"/>
                </a:lnTo>
                <a:lnTo>
                  <a:pt x="899686" y="109862"/>
                </a:lnTo>
                <a:lnTo>
                  <a:pt x="955326" y="114753"/>
                </a:lnTo>
                <a:lnTo>
                  <a:pt x="1009513" y="122747"/>
                </a:lnTo>
                <a:lnTo>
                  <a:pt x="1062069" y="133715"/>
                </a:lnTo>
                <a:lnTo>
                  <a:pt x="1112817" y="147530"/>
                </a:lnTo>
                <a:lnTo>
                  <a:pt x="1161579" y="164062"/>
                </a:lnTo>
                <a:lnTo>
                  <a:pt x="1208178" y="183183"/>
                </a:lnTo>
                <a:lnTo>
                  <a:pt x="1252435" y="204764"/>
                </a:lnTo>
                <a:lnTo>
                  <a:pt x="1294173" y="228677"/>
                </a:lnTo>
                <a:lnTo>
                  <a:pt x="1333214" y="254793"/>
                </a:lnTo>
                <a:lnTo>
                  <a:pt x="1369380" y="282984"/>
                </a:lnTo>
                <a:lnTo>
                  <a:pt x="1402494" y="313121"/>
                </a:lnTo>
                <a:lnTo>
                  <a:pt x="1432378" y="345075"/>
                </a:lnTo>
                <a:lnTo>
                  <a:pt x="1458854" y="378717"/>
                </a:lnTo>
                <a:lnTo>
                  <a:pt x="1481744" y="413920"/>
                </a:lnTo>
                <a:lnTo>
                  <a:pt x="1500871" y="450555"/>
                </a:lnTo>
                <a:lnTo>
                  <a:pt x="1516057" y="488492"/>
                </a:lnTo>
                <a:lnTo>
                  <a:pt x="1527124" y="527604"/>
                </a:lnTo>
                <a:lnTo>
                  <a:pt x="1533895" y="567762"/>
                </a:lnTo>
                <a:lnTo>
                  <a:pt x="1536192" y="608837"/>
                </a:lnTo>
                <a:lnTo>
                  <a:pt x="1536192" y="954514"/>
                </a:lnTo>
                <a:lnTo>
                  <a:pt x="1559308" y="929792"/>
                </a:lnTo>
                <a:lnTo>
                  <a:pt x="1591500" y="888877"/>
                </a:lnTo>
                <a:lnTo>
                  <a:pt x="1619333" y="846058"/>
                </a:lnTo>
                <a:lnTo>
                  <a:pt x="1642591" y="801489"/>
                </a:lnTo>
                <a:lnTo>
                  <a:pt x="1661058" y="755328"/>
                </a:lnTo>
                <a:lnTo>
                  <a:pt x="1674517" y="707728"/>
                </a:lnTo>
                <a:lnTo>
                  <a:pt x="1682751" y="658846"/>
                </a:lnTo>
                <a:lnTo>
                  <a:pt x="1685544" y="608837"/>
                </a:lnTo>
                <a:close/>
              </a:path>
              <a:path w="1685925" h="1217929">
                <a:moveTo>
                  <a:pt x="1536192" y="954514"/>
                </a:moveTo>
                <a:lnTo>
                  <a:pt x="1536192" y="608837"/>
                </a:lnTo>
                <a:lnTo>
                  <a:pt x="1533895" y="649918"/>
                </a:lnTo>
                <a:lnTo>
                  <a:pt x="1527124" y="690092"/>
                </a:lnTo>
                <a:lnTo>
                  <a:pt x="1516057" y="729229"/>
                </a:lnTo>
                <a:lnTo>
                  <a:pt x="1500871" y="767199"/>
                </a:lnTo>
                <a:lnTo>
                  <a:pt x="1481744" y="803874"/>
                </a:lnTo>
                <a:lnTo>
                  <a:pt x="1458854" y="839122"/>
                </a:lnTo>
                <a:lnTo>
                  <a:pt x="1432378" y="872815"/>
                </a:lnTo>
                <a:lnTo>
                  <a:pt x="1402494" y="904823"/>
                </a:lnTo>
                <a:lnTo>
                  <a:pt x="1369380" y="935015"/>
                </a:lnTo>
                <a:lnTo>
                  <a:pt x="1333214" y="963263"/>
                </a:lnTo>
                <a:lnTo>
                  <a:pt x="1294173" y="989436"/>
                </a:lnTo>
                <a:lnTo>
                  <a:pt x="1252435" y="1013405"/>
                </a:lnTo>
                <a:lnTo>
                  <a:pt x="1208178" y="1035039"/>
                </a:lnTo>
                <a:lnTo>
                  <a:pt x="1161579" y="1054210"/>
                </a:lnTo>
                <a:lnTo>
                  <a:pt x="1112817" y="1070788"/>
                </a:lnTo>
                <a:lnTo>
                  <a:pt x="1062069" y="1084642"/>
                </a:lnTo>
                <a:lnTo>
                  <a:pt x="1009513" y="1095644"/>
                </a:lnTo>
                <a:lnTo>
                  <a:pt x="955326" y="1103663"/>
                </a:lnTo>
                <a:lnTo>
                  <a:pt x="899686" y="1108569"/>
                </a:lnTo>
                <a:lnTo>
                  <a:pt x="842772" y="1110233"/>
                </a:lnTo>
                <a:lnTo>
                  <a:pt x="785857" y="1108569"/>
                </a:lnTo>
                <a:lnTo>
                  <a:pt x="730217" y="1103663"/>
                </a:lnTo>
                <a:lnTo>
                  <a:pt x="676030" y="1095644"/>
                </a:lnTo>
                <a:lnTo>
                  <a:pt x="623474" y="1084642"/>
                </a:lnTo>
                <a:lnTo>
                  <a:pt x="572726" y="1070788"/>
                </a:lnTo>
                <a:lnTo>
                  <a:pt x="523964" y="1054210"/>
                </a:lnTo>
                <a:lnTo>
                  <a:pt x="477365" y="1035039"/>
                </a:lnTo>
                <a:lnTo>
                  <a:pt x="433108" y="1013405"/>
                </a:lnTo>
                <a:lnTo>
                  <a:pt x="391370" y="989436"/>
                </a:lnTo>
                <a:lnTo>
                  <a:pt x="352329" y="963263"/>
                </a:lnTo>
                <a:lnTo>
                  <a:pt x="316163" y="935015"/>
                </a:lnTo>
                <a:lnTo>
                  <a:pt x="283049" y="904823"/>
                </a:lnTo>
                <a:lnTo>
                  <a:pt x="253165" y="872815"/>
                </a:lnTo>
                <a:lnTo>
                  <a:pt x="226689" y="839122"/>
                </a:lnTo>
                <a:lnTo>
                  <a:pt x="203799" y="803874"/>
                </a:lnTo>
                <a:lnTo>
                  <a:pt x="184672" y="767199"/>
                </a:lnTo>
                <a:lnTo>
                  <a:pt x="169486" y="729229"/>
                </a:lnTo>
                <a:lnTo>
                  <a:pt x="158419" y="690092"/>
                </a:lnTo>
                <a:lnTo>
                  <a:pt x="151648" y="649918"/>
                </a:lnTo>
                <a:lnTo>
                  <a:pt x="149352" y="608838"/>
                </a:lnTo>
                <a:lnTo>
                  <a:pt x="149352" y="954514"/>
                </a:lnTo>
                <a:lnTo>
                  <a:pt x="202826" y="1005288"/>
                </a:lnTo>
                <a:lnTo>
                  <a:pt x="246792" y="1039558"/>
                </a:lnTo>
                <a:lnTo>
                  <a:pt x="294251" y="1071302"/>
                </a:lnTo>
                <a:lnTo>
                  <a:pt x="344984" y="1100364"/>
                </a:lnTo>
                <a:lnTo>
                  <a:pt x="398777" y="1126589"/>
                </a:lnTo>
                <a:lnTo>
                  <a:pt x="455411" y="1149822"/>
                </a:lnTo>
                <a:lnTo>
                  <a:pt x="514671" y="1169908"/>
                </a:lnTo>
                <a:lnTo>
                  <a:pt x="576340" y="1186690"/>
                </a:lnTo>
                <a:lnTo>
                  <a:pt x="640201" y="1200013"/>
                </a:lnTo>
                <a:lnTo>
                  <a:pt x="706037" y="1209722"/>
                </a:lnTo>
                <a:lnTo>
                  <a:pt x="773633" y="1215661"/>
                </a:lnTo>
                <a:lnTo>
                  <a:pt x="842772" y="1217676"/>
                </a:lnTo>
                <a:lnTo>
                  <a:pt x="911910" y="1215661"/>
                </a:lnTo>
                <a:lnTo>
                  <a:pt x="979506" y="1209722"/>
                </a:lnTo>
                <a:lnTo>
                  <a:pt x="1045342" y="1200013"/>
                </a:lnTo>
                <a:lnTo>
                  <a:pt x="1109203" y="1186690"/>
                </a:lnTo>
                <a:lnTo>
                  <a:pt x="1170872" y="1169908"/>
                </a:lnTo>
                <a:lnTo>
                  <a:pt x="1230132" y="1149822"/>
                </a:lnTo>
                <a:lnTo>
                  <a:pt x="1286766" y="1126589"/>
                </a:lnTo>
                <a:lnTo>
                  <a:pt x="1340559" y="1100364"/>
                </a:lnTo>
                <a:lnTo>
                  <a:pt x="1391292" y="1071302"/>
                </a:lnTo>
                <a:lnTo>
                  <a:pt x="1438751" y="1039558"/>
                </a:lnTo>
                <a:lnTo>
                  <a:pt x="1482717" y="1005288"/>
                </a:lnTo>
                <a:lnTo>
                  <a:pt x="1522975" y="968648"/>
                </a:lnTo>
                <a:lnTo>
                  <a:pt x="1536192" y="954514"/>
                </a:lnTo>
                <a:close/>
              </a:path>
            </a:pathLst>
          </a:custGeom>
          <a:solidFill>
            <a:srgbClr val="B90000"/>
          </a:solidFill>
        </p:spPr>
        <p:txBody>
          <a:bodyPr wrap="square" lIns="0" tIns="0" rIns="0" bIns="0" rtlCol="0"/>
          <a:lstStyle/>
          <a:p>
            <a:endParaRPr/>
          </a:p>
        </p:txBody>
      </p:sp>
      <p:sp>
        <p:nvSpPr>
          <p:cNvPr id="21" name="object 21"/>
          <p:cNvSpPr/>
          <p:nvPr/>
        </p:nvSpPr>
        <p:spPr>
          <a:xfrm>
            <a:off x="7251839" y="5675376"/>
            <a:ext cx="1407160" cy="1017269"/>
          </a:xfrm>
          <a:custGeom>
            <a:avLst/>
            <a:gdLst/>
            <a:ahLst/>
            <a:cxnLst/>
            <a:rect l="l" t="t" r="r" b="b"/>
            <a:pathLst>
              <a:path w="1407159" h="1017270">
                <a:moveTo>
                  <a:pt x="1406652" y="508254"/>
                </a:moveTo>
                <a:lnTo>
                  <a:pt x="1404321" y="466504"/>
                </a:lnTo>
                <a:lnTo>
                  <a:pt x="1397451" y="425696"/>
                </a:lnTo>
                <a:lnTo>
                  <a:pt x="1386222" y="385959"/>
                </a:lnTo>
                <a:lnTo>
                  <a:pt x="1370813" y="347423"/>
                </a:lnTo>
                <a:lnTo>
                  <a:pt x="1351407" y="310217"/>
                </a:lnTo>
                <a:lnTo>
                  <a:pt x="1328182" y="274471"/>
                </a:lnTo>
                <a:lnTo>
                  <a:pt x="1301321" y="240315"/>
                </a:lnTo>
                <a:lnTo>
                  <a:pt x="1271003" y="207879"/>
                </a:lnTo>
                <a:lnTo>
                  <a:pt x="1237410" y="177292"/>
                </a:lnTo>
                <a:lnTo>
                  <a:pt x="1200721" y="148685"/>
                </a:lnTo>
                <a:lnTo>
                  <a:pt x="1161118" y="122186"/>
                </a:lnTo>
                <a:lnTo>
                  <a:pt x="1118780" y="97926"/>
                </a:lnTo>
                <a:lnTo>
                  <a:pt x="1073889" y="76034"/>
                </a:lnTo>
                <a:lnTo>
                  <a:pt x="1026625" y="56640"/>
                </a:lnTo>
                <a:lnTo>
                  <a:pt x="977169" y="39874"/>
                </a:lnTo>
                <a:lnTo>
                  <a:pt x="925701" y="25865"/>
                </a:lnTo>
                <a:lnTo>
                  <a:pt x="872403" y="14743"/>
                </a:lnTo>
                <a:lnTo>
                  <a:pt x="817453" y="6639"/>
                </a:lnTo>
                <a:lnTo>
                  <a:pt x="761034" y="1681"/>
                </a:lnTo>
                <a:lnTo>
                  <a:pt x="703326" y="0"/>
                </a:lnTo>
                <a:lnTo>
                  <a:pt x="645617" y="1681"/>
                </a:lnTo>
                <a:lnTo>
                  <a:pt x="589198" y="6639"/>
                </a:lnTo>
                <a:lnTo>
                  <a:pt x="534248" y="14743"/>
                </a:lnTo>
                <a:lnTo>
                  <a:pt x="480950" y="25865"/>
                </a:lnTo>
                <a:lnTo>
                  <a:pt x="429482" y="39874"/>
                </a:lnTo>
                <a:lnTo>
                  <a:pt x="380026" y="56640"/>
                </a:lnTo>
                <a:lnTo>
                  <a:pt x="332762" y="76034"/>
                </a:lnTo>
                <a:lnTo>
                  <a:pt x="287871" y="97926"/>
                </a:lnTo>
                <a:lnTo>
                  <a:pt x="245533" y="122186"/>
                </a:lnTo>
                <a:lnTo>
                  <a:pt x="205930" y="148685"/>
                </a:lnTo>
                <a:lnTo>
                  <a:pt x="169241" y="177292"/>
                </a:lnTo>
                <a:lnTo>
                  <a:pt x="135648" y="207879"/>
                </a:lnTo>
                <a:lnTo>
                  <a:pt x="105330" y="240315"/>
                </a:lnTo>
                <a:lnTo>
                  <a:pt x="78469" y="274471"/>
                </a:lnTo>
                <a:lnTo>
                  <a:pt x="55244" y="310217"/>
                </a:lnTo>
                <a:lnTo>
                  <a:pt x="35838" y="347423"/>
                </a:lnTo>
                <a:lnTo>
                  <a:pt x="20429" y="385959"/>
                </a:lnTo>
                <a:lnTo>
                  <a:pt x="9200" y="425696"/>
                </a:lnTo>
                <a:lnTo>
                  <a:pt x="2330" y="466504"/>
                </a:lnTo>
                <a:lnTo>
                  <a:pt x="0" y="508254"/>
                </a:lnTo>
                <a:lnTo>
                  <a:pt x="2330" y="550008"/>
                </a:lnTo>
                <a:lnTo>
                  <a:pt x="9200" y="590832"/>
                </a:lnTo>
                <a:lnTo>
                  <a:pt x="20429" y="630594"/>
                </a:lnTo>
                <a:lnTo>
                  <a:pt x="35838" y="669164"/>
                </a:lnTo>
                <a:lnTo>
                  <a:pt x="55244" y="706409"/>
                </a:lnTo>
                <a:lnTo>
                  <a:pt x="78469" y="742200"/>
                </a:lnTo>
                <a:lnTo>
                  <a:pt x="105330" y="776406"/>
                </a:lnTo>
                <a:lnTo>
                  <a:pt x="135648" y="808896"/>
                </a:lnTo>
                <a:lnTo>
                  <a:pt x="169241" y="839539"/>
                </a:lnTo>
                <a:lnTo>
                  <a:pt x="205930" y="868203"/>
                </a:lnTo>
                <a:lnTo>
                  <a:pt x="245533" y="894759"/>
                </a:lnTo>
                <a:lnTo>
                  <a:pt x="287871" y="919075"/>
                </a:lnTo>
                <a:lnTo>
                  <a:pt x="332762" y="941021"/>
                </a:lnTo>
                <a:lnTo>
                  <a:pt x="380026" y="960465"/>
                </a:lnTo>
                <a:lnTo>
                  <a:pt x="429482" y="977276"/>
                </a:lnTo>
                <a:lnTo>
                  <a:pt x="480950" y="991325"/>
                </a:lnTo>
                <a:lnTo>
                  <a:pt x="534248" y="1002479"/>
                </a:lnTo>
                <a:lnTo>
                  <a:pt x="589198" y="1010609"/>
                </a:lnTo>
                <a:lnTo>
                  <a:pt x="645617" y="1015583"/>
                </a:lnTo>
                <a:lnTo>
                  <a:pt x="703326" y="1017269"/>
                </a:lnTo>
                <a:lnTo>
                  <a:pt x="761034" y="1015583"/>
                </a:lnTo>
                <a:lnTo>
                  <a:pt x="817453" y="1010609"/>
                </a:lnTo>
                <a:lnTo>
                  <a:pt x="872403" y="1002479"/>
                </a:lnTo>
                <a:lnTo>
                  <a:pt x="925701" y="991325"/>
                </a:lnTo>
                <a:lnTo>
                  <a:pt x="977169" y="977276"/>
                </a:lnTo>
                <a:lnTo>
                  <a:pt x="1026625" y="960465"/>
                </a:lnTo>
                <a:lnTo>
                  <a:pt x="1073889" y="941021"/>
                </a:lnTo>
                <a:lnTo>
                  <a:pt x="1118780" y="919075"/>
                </a:lnTo>
                <a:lnTo>
                  <a:pt x="1161118" y="894759"/>
                </a:lnTo>
                <a:lnTo>
                  <a:pt x="1200721" y="868203"/>
                </a:lnTo>
                <a:lnTo>
                  <a:pt x="1237410" y="839539"/>
                </a:lnTo>
                <a:lnTo>
                  <a:pt x="1271003" y="808896"/>
                </a:lnTo>
                <a:lnTo>
                  <a:pt x="1301321" y="776406"/>
                </a:lnTo>
                <a:lnTo>
                  <a:pt x="1328182" y="742200"/>
                </a:lnTo>
                <a:lnTo>
                  <a:pt x="1351407" y="706409"/>
                </a:lnTo>
                <a:lnTo>
                  <a:pt x="1370813" y="669164"/>
                </a:lnTo>
                <a:lnTo>
                  <a:pt x="1386222" y="630594"/>
                </a:lnTo>
                <a:lnTo>
                  <a:pt x="1397451" y="590832"/>
                </a:lnTo>
                <a:lnTo>
                  <a:pt x="1404321" y="550008"/>
                </a:lnTo>
                <a:lnTo>
                  <a:pt x="1406652" y="508254"/>
                </a:lnTo>
                <a:close/>
              </a:path>
            </a:pathLst>
          </a:custGeom>
          <a:solidFill>
            <a:srgbClr val="FFFF66"/>
          </a:solidFill>
        </p:spPr>
        <p:txBody>
          <a:bodyPr wrap="square" lIns="0" tIns="0" rIns="0" bIns="0" rtlCol="0"/>
          <a:lstStyle/>
          <a:p>
            <a:endParaRPr/>
          </a:p>
        </p:txBody>
      </p:sp>
      <p:sp>
        <p:nvSpPr>
          <p:cNvPr id="22" name="object 22"/>
          <p:cNvSpPr/>
          <p:nvPr/>
        </p:nvSpPr>
        <p:spPr>
          <a:xfrm>
            <a:off x="7251839" y="5675376"/>
            <a:ext cx="1407160" cy="1017269"/>
          </a:xfrm>
          <a:custGeom>
            <a:avLst/>
            <a:gdLst/>
            <a:ahLst/>
            <a:cxnLst/>
            <a:rect l="l" t="t" r="r" b="b"/>
            <a:pathLst>
              <a:path w="1407159" h="1017270">
                <a:moveTo>
                  <a:pt x="703326" y="0"/>
                </a:moveTo>
                <a:lnTo>
                  <a:pt x="645617" y="1681"/>
                </a:lnTo>
                <a:lnTo>
                  <a:pt x="589198" y="6639"/>
                </a:lnTo>
                <a:lnTo>
                  <a:pt x="534248" y="14743"/>
                </a:lnTo>
                <a:lnTo>
                  <a:pt x="480950" y="25865"/>
                </a:lnTo>
                <a:lnTo>
                  <a:pt x="429482" y="39874"/>
                </a:lnTo>
                <a:lnTo>
                  <a:pt x="380026" y="56640"/>
                </a:lnTo>
                <a:lnTo>
                  <a:pt x="332762" y="76034"/>
                </a:lnTo>
                <a:lnTo>
                  <a:pt x="287871" y="97926"/>
                </a:lnTo>
                <a:lnTo>
                  <a:pt x="245533" y="122186"/>
                </a:lnTo>
                <a:lnTo>
                  <a:pt x="205930" y="148685"/>
                </a:lnTo>
                <a:lnTo>
                  <a:pt x="169241" y="177292"/>
                </a:lnTo>
                <a:lnTo>
                  <a:pt x="135648" y="207879"/>
                </a:lnTo>
                <a:lnTo>
                  <a:pt x="105330" y="240315"/>
                </a:lnTo>
                <a:lnTo>
                  <a:pt x="78469" y="274471"/>
                </a:lnTo>
                <a:lnTo>
                  <a:pt x="55244" y="310217"/>
                </a:lnTo>
                <a:lnTo>
                  <a:pt x="35838" y="347423"/>
                </a:lnTo>
                <a:lnTo>
                  <a:pt x="20429" y="385959"/>
                </a:lnTo>
                <a:lnTo>
                  <a:pt x="9200" y="425696"/>
                </a:lnTo>
                <a:lnTo>
                  <a:pt x="2330" y="466504"/>
                </a:lnTo>
                <a:lnTo>
                  <a:pt x="0" y="508254"/>
                </a:lnTo>
                <a:lnTo>
                  <a:pt x="2330" y="550008"/>
                </a:lnTo>
                <a:lnTo>
                  <a:pt x="9200" y="590832"/>
                </a:lnTo>
                <a:lnTo>
                  <a:pt x="20429" y="630594"/>
                </a:lnTo>
                <a:lnTo>
                  <a:pt x="35838" y="669164"/>
                </a:lnTo>
                <a:lnTo>
                  <a:pt x="55244" y="706409"/>
                </a:lnTo>
                <a:lnTo>
                  <a:pt x="78469" y="742200"/>
                </a:lnTo>
                <a:lnTo>
                  <a:pt x="105330" y="776406"/>
                </a:lnTo>
                <a:lnTo>
                  <a:pt x="135648" y="808896"/>
                </a:lnTo>
                <a:lnTo>
                  <a:pt x="169241" y="839539"/>
                </a:lnTo>
                <a:lnTo>
                  <a:pt x="205930" y="868203"/>
                </a:lnTo>
                <a:lnTo>
                  <a:pt x="245533" y="894759"/>
                </a:lnTo>
                <a:lnTo>
                  <a:pt x="287871" y="919075"/>
                </a:lnTo>
                <a:lnTo>
                  <a:pt x="332762" y="941021"/>
                </a:lnTo>
                <a:lnTo>
                  <a:pt x="380026" y="960465"/>
                </a:lnTo>
                <a:lnTo>
                  <a:pt x="429482" y="977276"/>
                </a:lnTo>
                <a:lnTo>
                  <a:pt x="480950" y="991325"/>
                </a:lnTo>
                <a:lnTo>
                  <a:pt x="534248" y="1002479"/>
                </a:lnTo>
                <a:lnTo>
                  <a:pt x="589198" y="1010609"/>
                </a:lnTo>
                <a:lnTo>
                  <a:pt x="645617" y="1015583"/>
                </a:lnTo>
                <a:lnTo>
                  <a:pt x="703326" y="1017269"/>
                </a:lnTo>
                <a:lnTo>
                  <a:pt x="761034" y="1015583"/>
                </a:lnTo>
                <a:lnTo>
                  <a:pt x="817453" y="1010609"/>
                </a:lnTo>
                <a:lnTo>
                  <a:pt x="872403" y="1002479"/>
                </a:lnTo>
                <a:lnTo>
                  <a:pt x="925701" y="991325"/>
                </a:lnTo>
                <a:lnTo>
                  <a:pt x="977169" y="977276"/>
                </a:lnTo>
                <a:lnTo>
                  <a:pt x="1026625" y="960465"/>
                </a:lnTo>
                <a:lnTo>
                  <a:pt x="1073889" y="941021"/>
                </a:lnTo>
                <a:lnTo>
                  <a:pt x="1118780" y="919075"/>
                </a:lnTo>
                <a:lnTo>
                  <a:pt x="1161118" y="894759"/>
                </a:lnTo>
                <a:lnTo>
                  <a:pt x="1200721" y="868203"/>
                </a:lnTo>
                <a:lnTo>
                  <a:pt x="1237410" y="839539"/>
                </a:lnTo>
                <a:lnTo>
                  <a:pt x="1271003" y="808896"/>
                </a:lnTo>
                <a:lnTo>
                  <a:pt x="1301321" y="776406"/>
                </a:lnTo>
                <a:lnTo>
                  <a:pt x="1328182" y="742200"/>
                </a:lnTo>
                <a:lnTo>
                  <a:pt x="1351407" y="706409"/>
                </a:lnTo>
                <a:lnTo>
                  <a:pt x="1370813" y="669164"/>
                </a:lnTo>
                <a:lnTo>
                  <a:pt x="1386222" y="630594"/>
                </a:lnTo>
                <a:lnTo>
                  <a:pt x="1397451" y="590832"/>
                </a:lnTo>
                <a:lnTo>
                  <a:pt x="1404321" y="550008"/>
                </a:lnTo>
                <a:lnTo>
                  <a:pt x="1406652" y="508254"/>
                </a:lnTo>
                <a:lnTo>
                  <a:pt x="1404321" y="466504"/>
                </a:lnTo>
                <a:lnTo>
                  <a:pt x="1397451" y="425696"/>
                </a:lnTo>
                <a:lnTo>
                  <a:pt x="1386222" y="385959"/>
                </a:lnTo>
                <a:lnTo>
                  <a:pt x="1370813" y="347423"/>
                </a:lnTo>
                <a:lnTo>
                  <a:pt x="1351407" y="310217"/>
                </a:lnTo>
                <a:lnTo>
                  <a:pt x="1328182" y="274471"/>
                </a:lnTo>
                <a:lnTo>
                  <a:pt x="1301321" y="240315"/>
                </a:lnTo>
                <a:lnTo>
                  <a:pt x="1271003" y="207879"/>
                </a:lnTo>
                <a:lnTo>
                  <a:pt x="1237410" y="177292"/>
                </a:lnTo>
                <a:lnTo>
                  <a:pt x="1200721" y="148685"/>
                </a:lnTo>
                <a:lnTo>
                  <a:pt x="1161118" y="122186"/>
                </a:lnTo>
                <a:lnTo>
                  <a:pt x="1118780" y="97926"/>
                </a:lnTo>
                <a:lnTo>
                  <a:pt x="1073889" y="76034"/>
                </a:lnTo>
                <a:lnTo>
                  <a:pt x="1026625" y="56640"/>
                </a:lnTo>
                <a:lnTo>
                  <a:pt x="977169" y="39874"/>
                </a:lnTo>
                <a:lnTo>
                  <a:pt x="925701" y="25865"/>
                </a:lnTo>
                <a:lnTo>
                  <a:pt x="872403" y="14743"/>
                </a:lnTo>
                <a:lnTo>
                  <a:pt x="817453" y="6639"/>
                </a:lnTo>
                <a:lnTo>
                  <a:pt x="761034" y="1681"/>
                </a:lnTo>
                <a:lnTo>
                  <a:pt x="703326" y="0"/>
                </a:lnTo>
                <a:close/>
              </a:path>
            </a:pathLst>
          </a:custGeom>
          <a:ln w="28575">
            <a:solidFill>
              <a:srgbClr val="FFFFFF"/>
            </a:solidFill>
          </a:ln>
        </p:spPr>
        <p:txBody>
          <a:bodyPr wrap="square" lIns="0" tIns="0" rIns="0" bIns="0" rtlCol="0"/>
          <a:lstStyle/>
          <a:p>
            <a:endParaRPr/>
          </a:p>
        </p:txBody>
      </p:sp>
      <p:sp>
        <p:nvSpPr>
          <p:cNvPr id="23" name="object 23"/>
          <p:cNvSpPr txBox="1"/>
          <p:nvPr/>
        </p:nvSpPr>
        <p:spPr>
          <a:xfrm>
            <a:off x="7392295" y="5878565"/>
            <a:ext cx="1126490" cy="738664"/>
          </a:xfrm>
          <a:prstGeom prst="rect">
            <a:avLst/>
          </a:prstGeom>
        </p:spPr>
        <p:txBody>
          <a:bodyPr vert="horz" wrap="square" lIns="0" tIns="0" rIns="0" bIns="0" rtlCol="0">
            <a:spAutoFit/>
          </a:bodyPr>
          <a:lstStyle/>
          <a:p>
            <a:pPr marL="12700" marR="5080" indent="92710">
              <a:lnSpc>
                <a:spcPct val="100000"/>
              </a:lnSpc>
            </a:pPr>
            <a:r>
              <a:rPr sz="2400" b="1" dirty="0">
                <a:solidFill>
                  <a:srgbClr val="3333CC"/>
                </a:solidFill>
                <a:latin typeface="Microsoft JhengHei UI" panose="020B0604030504040204" pitchFamily="34" charset="-120"/>
                <a:ea typeface="Microsoft JhengHei UI" panose="020B0604030504040204" pitchFamily="34" charset="-120"/>
                <a:cs typeface="微软雅黑"/>
              </a:rPr>
              <a:t>什么是 实体呢</a:t>
            </a:r>
            <a:r>
              <a:rPr sz="2400" b="1" dirty="0">
                <a:solidFill>
                  <a:srgbClr val="3333CC"/>
                </a:solidFill>
                <a:latin typeface="Microsoft JhengHei UI" panose="020B0604030504040204" pitchFamily="34" charset="-120"/>
                <a:ea typeface="Microsoft JhengHei UI" panose="020B0604030504040204" pitchFamily="34" charset="-120"/>
                <a:cs typeface="Arial"/>
              </a:rPr>
              <a:t>?</a:t>
            </a:r>
            <a:endParaRPr sz="2400">
              <a:latin typeface="Microsoft JhengHei UI" panose="020B0604030504040204" pitchFamily="34" charset="-120"/>
              <a:ea typeface="Microsoft JhengHei UI" panose="020B0604030504040204" pitchFamily="34" charset="-120"/>
              <a:cs typeface="Arial"/>
            </a:endParaRPr>
          </a:p>
        </p:txBody>
      </p:sp>
      <p:sp>
        <p:nvSpPr>
          <p:cNvPr id="26" name="矩形 25">
            <a:extLst>
              <a:ext uri="{FF2B5EF4-FFF2-40B4-BE49-F238E27FC236}">
                <a16:creationId xmlns="" xmlns:a16="http://schemas.microsoft.com/office/drawing/2014/main" id="{9E740FF6-BE7D-462B-8B3A-575C16A2A186}"/>
              </a:ext>
            </a:extLst>
          </p:cNvPr>
          <p:cNvSpPr/>
          <p:nvPr/>
        </p:nvSpPr>
        <p:spPr>
          <a:xfrm>
            <a:off x="241300" y="383633"/>
            <a:ext cx="59436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Microsoft JhengHei" panose="020B0604030504040204" pitchFamily="34" charset="-120"/>
                <a:ea typeface="Microsoft JhengHei" panose="020B0604030504040204" pitchFamily="34" charset="-120"/>
              </a:rPr>
              <a:t>E-R</a:t>
            </a:r>
            <a:r>
              <a:rPr lang="zh-CN" altLang="en-US" sz="2800" b="1" u="dbl" spc="-5" dirty="0">
                <a:solidFill>
                  <a:srgbClr val="000000"/>
                </a:solidFill>
                <a:latin typeface="Microsoft JhengHei" panose="020B0604030504040204" pitchFamily="34" charset="-120"/>
                <a:ea typeface="Microsoft JhengHei" panose="020B0604030504040204" pitchFamily="34" charset="-120"/>
              </a:rPr>
              <a:t>模型</a:t>
            </a:r>
            <a:r>
              <a:rPr lang="en-US" altLang="zh-CN" sz="2800" b="1" u="dbl" spc="-5" dirty="0">
                <a:solidFill>
                  <a:srgbClr val="000000"/>
                </a:solidFill>
                <a:latin typeface="Microsoft JhengHei" panose="020B0604030504040204" pitchFamily="34" charset="-120"/>
                <a:ea typeface="Microsoft JhengHei" panose="020B0604030504040204" pitchFamily="34" charset="-120"/>
              </a:rPr>
              <a:t>--</a:t>
            </a:r>
            <a:r>
              <a:rPr lang="zh-CN" altLang="en-US" sz="2800" b="1" u="dbl" spc="-5" dirty="0">
                <a:solidFill>
                  <a:srgbClr val="000000"/>
                </a:solidFill>
                <a:latin typeface="Microsoft JhengHei" panose="020B0604030504040204" pitchFamily="34" charset="-120"/>
                <a:ea typeface="Microsoft JhengHei" panose="020B0604030504040204" pitchFamily="34" charset="-120"/>
              </a:rPr>
              <a:t>数学建模之基本思想</a:t>
            </a:r>
            <a:endParaRPr lang="zh-CN" altLang="en-US" sz="2400" u="dbl"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28833" y="1461228"/>
            <a:ext cx="4139565" cy="866904"/>
          </a:xfrm>
          <a:prstGeom prst="rect">
            <a:avLst/>
          </a:prstGeom>
        </p:spPr>
        <p:txBody>
          <a:bodyPr vert="horz" wrap="square" lIns="0" tIns="0" rIns="0" bIns="0" rtlCol="0">
            <a:spAutoFit/>
          </a:bodyPr>
          <a:lstStyle/>
          <a:p>
            <a:pPr marL="355600" indent="-342900">
              <a:lnSpc>
                <a:spcPct val="100000"/>
              </a:lnSpc>
              <a:buFont typeface="Wingdings" panose="05000000000000000000" pitchFamily="2" charset="2"/>
              <a:buChar char="p"/>
            </a:pPr>
            <a:r>
              <a:rPr sz="2000" b="1" spc="-5" dirty="0" err="1">
                <a:latin typeface="Microsoft JhengHei UI" panose="020B0604030504040204" pitchFamily="34" charset="-120"/>
                <a:ea typeface="Microsoft JhengHei UI" panose="020B0604030504040204" pitchFamily="34" charset="-120"/>
                <a:cs typeface="微软雅黑"/>
              </a:rPr>
              <a:t>实体用属性来刻画</a:t>
            </a:r>
            <a:endParaRPr sz="2000" dirty="0">
              <a:latin typeface="Microsoft JhengHei UI" panose="020B0604030504040204" pitchFamily="34" charset="-120"/>
              <a:ea typeface="Microsoft JhengHei UI" panose="020B0604030504040204" pitchFamily="34" charset="-120"/>
              <a:cs typeface="微软雅黑"/>
            </a:endParaRPr>
          </a:p>
          <a:p>
            <a:pPr marL="12700">
              <a:lnSpc>
                <a:spcPct val="100000"/>
              </a:lnSpc>
              <a:spcBef>
                <a:spcPts val="1019"/>
              </a:spcBef>
            </a:pPr>
            <a:r>
              <a:rPr sz="2800" b="1" u="heavy" spc="-5" dirty="0">
                <a:latin typeface="Microsoft JhengHei UI" panose="020B0604030504040204" pitchFamily="34" charset="-120"/>
                <a:ea typeface="Microsoft JhengHei UI" panose="020B0604030504040204" pitchFamily="34" charset="-120"/>
                <a:cs typeface="微软雅黑"/>
              </a:rPr>
              <a:t>属性</a:t>
            </a:r>
            <a:r>
              <a:rPr sz="2000" b="1" spc="-5" dirty="0">
                <a:latin typeface="Microsoft JhengHei UI" panose="020B0604030504040204" pitchFamily="34" charset="-120"/>
                <a:ea typeface="Microsoft JhengHei UI" panose="020B0604030504040204" pitchFamily="34" charset="-120"/>
                <a:cs typeface="微软雅黑"/>
              </a:rPr>
              <a:t>，实体所具有的某一方面特性</a:t>
            </a:r>
            <a:endParaRPr sz="2000" dirty="0">
              <a:latin typeface="Microsoft JhengHei UI" panose="020B0604030504040204" pitchFamily="34" charset="-120"/>
              <a:ea typeface="Microsoft JhengHei UI" panose="020B0604030504040204" pitchFamily="34" charset="-120"/>
              <a:cs typeface="微软雅黑"/>
            </a:endParaRPr>
          </a:p>
        </p:txBody>
      </p:sp>
      <p:sp>
        <p:nvSpPr>
          <p:cNvPr id="4" name="object 4"/>
          <p:cNvSpPr/>
          <p:nvPr/>
        </p:nvSpPr>
        <p:spPr>
          <a:xfrm>
            <a:off x="1266113" y="3601973"/>
            <a:ext cx="1245323" cy="214655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117739" y="3351276"/>
            <a:ext cx="1579880" cy="2613025"/>
          </a:xfrm>
          <a:custGeom>
            <a:avLst/>
            <a:gdLst/>
            <a:ahLst/>
            <a:cxnLst/>
            <a:rect l="l" t="t" r="r" b="b"/>
            <a:pathLst>
              <a:path w="1579880" h="2613025">
                <a:moveTo>
                  <a:pt x="789432" y="0"/>
                </a:moveTo>
                <a:lnTo>
                  <a:pt x="724703" y="4327"/>
                </a:lnTo>
                <a:lnTo>
                  <a:pt x="661412" y="17086"/>
                </a:lnTo>
                <a:lnTo>
                  <a:pt x="599763" y="37941"/>
                </a:lnTo>
                <a:lnTo>
                  <a:pt x="539959" y="66556"/>
                </a:lnTo>
                <a:lnTo>
                  <a:pt x="482203" y="102596"/>
                </a:lnTo>
                <a:lnTo>
                  <a:pt x="426698" y="145725"/>
                </a:lnTo>
                <a:lnTo>
                  <a:pt x="373649" y="195609"/>
                </a:lnTo>
                <a:lnTo>
                  <a:pt x="323258" y="251911"/>
                </a:lnTo>
                <a:lnTo>
                  <a:pt x="275730" y="314296"/>
                </a:lnTo>
                <a:lnTo>
                  <a:pt x="231266" y="382428"/>
                </a:lnTo>
                <a:lnTo>
                  <a:pt x="190072" y="455973"/>
                </a:lnTo>
                <a:lnTo>
                  <a:pt x="152351" y="534594"/>
                </a:lnTo>
                <a:lnTo>
                  <a:pt x="118305" y="617957"/>
                </a:lnTo>
                <a:lnTo>
                  <a:pt x="88139" y="705725"/>
                </a:lnTo>
                <a:lnTo>
                  <a:pt x="62055" y="797563"/>
                </a:lnTo>
                <a:lnTo>
                  <a:pt x="40257" y="893137"/>
                </a:lnTo>
                <a:lnTo>
                  <a:pt x="22950" y="992109"/>
                </a:lnTo>
                <a:lnTo>
                  <a:pt x="10335" y="1094145"/>
                </a:lnTo>
                <a:lnTo>
                  <a:pt x="2617" y="1198910"/>
                </a:lnTo>
                <a:lnTo>
                  <a:pt x="0" y="1306068"/>
                </a:lnTo>
                <a:lnTo>
                  <a:pt x="2617" y="1413231"/>
                </a:lnTo>
                <a:lnTo>
                  <a:pt x="10335" y="1518011"/>
                </a:lnTo>
                <a:lnTo>
                  <a:pt x="22950" y="1620072"/>
                </a:lnTo>
                <a:lnTo>
                  <a:pt x="40257" y="1719078"/>
                </a:lnTo>
                <a:lnTo>
                  <a:pt x="62055" y="1814691"/>
                </a:lnTo>
                <a:lnTo>
                  <a:pt x="88139" y="1906575"/>
                </a:lnTo>
                <a:lnTo>
                  <a:pt x="118305" y="1994393"/>
                </a:lnTo>
                <a:lnTo>
                  <a:pt x="152351" y="2077809"/>
                </a:lnTo>
                <a:lnTo>
                  <a:pt x="190072" y="2156486"/>
                </a:lnTo>
                <a:lnTo>
                  <a:pt x="231267" y="2230088"/>
                </a:lnTo>
                <a:lnTo>
                  <a:pt x="275730" y="2298277"/>
                </a:lnTo>
                <a:lnTo>
                  <a:pt x="323258" y="2360718"/>
                </a:lnTo>
                <a:lnTo>
                  <a:pt x="373649" y="2417074"/>
                </a:lnTo>
                <a:lnTo>
                  <a:pt x="426698" y="2467007"/>
                </a:lnTo>
                <a:lnTo>
                  <a:pt x="482203" y="2510182"/>
                </a:lnTo>
                <a:lnTo>
                  <a:pt x="539959" y="2546262"/>
                </a:lnTo>
                <a:lnTo>
                  <a:pt x="599763" y="2574910"/>
                </a:lnTo>
                <a:lnTo>
                  <a:pt x="661412" y="2595790"/>
                </a:lnTo>
                <a:lnTo>
                  <a:pt x="724703" y="2608564"/>
                </a:lnTo>
                <a:lnTo>
                  <a:pt x="789432" y="2612898"/>
                </a:lnTo>
                <a:lnTo>
                  <a:pt x="854269" y="2608564"/>
                </a:lnTo>
                <a:lnTo>
                  <a:pt x="917657" y="2595790"/>
                </a:lnTo>
                <a:lnTo>
                  <a:pt x="979394" y="2574910"/>
                </a:lnTo>
                <a:lnTo>
                  <a:pt x="1039276" y="2546262"/>
                </a:lnTo>
                <a:lnTo>
                  <a:pt x="1097101" y="2510182"/>
                </a:lnTo>
                <a:lnTo>
                  <a:pt x="1152665" y="2467007"/>
                </a:lnTo>
                <a:lnTo>
                  <a:pt x="1205767" y="2417074"/>
                </a:lnTo>
                <a:lnTo>
                  <a:pt x="1256202" y="2360718"/>
                </a:lnTo>
                <a:lnTo>
                  <a:pt x="1303769" y="2298277"/>
                </a:lnTo>
                <a:lnTo>
                  <a:pt x="1348263" y="2230088"/>
                </a:lnTo>
                <a:lnTo>
                  <a:pt x="1389483" y="2156486"/>
                </a:lnTo>
                <a:lnTo>
                  <a:pt x="1427226" y="2077809"/>
                </a:lnTo>
                <a:lnTo>
                  <a:pt x="1461287" y="1994393"/>
                </a:lnTo>
                <a:lnTo>
                  <a:pt x="1491466" y="1906575"/>
                </a:lnTo>
                <a:lnTo>
                  <a:pt x="1517558" y="1814691"/>
                </a:lnTo>
                <a:lnTo>
                  <a:pt x="1539361" y="1719078"/>
                </a:lnTo>
                <a:lnTo>
                  <a:pt x="1556673" y="1620072"/>
                </a:lnTo>
                <a:lnTo>
                  <a:pt x="1569289" y="1518011"/>
                </a:lnTo>
                <a:lnTo>
                  <a:pt x="1577008" y="1413231"/>
                </a:lnTo>
                <a:lnTo>
                  <a:pt x="1579626" y="1306068"/>
                </a:lnTo>
                <a:lnTo>
                  <a:pt x="1577008" y="1198910"/>
                </a:lnTo>
                <a:lnTo>
                  <a:pt x="1569289" y="1094145"/>
                </a:lnTo>
                <a:lnTo>
                  <a:pt x="1556673" y="992109"/>
                </a:lnTo>
                <a:lnTo>
                  <a:pt x="1539361" y="893137"/>
                </a:lnTo>
                <a:lnTo>
                  <a:pt x="1517558" y="797563"/>
                </a:lnTo>
                <a:lnTo>
                  <a:pt x="1491466" y="705725"/>
                </a:lnTo>
                <a:lnTo>
                  <a:pt x="1461287" y="617957"/>
                </a:lnTo>
                <a:lnTo>
                  <a:pt x="1427226" y="534594"/>
                </a:lnTo>
                <a:lnTo>
                  <a:pt x="1389483" y="455973"/>
                </a:lnTo>
                <a:lnTo>
                  <a:pt x="1348263" y="382428"/>
                </a:lnTo>
                <a:lnTo>
                  <a:pt x="1303769" y="314296"/>
                </a:lnTo>
                <a:lnTo>
                  <a:pt x="1256202" y="251911"/>
                </a:lnTo>
                <a:lnTo>
                  <a:pt x="1205767" y="195609"/>
                </a:lnTo>
                <a:lnTo>
                  <a:pt x="1152665" y="145725"/>
                </a:lnTo>
                <a:lnTo>
                  <a:pt x="1097101" y="102596"/>
                </a:lnTo>
                <a:lnTo>
                  <a:pt x="1039276" y="66556"/>
                </a:lnTo>
                <a:lnTo>
                  <a:pt x="979394" y="37941"/>
                </a:lnTo>
                <a:lnTo>
                  <a:pt x="917657" y="17086"/>
                </a:lnTo>
                <a:lnTo>
                  <a:pt x="854269" y="4327"/>
                </a:lnTo>
                <a:lnTo>
                  <a:pt x="789432" y="0"/>
                </a:lnTo>
                <a:close/>
              </a:path>
            </a:pathLst>
          </a:custGeom>
          <a:ln w="9524">
            <a:solidFill>
              <a:srgbClr val="000000"/>
            </a:solidFill>
          </a:ln>
        </p:spPr>
        <p:txBody>
          <a:bodyPr wrap="square" lIns="0" tIns="0" rIns="0" bIns="0" rtlCol="0"/>
          <a:lstStyle/>
          <a:p>
            <a:endParaRPr/>
          </a:p>
        </p:txBody>
      </p:sp>
      <p:sp>
        <p:nvSpPr>
          <p:cNvPr id="6" name="object 6"/>
          <p:cNvSpPr/>
          <p:nvPr/>
        </p:nvSpPr>
        <p:spPr>
          <a:xfrm>
            <a:off x="4662563" y="2926842"/>
            <a:ext cx="4666615" cy="1948180"/>
          </a:xfrm>
          <a:custGeom>
            <a:avLst/>
            <a:gdLst/>
            <a:ahLst/>
            <a:cxnLst/>
            <a:rect l="l" t="t" r="r" b="b"/>
            <a:pathLst>
              <a:path w="4666615" h="1948179">
                <a:moveTo>
                  <a:pt x="0" y="1819656"/>
                </a:moveTo>
                <a:lnTo>
                  <a:pt x="61235" y="1829963"/>
                </a:lnTo>
                <a:lnTo>
                  <a:pt x="122389" y="1839480"/>
                </a:lnTo>
                <a:lnTo>
                  <a:pt x="183424" y="1848329"/>
                </a:lnTo>
                <a:lnTo>
                  <a:pt x="244303" y="1856634"/>
                </a:lnTo>
                <a:lnTo>
                  <a:pt x="304990" y="1864518"/>
                </a:lnTo>
                <a:lnTo>
                  <a:pt x="365449" y="1872105"/>
                </a:lnTo>
                <a:lnTo>
                  <a:pt x="425642" y="1879519"/>
                </a:lnTo>
                <a:lnTo>
                  <a:pt x="455628" y="1883199"/>
                </a:lnTo>
                <a:lnTo>
                  <a:pt x="485534" y="1886882"/>
                </a:lnTo>
                <a:lnTo>
                  <a:pt x="515355" y="1890584"/>
                </a:lnTo>
                <a:lnTo>
                  <a:pt x="545087" y="1894319"/>
                </a:lnTo>
                <a:lnTo>
                  <a:pt x="574725" y="1898103"/>
                </a:lnTo>
                <a:lnTo>
                  <a:pt x="604266" y="1901952"/>
                </a:lnTo>
                <a:lnTo>
                  <a:pt x="629812" y="1904818"/>
                </a:lnTo>
                <a:lnTo>
                  <a:pt x="680561" y="1909990"/>
                </a:lnTo>
                <a:lnTo>
                  <a:pt x="730853" y="1914560"/>
                </a:lnTo>
                <a:lnTo>
                  <a:pt x="780688" y="1918708"/>
                </a:lnTo>
                <a:lnTo>
                  <a:pt x="830065" y="1922610"/>
                </a:lnTo>
                <a:lnTo>
                  <a:pt x="854582" y="1924526"/>
                </a:lnTo>
                <a:lnTo>
                  <a:pt x="878986" y="1926447"/>
                </a:lnTo>
                <a:lnTo>
                  <a:pt x="927449" y="1930395"/>
                </a:lnTo>
                <a:lnTo>
                  <a:pt x="975455" y="1934634"/>
                </a:lnTo>
                <a:lnTo>
                  <a:pt x="1023004" y="1939342"/>
                </a:lnTo>
                <a:lnTo>
                  <a:pt x="1070095" y="1944696"/>
                </a:lnTo>
                <a:lnTo>
                  <a:pt x="1093470" y="1947672"/>
                </a:lnTo>
                <a:lnTo>
                  <a:pt x="1157130" y="1947522"/>
                </a:lnTo>
                <a:lnTo>
                  <a:pt x="1216142" y="1947090"/>
                </a:lnTo>
                <a:lnTo>
                  <a:pt x="1270752" y="1946404"/>
                </a:lnTo>
                <a:lnTo>
                  <a:pt x="1321204" y="1945489"/>
                </a:lnTo>
                <a:lnTo>
                  <a:pt x="1367742" y="1944373"/>
                </a:lnTo>
                <a:lnTo>
                  <a:pt x="1410611" y="1943083"/>
                </a:lnTo>
                <a:lnTo>
                  <a:pt x="1450055" y="1941646"/>
                </a:lnTo>
                <a:lnTo>
                  <a:pt x="1519650" y="1938436"/>
                </a:lnTo>
                <a:lnTo>
                  <a:pt x="1578481" y="1934959"/>
                </a:lnTo>
                <a:lnTo>
                  <a:pt x="1628507" y="1931429"/>
                </a:lnTo>
                <a:lnTo>
                  <a:pt x="1671685" y="1928062"/>
                </a:lnTo>
                <a:lnTo>
                  <a:pt x="1691316" y="1926506"/>
                </a:lnTo>
                <a:lnTo>
                  <a:pt x="1709970" y="1925072"/>
                </a:lnTo>
                <a:lnTo>
                  <a:pt x="1727889" y="1923785"/>
                </a:lnTo>
                <a:lnTo>
                  <a:pt x="1745320" y="1922673"/>
                </a:lnTo>
                <a:lnTo>
                  <a:pt x="1762506" y="1921764"/>
                </a:lnTo>
                <a:lnTo>
                  <a:pt x="1780853" y="1920200"/>
                </a:lnTo>
                <a:lnTo>
                  <a:pt x="1836474" y="1914668"/>
                </a:lnTo>
                <a:lnTo>
                  <a:pt x="1892589" y="1908128"/>
                </a:lnTo>
                <a:lnTo>
                  <a:pt x="1948719" y="1900904"/>
                </a:lnTo>
                <a:lnTo>
                  <a:pt x="2004386" y="1893320"/>
                </a:lnTo>
                <a:lnTo>
                  <a:pt x="2041005" y="1888224"/>
                </a:lnTo>
                <a:lnTo>
                  <a:pt x="2059112" y="1885700"/>
                </a:lnTo>
                <a:lnTo>
                  <a:pt x="2077063" y="1883208"/>
                </a:lnTo>
                <a:lnTo>
                  <a:pt x="2094837" y="1880760"/>
                </a:lnTo>
                <a:lnTo>
                  <a:pt x="2112419" y="1878368"/>
                </a:lnTo>
                <a:lnTo>
                  <a:pt x="2129790" y="1876044"/>
                </a:lnTo>
                <a:lnTo>
                  <a:pt x="2145623" y="1872995"/>
                </a:lnTo>
                <a:lnTo>
                  <a:pt x="2161359" y="1870010"/>
                </a:lnTo>
                <a:lnTo>
                  <a:pt x="2177015" y="1867073"/>
                </a:lnTo>
                <a:lnTo>
                  <a:pt x="2192609" y="1864168"/>
                </a:lnTo>
                <a:lnTo>
                  <a:pt x="2208156" y="1861280"/>
                </a:lnTo>
                <a:lnTo>
                  <a:pt x="2223676" y="1858391"/>
                </a:lnTo>
                <a:lnTo>
                  <a:pt x="2270233" y="1849565"/>
                </a:lnTo>
                <a:lnTo>
                  <a:pt x="2317150" y="1840162"/>
                </a:lnTo>
                <a:lnTo>
                  <a:pt x="2364890" y="1829752"/>
                </a:lnTo>
                <a:lnTo>
                  <a:pt x="2413916" y="1817901"/>
                </a:lnTo>
                <a:lnTo>
                  <a:pt x="2447544" y="1808988"/>
                </a:lnTo>
                <a:lnTo>
                  <a:pt x="2463493" y="1806661"/>
                </a:lnTo>
                <a:lnTo>
                  <a:pt x="2512033" y="1799203"/>
                </a:lnTo>
                <a:lnTo>
                  <a:pt x="2561478" y="1791025"/>
                </a:lnTo>
                <a:lnTo>
                  <a:pt x="2611659" y="1782127"/>
                </a:lnTo>
                <a:lnTo>
                  <a:pt x="2662406" y="1772509"/>
                </a:lnTo>
                <a:lnTo>
                  <a:pt x="2713549" y="1762170"/>
                </a:lnTo>
                <a:lnTo>
                  <a:pt x="2764918" y="1751112"/>
                </a:lnTo>
                <a:lnTo>
                  <a:pt x="2782062" y="1747266"/>
                </a:lnTo>
                <a:lnTo>
                  <a:pt x="2800399" y="1744146"/>
                </a:lnTo>
                <a:lnTo>
                  <a:pt x="2854787" y="1734446"/>
                </a:lnTo>
                <a:lnTo>
                  <a:pt x="2908661" y="1724375"/>
                </a:lnTo>
                <a:lnTo>
                  <a:pt x="2944558" y="1717546"/>
                </a:lnTo>
                <a:lnTo>
                  <a:pt x="2962560" y="1714119"/>
                </a:lnTo>
                <a:lnTo>
                  <a:pt x="3017026" y="1703862"/>
                </a:lnTo>
                <a:lnTo>
                  <a:pt x="3072597" y="1693791"/>
                </a:lnTo>
                <a:lnTo>
                  <a:pt x="3110525" y="1687272"/>
                </a:lnTo>
                <a:lnTo>
                  <a:pt x="3149346" y="1680972"/>
                </a:lnTo>
                <a:lnTo>
                  <a:pt x="3168895" y="1678466"/>
                </a:lnTo>
                <a:lnTo>
                  <a:pt x="3188469" y="1675766"/>
                </a:lnTo>
                <a:lnTo>
                  <a:pt x="3227789" y="1669871"/>
                </a:lnTo>
                <a:lnTo>
                  <a:pt x="3267502" y="1663463"/>
                </a:lnTo>
                <a:lnTo>
                  <a:pt x="3307805" y="1656722"/>
                </a:lnTo>
                <a:lnTo>
                  <a:pt x="3328239" y="1653281"/>
                </a:lnTo>
                <a:lnTo>
                  <a:pt x="3348894" y="1649825"/>
                </a:lnTo>
                <a:lnTo>
                  <a:pt x="3390967" y="1642951"/>
                </a:lnTo>
                <a:lnTo>
                  <a:pt x="3434218" y="1636278"/>
                </a:lnTo>
                <a:lnTo>
                  <a:pt x="3478846" y="1629985"/>
                </a:lnTo>
                <a:lnTo>
                  <a:pt x="3525047" y="1624249"/>
                </a:lnTo>
                <a:lnTo>
                  <a:pt x="3573017" y="1619250"/>
                </a:lnTo>
                <a:lnTo>
                  <a:pt x="3596277" y="1617539"/>
                </a:lnTo>
                <a:lnTo>
                  <a:pt x="3619441" y="1615623"/>
                </a:lnTo>
                <a:lnTo>
                  <a:pt x="3665604" y="1611270"/>
                </a:lnTo>
                <a:lnTo>
                  <a:pt x="3711748" y="1606377"/>
                </a:lnTo>
                <a:lnTo>
                  <a:pt x="3758116" y="1601132"/>
                </a:lnTo>
                <a:lnTo>
                  <a:pt x="3804951" y="1595723"/>
                </a:lnTo>
                <a:lnTo>
                  <a:pt x="3828619" y="1593015"/>
                </a:lnTo>
                <a:lnTo>
                  <a:pt x="3876608" y="1587710"/>
                </a:lnTo>
                <a:lnTo>
                  <a:pt x="3925669" y="1582709"/>
                </a:lnTo>
                <a:lnTo>
                  <a:pt x="3976044" y="1578200"/>
                </a:lnTo>
                <a:lnTo>
                  <a:pt x="4027976" y="1574370"/>
                </a:lnTo>
                <a:lnTo>
                  <a:pt x="4082948" y="1572690"/>
                </a:lnTo>
                <a:lnTo>
                  <a:pt x="4111524" y="1572469"/>
                </a:lnTo>
                <a:lnTo>
                  <a:pt x="4169371" y="1571658"/>
                </a:lnTo>
                <a:lnTo>
                  <a:pt x="4228150" y="1570463"/>
                </a:lnTo>
                <a:lnTo>
                  <a:pt x="4287871" y="1569012"/>
                </a:lnTo>
                <a:lnTo>
                  <a:pt x="4348543" y="1567434"/>
                </a:lnTo>
                <a:lnTo>
                  <a:pt x="4379238" y="1566636"/>
                </a:lnTo>
                <a:lnTo>
                  <a:pt x="4441354" y="1565105"/>
                </a:lnTo>
                <a:lnTo>
                  <a:pt x="4504443" y="1563766"/>
                </a:lnTo>
                <a:lnTo>
                  <a:pt x="4568516" y="1562748"/>
                </a:lnTo>
                <a:lnTo>
                  <a:pt x="4633580" y="1562177"/>
                </a:lnTo>
                <a:lnTo>
                  <a:pt x="4666488" y="1562100"/>
                </a:lnTo>
                <a:lnTo>
                  <a:pt x="4666488" y="0"/>
                </a:lnTo>
                <a:lnTo>
                  <a:pt x="0" y="0"/>
                </a:lnTo>
                <a:lnTo>
                  <a:pt x="0" y="1819656"/>
                </a:lnTo>
                <a:close/>
              </a:path>
            </a:pathLst>
          </a:custGeom>
          <a:ln w="9525">
            <a:solidFill>
              <a:srgbClr val="000000"/>
            </a:solidFill>
          </a:ln>
        </p:spPr>
        <p:txBody>
          <a:bodyPr wrap="square" lIns="0" tIns="0" rIns="0" bIns="0" rtlCol="0"/>
          <a:lstStyle/>
          <a:p>
            <a:endParaRPr/>
          </a:p>
        </p:txBody>
      </p:sp>
      <p:sp>
        <p:nvSpPr>
          <p:cNvPr id="7" name="object 7"/>
          <p:cNvSpPr/>
          <p:nvPr/>
        </p:nvSpPr>
        <p:spPr>
          <a:xfrm>
            <a:off x="6378587" y="3020567"/>
            <a:ext cx="0" cy="1626235"/>
          </a:xfrm>
          <a:custGeom>
            <a:avLst/>
            <a:gdLst/>
            <a:ahLst/>
            <a:cxnLst/>
            <a:rect l="l" t="t" r="r" b="b"/>
            <a:pathLst>
              <a:path h="1626235">
                <a:moveTo>
                  <a:pt x="0" y="0"/>
                </a:moveTo>
                <a:lnTo>
                  <a:pt x="0" y="1626108"/>
                </a:lnTo>
              </a:path>
            </a:pathLst>
          </a:custGeom>
          <a:ln w="9525">
            <a:solidFill>
              <a:srgbClr val="000000"/>
            </a:solidFill>
          </a:ln>
        </p:spPr>
        <p:txBody>
          <a:bodyPr wrap="square" lIns="0" tIns="0" rIns="0" bIns="0" rtlCol="0"/>
          <a:lstStyle/>
          <a:p>
            <a:endParaRPr/>
          </a:p>
        </p:txBody>
      </p:sp>
      <p:sp>
        <p:nvSpPr>
          <p:cNvPr id="8" name="object 8"/>
          <p:cNvSpPr/>
          <p:nvPr/>
        </p:nvSpPr>
        <p:spPr>
          <a:xfrm>
            <a:off x="7273937" y="3033522"/>
            <a:ext cx="0" cy="1625600"/>
          </a:xfrm>
          <a:custGeom>
            <a:avLst/>
            <a:gdLst/>
            <a:ahLst/>
            <a:cxnLst/>
            <a:rect l="l" t="t" r="r" b="b"/>
            <a:pathLst>
              <a:path h="1625600">
                <a:moveTo>
                  <a:pt x="0" y="0"/>
                </a:moveTo>
                <a:lnTo>
                  <a:pt x="0" y="1625346"/>
                </a:lnTo>
              </a:path>
            </a:pathLst>
          </a:custGeom>
          <a:ln w="9525">
            <a:solidFill>
              <a:srgbClr val="000000"/>
            </a:solidFill>
          </a:ln>
        </p:spPr>
        <p:txBody>
          <a:bodyPr wrap="square" lIns="0" tIns="0" rIns="0" bIns="0" rtlCol="0"/>
          <a:lstStyle/>
          <a:p>
            <a:endParaRPr/>
          </a:p>
        </p:txBody>
      </p:sp>
      <p:sp>
        <p:nvSpPr>
          <p:cNvPr id="10" name="object 10"/>
          <p:cNvSpPr txBox="1"/>
          <p:nvPr/>
        </p:nvSpPr>
        <p:spPr>
          <a:xfrm>
            <a:off x="2489587" y="3075507"/>
            <a:ext cx="2385695" cy="638636"/>
          </a:xfrm>
          <a:prstGeom prst="rect">
            <a:avLst/>
          </a:prstGeom>
        </p:spPr>
        <p:txBody>
          <a:bodyPr vert="horz" wrap="square" lIns="0" tIns="0" rIns="0" bIns="0" rtlCol="0">
            <a:spAutoFit/>
          </a:bodyPr>
          <a:lstStyle/>
          <a:p>
            <a:pPr marR="5080" algn="r">
              <a:lnSpc>
                <a:spcPct val="100000"/>
              </a:lnSpc>
            </a:pPr>
            <a:endParaRPr sz="1400" dirty="0">
              <a:latin typeface="Microsoft JhengHei UI" panose="020B0604030504040204" pitchFamily="34" charset="-120"/>
              <a:ea typeface="Microsoft JhengHei UI" panose="020B0604030504040204" pitchFamily="34" charset="-120"/>
              <a:cs typeface="新宋体"/>
            </a:endParaRPr>
          </a:p>
          <a:p>
            <a:pPr marL="12700">
              <a:lnSpc>
                <a:spcPts val="2380"/>
              </a:lnSpc>
              <a:spcBef>
                <a:spcPts val="940"/>
              </a:spcBef>
            </a:pPr>
            <a:r>
              <a:rPr sz="2000" b="1" spc="-5" dirty="0">
                <a:latin typeface="Microsoft JhengHei UI" panose="020B0604030504040204" pitchFamily="34" charset="-120"/>
                <a:ea typeface="Microsoft JhengHei UI" panose="020B0604030504040204" pitchFamily="34" charset="-120"/>
                <a:cs typeface="新宋体"/>
              </a:rPr>
              <a:t>读者</a:t>
            </a:r>
            <a:endParaRPr sz="2000" dirty="0">
              <a:latin typeface="Microsoft JhengHei UI" panose="020B0604030504040204" pitchFamily="34" charset="-120"/>
              <a:ea typeface="Microsoft JhengHei UI" panose="020B0604030504040204" pitchFamily="34" charset="-120"/>
              <a:cs typeface="新宋体"/>
            </a:endParaRPr>
          </a:p>
        </p:txBody>
      </p:sp>
      <p:sp>
        <p:nvSpPr>
          <p:cNvPr id="11" name="object 11"/>
          <p:cNvSpPr/>
          <p:nvPr/>
        </p:nvSpPr>
        <p:spPr>
          <a:xfrm>
            <a:off x="3062363" y="3533394"/>
            <a:ext cx="1592580" cy="0"/>
          </a:xfrm>
          <a:custGeom>
            <a:avLst/>
            <a:gdLst/>
            <a:ahLst/>
            <a:cxnLst/>
            <a:rect l="l" t="t" r="r" b="b"/>
            <a:pathLst>
              <a:path w="1592579">
                <a:moveTo>
                  <a:pt x="0" y="0"/>
                </a:moveTo>
                <a:lnTo>
                  <a:pt x="1592580" y="0"/>
                </a:lnTo>
              </a:path>
            </a:pathLst>
          </a:custGeom>
          <a:ln w="9525">
            <a:solidFill>
              <a:srgbClr val="000000"/>
            </a:solidFill>
          </a:ln>
        </p:spPr>
        <p:txBody>
          <a:bodyPr wrap="square" lIns="0" tIns="0" rIns="0" bIns="0" rtlCol="0"/>
          <a:lstStyle/>
          <a:p>
            <a:endParaRPr/>
          </a:p>
        </p:txBody>
      </p:sp>
      <p:sp>
        <p:nvSpPr>
          <p:cNvPr id="12" name="object 12"/>
          <p:cNvSpPr txBox="1"/>
          <p:nvPr/>
        </p:nvSpPr>
        <p:spPr>
          <a:xfrm>
            <a:off x="3006737" y="4760976"/>
            <a:ext cx="2132330" cy="246221"/>
          </a:xfrm>
          <a:prstGeom prst="rect">
            <a:avLst/>
          </a:prstGeom>
          <a:solidFill>
            <a:srgbClr val="FFFF66"/>
          </a:solidFill>
        </p:spPr>
        <p:txBody>
          <a:bodyPr vert="horz" wrap="square" lIns="0" tIns="0" rIns="0" bIns="0" rtlCol="0">
            <a:spAutoFit/>
          </a:bodyPr>
          <a:lstStyle/>
          <a:p>
            <a:pPr marL="92075">
              <a:lnSpc>
                <a:spcPct val="100000"/>
              </a:lnSpc>
            </a:pPr>
            <a:r>
              <a:rPr sz="1600" b="1" spc="-5" dirty="0">
                <a:latin typeface="Microsoft JhengHei UI" panose="020B0604030504040204" pitchFamily="34" charset="-120"/>
                <a:ea typeface="Microsoft JhengHei UI" panose="020B0604030504040204" pitchFamily="34" charset="-120"/>
                <a:cs typeface="微软雅黑"/>
              </a:rPr>
              <a:t>实体</a:t>
            </a:r>
            <a:r>
              <a:rPr sz="1600" b="1" dirty="0">
                <a:latin typeface="Microsoft JhengHei UI" panose="020B0604030504040204" pitchFamily="34" charset="-120"/>
                <a:ea typeface="Microsoft JhengHei UI" panose="020B0604030504040204" pitchFamily="34" charset="-120"/>
                <a:cs typeface="微软雅黑"/>
              </a:rPr>
              <a:t>:</a:t>
            </a:r>
            <a:r>
              <a:rPr sz="1600" b="1" spc="-5" dirty="0">
                <a:latin typeface="Microsoft JhengHei UI" panose="020B0604030504040204" pitchFamily="34" charset="-120"/>
                <a:ea typeface="Microsoft JhengHei UI" panose="020B0604030504040204" pitchFamily="34" charset="-120"/>
                <a:cs typeface="微软雅黑"/>
              </a:rPr>
              <a:t> 实体的型来刻画</a:t>
            </a:r>
            <a:endParaRPr sz="1600" dirty="0">
              <a:latin typeface="Microsoft JhengHei UI" panose="020B0604030504040204" pitchFamily="34" charset="-120"/>
              <a:ea typeface="Microsoft JhengHei UI" panose="020B0604030504040204" pitchFamily="34" charset="-120"/>
              <a:cs typeface="微软雅黑"/>
            </a:endParaRPr>
          </a:p>
        </p:txBody>
      </p:sp>
      <p:sp>
        <p:nvSpPr>
          <p:cNvPr id="13" name="object 13"/>
          <p:cNvSpPr/>
          <p:nvPr/>
        </p:nvSpPr>
        <p:spPr>
          <a:xfrm>
            <a:off x="2611259" y="5429250"/>
            <a:ext cx="2999740" cy="336550"/>
          </a:xfrm>
          <a:custGeom>
            <a:avLst/>
            <a:gdLst/>
            <a:ahLst/>
            <a:cxnLst/>
            <a:rect l="l" t="t" r="r" b="b"/>
            <a:pathLst>
              <a:path w="2999740" h="336550">
                <a:moveTo>
                  <a:pt x="0" y="0"/>
                </a:moveTo>
                <a:lnTo>
                  <a:pt x="0" y="336041"/>
                </a:lnTo>
                <a:lnTo>
                  <a:pt x="2999231" y="336041"/>
                </a:lnTo>
                <a:lnTo>
                  <a:pt x="2999231" y="0"/>
                </a:lnTo>
                <a:lnTo>
                  <a:pt x="0" y="0"/>
                </a:lnTo>
                <a:close/>
              </a:path>
            </a:pathLst>
          </a:custGeom>
          <a:solidFill>
            <a:srgbClr val="FF0000"/>
          </a:solidFill>
        </p:spPr>
        <p:txBody>
          <a:bodyPr wrap="square" lIns="0" tIns="0" rIns="0" bIns="0" rtlCol="0"/>
          <a:lstStyle/>
          <a:p>
            <a:endParaRPr/>
          </a:p>
        </p:txBody>
      </p:sp>
      <p:sp>
        <p:nvSpPr>
          <p:cNvPr id="14" name="object 14"/>
          <p:cNvSpPr/>
          <p:nvPr/>
        </p:nvSpPr>
        <p:spPr>
          <a:xfrm>
            <a:off x="2405519" y="6176771"/>
            <a:ext cx="3829050" cy="337185"/>
          </a:xfrm>
          <a:custGeom>
            <a:avLst/>
            <a:gdLst/>
            <a:ahLst/>
            <a:cxnLst/>
            <a:rect l="l" t="t" r="r" b="b"/>
            <a:pathLst>
              <a:path w="3829050" h="337184">
                <a:moveTo>
                  <a:pt x="0" y="0"/>
                </a:moveTo>
                <a:lnTo>
                  <a:pt x="0" y="336804"/>
                </a:lnTo>
                <a:lnTo>
                  <a:pt x="3829050" y="336804"/>
                </a:lnTo>
                <a:lnTo>
                  <a:pt x="3829050" y="0"/>
                </a:lnTo>
                <a:lnTo>
                  <a:pt x="0" y="0"/>
                </a:lnTo>
                <a:close/>
              </a:path>
            </a:pathLst>
          </a:custGeom>
          <a:solidFill>
            <a:srgbClr val="000000"/>
          </a:solidFill>
        </p:spPr>
        <p:txBody>
          <a:bodyPr wrap="square" lIns="0" tIns="0" rIns="0" bIns="0" rtlCol="0"/>
          <a:lstStyle/>
          <a:p>
            <a:endParaRPr/>
          </a:p>
        </p:txBody>
      </p:sp>
      <p:sp>
        <p:nvSpPr>
          <p:cNvPr id="15" name="object 15"/>
          <p:cNvSpPr txBox="1"/>
          <p:nvPr/>
        </p:nvSpPr>
        <p:spPr>
          <a:xfrm>
            <a:off x="2484253" y="5494232"/>
            <a:ext cx="3670935" cy="1028487"/>
          </a:xfrm>
          <a:prstGeom prst="rect">
            <a:avLst/>
          </a:prstGeom>
        </p:spPr>
        <p:txBody>
          <a:bodyPr vert="horz" wrap="square" lIns="0" tIns="0" rIns="0" bIns="0" rtlCol="0">
            <a:spAutoFit/>
          </a:bodyPr>
          <a:lstStyle/>
          <a:p>
            <a:pPr marL="12700" indent="206375">
              <a:lnSpc>
                <a:spcPct val="100000"/>
              </a:lnSpc>
            </a:pPr>
            <a:r>
              <a:rPr sz="1600" b="1" spc="-5" dirty="0">
                <a:latin typeface="Microsoft JhengHei UI" panose="020B0604030504040204" pitchFamily="34" charset="-120"/>
                <a:ea typeface="Microsoft JhengHei UI" panose="020B0604030504040204" pitchFamily="34" charset="-120"/>
                <a:cs typeface="微软雅黑"/>
              </a:rPr>
              <a:t>实体名称(属性名1</a:t>
            </a:r>
            <a:r>
              <a:rPr sz="1600" b="1" dirty="0">
                <a:latin typeface="Microsoft JhengHei UI" panose="020B0604030504040204" pitchFamily="34" charset="-120"/>
                <a:ea typeface="Microsoft JhengHei UI" panose="020B0604030504040204" pitchFamily="34" charset="-120"/>
                <a:cs typeface="微软雅黑"/>
              </a:rPr>
              <a:t>,</a:t>
            </a:r>
            <a:r>
              <a:rPr sz="1600" b="1" spc="-5" dirty="0">
                <a:latin typeface="Microsoft JhengHei UI" panose="020B0604030504040204" pitchFamily="34" charset="-120"/>
                <a:ea typeface="Microsoft JhengHei UI" panose="020B0604030504040204" pitchFamily="34" charset="-120"/>
                <a:cs typeface="微软雅黑"/>
              </a:rPr>
              <a:t> 属性名2,…)</a:t>
            </a:r>
            <a:endParaRPr sz="1600" dirty="0">
              <a:latin typeface="Microsoft JhengHei UI" panose="020B0604030504040204" pitchFamily="34" charset="-120"/>
              <a:ea typeface="Microsoft JhengHei UI" panose="020B0604030504040204" pitchFamily="34" charset="-120"/>
              <a:cs typeface="微软雅黑"/>
            </a:endParaRPr>
          </a:p>
          <a:p>
            <a:pPr>
              <a:lnSpc>
                <a:spcPct val="100000"/>
              </a:lnSpc>
            </a:pPr>
            <a:endParaRPr sz="1600" dirty="0">
              <a:latin typeface="Microsoft JhengHei UI" panose="020B0604030504040204" pitchFamily="34" charset="-120"/>
              <a:ea typeface="Microsoft JhengHei UI" panose="020B0604030504040204" pitchFamily="34" charset="-120"/>
              <a:cs typeface="Times New Roman"/>
            </a:endParaRPr>
          </a:p>
          <a:p>
            <a:pPr>
              <a:lnSpc>
                <a:spcPct val="100000"/>
              </a:lnSpc>
              <a:spcBef>
                <a:spcPts val="56"/>
              </a:spcBef>
            </a:pPr>
            <a:endParaRPr sz="1800" dirty="0">
              <a:latin typeface="Microsoft JhengHei UI" panose="020B0604030504040204" pitchFamily="34" charset="-120"/>
              <a:ea typeface="Microsoft JhengHei UI" panose="020B0604030504040204" pitchFamily="34" charset="-120"/>
              <a:cs typeface="Times New Roman"/>
            </a:endParaRPr>
          </a:p>
          <a:p>
            <a:pPr marL="12700">
              <a:lnSpc>
                <a:spcPct val="100000"/>
              </a:lnSpc>
            </a:pPr>
            <a:r>
              <a:rPr sz="1600" b="1" spc="-5" dirty="0">
                <a:solidFill>
                  <a:srgbClr val="FFFFFF"/>
                </a:solidFill>
                <a:latin typeface="Microsoft JhengHei UI" panose="020B0604030504040204" pitchFamily="34" charset="-120"/>
                <a:ea typeface="Microsoft JhengHei UI" panose="020B0604030504040204" pitchFamily="34" charset="-120"/>
                <a:cs typeface="微软雅黑"/>
              </a:rPr>
              <a:t>读者(借书证号,姓名,年龄,性别,家庭住址)</a:t>
            </a:r>
            <a:endParaRPr sz="1600" dirty="0">
              <a:latin typeface="Microsoft JhengHei UI" panose="020B0604030504040204" pitchFamily="34" charset="-120"/>
              <a:ea typeface="Microsoft JhengHei UI" panose="020B0604030504040204" pitchFamily="34" charset="-120"/>
              <a:cs typeface="微软雅黑"/>
            </a:endParaRPr>
          </a:p>
        </p:txBody>
      </p:sp>
      <p:sp>
        <p:nvSpPr>
          <p:cNvPr id="16" name="object 16"/>
          <p:cNvSpPr/>
          <p:nvPr/>
        </p:nvSpPr>
        <p:spPr>
          <a:xfrm>
            <a:off x="4036961" y="5089397"/>
            <a:ext cx="1905" cy="361950"/>
          </a:xfrm>
          <a:custGeom>
            <a:avLst/>
            <a:gdLst/>
            <a:ahLst/>
            <a:cxnLst/>
            <a:rect l="l" t="t" r="r" b="b"/>
            <a:pathLst>
              <a:path w="1904" h="361950">
                <a:moveTo>
                  <a:pt x="0" y="0"/>
                </a:moveTo>
                <a:lnTo>
                  <a:pt x="1524" y="361950"/>
                </a:lnTo>
              </a:path>
            </a:pathLst>
          </a:custGeom>
          <a:ln w="9525">
            <a:solidFill>
              <a:srgbClr val="000000"/>
            </a:solidFill>
          </a:ln>
        </p:spPr>
        <p:txBody>
          <a:bodyPr wrap="square" lIns="0" tIns="0" rIns="0" bIns="0" rtlCol="0"/>
          <a:lstStyle/>
          <a:p>
            <a:endParaRPr/>
          </a:p>
        </p:txBody>
      </p:sp>
      <p:sp>
        <p:nvSpPr>
          <p:cNvPr id="17" name="object 17"/>
          <p:cNvSpPr/>
          <p:nvPr/>
        </p:nvSpPr>
        <p:spPr>
          <a:xfrm>
            <a:off x="4036961" y="5756147"/>
            <a:ext cx="1905" cy="438150"/>
          </a:xfrm>
          <a:custGeom>
            <a:avLst/>
            <a:gdLst/>
            <a:ahLst/>
            <a:cxnLst/>
            <a:rect l="l" t="t" r="r" b="b"/>
            <a:pathLst>
              <a:path w="1904" h="438150">
                <a:moveTo>
                  <a:pt x="0" y="0"/>
                </a:moveTo>
                <a:lnTo>
                  <a:pt x="1524" y="438150"/>
                </a:lnTo>
              </a:path>
            </a:pathLst>
          </a:custGeom>
          <a:ln w="9525">
            <a:solidFill>
              <a:srgbClr val="000000"/>
            </a:solidFill>
          </a:ln>
        </p:spPr>
        <p:txBody>
          <a:bodyPr wrap="square" lIns="0" tIns="0" rIns="0" bIns="0" rtlCol="0"/>
          <a:lstStyle/>
          <a:p>
            <a:endParaRPr/>
          </a:p>
        </p:txBody>
      </p:sp>
      <p:sp>
        <p:nvSpPr>
          <p:cNvPr id="18" name="object 18"/>
          <p:cNvSpPr txBox="1"/>
          <p:nvPr/>
        </p:nvSpPr>
        <p:spPr>
          <a:xfrm>
            <a:off x="6649846" y="4760976"/>
            <a:ext cx="2072005" cy="246221"/>
          </a:xfrm>
          <a:prstGeom prst="rect">
            <a:avLst/>
          </a:prstGeom>
          <a:solidFill>
            <a:srgbClr val="FFCC66"/>
          </a:solidFill>
        </p:spPr>
        <p:txBody>
          <a:bodyPr vert="horz" wrap="square" lIns="0" tIns="0" rIns="0" bIns="0" rtlCol="0">
            <a:spAutoFit/>
          </a:bodyPr>
          <a:lstStyle/>
          <a:p>
            <a:pPr marL="92075">
              <a:lnSpc>
                <a:spcPct val="100000"/>
              </a:lnSpc>
            </a:pPr>
            <a:r>
              <a:rPr sz="1600" b="1" spc="-5" dirty="0">
                <a:latin typeface="Microsoft JhengHei UI" panose="020B0604030504040204" pitchFamily="34" charset="-120"/>
                <a:ea typeface="Microsoft JhengHei UI" panose="020B0604030504040204" pitchFamily="34" charset="-120"/>
                <a:cs typeface="微软雅黑"/>
              </a:rPr>
              <a:t>实例:实体的值来刻画</a:t>
            </a:r>
            <a:endParaRPr sz="1600" dirty="0">
              <a:latin typeface="Microsoft JhengHei UI" panose="020B0604030504040204" pitchFamily="34" charset="-120"/>
              <a:ea typeface="Microsoft JhengHei UI" panose="020B0604030504040204" pitchFamily="34" charset="-120"/>
              <a:cs typeface="微软雅黑"/>
            </a:endParaRPr>
          </a:p>
        </p:txBody>
      </p:sp>
      <p:sp>
        <p:nvSpPr>
          <p:cNvPr id="20" name="object 20"/>
          <p:cNvSpPr txBox="1">
            <a:spLocks noGrp="1"/>
          </p:cNvSpPr>
          <p:nvPr>
            <p:ph type="title"/>
          </p:nvPr>
        </p:nvSpPr>
        <p:spPr>
          <a:xfrm>
            <a:off x="894499" y="689610"/>
            <a:ext cx="8597163" cy="314959"/>
          </a:xfrm>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E-</a:t>
            </a:r>
            <a:r>
              <a:rPr sz="2000" spc="-10" dirty="0">
                <a:solidFill>
                  <a:srgbClr val="FFFFFF"/>
                </a:solidFill>
                <a:latin typeface="Arial"/>
                <a:cs typeface="Arial"/>
              </a:rPr>
              <a:t>R</a:t>
            </a:r>
            <a:r>
              <a:rPr sz="2000" dirty="0">
                <a:solidFill>
                  <a:srgbClr val="FFFFFF"/>
                </a:solidFill>
                <a:latin typeface="华文中宋"/>
                <a:cs typeface="华文中宋"/>
              </a:rPr>
              <a:t>模型</a:t>
            </a:r>
            <a:r>
              <a:rPr sz="2000" spc="-15" dirty="0">
                <a:solidFill>
                  <a:srgbClr val="FFFFFF"/>
                </a:solidFill>
                <a:latin typeface="Arial"/>
                <a:cs typeface="Arial"/>
              </a:rPr>
              <a:t>-</a:t>
            </a:r>
            <a:r>
              <a:rPr sz="2000" spc="-5" dirty="0">
                <a:solidFill>
                  <a:srgbClr val="FFFFFF"/>
                </a:solidFill>
                <a:latin typeface="Arial"/>
                <a:cs typeface="Arial"/>
              </a:rPr>
              <a:t>-</a:t>
            </a:r>
            <a:r>
              <a:rPr sz="2000" spc="-5" dirty="0">
                <a:solidFill>
                  <a:srgbClr val="FFFFFF"/>
                </a:solidFill>
                <a:latin typeface="华文中宋"/>
                <a:cs typeface="华文中宋"/>
              </a:rPr>
              <a:t>数据建模之基本思想 </a:t>
            </a:r>
            <a:r>
              <a:rPr sz="2000" spc="-10" dirty="0">
                <a:solidFill>
                  <a:srgbClr val="FFFFFF"/>
                </a:solidFill>
                <a:latin typeface="Arial"/>
                <a:cs typeface="Arial"/>
              </a:rPr>
              <a:t>(4</a:t>
            </a:r>
            <a:r>
              <a:rPr sz="2000" spc="-5" dirty="0">
                <a:solidFill>
                  <a:srgbClr val="FFFFFF"/>
                </a:solidFill>
                <a:latin typeface="Arial"/>
                <a:cs typeface="Arial"/>
              </a:rPr>
              <a:t>)</a:t>
            </a:r>
            <a:r>
              <a:rPr sz="2000" spc="-5" dirty="0">
                <a:solidFill>
                  <a:srgbClr val="FFFFFF"/>
                </a:solidFill>
                <a:latin typeface="华文中宋"/>
                <a:cs typeface="华文中宋"/>
              </a:rPr>
              <a:t>怎样刻画实体呢</a:t>
            </a:r>
            <a:r>
              <a:rPr sz="2000" spc="-5" dirty="0">
                <a:solidFill>
                  <a:srgbClr val="FFFFFF"/>
                </a:solidFill>
                <a:latin typeface="Arial"/>
                <a:cs typeface="Arial"/>
              </a:rPr>
              <a:t>?</a:t>
            </a:r>
            <a:endParaRPr sz="2000" dirty="0">
              <a:latin typeface="Arial"/>
              <a:cs typeface="Arial"/>
            </a:endParaRPr>
          </a:p>
        </p:txBody>
      </p:sp>
      <p:sp>
        <p:nvSpPr>
          <p:cNvPr id="21" name="object 21"/>
          <p:cNvSpPr/>
          <p:nvPr/>
        </p:nvSpPr>
        <p:spPr>
          <a:xfrm>
            <a:off x="6527927" y="1285494"/>
            <a:ext cx="2425700" cy="1323340"/>
          </a:xfrm>
          <a:custGeom>
            <a:avLst/>
            <a:gdLst/>
            <a:ahLst/>
            <a:cxnLst/>
            <a:rect l="l" t="t" r="r" b="b"/>
            <a:pathLst>
              <a:path w="2425700" h="1323339">
                <a:moveTo>
                  <a:pt x="2425446" y="661415"/>
                </a:moveTo>
                <a:lnTo>
                  <a:pt x="2421428" y="607209"/>
                </a:lnTo>
                <a:lnTo>
                  <a:pt x="2409584" y="554201"/>
                </a:lnTo>
                <a:lnTo>
                  <a:pt x="2390225" y="502565"/>
                </a:lnTo>
                <a:lnTo>
                  <a:pt x="2363663" y="452469"/>
                </a:lnTo>
                <a:lnTo>
                  <a:pt x="2330207" y="404086"/>
                </a:lnTo>
                <a:lnTo>
                  <a:pt x="2290171" y="357586"/>
                </a:lnTo>
                <a:lnTo>
                  <a:pt x="2243866" y="313139"/>
                </a:lnTo>
                <a:lnTo>
                  <a:pt x="2191603" y="270918"/>
                </a:lnTo>
                <a:lnTo>
                  <a:pt x="2133693" y="231092"/>
                </a:lnTo>
                <a:lnTo>
                  <a:pt x="2070449" y="193833"/>
                </a:lnTo>
                <a:lnTo>
                  <a:pt x="2002181" y="159312"/>
                </a:lnTo>
                <a:lnTo>
                  <a:pt x="1929201" y="127699"/>
                </a:lnTo>
                <a:lnTo>
                  <a:pt x="1851820" y="99165"/>
                </a:lnTo>
                <a:lnTo>
                  <a:pt x="1770350" y="73881"/>
                </a:lnTo>
                <a:lnTo>
                  <a:pt x="1685103" y="52018"/>
                </a:lnTo>
                <a:lnTo>
                  <a:pt x="1596390" y="33747"/>
                </a:lnTo>
                <a:lnTo>
                  <a:pt x="1504521" y="19239"/>
                </a:lnTo>
                <a:lnTo>
                  <a:pt x="1409810" y="8664"/>
                </a:lnTo>
                <a:lnTo>
                  <a:pt x="1312567" y="2194"/>
                </a:lnTo>
                <a:lnTo>
                  <a:pt x="1213104" y="0"/>
                </a:lnTo>
                <a:lnTo>
                  <a:pt x="1113635" y="2194"/>
                </a:lnTo>
                <a:lnTo>
                  <a:pt x="1016376" y="8664"/>
                </a:lnTo>
                <a:lnTo>
                  <a:pt x="921639" y="19239"/>
                </a:lnTo>
                <a:lnTo>
                  <a:pt x="829738" y="33747"/>
                </a:lnTo>
                <a:lnTo>
                  <a:pt x="740985" y="52018"/>
                </a:lnTo>
                <a:lnTo>
                  <a:pt x="655692" y="73881"/>
                </a:lnTo>
                <a:lnTo>
                  <a:pt x="574172" y="99165"/>
                </a:lnTo>
                <a:lnTo>
                  <a:pt x="496738" y="127699"/>
                </a:lnTo>
                <a:lnTo>
                  <a:pt x="423702" y="159312"/>
                </a:lnTo>
                <a:lnTo>
                  <a:pt x="355377" y="193833"/>
                </a:lnTo>
                <a:lnTo>
                  <a:pt x="292076" y="231092"/>
                </a:lnTo>
                <a:lnTo>
                  <a:pt x="234110" y="270918"/>
                </a:lnTo>
                <a:lnTo>
                  <a:pt x="181794" y="313139"/>
                </a:lnTo>
                <a:lnTo>
                  <a:pt x="135438" y="357586"/>
                </a:lnTo>
                <a:lnTo>
                  <a:pt x="95357" y="404086"/>
                </a:lnTo>
                <a:lnTo>
                  <a:pt x="61862" y="452469"/>
                </a:lnTo>
                <a:lnTo>
                  <a:pt x="35266" y="502565"/>
                </a:lnTo>
                <a:lnTo>
                  <a:pt x="15882" y="554201"/>
                </a:lnTo>
                <a:lnTo>
                  <a:pt x="4022" y="607209"/>
                </a:lnTo>
                <a:lnTo>
                  <a:pt x="0" y="661415"/>
                </a:lnTo>
                <a:lnTo>
                  <a:pt x="4022" y="715622"/>
                </a:lnTo>
                <a:lnTo>
                  <a:pt x="15882" y="768630"/>
                </a:lnTo>
                <a:lnTo>
                  <a:pt x="35266" y="820266"/>
                </a:lnTo>
                <a:lnTo>
                  <a:pt x="61862" y="870362"/>
                </a:lnTo>
                <a:lnTo>
                  <a:pt x="95357" y="918745"/>
                </a:lnTo>
                <a:lnTo>
                  <a:pt x="135438" y="965245"/>
                </a:lnTo>
                <a:lnTo>
                  <a:pt x="181794" y="1009692"/>
                </a:lnTo>
                <a:lnTo>
                  <a:pt x="214884" y="1036396"/>
                </a:lnTo>
                <a:lnTo>
                  <a:pt x="214884" y="661415"/>
                </a:lnTo>
                <a:lnTo>
                  <a:pt x="218190" y="616828"/>
                </a:lnTo>
                <a:lnTo>
                  <a:pt x="227938" y="573226"/>
                </a:lnTo>
                <a:lnTo>
                  <a:pt x="243872" y="530752"/>
                </a:lnTo>
                <a:lnTo>
                  <a:pt x="265736" y="489545"/>
                </a:lnTo>
                <a:lnTo>
                  <a:pt x="293274" y="449746"/>
                </a:lnTo>
                <a:lnTo>
                  <a:pt x="326230" y="411496"/>
                </a:lnTo>
                <a:lnTo>
                  <a:pt x="364348" y="374936"/>
                </a:lnTo>
                <a:lnTo>
                  <a:pt x="407371" y="340205"/>
                </a:lnTo>
                <a:lnTo>
                  <a:pt x="455044" y="307445"/>
                </a:lnTo>
                <a:lnTo>
                  <a:pt x="507111" y="276796"/>
                </a:lnTo>
                <a:lnTo>
                  <a:pt x="563315" y="248399"/>
                </a:lnTo>
                <a:lnTo>
                  <a:pt x="623401" y="222394"/>
                </a:lnTo>
                <a:lnTo>
                  <a:pt x="687112" y="198922"/>
                </a:lnTo>
                <a:lnTo>
                  <a:pt x="754194" y="178123"/>
                </a:lnTo>
                <a:lnTo>
                  <a:pt x="824388" y="160139"/>
                </a:lnTo>
                <a:lnTo>
                  <a:pt x="897440" y="145109"/>
                </a:lnTo>
                <a:lnTo>
                  <a:pt x="973094" y="133174"/>
                </a:lnTo>
                <a:lnTo>
                  <a:pt x="1051093" y="124475"/>
                </a:lnTo>
                <a:lnTo>
                  <a:pt x="1131182" y="119153"/>
                </a:lnTo>
                <a:lnTo>
                  <a:pt x="1213104" y="117347"/>
                </a:lnTo>
                <a:lnTo>
                  <a:pt x="1294917" y="119153"/>
                </a:lnTo>
                <a:lnTo>
                  <a:pt x="1374907" y="124475"/>
                </a:lnTo>
                <a:lnTo>
                  <a:pt x="1452819" y="133174"/>
                </a:lnTo>
                <a:lnTo>
                  <a:pt x="1528395" y="145109"/>
                </a:lnTo>
                <a:lnTo>
                  <a:pt x="1601378" y="160139"/>
                </a:lnTo>
                <a:lnTo>
                  <a:pt x="1671513" y="178123"/>
                </a:lnTo>
                <a:lnTo>
                  <a:pt x="1738542" y="198922"/>
                </a:lnTo>
                <a:lnTo>
                  <a:pt x="1802209" y="222394"/>
                </a:lnTo>
                <a:lnTo>
                  <a:pt x="1862257" y="248399"/>
                </a:lnTo>
                <a:lnTo>
                  <a:pt x="1918430" y="276796"/>
                </a:lnTo>
                <a:lnTo>
                  <a:pt x="1970471" y="307445"/>
                </a:lnTo>
                <a:lnTo>
                  <a:pt x="2018123" y="340205"/>
                </a:lnTo>
                <a:lnTo>
                  <a:pt x="2061130" y="374936"/>
                </a:lnTo>
                <a:lnTo>
                  <a:pt x="2099236" y="411496"/>
                </a:lnTo>
                <a:lnTo>
                  <a:pt x="2132183" y="449746"/>
                </a:lnTo>
                <a:lnTo>
                  <a:pt x="2159715" y="489545"/>
                </a:lnTo>
                <a:lnTo>
                  <a:pt x="2181575" y="530752"/>
                </a:lnTo>
                <a:lnTo>
                  <a:pt x="2197508" y="573226"/>
                </a:lnTo>
                <a:lnTo>
                  <a:pt x="2207255" y="616828"/>
                </a:lnTo>
                <a:lnTo>
                  <a:pt x="2210562" y="661415"/>
                </a:lnTo>
                <a:lnTo>
                  <a:pt x="2210562" y="1036597"/>
                </a:lnTo>
                <a:lnTo>
                  <a:pt x="2243866" y="1009692"/>
                </a:lnTo>
                <a:lnTo>
                  <a:pt x="2290171" y="965245"/>
                </a:lnTo>
                <a:lnTo>
                  <a:pt x="2330207" y="918745"/>
                </a:lnTo>
                <a:lnTo>
                  <a:pt x="2363663" y="870362"/>
                </a:lnTo>
                <a:lnTo>
                  <a:pt x="2390225" y="820266"/>
                </a:lnTo>
                <a:lnTo>
                  <a:pt x="2409584" y="768630"/>
                </a:lnTo>
                <a:lnTo>
                  <a:pt x="2421428" y="715622"/>
                </a:lnTo>
                <a:lnTo>
                  <a:pt x="2425446" y="661415"/>
                </a:lnTo>
                <a:close/>
              </a:path>
              <a:path w="2425700" h="1323339">
                <a:moveTo>
                  <a:pt x="2210562" y="1036597"/>
                </a:moveTo>
                <a:lnTo>
                  <a:pt x="2210562" y="661415"/>
                </a:lnTo>
                <a:lnTo>
                  <a:pt x="2207255" y="706003"/>
                </a:lnTo>
                <a:lnTo>
                  <a:pt x="2197508" y="749605"/>
                </a:lnTo>
                <a:lnTo>
                  <a:pt x="2181575" y="792079"/>
                </a:lnTo>
                <a:lnTo>
                  <a:pt x="2159715" y="833286"/>
                </a:lnTo>
                <a:lnTo>
                  <a:pt x="2132183" y="873085"/>
                </a:lnTo>
                <a:lnTo>
                  <a:pt x="2099236" y="911335"/>
                </a:lnTo>
                <a:lnTo>
                  <a:pt x="2061130" y="947895"/>
                </a:lnTo>
                <a:lnTo>
                  <a:pt x="2018123" y="982626"/>
                </a:lnTo>
                <a:lnTo>
                  <a:pt x="1970471" y="1015386"/>
                </a:lnTo>
                <a:lnTo>
                  <a:pt x="1918430" y="1046035"/>
                </a:lnTo>
                <a:lnTo>
                  <a:pt x="1862257" y="1074432"/>
                </a:lnTo>
                <a:lnTo>
                  <a:pt x="1802209" y="1100437"/>
                </a:lnTo>
                <a:lnTo>
                  <a:pt x="1738542" y="1123909"/>
                </a:lnTo>
                <a:lnTo>
                  <a:pt x="1671513" y="1144708"/>
                </a:lnTo>
                <a:lnTo>
                  <a:pt x="1601378" y="1162692"/>
                </a:lnTo>
                <a:lnTo>
                  <a:pt x="1528395" y="1177722"/>
                </a:lnTo>
                <a:lnTo>
                  <a:pt x="1452819" y="1189657"/>
                </a:lnTo>
                <a:lnTo>
                  <a:pt x="1374907" y="1198356"/>
                </a:lnTo>
                <a:lnTo>
                  <a:pt x="1294917" y="1203678"/>
                </a:lnTo>
                <a:lnTo>
                  <a:pt x="1213104" y="1205483"/>
                </a:lnTo>
                <a:lnTo>
                  <a:pt x="1131182" y="1203678"/>
                </a:lnTo>
                <a:lnTo>
                  <a:pt x="1051093" y="1198356"/>
                </a:lnTo>
                <a:lnTo>
                  <a:pt x="973094" y="1189657"/>
                </a:lnTo>
                <a:lnTo>
                  <a:pt x="897440" y="1177722"/>
                </a:lnTo>
                <a:lnTo>
                  <a:pt x="824388" y="1162692"/>
                </a:lnTo>
                <a:lnTo>
                  <a:pt x="754194" y="1144708"/>
                </a:lnTo>
                <a:lnTo>
                  <a:pt x="687112" y="1123909"/>
                </a:lnTo>
                <a:lnTo>
                  <a:pt x="623401" y="1100437"/>
                </a:lnTo>
                <a:lnTo>
                  <a:pt x="563315" y="1074432"/>
                </a:lnTo>
                <a:lnTo>
                  <a:pt x="507111" y="1046035"/>
                </a:lnTo>
                <a:lnTo>
                  <a:pt x="455044" y="1015386"/>
                </a:lnTo>
                <a:lnTo>
                  <a:pt x="407371" y="982626"/>
                </a:lnTo>
                <a:lnTo>
                  <a:pt x="364348" y="947895"/>
                </a:lnTo>
                <a:lnTo>
                  <a:pt x="326230" y="911335"/>
                </a:lnTo>
                <a:lnTo>
                  <a:pt x="293274" y="873085"/>
                </a:lnTo>
                <a:lnTo>
                  <a:pt x="265736" y="833286"/>
                </a:lnTo>
                <a:lnTo>
                  <a:pt x="243872" y="792079"/>
                </a:lnTo>
                <a:lnTo>
                  <a:pt x="227938" y="749605"/>
                </a:lnTo>
                <a:lnTo>
                  <a:pt x="218190" y="706003"/>
                </a:lnTo>
                <a:lnTo>
                  <a:pt x="214884" y="661415"/>
                </a:lnTo>
                <a:lnTo>
                  <a:pt x="214884" y="1036396"/>
                </a:lnTo>
                <a:lnTo>
                  <a:pt x="292076" y="1091739"/>
                </a:lnTo>
                <a:lnTo>
                  <a:pt x="355377" y="1128998"/>
                </a:lnTo>
                <a:lnTo>
                  <a:pt x="423702" y="1163519"/>
                </a:lnTo>
                <a:lnTo>
                  <a:pt x="496738" y="1195132"/>
                </a:lnTo>
                <a:lnTo>
                  <a:pt x="574172" y="1223666"/>
                </a:lnTo>
                <a:lnTo>
                  <a:pt x="655692" y="1248950"/>
                </a:lnTo>
                <a:lnTo>
                  <a:pt x="740985" y="1270813"/>
                </a:lnTo>
                <a:lnTo>
                  <a:pt x="829738" y="1289084"/>
                </a:lnTo>
                <a:lnTo>
                  <a:pt x="921639" y="1303592"/>
                </a:lnTo>
                <a:lnTo>
                  <a:pt x="1016376" y="1314167"/>
                </a:lnTo>
                <a:lnTo>
                  <a:pt x="1113635" y="1320637"/>
                </a:lnTo>
                <a:lnTo>
                  <a:pt x="1213104" y="1322831"/>
                </a:lnTo>
                <a:lnTo>
                  <a:pt x="1312567" y="1320637"/>
                </a:lnTo>
                <a:lnTo>
                  <a:pt x="1409810" y="1314167"/>
                </a:lnTo>
                <a:lnTo>
                  <a:pt x="1504521" y="1303592"/>
                </a:lnTo>
                <a:lnTo>
                  <a:pt x="1596390" y="1289084"/>
                </a:lnTo>
                <a:lnTo>
                  <a:pt x="1685103" y="1270813"/>
                </a:lnTo>
                <a:lnTo>
                  <a:pt x="1770350" y="1248950"/>
                </a:lnTo>
                <a:lnTo>
                  <a:pt x="1851820" y="1223666"/>
                </a:lnTo>
                <a:lnTo>
                  <a:pt x="1929201" y="1195132"/>
                </a:lnTo>
                <a:lnTo>
                  <a:pt x="2002181" y="1163519"/>
                </a:lnTo>
                <a:lnTo>
                  <a:pt x="2070449" y="1128998"/>
                </a:lnTo>
                <a:lnTo>
                  <a:pt x="2133693" y="1091739"/>
                </a:lnTo>
                <a:lnTo>
                  <a:pt x="2191603" y="1051913"/>
                </a:lnTo>
                <a:lnTo>
                  <a:pt x="2210562" y="1036597"/>
                </a:lnTo>
                <a:close/>
              </a:path>
            </a:pathLst>
          </a:custGeom>
          <a:solidFill>
            <a:srgbClr val="B90000"/>
          </a:solidFill>
        </p:spPr>
        <p:txBody>
          <a:bodyPr wrap="square" lIns="0" tIns="0" rIns="0" bIns="0" rtlCol="0"/>
          <a:lstStyle/>
          <a:p>
            <a:endParaRPr/>
          </a:p>
        </p:txBody>
      </p:sp>
      <p:sp>
        <p:nvSpPr>
          <p:cNvPr id="22" name="object 22"/>
          <p:cNvSpPr/>
          <p:nvPr/>
        </p:nvSpPr>
        <p:spPr>
          <a:xfrm>
            <a:off x="6729869" y="1393697"/>
            <a:ext cx="2022475" cy="1106805"/>
          </a:xfrm>
          <a:custGeom>
            <a:avLst/>
            <a:gdLst/>
            <a:ahLst/>
            <a:cxnLst/>
            <a:rect l="l" t="t" r="r" b="b"/>
            <a:pathLst>
              <a:path w="2022475" h="1106805">
                <a:moveTo>
                  <a:pt x="2022348" y="553211"/>
                </a:moveTo>
                <a:lnTo>
                  <a:pt x="2018996" y="507835"/>
                </a:lnTo>
                <a:lnTo>
                  <a:pt x="2009115" y="463470"/>
                </a:lnTo>
                <a:lnTo>
                  <a:pt x="1992965" y="420258"/>
                </a:lnTo>
                <a:lnTo>
                  <a:pt x="1970806" y="378342"/>
                </a:lnTo>
                <a:lnTo>
                  <a:pt x="1942897" y="337863"/>
                </a:lnTo>
                <a:lnTo>
                  <a:pt x="1909499" y="298965"/>
                </a:lnTo>
                <a:lnTo>
                  <a:pt x="1870872" y="261789"/>
                </a:lnTo>
                <a:lnTo>
                  <a:pt x="1827276" y="226478"/>
                </a:lnTo>
                <a:lnTo>
                  <a:pt x="1778970" y="193174"/>
                </a:lnTo>
                <a:lnTo>
                  <a:pt x="1726215" y="162020"/>
                </a:lnTo>
                <a:lnTo>
                  <a:pt x="1669271" y="133157"/>
                </a:lnTo>
                <a:lnTo>
                  <a:pt x="1608399" y="106728"/>
                </a:lnTo>
                <a:lnTo>
                  <a:pt x="1543857" y="82876"/>
                </a:lnTo>
                <a:lnTo>
                  <a:pt x="1475906" y="61742"/>
                </a:lnTo>
                <a:lnTo>
                  <a:pt x="1404806" y="43469"/>
                </a:lnTo>
                <a:lnTo>
                  <a:pt x="1330817" y="28200"/>
                </a:lnTo>
                <a:lnTo>
                  <a:pt x="1254200" y="16076"/>
                </a:lnTo>
                <a:lnTo>
                  <a:pt x="1175213" y="7239"/>
                </a:lnTo>
                <a:lnTo>
                  <a:pt x="1094118" y="1833"/>
                </a:lnTo>
                <a:lnTo>
                  <a:pt x="1011174" y="0"/>
                </a:lnTo>
                <a:lnTo>
                  <a:pt x="928229" y="1833"/>
                </a:lnTo>
                <a:lnTo>
                  <a:pt x="847134" y="7239"/>
                </a:lnTo>
                <a:lnTo>
                  <a:pt x="768147" y="16076"/>
                </a:lnTo>
                <a:lnTo>
                  <a:pt x="691530" y="28200"/>
                </a:lnTo>
                <a:lnTo>
                  <a:pt x="617541" y="43469"/>
                </a:lnTo>
                <a:lnTo>
                  <a:pt x="546441" y="61742"/>
                </a:lnTo>
                <a:lnTo>
                  <a:pt x="478490" y="82876"/>
                </a:lnTo>
                <a:lnTo>
                  <a:pt x="413948" y="106728"/>
                </a:lnTo>
                <a:lnTo>
                  <a:pt x="353076" y="133157"/>
                </a:lnTo>
                <a:lnTo>
                  <a:pt x="296132" y="162020"/>
                </a:lnTo>
                <a:lnTo>
                  <a:pt x="243377" y="193174"/>
                </a:lnTo>
                <a:lnTo>
                  <a:pt x="195072" y="226478"/>
                </a:lnTo>
                <a:lnTo>
                  <a:pt x="151475" y="261789"/>
                </a:lnTo>
                <a:lnTo>
                  <a:pt x="112848" y="298965"/>
                </a:lnTo>
                <a:lnTo>
                  <a:pt x="79450" y="337863"/>
                </a:lnTo>
                <a:lnTo>
                  <a:pt x="51541" y="378342"/>
                </a:lnTo>
                <a:lnTo>
                  <a:pt x="29382" y="420258"/>
                </a:lnTo>
                <a:lnTo>
                  <a:pt x="13232" y="463470"/>
                </a:lnTo>
                <a:lnTo>
                  <a:pt x="3351" y="507835"/>
                </a:lnTo>
                <a:lnTo>
                  <a:pt x="0" y="553212"/>
                </a:lnTo>
                <a:lnTo>
                  <a:pt x="3351" y="598588"/>
                </a:lnTo>
                <a:lnTo>
                  <a:pt x="13232" y="642953"/>
                </a:lnTo>
                <a:lnTo>
                  <a:pt x="29382" y="686165"/>
                </a:lnTo>
                <a:lnTo>
                  <a:pt x="51541" y="728081"/>
                </a:lnTo>
                <a:lnTo>
                  <a:pt x="79450" y="768560"/>
                </a:lnTo>
                <a:lnTo>
                  <a:pt x="112848" y="807458"/>
                </a:lnTo>
                <a:lnTo>
                  <a:pt x="151475" y="844634"/>
                </a:lnTo>
                <a:lnTo>
                  <a:pt x="195072" y="879945"/>
                </a:lnTo>
                <a:lnTo>
                  <a:pt x="243377" y="913249"/>
                </a:lnTo>
                <a:lnTo>
                  <a:pt x="296132" y="944403"/>
                </a:lnTo>
                <a:lnTo>
                  <a:pt x="353076" y="973266"/>
                </a:lnTo>
                <a:lnTo>
                  <a:pt x="413948" y="999695"/>
                </a:lnTo>
                <a:lnTo>
                  <a:pt x="478490" y="1023547"/>
                </a:lnTo>
                <a:lnTo>
                  <a:pt x="546441" y="1044681"/>
                </a:lnTo>
                <a:lnTo>
                  <a:pt x="617541" y="1062954"/>
                </a:lnTo>
                <a:lnTo>
                  <a:pt x="691530" y="1078223"/>
                </a:lnTo>
                <a:lnTo>
                  <a:pt x="768147" y="1090347"/>
                </a:lnTo>
                <a:lnTo>
                  <a:pt x="847134" y="1099184"/>
                </a:lnTo>
                <a:lnTo>
                  <a:pt x="928229" y="1104590"/>
                </a:lnTo>
                <a:lnTo>
                  <a:pt x="1011174" y="1106424"/>
                </a:lnTo>
                <a:lnTo>
                  <a:pt x="1094118" y="1104590"/>
                </a:lnTo>
                <a:lnTo>
                  <a:pt x="1175213" y="1099184"/>
                </a:lnTo>
                <a:lnTo>
                  <a:pt x="1254200" y="1090347"/>
                </a:lnTo>
                <a:lnTo>
                  <a:pt x="1330817" y="1078223"/>
                </a:lnTo>
                <a:lnTo>
                  <a:pt x="1404806" y="1062954"/>
                </a:lnTo>
                <a:lnTo>
                  <a:pt x="1475906" y="1044681"/>
                </a:lnTo>
                <a:lnTo>
                  <a:pt x="1543857" y="1023547"/>
                </a:lnTo>
                <a:lnTo>
                  <a:pt x="1608399" y="999695"/>
                </a:lnTo>
                <a:lnTo>
                  <a:pt x="1669271" y="973266"/>
                </a:lnTo>
                <a:lnTo>
                  <a:pt x="1726215" y="944403"/>
                </a:lnTo>
                <a:lnTo>
                  <a:pt x="1778970" y="913249"/>
                </a:lnTo>
                <a:lnTo>
                  <a:pt x="1827276" y="879945"/>
                </a:lnTo>
                <a:lnTo>
                  <a:pt x="1870872" y="844634"/>
                </a:lnTo>
                <a:lnTo>
                  <a:pt x="1909499" y="807458"/>
                </a:lnTo>
                <a:lnTo>
                  <a:pt x="1942897" y="768560"/>
                </a:lnTo>
                <a:lnTo>
                  <a:pt x="1970806" y="728081"/>
                </a:lnTo>
                <a:lnTo>
                  <a:pt x="1992965" y="686165"/>
                </a:lnTo>
                <a:lnTo>
                  <a:pt x="2009115" y="642953"/>
                </a:lnTo>
                <a:lnTo>
                  <a:pt x="2018996" y="598588"/>
                </a:lnTo>
                <a:lnTo>
                  <a:pt x="2022348" y="553211"/>
                </a:lnTo>
                <a:close/>
              </a:path>
            </a:pathLst>
          </a:custGeom>
          <a:solidFill>
            <a:srgbClr val="FFFF66"/>
          </a:solidFill>
        </p:spPr>
        <p:txBody>
          <a:bodyPr wrap="square" lIns="0" tIns="0" rIns="0" bIns="0" rtlCol="0"/>
          <a:lstStyle/>
          <a:p>
            <a:endParaRPr/>
          </a:p>
        </p:txBody>
      </p:sp>
      <p:sp>
        <p:nvSpPr>
          <p:cNvPr id="23" name="object 23"/>
          <p:cNvSpPr/>
          <p:nvPr/>
        </p:nvSpPr>
        <p:spPr>
          <a:xfrm>
            <a:off x="6729869" y="1393697"/>
            <a:ext cx="2022475" cy="1106805"/>
          </a:xfrm>
          <a:custGeom>
            <a:avLst/>
            <a:gdLst/>
            <a:ahLst/>
            <a:cxnLst/>
            <a:rect l="l" t="t" r="r" b="b"/>
            <a:pathLst>
              <a:path w="2022475" h="1106805">
                <a:moveTo>
                  <a:pt x="1011174" y="0"/>
                </a:moveTo>
                <a:lnTo>
                  <a:pt x="928229" y="1833"/>
                </a:lnTo>
                <a:lnTo>
                  <a:pt x="847134" y="7239"/>
                </a:lnTo>
                <a:lnTo>
                  <a:pt x="768147" y="16076"/>
                </a:lnTo>
                <a:lnTo>
                  <a:pt x="691530" y="28200"/>
                </a:lnTo>
                <a:lnTo>
                  <a:pt x="617541" y="43469"/>
                </a:lnTo>
                <a:lnTo>
                  <a:pt x="546441" y="61742"/>
                </a:lnTo>
                <a:lnTo>
                  <a:pt x="478490" y="82876"/>
                </a:lnTo>
                <a:lnTo>
                  <a:pt x="413948" y="106728"/>
                </a:lnTo>
                <a:lnTo>
                  <a:pt x="353076" y="133157"/>
                </a:lnTo>
                <a:lnTo>
                  <a:pt x="296132" y="162020"/>
                </a:lnTo>
                <a:lnTo>
                  <a:pt x="243377" y="193174"/>
                </a:lnTo>
                <a:lnTo>
                  <a:pt x="195072" y="226478"/>
                </a:lnTo>
                <a:lnTo>
                  <a:pt x="151475" y="261789"/>
                </a:lnTo>
                <a:lnTo>
                  <a:pt x="112848" y="298965"/>
                </a:lnTo>
                <a:lnTo>
                  <a:pt x="79450" y="337863"/>
                </a:lnTo>
                <a:lnTo>
                  <a:pt x="51541" y="378342"/>
                </a:lnTo>
                <a:lnTo>
                  <a:pt x="29382" y="420258"/>
                </a:lnTo>
                <a:lnTo>
                  <a:pt x="13232" y="463470"/>
                </a:lnTo>
                <a:lnTo>
                  <a:pt x="3351" y="507835"/>
                </a:lnTo>
                <a:lnTo>
                  <a:pt x="0" y="553212"/>
                </a:lnTo>
                <a:lnTo>
                  <a:pt x="3351" y="598588"/>
                </a:lnTo>
                <a:lnTo>
                  <a:pt x="13232" y="642953"/>
                </a:lnTo>
                <a:lnTo>
                  <a:pt x="29382" y="686165"/>
                </a:lnTo>
                <a:lnTo>
                  <a:pt x="51541" y="728081"/>
                </a:lnTo>
                <a:lnTo>
                  <a:pt x="79450" y="768560"/>
                </a:lnTo>
                <a:lnTo>
                  <a:pt x="112848" y="807458"/>
                </a:lnTo>
                <a:lnTo>
                  <a:pt x="151475" y="844634"/>
                </a:lnTo>
                <a:lnTo>
                  <a:pt x="195072" y="879945"/>
                </a:lnTo>
                <a:lnTo>
                  <a:pt x="243377" y="913249"/>
                </a:lnTo>
                <a:lnTo>
                  <a:pt x="296132" y="944403"/>
                </a:lnTo>
                <a:lnTo>
                  <a:pt x="353076" y="973266"/>
                </a:lnTo>
                <a:lnTo>
                  <a:pt x="413948" y="999695"/>
                </a:lnTo>
                <a:lnTo>
                  <a:pt x="478490" y="1023547"/>
                </a:lnTo>
                <a:lnTo>
                  <a:pt x="546441" y="1044681"/>
                </a:lnTo>
                <a:lnTo>
                  <a:pt x="617541" y="1062954"/>
                </a:lnTo>
                <a:lnTo>
                  <a:pt x="691530" y="1078223"/>
                </a:lnTo>
                <a:lnTo>
                  <a:pt x="768147" y="1090347"/>
                </a:lnTo>
                <a:lnTo>
                  <a:pt x="847134" y="1099184"/>
                </a:lnTo>
                <a:lnTo>
                  <a:pt x="928229" y="1104590"/>
                </a:lnTo>
                <a:lnTo>
                  <a:pt x="1011174" y="1106424"/>
                </a:lnTo>
                <a:lnTo>
                  <a:pt x="1094118" y="1104590"/>
                </a:lnTo>
                <a:lnTo>
                  <a:pt x="1175213" y="1099184"/>
                </a:lnTo>
                <a:lnTo>
                  <a:pt x="1254200" y="1090347"/>
                </a:lnTo>
                <a:lnTo>
                  <a:pt x="1330817" y="1078223"/>
                </a:lnTo>
                <a:lnTo>
                  <a:pt x="1404806" y="1062954"/>
                </a:lnTo>
                <a:lnTo>
                  <a:pt x="1475906" y="1044681"/>
                </a:lnTo>
                <a:lnTo>
                  <a:pt x="1543857" y="1023547"/>
                </a:lnTo>
                <a:lnTo>
                  <a:pt x="1608399" y="999695"/>
                </a:lnTo>
                <a:lnTo>
                  <a:pt x="1669271" y="973266"/>
                </a:lnTo>
                <a:lnTo>
                  <a:pt x="1726215" y="944403"/>
                </a:lnTo>
                <a:lnTo>
                  <a:pt x="1778970" y="913249"/>
                </a:lnTo>
                <a:lnTo>
                  <a:pt x="1827276" y="879945"/>
                </a:lnTo>
                <a:lnTo>
                  <a:pt x="1870872" y="844634"/>
                </a:lnTo>
                <a:lnTo>
                  <a:pt x="1909499" y="807458"/>
                </a:lnTo>
                <a:lnTo>
                  <a:pt x="1942897" y="768560"/>
                </a:lnTo>
                <a:lnTo>
                  <a:pt x="1970806" y="728081"/>
                </a:lnTo>
                <a:lnTo>
                  <a:pt x="1992965" y="686165"/>
                </a:lnTo>
                <a:lnTo>
                  <a:pt x="2009115" y="642953"/>
                </a:lnTo>
                <a:lnTo>
                  <a:pt x="2018996" y="598588"/>
                </a:lnTo>
                <a:lnTo>
                  <a:pt x="2022348" y="553211"/>
                </a:lnTo>
                <a:lnTo>
                  <a:pt x="2018996" y="507835"/>
                </a:lnTo>
                <a:lnTo>
                  <a:pt x="2009115" y="463470"/>
                </a:lnTo>
                <a:lnTo>
                  <a:pt x="1992965" y="420258"/>
                </a:lnTo>
                <a:lnTo>
                  <a:pt x="1970806" y="378342"/>
                </a:lnTo>
                <a:lnTo>
                  <a:pt x="1942897" y="337863"/>
                </a:lnTo>
                <a:lnTo>
                  <a:pt x="1909499" y="298965"/>
                </a:lnTo>
                <a:lnTo>
                  <a:pt x="1870872" y="261789"/>
                </a:lnTo>
                <a:lnTo>
                  <a:pt x="1827276" y="226478"/>
                </a:lnTo>
                <a:lnTo>
                  <a:pt x="1778970" y="193174"/>
                </a:lnTo>
                <a:lnTo>
                  <a:pt x="1726215" y="162020"/>
                </a:lnTo>
                <a:lnTo>
                  <a:pt x="1669271" y="133157"/>
                </a:lnTo>
                <a:lnTo>
                  <a:pt x="1608399" y="106728"/>
                </a:lnTo>
                <a:lnTo>
                  <a:pt x="1543857" y="82876"/>
                </a:lnTo>
                <a:lnTo>
                  <a:pt x="1475906" y="61742"/>
                </a:lnTo>
                <a:lnTo>
                  <a:pt x="1404806" y="43469"/>
                </a:lnTo>
                <a:lnTo>
                  <a:pt x="1330817" y="28200"/>
                </a:lnTo>
                <a:lnTo>
                  <a:pt x="1254200" y="16076"/>
                </a:lnTo>
                <a:lnTo>
                  <a:pt x="1175213" y="7239"/>
                </a:lnTo>
                <a:lnTo>
                  <a:pt x="1094118" y="1833"/>
                </a:lnTo>
                <a:lnTo>
                  <a:pt x="1011174" y="0"/>
                </a:lnTo>
                <a:close/>
              </a:path>
            </a:pathLst>
          </a:custGeom>
          <a:ln w="28575">
            <a:solidFill>
              <a:srgbClr val="FFFFFF"/>
            </a:solidFill>
          </a:ln>
        </p:spPr>
        <p:txBody>
          <a:bodyPr wrap="square" lIns="0" tIns="0" rIns="0" bIns="0" rtlCol="0"/>
          <a:lstStyle/>
          <a:p>
            <a:endParaRPr/>
          </a:p>
        </p:txBody>
      </p:sp>
      <p:sp>
        <p:nvSpPr>
          <p:cNvPr id="24" name="object 24"/>
          <p:cNvSpPr txBox="1"/>
          <p:nvPr/>
        </p:nvSpPr>
        <p:spPr>
          <a:xfrm>
            <a:off x="7016635" y="1587458"/>
            <a:ext cx="1448435" cy="492443"/>
          </a:xfrm>
          <a:prstGeom prst="rect">
            <a:avLst/>
          </a:prstGeom>
        </p:spPr>
        <p:txBody>
          <a:bodyPr vert="horz" wrap="square" lIns="0" tIns="0" rIns="0" bIns="0" rtlCol="0">
            <a:spAutoFit/>
          </a:bodyPr>
          <a:lstStyle/>
          <a:p>
            <a:pPr marL="12700" marR="5080" indent="304800">
              <a:lnSpc>
                <a:spcPct val="100000"/>
              </a:lnSpc>
            </a:pPr>
            <a:r>
              <a:rPr sz="1600" b="1" spc="-5" dirty="0">
                <a:solidFill>
                  <a:srgbClr val="3333CC"/>
                </a:solidFill>
                <a:latin typeface="Microsoft JhengHei UI" panose="020B0604030504040204" pitchFamily="34" charset="-120"/>
                <a:ea typeface="Microsoft JhengHei UI" panose="020B0604030504040204" pitchFamily="34" charset="-120"/>
                <a:cs typeface="微软雅黑"/>
              </a:rPr>
              <a:t>多方面的 “</a:t>
            </a:r>
            <a:r>
              <a:rPr sz="1600" b="1" spc="-5" dirty="0" err="1">
                <a:solidFill>
                  <a:srgbClr val="3333CC"/>
                </a:solidFill>
                <a:latin typeface="Microsoft JhengHei UI" panose="020B0604030504040204" pitchFamily="34" charset="-120"/>
                <a:ea typeface="Microsoft JhengHei UI" panose="020B0604030504040204" pitchFamily="34" charset="-120"/>
                <a:cs typeface="微软雅黑"/>
              </a:rPr>
              <a:t>型”与“值</a:t>
            </a:r>
            <a:r>
              <a:rPr sz="1600" b="1" spc="-5" dirty="0">
                <a:solidFill>
                  <a:srgbClr val="3333CC"/>
                </a:solidFill>
                <a:latin typeface="Microsoft JhengHei UI" panose="020B0604030504040204" pitchFamily="34" charset="-120"/>
                <a:ea typeface="Microsoft JhengHei UI" panose="020B0604030504040204" pitchFamily="34" charset="-120"/>
                <a:cs typeface="微软雅黑"/>
              </a:rPr>
              <a:t>”</a:t>
            </a:r>
            <a:endParaRPr sz="1600" dirty="0">
              <a:latin typeface="Microsoft JhengHei UI" panose="020B0604030504040204" pitchFamily="34" charset="-120"/>
              <a:ea typeface="Microsoft JhengHei UI" panose="020B0604030504040204" pitchFamily="34" charset="-120"/>
              <a:cs typeface="微软雅黑"/>
            </a:endParaRPr>
          </a:p>
        </p:txBody>
      </p:sp>
      <p:graphicFrame>
        <p:nvGraphicFramePr>
          <p:cNvPr id="9" name="object 9"/>
          <p:cNvGraphicFramePr>
            <a:graphicFrameLocks noGrp="1"/>
          </p:cNvGraphicFramePr>
          <p:nvPr>
            <p:extLst>
              <p:ext uri="{D42A27DB-BD31-4B8C-83A1-F6EECF244321}">
                <p14:modId xmlns:p14="http://schemas.microsoft.com/office/powerpoint/2010/main" val="3795254329"/>
              </p:ext>
            </p:extLst>
          </p:nvPr>
        </p:nvGraphicFramePr>
        <p:xfrm>
          <a:off x="4794199" y="3015805"/>
          <a:ext cx="4367019" cy="1543163"/>
        </p:xfrm>
        <a:graphic>
          <a:graphicData uri="http://schemas.openxmlformats.org/drawingml/2006/table">
            <a:tbl>
              <a:tblPr firstRow="1" bandRow="1">
                <a:tableStyleId>{2D5ABB26-0587-4C30-8999-92F81FD0307C}</a:tableStyleId>
              </a:tblPr>
              <a:tblGrid>
                <a:gridCol w="781101">
                  <a:extLst>
                    <a:ext uri="{9D8B030D-6E8A-4147-A177-3AD203B41FA5}">
                      <a16:colId xmlns="" xmlns:a16="http://schemas.microsoft.com/office/drawing/2014/main" val="20000"/>
                    </a:ext>
                  </a:extLst>
                </a:gridCol>
                <a:gridCol w="798524">
                  <a:extLst>
                    <a:ext uri="{9D8B030D-6E8A-4147-A177-3AD203B41FA5}">
                      <a16:colId xmlns="" xmlns:a16="http://schemas.microsoft.com/office/drawing/2014/main" val="20001"/>
                    </a:ext>
                  </a:extLst>
                </a:gridCol>
                <a:gridCol w="895350">
                  <a:extLst>
                    <a:ext uri="{9D8B030D-6E8A-4147-A177-3AD203B41FA5}">
                      <a16:colId xmlns="" xmlns:a16="http://schemas.microsoft.com/office/drawing/2014/main" val="20002"/>
                    </a:ext>
                  </a:extLst>
                </a:gridCol>
                <a:gridCol w="557521">
                  <a:extLst>
                    <a:ext uri="{9D8B030D-6E8A-4147-A177-3AD203B41FA5}">
                      <a16:colId xmlns="" xmlns:a16="http://schemas.microsoft.com/office/drawing/2014/main" val="20003"/>
                    </a:ext>
                  </a:extLst>
                </a:gridCol>
                <a:gridCol w="380500">
                  <a:extLst>
                    <a:ext uri="{9D8B030D-6E8A-4147-A177-3AD203B41FA5}">
                      <a16:colId xmlns="" xmlns:a16="http://schemas.microsoft.com/office/drawing/2014/main" val="20004"/>
                    </a:ext>
                  </a:extLst>
                </a:gridCol>
                <a:gridCol w="162352">
                  <a:extLst>
                    <a:ext uri="{9D8B030D-6E8A-4147-A177-3AD203B41FA5}">
                      <a16:colId xmlns="" xmlns:a16="http://schemas.microsoft.com/office/drawing/2014/main" val="20005"/>
                    </a:ext>
                  </a:extLst>
                </a:gridCol>
                <a:gridCol w="791671">
                  <a:extLst>
                    <a:ext uri="{9D8B030D-6E8A-4147-A177-3AD203B41FA5}">
                      <a16:colId xmlns="" xmlns:a16="http://schemas.microsoft.com/office/drawing/2014/main" val="20006"/>
                    </a:ext>
                  </a:extLst>
                </a:gridCol>
              </a:tblGrid>
              <a:tr h="301751">
                <a:tc>
                  <a:txBody>
                    <a:bodyPr/>
                    <a:lstStyle/>
                    <a:p>
                      <a:pPr marL="63500">
                        <a:lnSpc>
                          <a:spcPct val="100000"/>
                        </a:lnSpc>
                      </a:pPr>
                      <a:r>
                        <a:rPr lang="zh-CN" altLang="en-US" sz="1400" b="1" dirty="0">
                          <a:latin typeface="新宋体"/>
                          <a:cs typeface="新宋体"/>
                        </a:rPr>
                        <a:t>借</a:t>
                      </a:r>
                      <a:r>
                        <a:rPr sz="1400" b="1" dirty="0" err="1">
                          <a:latin typeface="新宋体"/>
                          <a:cs typeface="新宋体"/>
                        </a:rPr>
                        <a:t>书证号</a:t>
                      </a:r>
                      <a:endParaRPr sz="1400" dirty="0">
                        <a:latin typeface="新宋体"/>
                        <a:cs typeface="新宋体"/>
                      </a:endParaRPr>
                    </a:p>
                  </a:txBody>
                  <a:tcPr marL="0" marR="0" marT="0" marB="0">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296545">
                        <a:lnSpc>
                          <a:spcPct val="100000"/>
                        </a:lnSpc>
                      </a:pPr>
                      <a:r>
                        <a:rPr sz="1400" b="1" dirty="0">
                          <a:latin typeface="新宋体"/>
                          <a:cs typeface="新宋体"/>
                        </a:rPr>
                        <a:t>姓名</a:t>
                      </a:r>
                      <a:endParaRPr sz="1400">
                        <a:latin typeface="新宋体"/>
                        <a:cs typeface="新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30175">
                        <a:lnSpc>
                          <a:spcPct val="100000"/>
                        </a:lnSpc>
                      </a:pPr>
                      <a:r>
                        <a:rPr sz="1400" b="1" dirty="0">
                          <a:latin typeface="新宋体"/>
                          <a:cs typeface="新宋体"/>
                        </a:rPr>
                        <a:t>年龄</a:t>
                      </a:r>
                      <a:endParaRPr sz="1400">
                        <a:latin typeface="新宋体"/>
                        <a:cs typeface="新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gridSpan="2">
                  <a:txBody>
                    <a:bodyPr/>
                    <a:lstStyle/>
                    <a:p>
                      <a:pPr marL="148590">
                        <a:lnSpc>
                          <a:spcPct val="100000"/>
                        </a:lnSpc>
                      </a:pPr>
                      <a:r>
                        <a:rPr sz="1400" b="1" dirty="0">
                          <a:latin typeface="新宋体"/>
                          <a:cs typeface="新宋体"/>
                        </a:rPr>
                        <a:t>性别</a:t>
                      </a:r>
                      <a:endParaRPr sz="1400">
                        <a:latin typeface="新宋体"/>
                        <a:cs typeface="新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tc gridSpan="2">
                  <a:txBody>
                    <a:bodyPr/>
                    <a:lstStyle/>
                    <a:p>
                      <a:pPr marL="125095">
                        <a:lnSpc>
                          <a:spcPct val="100000"/>
                        </a:lnSpc>
                      </a:pPr>
                      <a:r>
                        <a:rPr sz="1400" b="1" dirty="0">
                          <a:latin typeface="新宋体"/>
                          <a:cs typeface="新宋体"/>
                        </a:rPr>
                        <a:t>家庭住址</a:t>
                      </a:r>
                      <a:endParaRPr sz="1400">
                        <a:latin typeface="新宋体"/>
                        <a:cs typeface="新宋体"/>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 xmlns:a16="http://schemas.microsoft.com/office/drawing/2014/main" val="10000"/>
                  </a:ext>
                </a:extLst>
              </a:tr>
              <a:tr h="285188">
                <a:tc>
                  <a:txBody>
                    <a:bodyPr/>
                    <a:lstStyle/>
                    <a:p>
                      <a:pPr marL="63500">
                        <a:lnSpc>
                          <a:spcPct val="100000"/>
                        </a:lnSpc>
                      </a:pPr>
                      <a:r>
                        <a:rPr sz="1400" b="1" dirty="0">
                          <a:latin typeface="新宋体"/>
                          <a:cs typeface="新宋体"/>
                        </a:rPr>
                        <a:t>1</a:t>
                      </a:r>
                      <a:endParaRPr sz="1400">
                        <a:latin typeface="新宋体"/>
                        <a:cs typeface="新宋体"/>
                      </a:endParaRPr>
                    </a:p>
                  </a:txBody>
                  <a:tcPr marL="0" marR="0" marT="0" marB="0">
                    <a:lnR w="9525">
                      <a:solidFill>
                        <a:srgbClr val="000000"/>
                      </a:solidFill>
                      <a:prstDash val="solid"/>
                    </a:lnR>
                    <a:lnT w="9525">
                      <a:solidFill>
                        <a:srgbClr val="000000"/>
                      </a:solidFill>
                      <a:prstDash val="solid"/>
                    </a:lnT>
                  </a:tcPr>
                </a:tc>
                <a:tc>
                  <a:txBody>
                    <a:bodyPr/>
                    <a:lstStyle/>
                    <a:p>
                      <a:pPr marL="296545">
                        <a:lnSpc>
                          <a:spcPct val="100000"/>
                        </a:lnSpc>
                      </a:pPr>
                      <a:r>
                        <a:rPr sz="1400" b="1" spc="5" dirty="0">
                          <a:latin typeface="新宋体"/>
                          <a:cs typeface="新宋体"/>
                        </a:rPr>
                        <a:t>张</a:t>
                      </a:r>
                      <a:r>
                        <a:rPr sz="1400" b="1" dirty="0">
                          <a:latin typeface="新宋体"/>
                          <a:cs typeface="新宋体"/>
                        </a:rPr>
                        <a:t>三</a:t>
                      </a:r>
                      <a:endParaRPr sz="1400">
                        <a:latin typeface="新宋体"/>
                        <a:cs typeface="新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a:txBody>
                    <a:bodyPr/>
                    <a:lstStyle/>
                    <a:p>
                      <a:pPr marR="83185" algn="ctr">
                        <a:lnSpc>
                          <a:spcPct val="100000"/>
                        </a:lnSpc>
                      </a:pPr>
                      <a:r>
                        <a:rPr sz="1400" b="1" dirty="0">
                          <a:latin typeface="新宋体"/>
                          <a:cs typeface="新宋体"/>
                        </a:rPr>
                        <a:t>25</a:t>
                      </a:r>
                      <a:endParaRPr sz="1400">
                        <a:latin typeface="新宋体"/>
                        <a:cs typeface="新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a:txBody>
                    <a:bodyPr/>
                    <a:lstStyle/>
                    <a:p>
                      <a:pPr marL="327025">
                        <a:lnSpc>
                          <a:spcPct val="100000"/>
                        </a:lnSpc>
                      </a:pPr>
                      <a:r>
                        <a:rPr sz="1400" b="1" dirty="0">
                          <a:latin typeface="新宋体"/>
                          <a:cs typeface="新宋体"/>
                        </a:rPr>
                        <a:t>男</a:t>
                      </a:r>
                      <a:endParaRPr sz="1400">
                        <a:latin typeface="新宋体"/>
                        <a:cs typeface="新宋体"/>
                      </a:endParaRPr>
                    </a:p>
                  </a:txBody>
                  <a:tcPr marL="0" marR="0" marT="0" marB="0">
                    <a:lnL w="9525">
                      <a:solidFill>
                        <a:srgbClr val="000000"/>
                      </a:solidFill>
                      <a:prstDash val="solid"/>
                    </a:lnL>
                    <a:lnT w="9525">
                      <a:solidFill>
                        <a:srgbClr val="000000"/>
                      </a:solidFill>
                      <a:prstDash val="solid"/>
                    </a:lnT>
                  </a:tcPr>
                </a:tc>
                <a:tc rowSpan="5">
                  <a:txBody>
                    <a:bodyPr/>
                    <a:lstStyle/>
                    <a:p>
                      <a:endParaRPr sz="1400">
                        <a:latin typeface="新宋体"/>
                        <a:cs typeface="新宋体"/>
                      </a:endParaRPr>
                    </a:p>
                  </a:txBody>
                  <a:tcPr marL="0" marR="0" marT="0" marB="0">
                    <a:lnR w="9525">
                      <a:solidFill>
                        <a:srgbClr val="000000"/>
                      </a:solidFill>
                      <a:prstDash val="solid"/>
                    </a:lnR>
                    <a:lnT w="9525">
                      <a:solidFill>
                        <a:srgbClr val="000000"/>
                      </a:solidFill>
                      <a:prstDash val="solid"/>
                    </a:lnT>
                  </a:tcPr>
                </a:tc>
                <a:tc rowSpan="5">
                  <a:txBody>
                    <a:bodyPr/>
                    <a:lstStyle/>
                    <a:p>
                      <a:endParaRPr sz="1400">
                        <a:latin typeface="新宋体"/>
                        <a:cs typeface="新宋体"/>
                      </a:endParaRPr>
                    </a:p>
                  </a:txBody>
                  <a:tcPr marL="0" marR="0" marT="0" marB="0">
                    <a:lnL w="9525">
                      <a:solidFill>
                        <a:srgbClr val="000000"/>
                      </a:solidFill>
                      <a:prstDash val="solid"/>
                    </a:lnL>
                    <a:lnT w="9525">
                      <a:solidFill>
                        <a:srgbClr val="000000"/>
                      </a:solidFill>
                      <a:prstDash val="solid"/>
                    </a:lnT>
                  </a:tcPr>
                </a:tc>
                <a:tc>
                  <a:txBody>
                    <a:bodyPr/>
                    <a:lstStyle/>
                    <a:p>
                      <a:pPr marL="146050">
                        <a:lnSpc>
                          <a:spcPct val="100000"/>
                        </a:lnSpc>
                      </a:pPr>
                      <a:r>
                        <a:rPr sz="1400" b="1" spc="5" dirty="0">
                          <a:latin typeface="新宋体"/>
                          <a:cs typeface="新宋体"/>
                        </a:rPr>
                        <a:t>吉</a:t>
                      </a:r>
                      <a:r>
                        <a:rPr sz="1400" b="1" dirty="0">
                          <a:latin typeface="新宋体"/>
                          <a:cs typeface="新宋体"/>
                        </a:rPr>
                        <a:t>林</a:t>
                      </a:r>
                      <a:endParaRPr sz="1400">
                        <a:latin typeface="新宋体"/>
                        <a:cs typeface="新宋体"/>
                      </a:endParaRPr>
                    </a:p>
                  </a:txBody>
                  <a:tcPr marL="0" marR="0" marT="0" marB="0">
                    <a:lnT w="9525">
                      <a:solidFill>
                        <a:srgbClr val="000000"/>
                      </a:solidFill>
                      <a:prstDash val="solid"/>
                    </a:lnT>
                  </a:tcPr>
                </a:tc>
                <a:extLst>
                  <a:ext uri="{0D108BD9-81ED-4DB2-BD59-A6C34878D82A}">
                    <a16:rowId xmlns="" xmlns:a16="http://schemas.microsoft.com/office/drawing/2014/main" val="10001"/>
                  </a:ext>
                </a:extLst>
              </a:tr>
              <a:tr h="212975">
                <a:tc>
                  <a:txBody>
                    <a:bodyPr/>
                    <a:lstStyle/>
                    <a:p>
                      <a:pPr marL="63500">
                        <a:lnSpc>
                          <a:spcPct val="100000"/>
                        </a:lnSpc>
                      </a:pPr>
                      <a:r>
                        <a:rPr sz="1400" b="1" dirty="0">
                          <a:latin typeface="新宋体"/>
                          <a:cs typeface="新宋体"/>
                        </a:rPr>
                        <a:t>2</a:t>
                      </a:r>
                      <a:endParaRPr sz="1400">
                        <a:latin typeface="新宋体"/>
                        <a:cs typeface="新宋体"/>
                      </a:endParaRPr>
                    </a:p>
                  </a:txBody>
                  <a:tcPr marL="0" marR="0" marT="0" marB="0">
                    <a:lnR w="9525">
                      <a:solidFill>
                        <a:srgbClr val="000000"/>
                      </a:solidFill>
                      <a:prstDash val="solid"/>
                    </a:lnR>
                  </a:tcPr>
                </a:tc>
                <a:tc>
                  <a:txBody>
                    <a:bodyPr/>
                    <a:lstStyle/>
                    <a:p>
                      <a:pPr marL="296545">
                        <a:lnSpc>
                          <a:spcPct val="100000"/>
                        </a:lnSpc>
                      </a:pPr>
                      <a:r>
                        <a:rPr sz="1400" b="1" spc="5" dirty="0">
                          <a:latin typeface="新宋体"/>
                          <a:cs typeface="新宋体"/>
                        </a:rPr>
                        <a:t>李</a:t>
                      </a:r>
                      <a:r>
                        <a:rPr sz="1400" b="1" dirty="0">
                          <a:latin typeface="新宋体"/>
                          <a:cs typeface="新宋体"/>
                        </a:rPr>
                        <a:t>四</a:t>
                      </a:r>
                      <a:endParaRPr sz="1400">
                        <a:latin typeface="新宋体"/>
                        <a:cs typeface="新宋体"/>
                      </a:endParaRPr>
                    </a:p>
                  </a:txBody>
                  <a:tcPr marL="0" marR="0" marT="0" marB="0">
                    <a:lnL w="9525">
                      <a:solidFill>
                        <a:srgbClr val="000000"/>
                      </a:solidFill>
                      <a:prstDash val="solid"/>
                    </a:lnL>
                    <a:lnR w="9525">
                      <a:solidFill>
                        <a:srgbClr val="000000"/>
                      </a:solidFill>
                      <a:prstDash val="solid"/>
                    </a:lnR>
                  </a:tcPr>
                </a:tc>
                <a:tc>
                  <a:txBody>
                    <a:bodyPr/>
                    <a:lstStyle/>
                    <a:p>
                      <a:pPr marR="83185" algn="ctr">
                        <a:lnSpc>
                          <a:spcPct val="100000"/>
                        </a:lnSpc>
                      </a:pPr>
                      <a:r>
                        <a:rPr sz="1400" b="1" dirty="0">
                          <a:latin typeface="新宋体"/>
                          <a:cs typeface="新宋体"/>
                        </a:rPr>
                        <a:t>22</a:t>
                      </a:r>
                      <a:endParaRPr sz="1400">
                        <a:latin typeface="新宋体"/>
                        <a:cs typeface="新宋体"/>
                      </a:endParaRPr>
                    </a:p>
                  </a:txBody>
                  <a:tcPr marL="0" marR="0" marT="0" marB="0">
                    <a:lnL w="9525">
                      <a:solidFill>
                        <a:srgbClr val="000000"/>
                      </a:solidFill>
                      <a:prstDash val="solid"/>
                    </a:lnL>
                    <a:lnR w="9525">
                      <a:solidFill>
                        <a:srgbClr val="000000"/>
                      </a:solidFill>
                      <a:prstDash val="solid"/>
                    </a:lnR>
                  </a:tcPr>
                </a:tc>
                <a:tc>
                  <a:txBody>
                    <a:bodyPr/>
                    <a:lstStyle/>
                    <a:p>
                      <a:pPr marL="327025">
                        <a:lnSpc>
                          <a:spcPct val="100000"/>
                        </a:lnSpc>
                      </a:pPr>
                      <a:r>
                        <a:rPr sz="1400" b="1" dirty="0">
                          <a:latin typeface="新宋体"/>
                          <a:cs typeface="新宋体"/>
                        </a:rPr>
                        <a:t>女</a:t>
                      </a:r>
                      <a:endParaRPr sz="1400">
                        <a:latin typeface="新宋体"/>
                        <a:cs typeface="新宋体"/>
                      </a:endParaRPr>
                    </a:p>
                  </a:txBody>
                  <a:tcPr marL="0" marR="0" marT="0" marB="0">
                    <a:lnL w="9525">
                      <a:solidFill>
                        <a:srgbClr val="000000"/>
                      </a:solidFill>
                      <a:prstDash val="solid"/>
                    </a:lnL>
                  </a:tcPr>
                </a:tc>
                <a:tc vMerge="1">
                  <a:txBody>
                    <a:bodyPr/>
                    <a:lstStyle/>
                    <a:p>
                      <a:endParaRPr/>
                    </a:p>
                  </a:txBody>
                  <a:tcPr marL="0" marR="0" marT="0" marB="0">
                    <a:lnR w="9525">
                      <a:solidFill>
                        <a:srgbClr val="000000"/>
                      </a:solidFill>
                      <a:prstDash val="solid"/>
                    </a:lnR>
                    <a:lnT w="9525">
                      <a:solidFill>
                        <a:srgbClr val="000000"/>
                      </a:solidFill>
                      <a:prstDash val="solid"/>
                    </a:lnT>
                  </a:tcPr>
                </a:tc>
                <a:tc vMerge="1">
                  <a:txBody>
                    <a:bodyPr/>
                    <a:lstStyle/>
                    <a:p>
                      <a:endParaRPr/>
                    </a:p>
                  </a:txBody>
                  <a:tcPr marL="0" marR="0" marT="0" marB="0">
                    <a:lnL w="9525">
                      <a:solidFill>
                        <a:srgbClr val="000000"/>
                      </a:solidFill>
                      <a:prstDash val="solid"/>
                    </a:lnL>
                    <a:lnT w="9525">
                      <a:solidFill>
                        <a:srgbClr val="000000"/>
                      </a:solidFill>
                      <a:prstDash val="solid"/>
                    </a:lnT>
                  </a:tcPr>
                </a:tc>
                <a:tc>
                  <a:txBody>
                    <a:bodyPr/>
                    <a:lstStyle/>
                    <a:p>
                      <a:pPr marL="146050">
                        <a:lnSpc>
                          <a:spcPct val="100000"/>
                        </a:lnSpc>
                      </a:pPr>
                      <a:r>
                        <a:rPr sz="1400" b="1" spc="5" dirty="0">
                          <a:latin typeface="新宋体"/>
                          <a:cs typeface="新宋体"/>
                        </a:rPr>
                        <a:t>黑</a:t>
                      </a:r>
                      <a:r>
                        <a:rPr sz="1400" b="1" spc="-10" dirty="0">
                          <a:latin typeface="新宋体"/>
                          <a:cs typeface="新宋体"/>
                        </a:rPr>
                        <a:t>龙</a:t>
                      </a:r>
                      <a:r>
                        <a:rPr sz="1400" b="1" dirty="0">
                          <a:latin typeface="新宋体"/>
                          <a:cs typeface="新宋体"/>
                        </a:rPr>
                        <a:t>江</a:t>
                      </a:r>
                      <a:endParaRPr sz="1400">
                        <a:latin typeface="新宋体"/>
                        <a:cs typeface="新宋体"/>
                      </a:endParaRPr>
                    </a:p>
                  </a:txBody>
                  <a:tcPr marL="0" marR="0" marT="0" marB="0"/>
                </a:tc>
                <a:extLst>
                  <a:ext uri="{0D108BD9-81ED-4DB2-BD59-A6C34878D82A}">
                    <a16:rowId xmlns="" xmlns:a16="http://schemas.microsoft.com/office/drawing/2014/main" val="10002"/>
                  </a:ext>
                </a:extLst>
              </a:tr>
              <a:tr h="212593">
                <a:tc>
                  <a:txBody>
                    <a:bodyPr/>
                    <a:lstStyle/>
                    <a:p>
                      <a:pPr marL="63500">
                        <a:lnSpc>
                          <a:spcPct val="100000"/>
                        </a:lnSpc>
                      </a:pPr>
                      <a:r>
                        <a:rPr sz="1400" b="1" dirty="0">
                          <a:latin typeface="新宋体"/>
                          <a:cs typeface="新宋体"/>
                        </a:rPr>
                        <a:t>3</a:t>
                      </a:r>
                      <a:endParaRPr sz="1400">
                        <a:latin typeface="新宋体"/>
                        <a:cs typeface="新宋体"/>
                      </a:endParaRPr>
                    </a:p>
                  </a:txBody>
                  <a:tcPr marL="0" marR="0" marT="0" marB="0">
                    <a:lnR w="9525">
                      <a:solidFill>
                        <a:srgbClr val="000000"/>
                      </a:solidFill>
                      <a:prstDash val="solid"/>
                    </a:lnR>
                  </a:tcPr>
                </a:tc>
                <a:tc>
                  <a:txBody>
                    <a:bodyPr/>
                    <a:lstStyle/>
                    <a:p>
                      <a:pPr marL="296545">
                        <a:lnSpc>
                          <a:spcPct val="100000"/>
                        </a:lnSpc>
                      </a:pPr>
                      <a:r>
                        <a:rPr sz="1400" b="1" spc="5" dirty="0">
                          <a:latin typeface="新宋体"/>
                          <a:cs typeface="新宋体"/>
                        </a:rPr>
                        <a:t>王</a:t>
                      </a:r>
                      <a:r>
                        <a:rPr sz="1400" b="1" dirty="0">
                          <a:latin typeface="新宋体"/>
                          <a:cs typeface="新宋体"/>
                        </a:rPr>
                        <a:t>五</a:t>
                      </a:r>
                      <a:endParaRPr sz="1400">
                        <a:latin typeface="新宋体"/>
                        <a:cs typeface="新宋体"/>
                      </a:endParaRPr>
                    </a:p>
                  </a:txBody>
                  <a:tcPr marL="0" marR="0" marT="0" marB="0">
                    <a:lnL w="9525">
                      <a:solidFill>
                        <a:srgbClr val="000000"/>
                      </a:solidFill>
                      <a:prstDash val="solid"/>
                    </a:lnL>
                    <a:lnR w="9525">
                      <a:solidFill>
                        <a:srgbClr val="000000"/>
                      </a:solidFill>
                      <a:prstDash val="solid"/>
                    </a:lnR>
                  </a:tcPr>
                </a:tc>
                <a:tc>
                  <a:txBody>
                    <a:bodyPr/>
                    <a:lstStyle/>
                    <a:p>
                      <a:pPr marR="83185" algn="ctr">
                        <a:lnSpc>
                          <a:spcPct val="100000"/>
                        </a:lnSpc>
                      </a:pPr>
                      <a:r>
                        <a:rPr sz="1400" b="1" dirty="0">
                          <a:latin typeface="新宋体"/>
                          <a:cs typeface="新宋体"/>
                        </a:rPr>
                        <a:t>24</a:t>
                      </a:r>
                      <a:endParaRPr sz="1400">
                        <a:latin typeface="新宋体"/>
                        <a:cs typeface="新宋体"/>
                      </a:endParaRPr>
                    </a:p>
                  </a:txBody>
                  <a:tcPr marL="0" marR="0" marT="0" marB="0">
                    <a:lnL w="9525">
                      <a:solidFill>
                        <a:srgbClr val="000000"/>
                      </a:solidFill>
                      <a:prstDash val="solid"/>
                    </a:lnL>
                    <a:lnR w="9525">
                      <a:solidFill>
                        <a:srgbClr val="000000"/>
                      </a:solidFill>
                      <a:prstDash val="solid"/>
                    </a:lnR>
                  </a:tcPr>
                </a:tc>
                <a:tc>
                  <a:txBody>
                    <a:bodyPr/>
                    <a:lstStyle/>
                    <a:p>
                      <a:pPr marL="327025">
                        <a:lnSpc>
                          <a:spcPct val="100000"/>
                        </a:lnSpc>
                      </a:pPr>
                      <a:r>
                        <a:rPr sz="1400" b="1" dirty="0">
                          <a:latin typeface="新宋体"/>
                          <a:cs typeface="新宋体"/>
                        </a:rPr>
                        <a:t>男</a:t>
                      </a:r>
                      <a:endParaRPr sz="1400">
                        <a:latin typeface="新宋体"/>
                        <a:cs typeface="新宋体"/>
                      </a:endParaRPr>
                    </a:p>
                  </a:txBody>
                  <a:tcPr marL="0" marR="0" marT="0" marB="0">
                    <a:lnL w="9525">
                      <a:solidFill>
                        <a:srgbClr val="000000"/>
                      </a:solidFill>
                      <a:prstDash val="solid"/>
                    </a:lnL>
                  </a:tcPr>
                </a:tc>
                <a:tc vMerge="1">
                  <a:txBody>
                    <a:bodyPr/>
                    <a:lstStyle/>
                    <a:p>
                      <a:endParaRPr/>
                    </a:p>
                  </a:txBody>
                  <a:tcPr marL="0" marR="0" marT="0" marB="0">
                    <a:lnR w="9525">
                      <a:solidFill>
                        <a:srgbClr val="000000"/>
                      </a:solidFill>
                      <a:prstDash val="solid"/>
                    </a:lnR>
                    <a:lnT w="9525">
                      <a:solidFill>
                        <a:srgbClr val="000000"/>
                      </a:solidFill>
                      <a:prstDash val="solid"/>
                    </a:lnT>
                  </a:tcPr>
                </a:tc>
                <a:tc vMerge="1">
                  <a:txBody>
                    <a:bodyPr/>
                    <a:lstStyle/>
                    <a:p>
                      <a:endParaRPr/>
                    </a:p>
                  </a:txBody>
                  <a:tcPr marL="0" marR="0" marT="0" marB="0">
                    <a:lnL w="9525">
                      <a:solidFill>
                        <a:srgbClr val="000000"/>
                      </a:solidFill>
                      <a:prstDash val="solid"/>
                    </a:lnL>
                    <a:lnT w="9525">
                      <a:solidFill>
                        <a:srgbClr val="000000"/>
                      </a:solidFill>
                      <a:prstDash val="solid"/>
                    </a:lnT>
                  </a:tcPr>
                </a:tc>
                <a:tc>
                  <a:txBody>
                    <a:bodyPr/>
                    <a:lstStyle/>
                    <a:p>
                      <a:pPr marL="146050">
                        <a:lnSpc>
                          <a:spcPct val="100000"/>
                        </a:lnSpc>
                      </a:pPr>
                      <a:r>
                        <a:rPr sz="1400" b="1" spc="5" dirty="0">
                          <a:latin typeface="新宋体"/>
                          <a:cs typeface="新宋体"/>
                        </a:rPr>
                        <a:t>沈</a:t>
                      </a:r>
                      <a:r>
                        <a:rPr sz="1400" b="1" dirty="0">
                          <a:latin typeface="新宋体"/>
                          <a:cs typeface="新宋体"/>
                        </a:rPr>
                        <a:t>阳</a:t>
                      </a:r>
                      <a:endParaRPr sz="1400">
                        <a:latin typeface="新宋体"/>
                        <a:cs typeface="新宋体"/>
                      </a:endParaRPr>
                    </a:p>
                  </a:txBody>
                  <a:tcPr marL="0" marR="0" marT="0" marB="0"/>
                </a:tc>
                <a:extLst>
                  <a:ext uri="{0D108BD9-81ED-4DB2-BD59-A6C34878D82A}">
                    <a16:rowId xmlns="" xmlns:a16="http://schemas.microsoft.com/office/drawing/2014/main" val="10003"/>
                  </a:ext>
                </a:extLst>
              </a:tr>
              <a:tr h="212593">
                <a:tc>
                  <a:txBody>
                    <a:bodyPr/>
                    <a:lstStyle/>
                    <a:p>
                      <a:pPr marL="63500">
                        <a:lnSpc>
                          <a:spcPct val="100000"/>
                        </a:lnSpc>
                      </a:pPr>
                      <a:r>
                        <a:rPr sz="1400" b="1" dirty="0">
                          <a:latin typeface="新宋体"/>
                          <a:cs typeface="新宋体"/>
                        </a:rPr>
                        <a:t>4</a:t>
                      </a:r>
                      <a:endParaRPr sz="1400">
                        <a:latin typeface="新宋体"/>
                        <a:cs typeface="新宋体"/>
                      </a:endParaRPr>
                    </a:p>
                  </a:txBody>
                  <a:tcPr marL="0" marR="0" marT="0" marB="0">
                    <a:lnR w="9525">
                      <a:solidFill>
                        <a:srgbClr val="000000"/>
                      </a:solidFill>
                      <a:prstDash val="solid"/>
                    </a:lnR>
                  </a:tcPr>
                </a:tc>
                <a:tc>
                  <a:txBody>
                    <a:bodyPr/>
                    <a:lstStyle/>
                    <a:p>
                      <a:pPr marL="296545">
                        <a:lnSpc>
                          <a:spcPct val="100000"/>
                        </a:lnSpc>
                      </a:pPr>
                      <a:r>
                        <a:rPr sz="1400" b="1" spc="5" dirty="0">
                          <a:latin typeface="新宋体"/>
                          <a:cs typeface="新宋体"/>
                        </a:rPr>
                        <a:t>杨</a:t>
                      </a:r>
                      <a:r>
                        <a:rPr sz="1400" b="1" dirty="0">
                          <a:latin typeface="新宋体"/>
                          <a:cs typeface="新宋体"/>
                        </a:rPr>
                        <a:t>六</a:t>
                      </a:r>
                      <a:endParaRPr sz="1400">
                        <a:latin typeface="新宋体"/>
                        <a:cs typeface="新宋体"/>
                      </a:endParaRPr>
                    </a:p>
                  </a:txBody>
                  <a:tcPr marL="0" marR="0" marT="0" marB="0">
                    <a:lnL w="9525">
                      <a:solidFill>
                        <a:srgbClr val="000000"/>
                      </a:solidFill>
                      <a:prstDash val="solid"/>
                    </a:lnL>
                    <a:lnR w="9525">
                      <a:solidFill>
                        <a:srgbClr val="000000"/>
                      </a:solidFill>
                      <a:prstDash val="solid"/>
                    </a:lnR>
                  </a:tcPr>
                </a:tc>
                <a:tc>
                  <a:txBody>
                    <a:bodyPr/>
                    <a:lstStyle/>
                    <a:p>
                      <a:pPr marR="83185" algn="ctr">
                        <a:lnSpc>
                          <a:spcPct val="100000"/>
                        </a:lnSpc>
                      </a:pPr>
                      <a:r>
                        <a:rPr sz="1400" b="1" dirty="0">
                          <a:latin typeface="新宋体"/>
                          <a:cs typeface="新宋体"/>
                        </a:rPr>
                        <a:t>23</a:t>
                      </a:r>
                      <a:endParaRPr sz="1400">
                        <a:latin typeface="新宋体"/>
                        <a:cs typeface="新宋体"/>
                      </a:endParaRPr>
                    </a:p>
                  </a:txBody>
                  <a:tcPr marL="0" marR="0" marT="0" marB="0">
                    <a:lnL w="9525">
                      <a:solidFill>
                        <a:srgbClr val="000000"/>
                      </a:solidFill>
                      <a:prstDash val="solid"/>
                    </a:lnL>
                    <a:lnR w="9525">
                      <a:solidFill>
                        <a:srgbClr val="000000"/>
                      </a:solidFill>
                      <a:prstDash val="solid"/>
                    </a:lnR>
                  </a:tcPr>
                </a:tc>
                <a:tc>
                  <a:txBody>
                    <a:bodyPr/>
                    <a:lstStyle/>
                    <a:p>
                      <a:pPr marL="327025">
                        <a:lnSpc>
                          <a:spcPct val="100000"/>
                        </a:lnSpc>
                      </a:pPr>
                      <a:r>
                        <a:rPr sz="1400" b="1" dirty="0">
                          <a:latin typeface="新宋体"/>
                          <a:cs typeface="新宋体"/>
                        </a:rPr>
                        <a:t>女</a:t>
                      </a:r>
                      <a:endParaRPr sz="1400">
                        <a:latin typeface="新宋体"/>
                        <a:cs typeface="新宋体"/>
                      </a:endParaRPr>
                    </a:p>
                  </a:txBody>
                  <a:tcPr marL="0" marR="0" marT="0" marB="0">
                    <a:lnL w="9525">
                      <a:solidFill>
                        <a:srgbClr val="000000"/>
                      </a:solidFill>
                      <a:prstDash val="solid"/>
                    </a:lnL>
                  </a:tcPr>
                </a:tc>
                <a:tc vMerge="1">
                  <a:txBody>
                    <a:bodyPr/>
                    <a:lstStyle/>
                    <a:p>
                      <a:endParaRPr/>
                    </a:p>
                  </a:txBody>
                  <a:tcPr marL="0" marR="0" marT="0" marB="0">
                    <a:lnR w="9525">
                      <a:solidFill>
                        <a:srgbClr val="000000"/>
                      </a:solidFill>
                      <a:prstDash val="solid"/>
                    </a:lnR>
                    <a:lnT w="9525">
                      <a:solidFill>
                        <a:srgbClr val="000000"/>
                      </a:solidFill>
                      <a:prstDash val="solid"/>
                    </a:lnT>
                  </a:tcPr>
                </a:tc>
                <a:tc vMerge="1">
                  <a:txBody>
                    <a:bodyPr/>
                    <a:lstStyle/>
                    <a:p>
                      <a:endParaRPr/>
                    </a:p>
                  </a:txBody>
                  <a:tcPr marL="0" marR="0" marT="0" marB="0">
                    <a:lnL w="9525">
                      <a:solidFill>
                        <a:srgbClr val="000000"/>
                      </a:solidFill>
                      <a:prstDash val="solid"/>
                    </a:lnL>
                    <a:lnT w="9525">
                      <a:solidFill>
                        <a:srgbClr val="000000"/>
                      </a:solidFill>
                      <a:prstDash val="solid"/>
                    </a:lnT>
                  </a:tcPr>
                </a:tc>
                <a:tc>
                  <a:txBody>
                    <a:bodyPr/>
                    <a:lstStyle/>
                    <a:p>
                      <a:pPr marL="146050">
                        <a:lnSpc>
                          <a:spcPct val="100000"/>
                        </a:lnSpc>
                      </a:pPr>
                      <a:r>
                        <a:rPr sz="1400" b="1" spc="5" dirty="0">
                          <a:latin typeface="新宋体"/>
                          <a:cs typeface="新宋体"/>
                        </a:rPr>
                        <a:t>黑</a:t>
                      </a:r>
                      <a:r>
                        <a:rPr sz="1400" b="1" spc="-10" dirty="0">
                          <a:latin typeface="新宋体"/>
                          <a:cs typeface="新宋体"/>
                        </a:rPr>
                        <a:t>龙</a:t>
                      </a:r>
                      <a:r>
                        <a:rPr sz="1400" b="1" dirty="0">
                          <a:latin typeface="新宋体"/>
                          <a:cs typeface="新宋体"/>
                        </a:rPr>
                        <a:t>江</a:t>
                      </a:r>
                      <a:endParaRPr sz="1400">
                        <a:latin typeface="新宋体"/>
                        <a:cs typeface="新宋体"/>
                      </a:endParaRPr>
                    </a:p>
                  </a:txBody>
                  <a:tcPr marL="0" marR="0" marT="0" marB="0"/>
                </a:tc>
                <a:extLst>
                  <a:ext uri="{0D108BD9-81ED-4DB2-BD59-A6C34878D82A}">
                    <a16:rowId xmlns="" xmlns:a16="http://schemas.microsoft.com/office/drawing/2014/main" val="10004"/>
                  </a:ext>
                </a:extLst>
              </a:tr>
              <a:tr h="316144">
                <a:tc>
                  <a:txBody>
                    <a:bodyPr/>
                    <a:lstStyle/>
                    <a:p>
                      <a:pPr marL="63500">
                        <a:lnSpc>
                          <a:spcPct val="100000"/>
                        </a:lnSpc>
                      </a:pPr>
                      <a:r>
                        <a:rPr sz="1400" b="1" dirty="0">
                          <a:latin typeface="新宋体"/>
                          <a:cs typeface="新宋体"/>
                        </a:rPr>
                        <a:t>5</a:t>
                      </a:r>
                      <a:endParaRPr sz="1400" dirty="0">
                        <a:latin typeface="新宋体"/>
                        <a:cs typeface="新宋体"/>
                      </a:endParaRPr>
                    </a:p>
                  </a:txBody>
                  <a:tcPr marL="0" marR="0" marT="0" marB="0">
                    <a:lnR w="9525">
                      <a:solidFill>
                        <a:srgbClr val="000000"/>
                      </a:solidFill>
                      <a:prstDash val="solid"/>
                    </a:lnR>
                  </a:tcPr>
                </a:tc>
                <a:tc>
                  <a:txBody>
                    <a:bodyPr/>
                    <a:lstStyle/>
                    <a:p>
                      <a:pPr marL="296545">
                        <a:lnSpc>
                          <a:spcPct val="100000"/>
                        </a:lnSpc>
                      </a:pPr>
                      <a:r>
                        <a:rPr sz="1400" b="1" spc="5" dirty="0">
                          <a:latin typeface="新宋体"/>
                          <a:cs typeface="新宋体"/>
                        </a:rPr>
                        <a:t>李</a:t>
                      </a:r>
                      <a:r>
                        <a:rPr sz="1400" b="1" dirty="0">
                          <a:latin typeface="新宋体"/>
                          <a:cs typeface="新宋体"/>
                        </a:rPr>
                        <a:t>四</a:t>
                      </a:r>
                      <a:endParaRPr sz="1400">
                        <a:latin typeface="新宋体"/>
                        <a:cs typeface="新宋体"/>
                      </a:endParaRPr>
                    </a:p>
                  </a:txBody>
                  <a:tcPr marL="0" marR="0" marT="0" marB="0">
                    <a:lnL w="9525">
                      <a:solidFill>
                        <a:srgbClr val="000000"/>
                      </a:solidFill>
                      <a:prstDash val="solid"/>
                    </a:lnL>
                    <a:lnR w="9525">
                      <a:solidFill>
                        <a:srgbClr val="000000"/>
                      </a:solidFill>
                      <a:prstDash val="solid"/>
                    </a:lnR>
                  </a:tcPr>
                </a:tc>
                <a:tc>
                  <a:txBody>
                    <a:bodyPr/>
                    <a:lstStyle/>
                    <a:p>
                      <a:pPr marR="83185" algn="ctr">
                        <a:lnSpc>
                          <a:spcPct val="100000"/>
                        </a:lnSpc>
                      </a:pPr>
                      <a:r>
                        <a:rPr sz="1400" b="1" dirty="0">
                          <a:latin typeface="新宋体"/>
                          <a:cs typeface="新宋体"/>
                        </a:rPr>
                        <a:t>24</a:t>
                      </a:r>
                      <a:endParaRPr sz="1400">
                        <a:latin typeface="新宋体"/>
                        <a:cs typeface="新宋体"/>
                      </a:endParaRPr>
                    </a:p>
                  </a:txBody>
                  <a:tcPr marL="0" marR="0" marT="0" marB="0">
                    <a:lnL w="9525">
                      <a:solidFill>
                        <a:srgbClr val="000000"/>
                      </a:solidFill>
                      <a:prstDash val="solid"/>
                    </a:lnL>
                    <a:lnR w="9525">
                      <a:solidFill>
                        <a:srgbClr val="000000"/>
                      </a:solidFill>
                      <a:prstDash val="solid"/>
                    </a:lnR>
                  </a:tcPr>
                </a:tc>
                <a:tc>
                  <a:txBody>
                    <a:bodyPr/>
                    <a:lstStyle/>
                    <a:p>
                      <a:pPr marL="327025">
                        <a:lnSpc>
                          <a:spcPct val="100000"/>
                        </a:lnSpc>
                      </a:pPr>
                      <a:r>
                        <a:rPr sz="1400" b="1" dirty="0">
                          <a:latin typeface="新宋体"/>
                          <a:cs typeface="新宋体"/>
                        </a:rPr>
                        <a:t>男</a:t>
                      </a:r>
                      <a:endParaRPr sz="1400">
                        <a:latin typeface="新宋体"/>
                        <a:cs typeface="新宋体"/>
                      </a:endParaRPr>
                    </a:p>
                  </a:txBody>
                  <a:tcPr marL="0" marR="0" marT="0" marB="0">
                    <a:lnL w="9525">
                      <a:solidFill>
                        <a:srgbClr val="000000"/>
                      </a:solidFill>
                      <a:prstDash val="solid"/>
                    </a:lnL>
                  </a:tcPr>
                </a:tc>
                <a:tc vMerge="1">
                  <a:txBody>
                    <a:bodyPr/>
                    <a:lstStyle/>
                    <a:p>
                      <a:endParaRPr/>
                    </a:p>
                  </a:txBody>
                  <a:tcPr marL="0" marR="0" marT="0" marB="0">
                    <a:lnR w="9525">
                      <a:solidFill>
                        <a:srgbClr val="000000"/>
                      </a:solidFill>
                      <a:prstDash val="solid"/>
                    </a:lnR>
                    <a:lnT w="9525">
                      <a:solidFill>
                        <a:srgbClr val="000000"/>
                      </a:solidFill>
                      <a:prstDash val="solid"/>
                    </a:lnT>
                  </a:tcPr>
                </a:tc>
                <a:tc vMerge="1">
                  <a:txBody>
                    <a:bodyPr/>
                    <a:lstStyle/>
                    <a:p>
                      <a:endParaRPr/>
                    </a:p>
                  </a:txBody>
                  <a:tcPr marL="0" marR="0" marT="0" marB="0">
                    <a:lnL w="9525">
                      <a:solidFill>
                        <a:srgbClr val="000000"/>
                      </a:solidFill>
                      <a:prstDash val="solid"/>
                    </a:lnL>
                    <a:lnT w="9525">
                      <a:solidFill>
                        <a:srgbClr val="000000"/>
                      </a:solidFill>
                      <a:prstDash val="solid"/>
                    </a:lnT>
                  </a:tcPr>
                </a:tc>
                <a:tc>
                  <a:txBody>
                    <a:bodyPr/>
                    <a:lstStyle/>
                    <a:p>
                      <a:pPr marL="146050">
                        <a:lnSpc>
                          <a:spcPct val="100000"/>
                        </a:lnSpc>
                      </a:pPr>
                      <a:r>
                        <a:rPr sz="1400" b="1" spc="5" dirty="0">
                          <a:latin typeface="新宋体"/>
                          <a:cs typeface="新宋体"/>
                        </a:rPr>
                        <a:t>黑</a:t>
                      </a:r>
                      <a:r>
                        <a:rPr sz="1400" b="1" spc="-10" dirty="0">
                          <a:latin typeface="新宋体"/>
                          <a:cs typeface="新宋体"/>
                        </a:rPr>
                        <a:t>龙</a:t>
                      </a:r>
                      <a:r>
                        <a:rPr sz="1400" b="1" dirty="0">
                          <a:latin typeface="新宋体"/>
                          <a:cs typeface="新宋体"/>
                        </a:rPr>
                        <a:t>江</a:t>
                      </a:r>
                      <a:endParaRPr sz="1400" dirty="0">
                        <a:latin typeface="新宋体"/>
                        <a:cs typeface="新宋体"/>
                      </a:endParaRPr>
                    </a:p>
                  </a:txBody>
                  <a:tcPr marL="0" marR="0" marT="0" marB="0"/>
                </a:tc>
                <a:extLst>
                  <a:ext uri="{0D108BD9-81ED-4DB2-BD59-A6C34878D82A}">
                    <a16:rowId xmlns="" xmlns:a16="http://schemas.microsoft.com/office/drawing/2014/main" val="10005"/>
                  </a:ext>
                </a:extLst>
              </a:tr>
            </a:tbl>
          </a:graphicData>
        </a:graphic>
      </p:graphicFrame>
      <p:graphicFrame>
        <p:nvGraphicFramePr>
          <p:cNvPr id="19" name="object 19"/>
          <p:cNvGraphicFramePr>
            <a:graphicFrameLocks noGrp="1"/>
          </p:cNvGraphicFramePr>
          <p:nvPr>
            <p:extLst>
              <p:ext uri="{D42A27DB-BD31-4B8C-83A1-F6EECF244321}">
                <p14:modId xmlns:p14="http://schemas.microsoft.com/office/powerpoint/2010/main" val="1355049412"/>
              </p:ext>
            </p:extLst>
          </p:nvPr>
        </p:nvGraphicFramePr>
        <p:xfrm>
          <a:off x="6337427" y="5086159"/>
          <a:ext cx="3059428" cy="1749741"/>
        </p:xfrm>
        <a:graphic>
          <a:graphicData uri="http://schemas.openxmlformats.org/drawingml/2006/table">
            <a:tbl>
              <a:tblPr firstRow="1" bandRow="1">
                <a:tableStyleId>{2D5ABB26-0587-4C30-8999-92F81FD0307C}</a:tableStyleId>
              </a:tblPr>
              <a:tblGrid>
                <a:gridCol w="263664">
                  <a:extLst>
                    <a:ext uri="{9D8B030D-6E8A-4147-A177-3AD203B41FA5}">
                      <a16:colId xmlns="" xmlns:a16="http://schemas.microsoft.com/office/drawing/2014/main" val="20000"/>
                    </a:ext>
                  </a:extLst>
                </a:gridCol>
                <a:gridCol w="1077836">
                  <a:extLst>
                    <a:ext uri="{9D8B030D-6E8A-4147-A177-3AD203B41FA5}">
                      <a16:colId xmlns="" xmlns:a16="http://schemas.microsoft.com/office/drawing/2014/main" val="20001"/>
                    </a:ext>
                  </a:extLst>
                </a:gridCol>
                <a:gridCol w="1501533">
                  <a:extLst>
                    <a:ext uri="{9D8B030D-6E8A-4147-A177-3AD203B41FA5}">
                      <a16:colId xmlns="" xmlns:a16="http://schemas.microsoft.com/office/drawing/2014/main" val="20002"/>
                    </a:ext>
                  </a:extLst>
                </a:gridCol>
                <a:gridCol w="216395">
                  <a:extLst>
                    <a:ext uri="{9D8B030D-6E8A-4147-A177-3AD203B41FA5}">
                      <a16:colId xmlns="" xmlns:a16="http://schemas.microsoft.com/office/drawing/2014/main" val="20003"/>
                    </a:ext>
                  </a:extLst>
                </a:gridCol>
              </a:tblGrid>
              <a:tr h="344614">
                <a:tc gridSpan="2">
                  <a:txBody>
                    <a:bodyPr/>
                    <a:lstStyle/>
                    <a:p>
                      <a:endParaRPr sz="1600">
                        <a:latin typeface="Microsoft JhengHei UI" panose="020B0604030504040204" pitchFamily="34" charset="-120"/>
                        <a:ea typeface="Microsoft JhengHei UI" panose="020B0604030504040204" pitchFamily="34" charset="-120"/>
                        <a:cs typeface="微软雅黑"/>
                      </a:endParaRPr>
                    </a:p>
                  </a:txBody>
                  <a:tcPr marL="0" marR="0" marT="0" marB="0">
                    <a:lnR w="11049">
                      <a:solidFill>
                        <a:srgbClr val="000000"/>
                      </a:solidFill>
                      <a:prstDash val="solid"/>
                    </a:lnR>
                  </a:tcPr>
                </a:tc>
                <a:tc hMerge="1">
                  <a:txBody>
                    <a:bodyPr/>
                    <a:lstStyle/>
                    <a:p>
                      <a:endParaRPr/>
                    </a:p>
                  </a:txBody>
                  <a:tcPr marL="0" marR="0" marT="0" marB="0"/>
                </a:tc>
                <a:tc gridSpan="2">
                  <a:txBody>
                    <a:bodyPr/>
                    <a:lstStyle/>
                    <a:p>
                      <a:endParaRPr sz="1600">
                        <a:latin typeface="Microsoft JhengHei UI" panose="020B0604030504040204" pitchFamily="34" charset="-120"/>
                        <a:ea typeface="Microsoft JhengHei UI" panose="020B0604030504040204" pitchFamily="34" charset="-120"/>
                        <a:cs typeface="微软雅黑"/>
                      </a:endParaRPr>
                    </a:p>
                  </a:txBody>
                  <a:tcPr marL="0" marR="0" marT="0" marB="0">
                    <a:lnL w="11049">
                      <a:solidFill>
                        <a:srgbClr val="000000"/>
                      </a:solidFill>
                      <a:prstDash val="solid"/>
                    </a:lnL>
                  </a:tcPr>
                </a:tc>
                <a:tc hMerge="1">
                  <a:txBody>
                    <a:bodyPr/>
                    <a:lstStyle/>
                    <a:p>
                      <a:endParaRPr/>
                    </a:p>
                  </a:txBody>
                  <a:tcPr marL="0" marR="0" marT="0" marB="0"/>
                </a:tc>
                <a:extLst>
                  <a:ext uri="{0D108BD9-81ED-4DB2-BD59-A6C34878D82A}">
                    <a16:rowId xmlns="" xmlns:a16="http://schemas.microsoft.com/office/drawing/2014/main" val="10000"/>
                  </a:ext>
                </a:extLst>
              </a:tr>
              <a:tr h="336041">
                <a:tc gridSpan="4">
                  <a:txBody>
                    <a:bodyPr/>
                    <a:lstStyle/>
                    <a:p>
                      <a:pPr marL="92075">
                        <a:lnSpc>
                          <a:spcPct val="100000"/>
                        </a:lnSpc>
                      </a:pPr>
                      <a:r>
                        <a:rPr sz="1600" b="1" spc="-5" dirty="0">
                          <a:latin typeface="Microsoft JhengHei UI" panose="020B0604030504040204" pitchFamily="34" charset="-120"/>
                          <a:ea typeface="Microsoft JhengHei UI" panose="020B0604030504040204" pitchFamily="34" charset="-120"/>
                          <a:cs typeface="微软雅黑"/>
                        </a:rPr>
                        <a:t>实体名称(属性值1</a:t>
                      </a:r>
                      <a:r>
                        <a:rPr sz="1600" b="1" dirty="0">
                          <a:latin typeface="Microsoft JhengHei UI" panose="020B0604030504040204" pitchFamily="34" charset="-120"/>
                          <a:ea typeface="Microsoft JhengHei UI" panose="020B0604030504040204" pitchFamily="34" charset="-120"/>
                          <a:cs typeface="微软雅黑"/>
                        </a:rPr>
                        <a:t>,</a:t>
                      </a:r>
                      <a:r>
                        <a:rPr sz="1600" b="1" spc="-5" dirty="0">
                          <a:latin typeface="Microsoft JhengHei UI" panose="020B0604030504040204" pitchFamily="34" charset="-120"/>
                          <a:ea typeface="Microsoft JhengHei UI" panose="020B0604030504040204" pitchFamily="34" charset="-120"/>
                          <a:cs typeface="微软雅黑"/>
                        </a:rPr>
                        <a:t> 属性值2</a:t>
                      </a:r>
                      <a:r>
                        <a:rPr sz="1600" b="1" dirty="0">
                          <a:latin typeface="Microsoft JhengHei UI" panose="020B0604030504040204" pitchFamily="34" charset="-120"/>
                          <a:ea typeface="Microsoft JhengHei UI" panose="020B0604030504040204" pitchFamily="34" charset="-120"/>
                          <a:cs typeface="微软雅黑"/>
                        </a:rPr>
                        <a:t>,</a:t>
                      </a:r>
                      <a:r>
                        <a:rPr sz="1600" b="1" spc="-5" dirty="0">
                          <a:latin typeface="Microsoft JhengHei UI" panose="020B0604030504040204" pitchFamily="34" charset="-120"/>
                          <a:ea typeface="Microsoft JhengHei UI" panose="020B0604030504040204" pitchFamily="34" charset="-120"/>
                          <a:cs typeface="微软雅黑"/>
                        </a:rPr>
                        <a:t> …)</a:t>
                      </a:r>
                      <a:endParaRPr sz="1600" dirty="0">
                        <a:latin typeface="Microsoft JhengHei UI" panose="020B0604030504040204" pitchFamily="34" charset="-120"/>
                        <a:ea typeface="Microsoft JhengHei UI" panose="020B0604030504040204" pitchFamily="34" charset="-120"/>
                        <a:cs typeface="微软雅黑"/>
                      </a:endParaRPr>
                    </a:p>
                  </a:txBody>
                  <a:tcPr marL="0" marR="0" marT="0" marB="0">
                    <a:solidFill>
                      <a:srgbClr val="FF000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 xmlns:a16="http://schemas.microsoft.com/office/drawing/2014/main" val="10001"/>
                  </a:ext>
                </a:extLst>
              </a:tr>
              <a:tr h="198882">
                <a:tc gridSpan="2">
                  <a:txBody>
                    <a:bodyPr/>
                    <a:lstStyle/>
                    <a:p>
                      <a:endParaRPr sz="1600">
                        <a:latin typeface="Microsoft JhengHei UI" panose="020B0604030504040204" pitchFamily="34" charset="-120"/>
                        <a:ea typeface="Microsoft JhengHei UI" panose="020B0604030504040204" pitchFamily="34" charset="-120"/>
                        <a:cs typeface="微软雅黑"/>
                      </a:endParaRPr>
                    </a:p>
                  </a:txBody>
                  <a:tcPr marL="0" marR="0" marT="0" marB="0">
                    <a:lnR w="9525">
                      <a:solidFill>
                        <a:srgbClr val="000000"/>
                      </a:solidFill>
                      <a:prstDash val="solid"/>
                    </a:lnR>
                  </a:tcPr>
                </a:tc>
                <a:tc hMerge="1">
                  <a:txBody>
                    <a:bodyPr/>
                    <a:lstStyle/>
                    <a:p>
                      <a:endParaRPr/>
                    </a:p>
                  </a:txBody>
                  <a:tcPr marL="0" marR="0" marT="0" marB="0"/>
                </a:tc>
                <a:tc gridSpan="2">
                  <a:txBody>
                    <a:bodyPr/>
                    <a:lstStyle/>
                    <a:p>
                      <a:endParaRPr sz="1600">
                        <a:latin typeface="Microsoft JhengHei UI" panose="020B0604030504040204" pitchFamily="34" charset="-120"/>
                        <a:ea typeface="Microsoft JhengHei UI" panose="020B0604030504040204" pitchFamily="34" charset="-120"/>
                        <a:cs typeface="微软雅黑"/>
                      </a:endParaRPr>
                    </a:p>
                  </a:txBody>
                  <a:tcPr marL="0" marR="0" marT="0" marB="0">
                    <a:lnL w="9525">
                      <a:solidFill>
                        <a:srgbClr val="000000"/>
                      </a:solidFill>
                      <a:prstDash val="solid"/>
                    </a:lnL>
                  </a:tcPr>
                </a:tc>
                <a:tc hMerge="1">
                  <a:txBody>
                    <a:bodyPr/>
                    <a:lstStyle/>
                    <a:p>
                      <a:endParaRPr/>
                    </a:p>
                  </a:txBody>
                  <a:tcPr marL="0" marR="0" marT="0" marB="0"/>
                </a:tc>
                <a:extLst>
                  <a:ext uri="{0D108BD9-81ED-4DB2-BD59-A6C34878D82A}">
                    <a16:rowId xmlns="" xmlns:a16="http://schemas.microsoft.com/office/drawing/2014/main" val="10002"/>
                  </a:ext>
                </a:extLst>
              </a:tr>
              <a:tr h="825246">
                <a:tc>
                  <a:txBody>
                    <a:bodyPr/>
                    <a:lstStyle/>
                    <a:p>
                      <a:endParaRPr sz="1600">
                        <a:latin typeface="Microsoft JhengHei UI" panose="020B0604030504040204" pitchFamily="34" charset="-120"/>
                        <a:ea typeface="Microsoft JhengHei UI" panose="020B0604030504040204" pitchFamily="34" charset="-120"/>
                        <a:cs typeface="微软雅黑"/>
                      </a:endParaRPr>
                    </a:p>
                  </a:txBody>
                  <a:tcPr marL="0" marR="0" marT="0" marB="0"/>
                </a:tc>
                <a:tc gridSpan="2">
                  <a:txBody>
                    <a:bodyPr/>
                    <a:lstStyle/>
                    <a:p>
                      <a:pPr marL="92075">
                        <a:lnSpc>
                          <a:spcPct val="100000"/>
                        </a:lnSpc>
                      </a:pPr>
                      <a:r>
                        <a:rPr sz="1600" b="1" dirty="0">
                          <a:solidFill>
                            <a:srgbClr val="FFFFFF"/>
                          </a:solidFill>
                          <a:latin typeface="Microsoft JhengHei UI" panose="020B0604030504040204" pitchFamily="34" charset="-120"/>
                          <a:ea typeface="Microsoft JhengHei UI" panose="020B0604030504040204" pitchFamily="34" charset="-120"/>
                          <a:cs typeface="微软雅黑"/>
                        </a:rPr>
                        <a:t>读者(1,张三,25,男,吉林)</a:t>
                      </a:r>
                      <a:endParaRPr sz="1600" dirty="0">
                        <a:latin typeface="Microsoft JhengHei UI" panose="020B0604030504040204" pitchFamily="34" charset="-120"/>
                        <a:ea typeface="Microsoft JhengHei UI" panose="020B0604030504040204" pitchFamily="34" charset="-120"/>
                        <a:cs typeface="微软雅黑"/>
                      </a:endParaRPr>
                    </a:p>
                    <a:p>
                      <a:pPr marL="92075">
                        <a:lnSpc>
                          <a:spcPct val="100000"/>
                        </a:lnSpc>
                        <a:spcBef>
                          <a:spcPts val="5"/>
                        </a:spcBef>
                      </a:pPr>
                      <a:r>
                        <a:rPr sz="1600" b="1" dirty="0">
                          <a:solidFill>
                            <a:srgbClr val="FFFFFF"/>
                          </a:solidFill>
                          <a:latin typeface="Microsoft JhengHei UI" panose="020B0604030504040204" pitchFamily="34" charset="-120"/>
                          <a:ea typeface="Microsoft JhengHei UI" panose="020B0604030504040204" pitchFamily="34" charset="-120"/>
                          <a:cs typeface="微软雅黑"/>
                        </a:rPr>
                        <a:t>读者(2,李四,22,女,黑龙江)</a:t>
                      </a:r>
                      <a:endParaRPr sz="1600" dirty="0">
                        <a:latin typeface="Microsoft JhengHei UI" panose="020B0604030504040204" pitchFamily="34" charset="-120"/>
                        <a:ea typeface="Microsoft JhengHei UI" panose="020B0604030504040204" pitchFamily="34" charset="-120"/>
                        <a:cs typeface="微软雅黑"/>
                      </a:endParaRPr>
                    </a:p>
                    <a:p>
                      <a:pPr marL="92075">
                        <a:lnSpc>
                          <a:spcPct val="100000"/>
                        </a:lnSpc>
                        <a:spcBef>
                          <a:spcPts val="5"/>
                        </a:spcBef>
                      </a:pPr>
                      <a:r>
                        <a:rPr sz="1600" b="1" dirty="0">
                          <a:solidFill>
                            <a:srgbClr val="FFFFFF"/>
                          </a:solidFill>
                          <a:latin typeface="Microsoft JhengHei UI" panose="020B0604030504040204" pitchFamily="34" charset="-120"/>
                          <a:ea typeface="Microsoft JhengHei UI" panose="020B0604030504040204" pitchFamily="34" charset="-120"/>
                          <a:cs typeface="微软雅黑"/>
                        </a:rPr>
                        <a:t>读者(3,王五,24,男,沈阳)</a:t>
                      </a:r>
                      <a:endParaRPr sz="1600" dirty="0">
                        <a:latin typeface="Microsoft JhengHei UI" panose="020B0604030504040204" pitchFamily="34" charset="-120"/>
                        <a:ea typeface="Microsoft JhengHei UI" panose="020B0604030504040204" pitchFamily="34" charset="-120"/>
                        <a:cs typeface="微软雅黑"/>
                      </a:endParaRPr>
                    </a:p>
                  </a:txBody>
                  <a:tcPr marL="0" marR="0" marT="0" marB="0">
                    <a:solidFill>
                      <a:srgbClr val="000000"/>
                    </a:solidFill>
                  </a:tcPr>
                </a:tc>
                <a:tc hMerge="1">
                  <a:txBody>
                    <a:bodyPr/>
                    <a:lstStyle/>
                    <a:p>
                      <a:endParaRPr/>
                    </a:p>
                  </a:txBody>
                  <a:tcPr marL="0" marR="0" marT="0" marB="0"/>
                </a:tc>
                <a:tc>
                  <a:txBody>
                    <a:bodyPr/>
                    <a:lstStyle/>
                    <a:p>
                      <a:endParaRPr sz="1600" dirty="0">
                        <a:latin typeface="Microsoft JhengHei UI" panose="020B0604030504040204" pitchFamily="34" charset="-120"/>
                        <a:ea typeface="Microsoft JhengHei UI" panose="020B0604030504040204" pitchFamily="34" charset="-120"/>
                        <a:cs typeface="微软雅黑"/>
                      </a:endParaRPr>
                    </a:p>
                  </a:txBody>
                  <a:tcPr marL="0" marR="0" marT="0" marB="0"/>
                </a:tc>
                <a:extLst>
                  <a:ext uri="{0D108BD9-81ED-4DB2-BD59-A6C34878D82A}">
                    <a16:rowId xmlns="" xmlns:a16="http://schemas.microsoft.com/office/drawing/2014/main" val="10003"/>
                  </a:ext>
                </a:extLst>
              </a:tr>
            </a:tbl>
          </a:graphicData>
        </a:graphic>
      </p:graphicFrame>
      <p:sp>
        <p:nvSpPr>
          <p:cNvPr id="26" name="矩形 25">
            <a:extLst>
              <a:ext uri="{FF2B5EF4-FFF2-40B4-BE49-F238E27FC236}">
                <a16:creationId xmlns="" xmlns:a16="http://schemas.microsoft.com/office/drawing/2014/main" id="{73D1983C-7F06-4AD9-9628-0100E2EA1DEE}"/>
              </a:ext>
            </a:extLst>
          </p:cNvPr>
          <p:cNvSpPr/>
          <p:nvPr/>
        </p:nvSpPr>
        <p:spPr>
          <a:xfrm>
            <a:off x="241300" y="383633"/>
            <a:ext cx="59436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Microsoft JhengHei" panose="020B0604030504040204" pitchFamily="34" charset="-120"/>
                <a:ea typeface="Microsoft JhengHei" panose="020B0604030504040204" pitchFamily="34" charset="-120"/>
              </a:rPr>
              <a:t>E-R</a:t>
            </a:r>
            <a:r>
              <a:rPr lang="zh-CN" altLang="en-US" sz="2800" b="1" u="dbl" spc="-5" dirty="0">
                <a:solidFill>
                  <a:srgbClr val="000000"/>
                </a:solidFill>
                <a:latin typeface="Microsoft JhengHei" panose="020B0604030504040204" pitchFamily="34" charset="-120"/>
                <a:ea typeface="Microsoft JhengHei" panose="020B0604030504040204" pitchFamily="34" charset="-120"/>
              </a:rPr>
              <a:t>模型</a:t>
            </a:r>
            <a:r>
              <a:rPr lang="en-US" altLang="zh-CN" sz="2800" b="1" u="dbl" spc="-5" dirty="0">
                <a:solidFill>
                  <a:srgbClr val="000000"/>
                </a:solidFill>
                <a:latin typeface="Microsoft JhengHei" panose="020B0604030504040204" pitchFamily="34" charset="-120"/>
                <a:ea typeface="Microsoft JhengHei" panose="020B0604030504040204" pitchFamily="34" charset="-120"/>
              </a:rPr>
              <a:t>--</a:t>
            </a:r>
            <a:r>
              <a:rPr lang="zh-CN" altLang="en-US" sz="2800" b="1" u="dbl" spc="-5" dirty="0">
                <a:solidFill>
                  <a:srgbClr val="000000"/>
                </a:solidFill>
                <a:latin typeface="Microsoft JhengHei" panose="020B0604030504040204" pitchFamily="34" charset="-120"/>
                <a:ea typeface="Microsoft JhengHei" panose="020B0604030504040204" pitchFamily="34" charset="-120"/>
              </a:rPr>
              <a:t>数学建模之基本思想</a:t>
            </a:r>
            <a:endParaRPr lang="zh-CN" altLang="en-US" sz="2400" u="dbl" dirty="0">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p:bldP spid="11" grpId="0" animBg="1"/>
      <p:bldP spid="12" grpId="0" animBg="1"/>
      <p:bldP spid="13" grpId="0" animBg="1"/>
      <p:bldP spid="14" grpId="0" animBg="1"/>
      <p:bldP spid="15" grpId="0"/>
      <p:bldP spid="16" grpId="0" animBg="1"/>
      <p:bldP spid="1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84459" y="1547334"/>
            <a:ext cx="8379459" cy="4591000"/>
          </a:xfrm>
          <a:prstGeom prst="rect">
            <a:avLst/>
          </a:prstGeom>
        </p:spPr>
        <p:txBody>
          <a:bodyPr vert="horz" wrap="square" lIns="0" tIns="0" rIns="0" bIns="0" rtlCol="0">
            <a:spAutoFit/>
          </a:bodyPr>
          <a:lstStyle/>
          <a:p>
            <a:pPr marL="469900" indent="-457200">
              <a:lnSpc>
                <a:spcPct val="100000"/>
              </a:lnSpc>
              <a:buFont typeface="Wingdings" panose="05000000000000000000" pitchFamily="2" charset="2"/>
              <a:buChar char="p"/>
            </a:pPr>
            <a:r>
              <a:rPr sz="2000" b="1" spc="-5" dirty="0" err="1">
                <a:latin typeface="Microsoft JhengHei UI" panose="020B0604030504040204" pitchFamily="34" charset="-120"/>
                <a:ea typeface="Microsoft JhengHei UI" panose="020B0604030504040204" pitchFamily="34" charset="-120"/>
                <a:cs typeface="微软雅黑"/>
              </a:rPr>
              <a:t>属性还有很多类型，注意区分</a:t>
            </a:r>
            <a:r>
              <a:rPr sz="2000" b="1" spc="-5" dirty="0">
                <a:latin typeface="Microsoft JhengHei UI" panose="020B0604030504040204" pitchFamily="34" charset="-120"/>
                <a:ea typeface="Microsoft JhengHei UI" panose="020B0604030504040204" pitchFamily="34" charset="-120"/>
                <a:cs typeface="微软雅黑"/>
              </a:rPr>
              <a:t>：</a:t>
            </a:r>
            <a:endParaRPr sz="2000" dirty="0">
              <a:latin typeface="Microsoft JhengHei UI" panose="020B0604030504040204" pitchFamily="34" charset="-120"/>
              <a:ea typeface="Microsoft JhengHei UI" panose="020B0604030504040204" pitchFamily="34" charset="-120"/>
              <a:cs typeface="微软雅黑"/>
            </a:endParaRPr>
          </a:p>
          <a:p>
            <a:pPr marL="812165" indent="-342900">
              <a:lnSpc>
                <a:spcPct val="100000"/>
              </a:lnSpc>
              <a:spcBef>
                <a:spcPts val="720"/>
              </a:spcBef>
              <a:buFont typeface="Wingdings" panose="05000000000000000000" pitchFamily="2" charset="2"/>
              <a:buChar char="p"/>
            </a:pPr>
            <a:r>
              <a:rPr sz="2000" b="1" u="heavy" spc="-5" dirty="0" err="1">
                <a:latin typeface="Microsoft JhengHei UI" panose="020B0604030504040204" pitchFamily="34" charset="-120"/>
                <a:ea typeface="Microsoft JhengHei UI" panose="020B0604030504040204" pitchFamily="34" charset="-120"/>
                <a:cs typeface="微软雅黑"/>
              </a:rPr>
              <a:t>单一属性与</a:t>
            </a:r>
            <a:r>
              <a:rPr sz="2000" b="1" spc="-5" dirty="0" err="1">
                <a:latin typeface="Microsoft JhengHei UI" panose="020B0604030504040204" pitchFamily="34" charset="-120"/>
                <a:ea typeface="Microsoft JhengHei UI" panose="020B0604030504040204" pitchFamily="34" charset="-120"/>
                <a:cs typeface="微软雅黑"/>
              </a:rPr>
              <a:t>复合属性</a:t>
            </a:r>
            <a:r>
              <a:rPr sz="2000" b="1" spc="-5" dirty="0">
                <a:latin typeface="Microsoft JhengHei UI" panose="020B0604030504040204" pitchFamily="34" charset="-120"/>
                <a:ea typeface="Microsoft JhengHei UI" panose="020B0604030504040204" pitchFamily="34" charset="-120"/>
                <a:cs typeface="微软雅黑"/>
              </a:rPr>
              <a:t>,</a:t>
            </a:r>
            <a:endParaRPr sz="2000" dirty="0">
              <a:latin typeface="Microsoft JhengHei UI" panose="020B0604030504040204" pitchFamily="34" charset="-120"/>
              <a:ea typeface="Microsoft JhengHei UI" panose="020B0604030504040204" pitchFamily="34" charset="-120"/>
              <a:cs typeface="微软雅黑"/>
            </a:endParaRPr>
          </a:p>
          <a:p>
            <a:pPr marL="812165" indent="-342900">
              <a:lnSpc>
                <a:spcPct val="100000"/>
              </a:lnSpc>
              <a:spcBef>
                <a:spcPts val="725"/>
              </a:spcBef>
              <a:buFont typeface="Wingdings" panose="05000000000000000000" pitchFamily="2" charset="2"/>
              <a:buChar char="p"/>
              <a:tabLst>
                <a:tab pos="2703830" algn="l"/>
              </a:tabLst>
            </a:pPr>
            <a:r>
              <a:rPr sz="2000" b="1" spc="-5" dirty="0" err="1">
                <a:solidFill>
                  <a:srgbClr val="FF0065"/>
                </a:solidFill>
                <a:latin typeface="Microsoft JhengHei UI" panose="020B0604030504040204" pitchFamily="34" charset="-120"/>
                <a:ea typeface="Microsoft JhengHei UI" panose="020B0604030504040204" pitchFamily="34" charset="-120"/>
                <a:cs typeface="微软雅黑"/>
              </a:rPr>
              <a:t>复合属性示例</a:t>
            </a:r>
            <a:r>
              <a:rPr sz="2000" b="1" spc="-5" dirty="0">
                <a:solidFill>
                  <a:srgbClr val="FF0065"/>
                </a:solidFill>
                <a:latin typeface="Microsoft JhengHei UI" panose="020B0604030504040204" pitchFamily="34" charset="-120"/>
                <a:ea typeface="Microsoft JhengHei UI" panose="020B0604030504040204" pitchFamily="34" charset="-120"/>
                <a:cs typeface="微软雅黑"/>
              </a:rPr>
              <a:t>：</a:t>
            </a:r>
            <a:r>
              <a:rPr sz="2000" b="1" dirty="0">
                <a:solidFill>
                  <a:srgbClr val="FF0065"/>
                </a:solidFill>
                <a:latin typeface="Microsoft JhengHei UI" panose="020B0604030504040204" pitchFamily="34" charset="-120"/>
                <a:ea typeface="Microsoft JhengHei UI" panose="020B0604030504040204" pitchFamily="34" charset="-120"/>
                <a:cs typeface="微软雅黑"/>
              </a:rPr>
              <a:t>	</a:t>
            </a:r>
            <a:r>
              <a:rPr sz="2000" b="1" spc="-5" dirty="0">
                <a:solidFill>
                  <a:srgbClr val="3333CC"/>
                </a:solidFill>
                <a:latin typeface="Microsoft JhengHei UI" panose="020B0604030504040204" pitchFamily="34" charset="-120"/>
                <a:ea typeface="Microsoft JhengHei UI" panose="020B0604030504040204" pitchFamily="34" charset="-120"/>
                <a:cs typeface="微软雅黑"/>
              </a:rPr>
              <a:t>家庭住址：省份,</a:t>
            </a:r>
            <a:r>
              <a:rPr sz="2000" b="1" dirty="0">
                <a:solidFill>
                  <a:srgbClr val="3333CC"/>
                </a:solidFill>
                <a:latin typeface="Microsoft JhengHei UI" panose="020B0604030504040204" pitchFamily="34" charset="-120"/>
                <a:ea typeface="Microsoft JhengHei UI" panose="020B0604030504040204" pitchFamily="34" charset="-120"/>
                <a:cs typeface="微软雅黑"/>
              </a:rPr>
              <a:t> </a:t>
            </a:r>
            <a:r>
              <a:rPr sz="2000" b="1" spc="-5" dirty="0">
                <a:solidFill>
                  <a:srgbClr val="3333CC"/>
                </a:solidFill>
                <a:latin typeface="Microsoft JhengHei UI" panose="020B0604030504040204" pitchFamily="34" charset="-120"/>
                <a:ea typeface="Microsoft JhengHei UI" panose="020B0604030504040204" pitchFamily="34" charset="-120"/>
                <a:cs typeface="微软雅黑"/>
              </a:rPr>
              <a:t>详细住址</a:t>
            </a:r>
            <a:endParaRPr sz="2000" dirty="0">
              <a:latin typeface="Microsoft JhengHei UI" panose="020B0604030504040204" pitchFamily="34" charset="-120"/>
              <a:ea typeface="Microsoft JhengHei UI" panose="020B0604030504040204" pitchFamily="34" charset="-120"/>
              <a:cs typeface="微软雅黑"/>
            </a:endParaRPr>
          </a:p>
          <a:p>
            <a:pPr marL="812165" indent="-342900">
              <a:lnSpc>
                <a:spcPct val="100000"/>
              </a:lnSpc>
              <a:spcBef>
                <a:spcPts val="725"/>
              </a:spcBef>
              <a:buFont typeface="Wingdings" panose="05000000000000000000" pitchFamily="2" charset="2"/>
              <a:buChar char="p"/>
            </a:pPr>
            <a:r>
              <a:rPr sz="2000" b="1" spc="-5" dirty="0" err="1">
                <a:solidFill>
                  <a:srgbClr val="FF0065"/>
                </a:solidFill>
                <a:latin typeface="Microsoft JhengHei UI" panose="020B0604030504040204" pitchFamily="34" charset="-120"/>
                <a:ea typeface="Microsoft JhengHei UI" panose="020B0604030504040204" pitchFamily="34" charset="-120"/>
                <a:cs typeface="微软雅黑"/>
              </a:rPr>
              <a:t>在关系模型中，复合属性一定要转化为单一属性</a:t>
            </a:r>
            <a:r>
              <a:rPr sz="2000" b="1" spc="-5" dirty="0">
                <a:solidFill>
                  <a:srgbClr val="FF0065"/>
                </a:solidFill>
                <a:latin typeface="Microsoft JhengHei UI" panose="020B0604030504040204" pitchFamily="34" charset="-120"/>
                <a:ea typeface="Microsoft JhengHei UI" panose="020B0604030504040204" pitchFamily="34" charset="-120"/>
                <a:cs typeface="微软雅黑"/>
              </a:rPr>
              <a:t>(关系的第1范式)</a:t>
            </a:r>
            <a:endParaRPr sz="2000" dirty="0">
              <a:latin typeface="Microsoft JhengHei UI" panose="020B0604030504040204" pitchFamily="34" charset="-120"/>
              <a:ea typeface="Microsoft JhengHei UI" panose="020B0604030504040204" pitchFamily="34" charset="-120"/>
              <a:cs typeface="微软雅黑"/>
            </a:endParaRPr>
          </a:p>
          <a:p>
            <a:pPr marL="812165" indent="-342900">
              <a:lnSpc>
                <a:spcPct val="100000"/>
              </a:lnSpc>
              <a:spcBef>
                <a:spcPts val="725"/>
              </a:spcBef>
              <a:buFont typeface="Wingdings" panose="05000000000000000000" pitchFamily="2" charset="2"/>
              <a:buChar char="p"/>
            </a:pPr>
            <a:r>
              <a:rPr sz="2000" b="1" u="heavy" spc="-5" dirty="0" err="1">
                <a:latin typeface="Microsoft JhengHei UI" panose="020B0604030504040204" pitchFamily="34" charset="-120"/>
                <a:ea typeface="Microsoft JhengHei UI" panose="020B0604030504040204" pitchFamily="34" charset="-120"/>
                <a:cs typeface="微软雅黑"/>
              </a:rPr>
              <a:t>单值属性和</a:t>
            </a:r>
            <a:r>
              <a:rPr sz="2000" b="1" spc="-5" dirty="0" err="1">
                <a:latin typeface="Microsoft JhengHei UI" panose="020B0604030504040204" pitchFamily="34" charset="-120"/>
                <a:ea typeface="Microsoft JhengHei UI" panose="020B0604030504040204" pitchFamily="34" charset="-120"/>
                <a:cs typeface="微软雅黑"/>
              </a:rPr>
              <a:t>多值属性：每个实例的该属性值是一个还是多个</a:t>
            </a:r>
            <a:endParaRPr sz="2000" dirty="0">
              <a:latin typeface="Microsoft JhengHei UI" panose="020B0604030504040204" pitchFamily="34" charset="-120"/>
              <a:ea typeface="Microsoft JhengHei UI" panose="020B0604030504040204" pitchFamily="34" charset="-120"/>
              <a:cs typeface="微软雅黑"/>
            </a:endParaRPr>
          </a:p>
          <a:p>
            <a:pPr marL="812165" indent="-342900">
              <a:lnSpc>
                <a:spcPct val="100000"/>
              </a:lnSpc>
              <a:spcBef>
                <a:spcPts val="725"/>
              </a:spcBef>
              <a:buFont typeface="Wingdings" panose="05000000000000000000" pitchFamily="2" charset="2"/>
              <a:buChar char="p"/>
            </a:pPr>
            <a:r>
              <a:rPr sz="2000" b="1" spc="-5" dirty="0" err="1">
                <a:solidFill>
                  <a:srgbClr val="FF0065"/>
                </a:solidFill>
                <a:latin typeface="Microsoft JhengHei UI" panose="020B0604030504040204" pitchFamily="34" charset="-120"/>
                <a:ea typeface="Microsoft JhengHei UI" panose="020B0604030504040204" pitchFamily="34" charset="-120"/>
                <a:cs typeface="微软雅黑"/>
              </a:rPr>
              <a:t>多值属性示例</a:t>
            </a:r>
            <a:r>
              <a:rPr sz="2000" b="1" spc="-5" dirty="0">
                <a:solidFill>
                  <a:srgbClr val="FF0065"/>
                </a:solidFill>
                <a:latin typeface="Microsoft JhengHei UI" panose="020B0604030504040204" pitchFamily="34" charset="-120"/>
                <a:ea typeface="Microsoft JhengHei UI" panose="020B0604030504040204" pitchFamily="34" charset="-120"/>
                <a:cs typeface="微软雅黑"/>
              </a:rPr>
              <a:t>：</a:t>
            </a:r>
            <a:r>
              <a:rPr sz="2000" b="1" spc="10" dirty="0">
                <a:solidFill>
                  <a:srgbClr val="FF0065"/>
                </a:solidFill>
                <a:latin typeface="Microsoft JhengHei UI" panose="020B0604030504040204" pitchFamily="34" charset="-120"/>
                <a:ea typeface="Microsoft JhengHei UI" panose="020B0604030504040204" pitchFamily="34" charset="-120"/>
                <a:cs typeface="微软雅黑"/>
              </a:rPr>
              <a:t> </a:t>
            </a:r>
            <a:r>
              <a:rPr sz="2000" b="1" spc="-5" dirty="0" err="1">
                <a:solidFill>
                  <a:srgbClr val="FF0065"/>
                </a:solidFill>
                <a:latin typeface="Microsoft JhengHei UI" panose="020B0604030504040204" pitchFamily="34" charset="-120"/>
                <a:ea typeface="Microsoft JhengHei UI" panose="020B0604030504040204" pitchFamily="34" charset="-120"/>
                <a:cs typeface="微软雅黑"/>
              </a:rPr>
              <a:t>电话号码，一个人可能有多个电话号码</a:t>
            </a:r>
            <a:endParaRPr sz="2000" dirty="0">
              <a:latin typeface="Microsoft JhengHei UI" panose="020B0604030504040204" pitchFamily="34" charset="-120"/>
              <a:ea typeface="Microsoft JhengHei UI" panose="020B0604030504040204" pitchFamily="34" charset="-120"/>
              <a:cs typeface="微软雅黑"/>
            </a:endParaRPr>
          </a:p>
          <a:p>
            <a:pPr marL="812165" indent="-342900">
              <a:lnSpc>
                <a:spcPct val="100000"/>
              </a:lnSpc>
              <a:spcBef>
                <a:spcPts val="725"/>
              </a:spcBef>
              <a:buFont typeface="Wingdings" panose="05000000000000000000" pitchFamily="2" charset="2"/>
              <a:buChar char="p"/>
            </a:pPr>
            <a:r>
              <a:rPr sz="2000" b="1" spc="-5" dirty="0" err="1">
                <a:solidFill>
                  <a:srgbClr val="FF0065"/>
                </a:solidFill>
                <a:latin typeface="Microsoft JhengHei UI" panose="020B0604030504040204" pitchFamily="34" charset="-120"/>
                <a:ea typeface="Microsoft JhengHei UI" panose="020B0604030504040204" pitchFamily="34" charset="-120"/>
                <a:cs typeface="微软雅黑"/>
              </a:rPr>
              <a:t>在关系模型中，多值属性一定要转化为单值属性</a:t>
            </a:r>
            <a:r>
              <a:rPr sz="2000" b="1" spc="-5" dirty="0">
                <a:solidFill>
                  <a:srgbClr val="FF0065"/>
                </a:solidFill>
                <a:latin typeface="Microsoft JhengHei UI" panose="020B0604030504040204" pitchFamily="34" charset="-120"/>
                <a:ea typeface="Microsoft JhengHei UI" panose="020B0604030504040204" pitchFamily="34" charset="-120"/>
                <a:cs typeface="微软雅黑"/>
              </a:rPr>
              <a:t>(关系的第1范式)</a:t>
            </a:r>
            <a:endParaRPr sz="2000" dirty="0">
              <a:latin typeface="Microsoft JhengHei UI" panose="020B0604030504040204" pitchFamily="34" charset="-120"/>
              <a:ea typeface="Microsoft JhengHei UI" panose="020B0604030504040204" pitchFamily="34" charset="-120"/>
              <a:cs typeface="微软雅黑"/>
            </a:endParaRPr>
          </a:p>
          <a:p>
            <a:pPr marL="812165" indent="-342900">
              <a:lnSpc>
                <a:spcPct val="100000"/>
              </a:lnSpc>
              <a:spcBef>
                <a:spcPts val="720"/>
              </a:spcBef>
              <a:buFont typeface="Wingdings" panose="05000000000000000000" pitchFamily="2" charset="2"/>
              <a:buChar char="p"/>
            </a:pPr>
            <a:r>
              <a:rPr sz="2000" b="1" u="heavy" spc="-5" dirty="0" err="1">
                <a:latin typeface="Microsoft JhengHei UI" panose="020B0604030504040204" pitchFamily="34" charset="-120"/>
                <a:ea typeface="Microsoft JhengHei UI" panose="020B0604030504040204" pitchFamily="34" charset="-120"/>
                <a:cs typeface="微软雅黑"/>
              </a:rPr>
              <a:t>可空值属</a:t>
            </a:r>
            <a:r>
              <a:rPr sz="2000" b="1" u="heavy" dirty="0" err="1">
                <a:latin typeface="Microsoft JhengHei UI" panose="020B0604030504040204" pitchFamily="34" charset="-120"/>
                <a:ea typeface="Microsoft JhengHei UI" panose="020B0604030504040204" pitchFamily="34" charset="-120"/>
                <a:cs typeface="微软雅黑"/>
              </a:rPr>
              <a:t>性</a:t>
            </a:r>
            <a:r>
              <a:rPr sz="2000" b="1" u="heavy" spc="-5" dirty="0" err="1">
                <a:latin typeface="Microsoft JhengHei UI" panose="020B0604030504040204" pitchFamily="34" charset="-120"/>
                <a:ea typeface="Microsoft JhengHei UI" panose="020B0604030504040204" pitchFamily="34" charset="-120"/>
                <a:cs typeface="微软雅黑"/>
              </a:rPr>
              <a:t>和</a:t>
            </a:r>
            <a:r>
              <a:rPr sz="2000" b="1" spc="-5" dirty="0" err="1">
                <a:latin typeface="Microsoft JhengHei UI" panose="020B0604030504040204" pitchFamily="34" charset="-120"/>
                <a:ea typeface="Microsoft JhengHei UI" panose="020B0604030504040204" pitchFamily="34" charset="-120"/>
                <a:cs typeface="微软雅黑"/>
              </a:rPr>
              <a:t>非空值属</a:t>
            </a:r>
            <a:r>
              <a:rPr sz="2000" b="1" dirty="0" err="1">
                <a:latin typeface="Microsoft JhengHei UI" panose="020B0604030504040204" pitchFamily="34" charset="-120"/>
                <a:ea typeface="Microsoft JhengHei UI" panose="020B0604030504040204" pitchFamily="34" charset="-120"/>
                <a:cs typeface="微软雅黑"/>
              </a:rPr>
              <a:t>性</a:t>
            </a:r>
            <a:r>
              <a:rPr sz="2000" b="1" spc="-5" dirty="0" err="1">
                <a:latin typeface="Microsoft JhengHei UI" panose="020B0604030504040204" pitchFamily="34" charset="-120"/>
                <a:ea typeface="Microsoft JhengHei UI" panose="020B0604030504040204" pitchFamily="34" charset="-120"/>
                <a:cs typeface="微软雅黑"/>
              </a:rPr>
              <a:t>：每个实例的该属性值可以是或不能是空值</a:t>
            </a:r>
            <a:endParaRPr sz="2000" dirty="0">
              <a:latin typeface="Microsoft JhengHei UI" panose="020B0604030504040204" pitchFamily="34" charset="-120"/>
              <a:ea typeface="Microsoft JhengHei UI" panose="020B0604030504040204" pitchFamily="34" charset="-120"/>
              <a:cs typeface="微软雅黑"/>
            </a:endParaRPr>
          </a:p>
          <a:p>
            <a:pPr marL="812800" indent="-342900">
              <a:lnSpc>
                <a:spcPct val="100000"/>
              </a:lnSpc>
              <a:spcBef>
                <a:spcPts val="725"/>
              </a:spcBef>
              <a:buFont typeface="Wingdings" panose="05000000000000000000" pitchFamily="2" charset="2"/>
              <a:buChar char="p"/>
            </a:pPr>
            <a:r>
              <a:rPr sz="2000" b="1" u="heavy" spc="-5" dirty="0" err="1">
                <a:latin typeface="Microsoft JhengHei UI" panose="020B0604030504040204" pitchFamily="34" charset="-120"/>
                <a:ea typeface="Microsoft JhengHei UI" panose="020B0604030504040204" pitchFamily="34" charset="-120"/>
                <a:cs typeface="微软雅黑"/>
              </a:rPr>
              <a:t>导出属性</a:t>
            </a:r>
            <a:endParaRPr sz="2000" dirty="0">
              <a:latin typeface="Microsoft JhengHei UI" panose="020B0604030504040204" pitchFamily="34" charset="-120"/>
              <a:ea typeface="Microsoft JhengHei UI" panose="020B0604030504040204" pitchFamily="34" charset="-120"/>
              <a:cs typeface="微软雅黑"/>
            </a:endParaRPr>
          </a:p>
          <a:p>
            <a:pPr marL="812800" indent="-342900">
              <a:lnSpc>
                <a:spcPct val="100000"/>
              </a:lnSpc>
              <a:spcBef>
                <a:spcPts val="725"/>
              </a:spcBef>
              <a:buFont typeface="Wingdings" panose="05000000000000000000" pitchFamily="2" charset="2"/>
              <a:buChar char="p"/>
            </a:pPr>
            <a:r>
              <a:rPr sz="2000" b="1" spc="-5" dirty="0" err="1">
                <a:solidFill>
                  <a:srgbClr val="FF0065"/>
                </a:solidFill>
                <a:latin typeface="Microsoft JhengHei UI" panose="020B0604030504040204" pitchFamily="34" charset="-120"/>
                <a:ea typeface="Microsoft JhengHei UI" panose="020B0604030504040204" pitchFamily="34" charset="-120"/>
                <a:cs typeface="微软雅黑"/>
              </a:rPr>
              <a:t>由其他属性计算而得</a:t>
            </a:r>
            <a:endParaRPr sz="2000" dirty="0">
              <a:latin typeface="Microsoft JhengHei UI" panose="020B0604030504040204" pitchFamily="34" charset="-120"/>
              <a:ea typeface="Microsoft JhengHei UI" panose="020B0604030504040204" pitchFamily="34" charset="-120"/>
              <a:cs typeface="微软雅黑"/>
            </a:endParaRPr>
          </a:p>
          <a:p>
            <a:pPr marL="812800" indent="-342900">
              <a:lnSpc>
                <a:spcPct val="100000"/>
              </a:lnSpc>
              <a:spcBef>
                <a:spcPts val="725"/>
              </a:spcBef>
              <a:buFont typeface="Wingdings" panose="05000000000000000000" pitchFamily="2" charset="2"/>
              <a:buChar char="p"/>
            </a:pPr>
            <a:r>
              <a:rPr sz="2000" b="1" spc="-5" dirty="0" err="1">
                <a:solidFill>
                  <a:srgbClr val="FF0065"/>
                </a:solidFill>
                <a:latin typeface="Microsoft JhengHei UI" panose="020B0604030504040204" pitchFamily="34" charset="-120"/>
                <a:ea typeface="Microsoft JhengHei UI" panose="020B0604030504040204" pitchFamily="34" charset="-120"/>
                <a:cs typeface="微软雅黑"/>
              </a:rPr>
              <a:t>例如由“出生年份</a:t>
            </a:r>
            <a:r>
              <a:rPr sz="2000" b="1" spc="-5" dirty="0">
                <a:solidFill>
                  <a:srgbClr val="FF0065"/>
                </a:solidFill>
                <a:latin typeface="Microsoft JhengHei UI" panose="020B0604030504040204" pitchFamily="34" charset="-120"/>
                <a:ea typeface="Microsoft JhengHei UI" panose="020B0604030504040204" pitchFamily="34" charset="-120"/>
                <a:cs typeface="微软雅黑"/>
              </a:rPr>
              <a:t>”</a:t>
            </a:r>
            <a:r>
              <a:rPr sz="2000" b="1" dirty="0">
                <a:solidFill>
                  <a:srgbClr val="FF0065"/>
                </a:solidFill>
                <a:latin typeface="Microsoft JhengHei UI" panose="020B0604030504040204" pitchFamily="34" charset="-120"/>
                <a:ea typeface="Microsoft JhengHei UI" panose="020B0604030504040204" pitchFamily="34" charset="-120"/>
                <a:cs typeface="微软雅黑"/>
              </a:rPr>
              <a:t> </a:t>
            </a:r>
            <a:r>
              <a:rPr sz="2000" b="1" spc="-5" dirty="0">
                <a:solidFill>
                  <a:srgbClr val="FF0065"/>
                </a:solidFill>
                <a:latin typeface="Microsoft JhengHei UI" panose="020B0604030504040204" pitchFamily="34" charset="-120"/>
                <a:ea typeface="Microsoft JhengHei UI" panose="020B0604030504040204" pitchFamily="34" charset="-120"/>
                <a:cs typeface="微软雅黑"/>
              </a:rPr>
              <a:t>可以得出“年龄”</a:t>
            </a:r>
            <a:endParaRPr sz="2000" dirty="0">
              <a:latin typeface="Microsoft JhengHei UI" panose="020B0604030504040204" pitchFamily="34" charset="-120"/>
              <a:ea typeface="Microsoft JhengHei UI" panose="020B0604030504040204" pitchFamily="34" charset="-120"/>
              <a:cs typeface="微软雅黑"/>
            </a:endParaRPr>
          </a:p>
        </p:txBody>
      </p:sp>
      <p:sp>
        <p:nvSpPr>
          <p:cNvPr id="4" name="object 4"/>
          <p:cNvSpPr txBox="1">
            <a:spLocks noGrp="1"/>
          </p:cNvSpPr>
          <p:nvPr>
            <p:ph type="title"/>
          </p:nvPr>
        </p:nvSpPr>
        <p:spPr>
          <a:xfrm>
            <a:off x="894499" y="689610"/>
            <a:ext cx="8597163" cy="314959"/>
          </a:xfrm>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E-</a:t>
            </a:r>
            <a:r>
              <a:rPr sz="2000" spc="-10" dirty="0">
                <a:solidFill>
                  <a:srgbClr val="FFFFFF"/>
                </a:solidFill>
                <a:latin typeface="Arial"/>
                <a:cs typeface="Arial"/>
              </a:rPr>
              <a:t>R</a:t>
            </a:r>
            <a:r>
              <a:rPr sz="2000" dirty="0">
                <a:solidFill>
                  <a:srgbClr val="FFFFFF"/>
                </a:solidFill>
                <a:latin typeface="华文中宋"/>
                <a:cs typeface="华文中宋"/>
              </a:rPr>
              <a:t>模型</a:t>
            </a:r>
            <a:r>
              <a:rPr sz="2000" spc="-15" dirty="0">
                <a:solidFill>
                  <a:srgbClr val="FFFFFF"/>
                </a:solidFill>
                <a:latin typeface="Arial"/>
                <a:cs typeface="Arial"/>
              </a:rPr>
              <a:t>-</a:t>
            </a:r>
            <a:r>
              <a:rPr sz="2000" spc="-5" dirty="0">
                <a:solidFill>
                  <a:srgbClr val="FFFFFF"/>
                </a:solidFill>
                <a:latin typeface="Arial"/>
                <a:cs typeface="Arial"/>
              </a:rPr>
              <a:t>-</a:t>
            </a:r>
            <a:r>
              <a:rPr sz="2000" spc="-5" dirty="0">
                <a:solidFill>
                  <a:srgbClr val="FFFFFF"/>
                </a:solidFill>
                <a:latin typeface="华文中宋"/>
                <a:cs typeface="华文中宋"/>
              </a:rPr>
              <a:t>数据建模之基本思想 </a:t>
            </a:r>
            <a:r>
              <a:rPr sz="2000" spc="-10" dirty="0">
                <a:solidFill>
                  <a:srgbClr val="FFFFFF"/>
                </a:solidFill>
                <a:latin typeface="Arial"/>
                <a:cs typeface="Arial"/>
              </a:rPr>
              <a:t>(4</a:t>
            </a:r>
            <a:r>
              <a:rPr sz="2000" spc="-5" dirty="0">
                <a:solidFill>
                  <a:srgbClr val="FFFFFF"/>
                </a:solidFill>
                <a:latin typeface="Arial"/>
                <a:cs typeface="Arial"/>
              </a:rPr>
              <a:t>)</a:t>
            </a:r>
            <a:r>
              <a:rPr sz="2000" spc="-5" dirty="0">
                <a:solidFill>
                  <a:srgbClr val="FFFFFF"/>
                </a:solidFill>
                <a:latin typeface="华文中宋"/>
                <a:cs typeface="华文中宋"/>
              </a:rPr>
              <a:t>怎样刻画实体呢</a:t>
            </a:r>
            <a:r>
              <a:rPr sz="2000" spc="-5" dirty="0">
                <a:solidFill>
                  <a:srgbClr val="FFFFFF"/>
                </a:solidFill>
                <a:latin typeface="Arial"/>
                <a:cs typeface="Arial"/>
              </a:rPr>
              <a:t>?</a:t>
            </a:r>
            <a:endParaRPr sz="2000">
              <a:latin typeface="Arial"/>
              <a:cs typeface="Arial"/>
            </a:endParaRPr>
          </a:p>
        </p:txBody>
      </p:sp>
      <p:sp>
        <p:nvSpPr>
          <p:cNvPr id="6" name="矩形 5">
            <a:extLst>
              <a:ext uri="{FF2B5EF4-FFF2-40B4-BE49-F238E27FC236}">
                <a16:creationId xmlns="" xmlns:a16="http://schemas.microsoft.com/office/drawing/2014/main" id="{9B933C29-91AB-47E4-AAB9-304D404D1024}"/>
              </a:ext>
            </a:extLst>
          </p:cNvPr>
          <p:cNvSpPr/>
          <p:nvPr/>
        </p:nvSpPr>
        <p:spPr>
          <a:xfrm>
            <a:off x="241300" y="383633"/>
            <a:ext cx="59436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Microsoft JhengHei" panose="020B0604030504040204" pitchFamily="34" charset="-120"/>
                <a:ea typeface="Microsoft JhengHei" panose="020B0604030504040204" pitchFamily="34" charset="-120"/>
              </a:rPr>
              <a:t>E-R</a:t>
            </a:r>
            <a:r>
              <a:rPr lang="zh-CN" altLang="en-US" sz="2800" b="1" u="dbl" spc="-5" dirty="0">
                <a:solidFill>
                  <a:srgbClr val="000000"/>
                </a:solidFill>
                <a:latin typeface="Microsoft JhengHei" panose="020B0604030504040204" pitchFamily="34" charset="-120"/>
                <a:ea typeface="Microsoft JhengHei" panose="020B0604030504040204" pitchFamily="34" charset="-120"/>
              </a:rPr>
              <a:t>模型</a:t>
            </a:r>
            <a:r>
              <a:rPr lang="en-US" altLang="zh-CN" sz="2800" b="1" u="dbl" spc="-5" dirty="0">
                <a:solidFill>
                  <a:srgbClr val="000000"/>
                </a:solidFill>
                <a:latin typeface="Microsoft JhengHei" panose="020B0604030504040204" pitchFamily="34" charset="-120"/>
                <a:ea typeface="Microsoft JhengHei" panose="020B0604030504040204" pitchFamily="34" charset="-120"/>
              </a:rPr>
              <a:t>--</a:t>
            </a:r>
            <a:r>
              <a:rPr lang="zh-CN" altLang="en-US" sz="2800" b="1" u="dbl" spc="-5" dirty="0">
                <a:solidFill>
                  <a:srgbClr val="000000"/>
                </a:solidFill>
                <a:latin typeface="Microsoft JhengHei" panose="020B0604030504040204" pitchFamily="34" charset="-120"/>
                <a:ea typeface="Microsoft JhengHei" panose="020B0604030504040204" pitchFamily="34" charset="-120"/>
              </a:rPr>
              <a:t>数学建模之基本思想</a:t>
            </a:r>
            <a:endParaRPr lang="zh-CN" altLang="en-US" sz="2400" u="dbl" dirty="0">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43300" y="1396458"/>
            <a:ext cx="5398770" cy="1290097"/>
          </a:xfrm>
          <a:prstGeom prst="rect">
            <a:avLst/>
          </a:prstGeom>
        </p:spPr>
        <p:txBody>
          <a:bodyPr vert="horz" wrap="square" lIns="0" tIns="0" rIns="0" bIns="0" rtlCol="0">
            <a:spAutoFit/>
          </a:bodyPr>
          <a:lstStyle/>
          <a:p>
            <a:pPr marL="355600" indent="-342900">
              <a:lnSpc>
                <a:spcPct val="100000"/>
              </a:lnSpc>
              <a:buFont typeface="Wingdings" panose="05000000000000000000" pitchFamily="2" charset="2"/>
              <a:buChar char="Ø"/>
            </a:pPr>
            <a:r>
              <a:rPr sz="2000" b="1" spc="-5" dirty="0" err="1">
                <a:latin typeface="Microsoft JhengHei UI" panose="020B0604030504040204" pitchFamily="34" charset="-120"/>
                <a:ea typeface="Microsoft JhengHei UI" panose="020B0604030504040204" pitchFamily="34" charset="-120"/>
                <a:cs typeface="微软雅黑"/>
              </a:rPr>
              <a:t>实体中每一实例如何区分</a:t>
            </a:r>
            <a:r>
              <a:rPr sz="2000" b="1" spc="-5" dirty="0">
                <a:latin typeface="Microsoft JhengHei UI" panose="020B0604030504040204" pitchFamily="34" charset="-120"/>
                <a:ea typeface="Microsoft JhengHei UI" panose="020B0604030504040204" pitchFamily="34" charset="-120"/>
                <a:cs typeface="微软雅黑"/>
              </a:rPr>
              <a:t>？</a:t>
            </a:r>
            <a:endParaRPr sz="2000" dirty="0">
              <a:latin typeface="Microsoft JhengHei UI" panose="020B0604030504040204" pitchFamily="34" charset="-120"/>
              <a:ea typeface="Microsoft JhengHei UI" panose="020B0604030504040204" pitchFamily="34" charset="-120"/>
              <a:cs typeface="微软雅黑"/>
            </a:endParaRPr>
          </a:p>
          <a:p>
            <a:pPr marL="12700">
              <a:lnSpc>
                <a:spcPct val="100000"/>
              </a:lnSpc>
              <a:spcBef>
                <a:spcPts val="1020"/>
              </a:spcBef>
            </a:pPr>
            <a:r>
              <a:rPr sz="2800" b="1" u="heavy" spc="-5" dirty="0">
                <a:latin typeface="Microsoft JhengHei UI" panose="020B0604030504040204" pitchFamily="34" charset="-120"/>
                <a:ea typeface="Microsoft JhengHei UI" panose="020B0604030504040204" pitchFamily="34" charset="-120"/>
                <a:cs typeface="微软雅黑"/>
              </a:rPr>
              <a:t>关键字/</a:t>
            </a:r>
            <a:r>
              <a:rPr sz="2800" b="1" u="heavy" spc="-10" dirty="0">
                <a:latin typeface="Microsoft JhengHei UI" panose="020B0604030504040204" pitchFamily="34" charset="-120"/>
                <a:ea typeface="Microsoft JhengHei UI" panose="020B0604030504040204" pitchFamily="34" charset="-120"/>
                <a:cs typeface="微软雅黑"/>
              </a:rPr>
              <a:t>码</a:t>
            </a:r>
            <a:r>
              <a:rPr sz="2000" b="1" spc="-5" dirty="0">
                <a:latin typeface="Microsoft JhengHei UI" panose="020B0604030504040204" pitchFamily="34" charset="-120"/>
                <a:ea typeface="Microsoft JhengHei UI" panose="020B0604030504040204" pitchFamily="34" charset="-120"/>
                <a:cs typeface="微软雅黑"/>
              </a:rPr>
              <a:t>，实体中能够用其值唯一区分开</a:t>
            </a:r>
            <a:endParaRPr sz="2000" dirty="0">
              <a:latin typeface="Microsoft JhengHei UI" panose="020B0604030504040204" pitchFamily="34" charset="-120"/>
              <a:ea typeface="Microsoft JhengHei UI" panose="020B0604030504040204" pitchFamily="34" charset="-120"/>
              <a:cs typeface="微软雅黑"/>
            </a:endParaRPr>
          </a:p>
          <a:p>
            <a:pPr marL="12700">
              <a:lnSpc>
                <a:spcPct val="100000"/>
              </a:lnSpc>
              <a:spcBef>
                <a:spcPts val="850"/>
              </a:spcBef>
            </a:pPr>
            <a:r>
              <a:rPr sz="2000" b="1" spc="-5" dirty="0">
                <a:latin typeface="Microsoft JhengHei UI" panose="020B0604030504040204" pitchFamily="34" charset="-120"/>
                <a:ea typeface="Microsoft JhengHei UI" panose="020B0604030504040204" pitchFamily="34" charset="-120"/>
                <a:cs typeface="微软雅黑"/>
              </a:rPr>
              <a:t>每一实例的属性或属性组合</a:t>
            </a:r>
            <a:endParaRPr sz="2000" dirty="0">
              <a:latin typeface="Microsoft JhengHei UI" panose="020B0604030504040204" pitchFamily="34" charset="-120"/>
              <a:ea typeface="Microsoft JhengHei UI" panose="020B0604030504040204" pitchFamily="34" charset="-120"/>
              <a:cs typeface="微软雅黑"/>
            </a:endParaRPr>
          </a:p>
        </p:txBody>
      </p:sp>
      <p:sp>
        <p:nvSpPr>
          <p:cNvPr id="4" name="object 4"/>
          <p:cNvSpPr/>
          <p:nvPr/>
        </p:nvSpPr>
        <p:spPr>
          <a:xfrm>
            <a:off x="4660900" y="3470147"/>
            <a:ext cx="1276350" cy="495300"/>
          </a:xfrm>
          <a:custGeom>
            <a:avLst/>
            <a:gdLst/>
            <a:ahLst/>
            <a:cxnLst/>
            <a:rect l="l" t="t" r="r" b="b"/>
            <a:pathLst>
              <a:path w="1276350" h="495300">
                <a:moveTo>
                  <a:pt x="1276350" y="247649"/>
                </a:moveTo>
                <a:lnTo>
                  <a:pt x="1267996" y="207385"/>
                </a:lnTo>
                <a:lnTo>
                  <a:pt x="1243809" y="169224"/>
                </a:lnTo>
                <a:lnTo>
                  <a:pt x="1205102" y="133670"/>
                </a:lnTo>
                <a:lnTo>
                  <a:pt x="1153186" y="101224"/>
                </a:lnTo>
                <a:lnTo>
                  <a:pt x="1089374" y="72389"/>
                </a:lnTo>
                <a:lnTo>
                  <a:pt x="1053417" y="59484"/>
                </a:lnTo>
                <a:lnTo>
                  <a:pt x="1014977" y="47670"/>
                </a:lnTo>
                <a:lnTo>
                  <a:pt x="974220" y="37011"/>
                </a:lnTo>
                <a:lnTo>
                  <a:pt x="931309" y="27569"/>
                </a:lnTo>
                <a:lnTo>
                  <a:pt x="886408" y="19407"/>
                </a:lnTo>
                <a:lnTo>
                  <a:pt x="839681" y="12588"/>
                </a:lnTo>
                <a:lnTo>
                  <a:pt x="791292" y="7175"/>
                </a:lnTo>
                <a:lnTo>
                  <a:pt x="741405" y="3230"/>
                </a:lnTo>
                <a:lnTo>
                  <a:pt x="690184" y="818"/>
                </a:lnTo>
                <a:lnTo>
                  <a:pt x="637794" y="0"/>
                </a:lnTo>
                <a:lnTo>
                  <a:pt x="585512" y="818"/>
                </a:lnTo>
                <a:lnTo>
                  <a:pt x="534389" y="3230"/>
                </a:lnTo>
                <a:lnTo>
                  <a:pt x="484589" y="7175"/>
                </a:lnTo>
                <a:lnTo>
                  <a:pt x="436278" y="12588"/>
                </a:lnTo>
                <a:lnTo>
                  <a:pt x="389620" y="19407"/>
                </a:lnTo>
                <a:lnTo>
                  <a:pt x="344779" y="27569"/>
                </a:lnTo>
                <a:lnTo>
                  <a:pt x="301920" y="37011"/>
                </a:lnTo>
                <a:lnTo>
                  <a:pt x="261207" y="47670"/>
                </a:lnTo>
                <a:lnTo>
                  <a:pt x="222806" y="59484"/>
                </a:lnTo>
                <a:lnTo>
                  <a:pt x="186880" y="72390"/>
                </a:lnTo>
                <a:lnTo>
                  <a:pt x="123114" y="101224"/>
                </a:lnTo>
                <a:lnTo>
                  <a:pt x="71227" y="133670"/>
                </a:lnTo>
                <a:lnTo>
                  <a:pt x="32534" y="169224"/>
                </a:lnTo>
                <a:lnTo>
                  <a:pt x="8353" y="207385"/>
                </a:lnTo>
                <a:lnTo>
                  <a:pt x="0" y="247650"/>
                </a:lnTo>
                <a:lnTo>
                  <a:pt x="2115" y="267910"/>
                </a:lnTo>
                <a:lnTo>
                  <a:pt x="18547" y="307041"/>
                </a:lnTo>
                <a:lnTo>
                  <a:pt x="50149" y="343888"/>
                </a:lnTo>
                <a:lnTo>
                  <a:pt x="95603" y="377934"/>
                </a:lnTo>
                <a:lnTo>
                  <a:pt x="153595" y="408664"/>
                </a:lnTo>
                <a:lnTo>
                  <a:pt x="222806" y="435560"/>
                </a:lnTo>
                <a:lnTo>
                  <a:pt x="261207" y="447409"/>
                </a:lnTo>
                <a:lnTo>
                  <a:pt x="301920" y="458106"/>
                </a:lnTo>
                <a:lnTo>
                  <a:pt x="344779" y="467586"/>
                </a:lnTo>
                <a:lnTo>
                  <a:pt x="389620" y="475785"/>
                </a:lnTo>
                <a:lnTo>
                  <a:pt x="436278" y="482638"/>
                </a:lnTo>
                <a:lnTo>
                  <a:pt x="484589" y="488081"/>
                </a:lnTo>
                <a:lnTo>
                  <a:pt x="534389" y="492048"/>
                </a:lnTo>
                <a:lnTo>
                  <a:pt x="585512" y="494476"/>
                </a:lnTo>
                <a:lnTo>
                  <a:pt x="637794" y="495300"/>
                </a:lnTo>
                <a:lnTo>
                  <a:pt x="690184" y="494476"/>
                </a:lnTo>
                <a:lnTo>
                  <a:pt x="741405" y="492048"/>
                </a:lnTo>
                <a:lnTo>
                  <a:pt x="791292" y="488081"/>
                </a:lnTo>
                <a:lnTo>
                  <a:pt x="839681" y="482638"/>
                </a:lnTo>
                <a:lnTo>
                  <a:pt x="886408" y="475785"/>
                </a:lnTo>
                <a:lnTo>
                  <a:pt x="931309" y="467586"/>
                </a:lnTo>
                <a:lnTo>
                  <a:pt x="974220" y="458106"/>
                </a:lnTo>
                <a:lnTo>
                  <a:pt x="1014977" y="447409"/>
                </a:lnTo>
                <a:lnTo>
                  <a:pt x="1053417" y="435560"/>
                </a:lnTo>
                <a:lnTo>
                  <a:pt x="1089374" y="422624"/>
                </a:lnTo>
                <a:lnTo>
                  <a:pt x="1153186" y="393746"/>
                </a:lnTo>
                <a:lnTo>
                  <a:pt x="1205102" y="361293"/>
                </a:lnTo>
                <a:lnTo>
                  <a:pt x="1243809" y="325782"/>
                </a:lnTo>
                <a:lnTo>
                  <a:pt x="1267996" y="287728"/>
                </a:lnTo>
                <a:lnTo>
                  <a:pt x="1276350" y="247649"/>
                </a:lnTo>
                <a:close/>
              </a:path>
            </a:pathLst>
          </a:custGeom>
          <a:solidFill>
            <a:srgbClr val="CCCCFF"/>
          </a:solidFill>
        </p:spPr>
        <p:txBody>
          <a:bodyPr wrap="square" lIns="0" tIns="0" rIns="0" bIns="0" rtlCol="0"/>
          <a:lstStyle/>
          <a:p>
            <a:endParaRPr/>
          </a:p>
        </p:txBody>
      </p:sp>
      <p:sp>
        <p:nvSpPr>
          <p:cNvPr id="5" name="object 5"/>
          <p:cNvSpPr/>
          <p:nvPr/>
        </p:nvSpPr>
        <p:spPr>
          <a:xfrm>
            <a:off x="4699139" y="3470147"/>
            <a:ext cx="1276350" cy="495300"/>
          </a:xfrm>
          <a:custGeom>
            <a:avLst/>
            <a:gdLst/>
            <a:ahLst/>
            <a:cxnLst/>
            <a:rect l="l" t="t" r="r" b="b"/>
            <a:pathLst>
              <a:path w="1276350" h="495300">
                <a:moveTo>
                  <a:pt x="637794" y="0"/>
                </a:moveTo>
                <a:lnTo>
                  <a:pt x="585512" y="818"/>
                </a:lnTo>
                <a:lnTo>
                  <a:pt x="534389" y="3230"/>
                </a:lnTo>
                <a:lnTo>
                  <a:pt x="484589" y="7175"/>
                </a:lnTo>
                <a:lnTo>
                  <a:pt x="436278" y="12588"/>
                </a:lnTo>
                <a:lnTo>
                  <a:pt x="389620" y="19407"/>
                </a:lnTo>
                <a:lnTo>
                  <a:pt x="344779" y="27569"/>
                </a:lnTo>
                <a:lnTo>
                  <a:pt x="301920" y="37011"/>
                </a:lnTo>
                <a:lnTo>
                  <a:pt x="261207" y="47670"/>
                </a:lnTo>
                <a:lnTo>
                  <a:pt x="222806" y="59484"/>
                </a:lnTo>
                <a:lnTo>
                  <a:pt x="186880" y="72390"/>
                </a:lnTo>
                <a:lnTo>
                  <a:pt x="123114" y="101224"/>
                </a:lnTo>
                <a:lnTo>
                  <a:pt x="71227" y="133670"/>
                </a:lnTo>
                <a:lnTo>
                  <a:pt x="32534" y="169224"/>
                </a:lnTo>
                <a:lnTo>
                  <a:pt x="8353" y="207385"/>
                </a:lnTo>
                <a:lnTo>
                  <a:pt x="0" y="247650"/>
                </a:lnTo>
                <a:lnTo>
                  <a:pt x="2115" y="267910"/>
                </a:lnTo>
                <a:lnTo>
                  <a:pt x="18547" y="307041"/>
                </a:lnTo>
                <a:lnTo>
                  <a:pt x="50149" y="343888"/>
                </a:lnTo>
                <a:lnTo>
                  <a:pt x="95603" y="377934"/>
                </a:lnTo>
                <a:lnTo>
                  <a:pt x="153595" y="408664"/>
                </a:lnTo>
                <a:lnTo>
                  <a:pt x="222806" y="435560"/>
                </a:lnTo>
                <a:lnTo>
                  <a:pt x="261207" y="447409"/>
                </a:lnTo>
                <a:lnTo>
                  <a:pt x="301920" y="458106"/>
                </a:lnTo>
                <a:lnTo>
                  <a:pt x="344779" y="467586"/>
                </a:lnTo>
                <a:lnTo>
                  <a:pt x="389620" y="475785"/>
                </a:lnTo>
                <a:lnTo>
                  <a:pt x="436278" y="482638"/>
                </a:lnTo>
                <a:lnTo>
                  <a:pt x="484589" y="488081"/>
                </a:lnTo>
                <a:lnTo>
                  <a:pt x="534389" y="492048"/>
                </a:lnTo>
                <a:lnTo>
                  <a:pt x="585512" y="494476"/>
                </a:lnTo>
                <a:lnTo>
                  <a:pt x="637794" y="495300"/>
                </a:lnTo>
                <a:lnTo>
                  <a:pt x="690184" y="494476"/>
                </a:lnTo>
                <a:lnTo>
                  <a:pt x="741405" y="492048"/>
                </a:lnTo>
                <a:lnTo>
                  <a:pt x="791292" y="488081"/>
                </a:lnTo>
                <a:lnTo>
                  <a:pt x="839681" y="482638"/>
                </a:lnTo>
                <a:lnTo>
                  <a:pt x="886408" y="475785"/>
                </a:lnTo>
                <a:lnTo>
                  <a:pt x="931309" y="467586"/>
                </a:lnTo>
                <a:lnTo>
                  <a:pt x="974220" y="458106"/>
                </a:lnTo>
                <a:lnTo>
                  <a:pt x="1014977" y="447409"/>
                </a:lnTo>
                <a:lnTo>
                  <a:pt x="1053417" y="435560"/>
                </a:lnTo>
                <a:lnTo>
                  <a:pt x="1089374" y="422624"/>
                </a:lnTo>
                <a:lnTo>
                  <a:pt x="1153186" y="393746"/>
                </a:lnTo>
                <a:lnTo>
                  <a:pt x="1205102" y="361293"/>
                </a:lnTo>
                <a:lnTo>
                  <a:pt x="1243809" y="325782"/>
                </a:lnTo>
                <a:lnTo>
                  <a:pt x="1267996" y="287728"/>
                </a:lnTo>
                <a:lnTo>
                  <a:pt x="1276350" y="247649"/>
                </a:lnTo>
                <a:lnTo>
                  <a:pt x="1274234" y="227286"/>
                </a:lnTo>
                <a:lnTo>
                  <a:pt x="1257799" y="188011"/>
                </a:lnTo>
                <a:lnTo>
                  <a:pt x="1226188" y="151090"/>
                </a:lnTo>
                <a:lnTo>
                  <a:pt x="1180713" y="117027"/>
                </a:lnTo>
                <a:lnTo>
                  <a:pt x="1122685" y="86324"/>
                </a:lnTo>
                <a:lnTo>
                  <a:pt x="1053417" y="59484"/>
                </a:lnTo>
                <a:lnTo>
                  <a:pt x="1014977" y="47670"/>
                </a:lnTo>
                <a:lnTo>
                  <a:pt x="974220" y="37011"/>
                </a:lnTo>
                <a:lnTo>
                  <a:pt x="931309" y="27569"/>
                </a:lnTo>
                <a:lnTo>
                  <a:pt x="886408" y="19407"/>
                </a:lnTo>
                <a:lnTo>
                  <a:pt x="839681" y="12588"/>
                </a:lnTo>
                <a:lnTo>
                  <a:pt x="791292" y="7175"/>
                </a:lnTo>
                <a:lnTo>
                  <a:pt x="741405" y="3230"/>
                </a:lnTo>
                <a:lnTo>
                  <a:pt x="690184" y="818"/>
                </a:lnTo>
                <a:lnTo>
                  <a:pt x="637794" y="0"/>
                </a:lnTo>
                <a:close/>
              </a:path>
            </a:pathLst>
          </a:custGeom>
          <a:ln w="9525">
            <a:solidFill>
              <a:srgbClr val="000000"/>
            </a:solidFill>
          </a:ln>
        </p:spPr>
        <p:txBody>
          <a:bodyPr wrap="square" lIns="0" tIns="0" rIns="0" bIns="0" rtlCol="0"/>
          <a:lstStyle/>
          <a:p>
            <a:endParaRPr/>
          </a:p>
        </p:txBody>
      </p:sp>
      <p:sp>
        <p:nvSpPr>
          <p:cNvPr id="6" name="object 6"/>
          <p:cNvSpPr txBox="1"/>
          <p:nvPr/>
        </p:nvSpPr>
        <p:spPr>
          <a:xfrm>
            <a:off x="3543433" y="5806719"/>
            <a:ext cx="4851400" cy="761875"/>
          </a:xfrm>
          <a:prstGeom prst="rect">
            <a:avLst/>
          </a:prstGeom>
        </p:spPr>
        <p:txBody>
          <a:bodyPr vert="horz" wrap="square" lIns="0" tIns="0" rIns="0" bIns="0" rtlCol="0">
            <a:spAutoFit/>
          </a:bodyPr>
          <a:lstStyle/>
          <a:p>
            <a:pPr marL="12700" marR="5080">
              <a:lnSpc>
                <a:spcPct val="130300"/>
              </a:lnSpc>
            </a:pPr>
            <a:r>
              <a:rPr sz="2000" b="1" u="heavy" spc="-5" dirty="0">
                <a:latin typeface="Microsoft JhengHei UI" panose="020B0604030504040204" pitchFamily="34" charset="-120"/>
                <a:ea typeface="Microsoft JhengHei UI" panose="020B0604030504040204" pitchFamily="34" charset="-120"/>
                <a:cs typeface="微软雅黑"/>
              </a:rPr>
              <a:t>借书证号</a:t>
            </a:r>
            <a:r>
              <a:rPr sz="2000" spc="-5" dirty="0">
                <a:latin typeface="Microsoft JhengHei UI" panose="020B0604030504040204" pitchFamily="34" charset="-120"/>
                <a:ea typeface="Microsoft JhengHei UI" panose="020B0604030504040204" pitchFamily="34" charset="-120"/>
                <a:cs typeface="微软雅黑"/>
              </a:rPr>
              <a:t>是唯一的，其他属性有相重复的值 所以借书证号是关键字, 其他不是… …</a:t>
            </a:r>
            <a:endParaRPr sz="2000">
              <a:latin typeface="Microsoft JhengHei UI" panose="020B0604030504040204" pitchFamily="34" charset="-120"/>
              <a:ea typeface="Microsoft JhengHei UI" panose="020B0604030504040204" pitchFamily="34" charset="-120"/>
              <a:cs typeface="微软雅黑"/>
            </a:endParaRPr>
          </a:p>
        </p:txBody>
      </p:sp>
      <p:sp>
        <p:nvSpPr>
          <p:cNvPr id="7" name="object 7"/>
          <p:cNvSpPr/>
          <p:nvPr/>
        </p:nvSpPr>
        <p:spPr>
          <a:xfrm>
            <a:off x="1437563" y="4122420"/>
            <a:ext cx="1245323" cy="2147316"/>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289189" y="3896867"/>
            <a:ext cx="1579880" cy="2613025"/>
          </a:xfrm>
          <a:custGeom>
            <a:avLst/>
            <a:gdLst/>
            <a:ahLst/>
            <a:cxnLst/>
            <a:rect l="l" t="t" r="r" b="b"/>
            <a:pathLst>
              <a:path w="1579880" h="2613025">
                <a:moveTo>
                  <a:pt x="789432" y="0"/>
                </a:moveTo>
                <a:lnTo>
                  <a:pt x="724703" y="4333"/>
                </a:lnTo>
                <a:lnTo>
                  <a:pt x="661412" y="17107"/>
                </a:lnTo>
                <a:lnTo>
                  <a:pt x="599763" y="37987"/>
                </a:lnTo>
                <a:lnTo>
                  <a:pt x="539959" y="66635"/>
                </a:lnTo>
                <a:lnTo>
                  <a:pt x="482203" y="102715"/>
                </a:lnTo>
                <a:lnTo>
                  <a:pt x="426698" y="145890"/>
                </a:lnTo>
                <a:lnTo>
                  <a:pt x="373649" y="195823"/>
                </a:lnTo>
                <a:lnTo>
                  <a:pt x="323258" y="252179"/>
                </a:lnTo>
                <a:lnTo>
                  <a:pt x="275730" y="314620"/>
                </a:lnTo>
                <a:lnTo>
                  <a:pt x="231266" y="382809"/>
                </a:lnTo>
                <a:lnTo>
                  <a:pt x="190072" y="456411"/>
                </a:lnTo>
                <a:lnTo>
                  <a:pt x="152351" y="535088"/>
                </a:lnTo>
                <a:lnTo>
                  <a:pt x="118305" y="618504"/>
                </a:lnTo>
                <a:lnTo>
                  <a:pt x="88139" y="706322"/>
                </a:lnTo>
                <a:lnTo>
                  <a:pt x="62055" y="798206"/>
                </a:lnTo>
                <a:lnTo>
                  <a:pt x="40257" y="893819"/>
                </a:lnTo>
                <a:lnTo>
                  <a:pt x="22950" y="992825"/>
                </a:lnTo>
                <a:lnTo>
                  <a:pt x="10335" y="1094886"/>
                </a:lnTo>
                <a:lnTo>
                  <a:pt x="2617" y="1199666"/>
                </a:lnTo>
                <a:lnTo>
                  <a:pt x="0" y="1306830"/>
                </a:lnTo>
                <a:lnTo>
                  <a:pt x="2617" y="1413987"/>
                </a:lnTo>
                <a:lnTo>
                  <a:pt x="10335" y="1518752"/>
                </a:lnTo>
                <a:lnTo>
                  <a:pt x="22950" y="1620788"/>
                </a:lnTo>
                <a:lnTo>
                  <a:pt x="40257" y="1719760"/>
                </a:lnTo>
                <a:lnTo>
                  <a:pt x="62055" y="1815334"/>
                </a:lnTo>
                <a:lnTo>
                  <a:pt x="88139" y="1907172"/>
                </a:lnTo>
                <a:lnTo>
                  <a:pt x="118305" y="1994940"/>
                </a:lnTo>
                <a:lnTo>
                  <a:pt x="152351" y="2078303"/>
                </a:lnTo>
                <a:lnTo>
                  <a:pt x="190072" y="2156924"/>
                </a:lnTo>
                <a:lnTo>
                  <a:pt x="231267" y="2230469"/>
                </a:lnTo>
                <a:lnTo>
                  <a:pt x="275730" y="2298601"/>
                </a:lnTo>
                <a:lnTo>
                  <a:pt x="323258" y="2360986"/>
                </a:lnTo>
                <a:lnTo>
                  <a:pt x="373649" y="2417288"/>
                </a:lnTo>
                <a:lnTo>
                  <a:pt x="426698" y="2467172"/>
                </a:lnTo>
                <a:lnTo>
                  <a:pt x="482203" y="2510301"/>
                </a:lnTo>
                <a:lnTo>
                  <a:pt x="539959" y="2546341"/>
                </a:lnTo>
                <a:lnTo>
                  <a:pt x="599763" y="2574956"/>
                </a:lnTo>
                <a:lnTo>
                  <a:pt x="661412" y="2595811"/>
                </a:lnTo>
                <a:lnTo>
                  <a:pt x="724703" y="2608570"/>
                </a:lnTo>
                <a:lnTo>
                  <a:pt x="789432" y="2612898"/>
                </a:lnTo>
                <a:lnTo>
                  <a:pt x="854269" y="2608570"/>
                </a:lnTo>
                <a:lnTo>
                  <a:pt x="917657" y="2595811"/>
                </a:lnTo>
                <a:lnTo>
                  <a:pt x="979394" y="2574956"/>
                </a:lnTo>
                <a:lnTo>
                  <a:pt x="1039276" y="2546341"/>
                </a:lnTo>
                <a:lnTo>
                  <a:pt x="1097101" y="2510301"/>
                </a:lnTo>
                <a:lnTo>
                  <a:pt x="1152665" y="2467172"/>
                </a:lnTo>
                <a:lnTo>
                  <a:pt x="1205767" y="2417288"/>
                </a:lnTo>
                <a:lnTo>
                  <a:pt x="1256202" y="2360986"/>
                </a:lnTo>
                <a:lnTo>
                  <a:pt x="1303769" y="2298601"/>
                </a:lnTo>
                <a:lnTo>
                  <a:pt x="1348263" y="2230469"/>
                </a:lnTo>
                <a:lnTo>
                  <a:pt x="1389483" y="2156924"/>
                </a:lnTo>
                <a:lnTo>
                  <a:pt x="1427226" y="2078303"/>
                </a:lnTo>
                <a:lnTo>
                  <a:pt x="1461287" y="1994940"/>
                </a:lnTo>
                <a:lnTo>
                  <a:pt x="1491466" y="1907172"/>
                </a:lnTo>
                <a:lnTo>
                  <a:pt x="1517558" y="1815334"/>
                </a:lnTo>
                <a:lnTo>
                  <a:pt x="1539361" y="1719760"/>
                </a:lnTo>
                <a:lnTo>
                  <a:pt x="1556673" y="1620788"/>
                </a:lnTo>
                <a:lnTo>
                  <a:pt x="1569289" y="1518752"/>
                </a:lnTo>
                <a:lnTo>
                  <a:pt x="1577008" y="1413987"/>
                </a:lnTo>
                <a:lnTo>
                  <a:pt x="1579626" y="1306830"/>
                </a:lnTo>
                <a:lnTo>
                  <a:pt x="1577008" y="1199666"/>
                </a:lnTo>
                <a:lnTo>
                  <a:pt x="1569289" y="1094886"/>
                </a:lnTo>
                <a:lnTo>
                  <a:pt x="1556673" y="992825"/>
                </a:lnTo>
                <a:lnTo>
                  <a:pt x="1539361" y="893819"/>
                </a:lnTo>
                <a:lnTo>
                  <a:pt x="1517558" y="798206"/>
                </a:lnTo>
                <a:lnTo>
                  <a:pt x="1491466" y="706322"/>
                </a:lnTo>
                <a:lnTo>
                  <a:pt x="1461287" y="618504"/>
                </a:lnTo>
                <a:lnTo>
                  <a:pt x="1427226" y="535088"/>
                </a:lnTo>
                <a:lnTo>
                  <a:pt x="1389483" y="456411"/>
                </a:lnTo>
                <a:lnTo>
                  <a:pt x="1348263" y="382809"/>
                </a:lnTo>
                <a:lnTo>
                  <a:pt x="1303769" y="314620"/>
                </a:lnTo>
                <a:lnTo>
                  <a:pt x="1256202" y="252179"/>
                </a:lnTo>
                <a:lnTo>
                  <a:pt x="1205767" y="195823"/>
                </a:lnTo>
                <a:lnTo>
                  <a:pt x="1152665" y="145890"/>
                </a:lnTo>
                <a:lnTo>
                  <a:pt x="1097101" y="102715"/>
                </a:lnTo>
                <a:lnTo>
                  <a:pt x="1039276" y="66635"/>
                </a:lnTo>
                <a:lnTo>
                  <a:pt x="979394" y="37987"/>
                </a:lnTo>
                <a:lnTo>
                  <a:pt x="917657" y="17107"/>
                </a:lnTo>
                <a:lnTo>
                  <a:pt x="854269" y="4333"/>
                </a:lnTo>
                <a:lnTo>
                  <a:pt x="789432" y="0"/>
                </a:lnTo>
                <a:close/>
              </a:path>
            </a:pathLst>
          </a:custGeom>
          <a:ln w="9524">
            <a:solidFill>
              <a:srgbClr val="000000"/>
            </a:solidFill>
          </a:ln>
        </p:spPr>
        <p:txBody>
          <a:bodyPr wrap="square" lIns="0" tIns="0" rIns="0" bIns="0" rtlCol="0"/>
          <a:lstStyle/>
          <a:p>
            <a:endParaRPr/>
          </a:p>
        </p:txBody>
      </p:sp>
      <p:sp>
        <p:nvSpPr>
          <p:cNvPr id="9" name="object 9"/>
          <p:cNvSpPr/>
          <p:nvPr/>
        </p:nvSpPr>
        <p:spPr>
          <a:xfrm>
            <a:off x="4834013" y="3473196"/>
            <a:ext cx="4666615" cy="1948180"/>
          </a:xfrm>
          <a:custGeom>
            <a:avLst/>
            <a:gdLst/>
            <a:ahLst/>
            <a:cxnLst/>
            <a:rect l="l" t="t" r="r" b="b"/>
            <a:pathLst>
              <a:path w="4666615" h="1948179">
                <a:moveTo>
                  <a:pt x="0" y="1818894"/>
                </a:moveTo>
                <a:lnTo>
                  <a:pt x="61235" y="1829407"/>
                </a:lnTo>
                <a:lnTo>
                  <a:pt x="122389" y="1839083"/>
                </a:lnTo>
                <a:lnTo>
                  <a:pt x="183424" y="1848047"/>
                </a:lnTo>
                <a:lnTo>
                  <a:pt x="244303" y="1856420"/>
                </a:lnTo>
                <a:lnTo>
                  <a:pt x="304990" y="1864328"/>
                </a:lnTo>
                <a:lnTo>
                  <a:pt x="365449" y="1871892"/>
                </a:lnTo>
                <a:lnTo>
                  <a:pt x="425642" y="1879237"/>
                </a:lnTo>
                <a:lnTo>
                  <a:pt x="455628" y="1882866"/>
                </a:lnTo>
                <a:lnTo>
                  <a:pt x="485534" y="1886486"/>
                </a:lnTo>
                <a:lnTo>
                  <a:pt x="515355" y="1890113"/>
                </a:lnTo>
                <a:lnTo>
                  <a:pt x="545087" y="1893762"/>
                </a:lnTo>
                <a:lnTo>
                  <a:pt x="574725" y="1897449"/>
                </a:lnTo>
                <a:lnTo>
                  <a:pt x="604266" y="1901190"/>
                </a:lnTo>
                <a:lnTo>
                  <a:pt x="629812" y="1904165"/>
                </a:lnTo>
                <a:lnTo>
                  <a:pt x="680561" y="1909522"/>
                </a:lnTo>
                <a:lnTo>
                  <a:pt x="730853" y="1914239"/>
                </a:lnTo>
                <a:lnTo>
                  <a:pt x="780688" y="1918498"/>
                </a:lnTo>
                <a:lnTo>
                  <a:pt x="830065" y="1922484"/>
                </a:lnTo>
                <a:lnTo>
                  <a:pt x="854582" y="1924431"/>
                </a:lnTo>
                <a:lnTo>
                  <a:pt x="878986" y="1926377"/>
                </a:lnTo>
                <a:lnTo>
                  <a:pt x="927449" y="1930363"/>
                </a:lnTo>
                <a:lnTo>
                  <a:pt x="975455" y="1934622"/>
                </a:lnTo>
                <a:lnTo>
                  <a:pt x="1023004" y="1939339"/>
                </a:lnTo>
                <a:lnTo>
                  <a:pt x="1070095" y="1944696"/>
                </a:lnTo>
                <a:lnTo>
                  <a:pt x="1093470" y="1947672"/>
                </a:lnTo>
                <a:lnTo>
                  <a:pt x="1157130" y="1947522"/>
                </a:lnTo>
                <a:lnTo>
                  <a:pt x="1216142" y="1947090"/>
                </a:lnTo>
                <a:lnTo>
                  <a:pt x="1270752" y="1946404"/>
                </a:lnTo>
                <a:lnTo>
                  <a:pt x="1321204" y="1945489"/>
                </a:lnTo>
                <a:lnTo>
                  <a:pt x="1367742" y="1944373"/>
                </a:lnTo>
                <a:lnTo>
                  <a:pt x="1410611" y="1943083"/>
                </a:lnTo>
                <a:lnTo>
                  <a:pt x="1450055" y="1941646"/>
                </a:lnTo>
                <a:lnTo>
                  <a:pt x="1519650" y="1938436"/>
                </a:lnTo>
                <a:lnTo>
                  <a:pt x="1578481" y="1934959"/>
                </a:lnTo>
                <a:lnTo>
                  <a:pt x="1628507" y="1931429"/>
                </a:lnTo>
                <a:lnTo>
                  <a:pt x="1671685" y="1928062"/>
                </a:lnTo>
                <a:lnTo>
                  <a:pt x="1691316" y="1926506"/>
                </a:lnTo>
                <a:lnTo>
                  <a:pt x="1709970" y="1925072"/>
                </a:lnTo>
                <a:lnTo>
                  <a:pt x="1727889" y="1923785"/>
                </a:lnTo>
                <a:lnTo>
                  <a:pt x="1745320" y="1922673"/>
                </a:lnTo>
                <a:lnTo>
                  <a:pt x="1762506" y="1921764"/>
                </a:lnTo>
                <a:lnTo>
                  <a:pt x="1780853" y="1920200"/>
                </a:lnTo>
                <a:lnTo>
                  <a:pt x="1836474" y="1914668"/>
                </a:lnTo>
                <a:lnTo>
                  <a:pt x="1892589" y="1908128"/>
                </a:lnTo>
                <a:lnTo>
                  <a:pt x="1948719" y="1900904"/>
                </a:lnTo>
                <a:lnTo>
                  <a:pt x="2004386" y="1893320"/>
                </a:lnTo>
                <a:lnTo>
                  <a:pt x="2041005" y="1888224"/>
                </a:lnTo>
                <a:lnTo>
                  <a:pt x="2059112" y="1885700"/>
                </a:lnTo>
                <a:lnTo>
                  <a:pt x="2077063" y="1883208"/>
                </a:lnTo>
                <a:lnTo>
                  <a:pt x="2094837" y="1880760"/>
                </a:lnTo>
                <a:lnTo>
                  <a:pt x="2112419" y="1878368"/>
                </a:lnTo>
                <a:lnTo>
                  <a:pt x="2129790" y="1876044"/>
                </a:lnTo>
                <a:lnTo>
                  <a:pt x="2145623" y="1872989"/>
                </a:lnTo>
                <a:lnTo>
                  <a:pt x="2161359" y="1869989"/>
                </a:lnTo>
                <a:lnTo>
                  <a:pt x="2177015" y="1867030"/>
                </a:lnTo>
                <a:lnTo>
                  <a:pt x="2192609" y="1864095"/>
                </a:lnTo>
                <a:lnTo>
                  <a:pt x="2208156" y="1861173"/>
                </a:lnTo>
                <a:lnTo>
                  <a:pt x="2223676" y="1858247"/>
                </a:lnTo>
                <a:lnTo>
                  <a:pt x="2270233" y="1849310"/>
                </a:lnTo>
                <a:lnTo>
                  <a:pt x="2317150" y="1839833"/>
                </a:lnTo>
                <a:lnTo>
                  <a:pt x="2364890" y="1829431"/>
                </a:lnTo>
                <a:lnTo>
                  <a:pt x="2413916" y="1817716"/>
                </a:lnTo>
                <a:lnTo>
                  <a:pt x="2447544" y="1808988"/>
                </a:lnTo>
                <a:lnTo>
                  <a:pt x="2463493" y="1806558"/>
                </a:lnTo>
                <a:lnTo>
                  <a:pt x="2512033" y="1798911"/>
                </a:lnTo>
                <a:lnTo>
                  <a:pt x="2561478" y="1790687"/>
                </a:lnTo>
                <a:lnTo>
                  <a:pt x="2611659" y="1781841"/>
                </a:lnTo>
                <a:lnTo>
                  <a:pt x="2662406" y="1772327"/>
                </a:lnTo>
                <a:lnTo>
                  <a:pt x="2713549" y="1762097"/>
                </a:lnTo>
                <a:lnTo>
                  <a:pt x="2764918" y="1751106"/>
                </a:lnTo>
                <a:lnTo>
                  <a:pt x="2782062" y="1747266"/>
                </a:lnTo>
                <a:lnTo>
                  <a:pt x="2800399" y="1744141"/>
                </a:lnTo>
                <a:lnTo>
                  <a:pt x="2854787" y="1734366"/>
                </a:lnTo>
                <a:lnTo>
                  <a:pt x="2908661" y="1724160"/>
                </a:lnTo>
                <a:lnTo>
                  <a:pt x="2944558" y="1717222"/>
                </a:lnTo>
                <a:lnTo>
                  <a:pt x="2962560" y="1713738"/>
                </a:lnTo>
                <a:lnTo>
                  <a:pt x="3017026" y="1703315"/>
                </a:lnTo>
                <a:lnTo>
                  <a:pt x="3072597" y="1693109"/>
                </a:lnTo>
                <a:lnTo>
                  <a:pt x="3110525" y="1686531"/>
                </a:lnTo>
                <a:lnTo>
                  <a:pt x="3149346" y="1680210"/>
                </a:lnTo>
                <a:lnTo>
                  <a:pt x="3168895" y="1677813"/>
                </a:lnTo>
                <a:lnTo>
                  <a:pt x="3188469" y="1675210"/>
                </a:lnTo>
                <a:lnTo>
                  <a:pt x="3227789" y="1669474"/>
                </a:lnTo>
                <a:lnTo>
                  <a:pt x="3267502" y="1663181"/>
                </a:lnTo>
                <a:lnTo>
                  <a:pt x="3307805" y="1656508"/>
                </a:lnTo>
                <a:lnTo>
                  <a:pt x="3328239" y="1653085"/>
                </a:lnTo>
                <a:lnTo>
                  <a:pt x="3348894" y="1649634"/>
                </a:lnTo>
                <a:lnTo>
                  <a:pt x="3390967" y="1642737"/>
                </a:lnTo>
                <a:lnTo>
                  <a:pt x="3434218" y="1635996"/>
                </a:lnTo>
                <a:lnTo>
                  <a:pt x="3478846" y="1629588"/>
                </a:lnTo>
                <a:lnTo>
                  <a:pt x="3525047" y="1623693"/>
                </a:lnTo>
                <a:lnTo>
                  <a:pt x="3573017" y="1618488"/>
                </a:lnTo>
                <a:lnTo>
                  <a:pt x="3596277" y="1616886"/>
                </a:lnTo>
                <a:lnTo>
                  <a:pt x="3619441" y="1615068"/>
                </a:lnTo>
                <a:lnTo>
                  <a:pt x="3665604" y="1610880"/>
                </a:lnTo>
                <a:lnTo>
                  <a:pt x="3711748" y="1606116"/>
                </a:lnTo>
                <a:lnTo>
                  <a:pt x="3758116" y="1600968"/>
                </a:lnTo>
                <a:lnTo>
                  <a:pt x="3804951" y="1595628"/>
                </a:lnTo>
                <a:lnTo>
                  <a:pt x="3828619" y="1592945"/>
                </a:lnTo>
                <a:lnTo>
                  <a:pt x="3876608" y="1587677"/>
                </a:lnTo>
                <a:lnTo>
                  <a:pt x="3925669" y="1582697"/>
                </a:lnTo>
                <a:lnTo>
                  <a:pt x="3976044" y="1578197"/>
                </a:lnTo>
                <a:lnTo>
                  <a:pt x="4027976" y="1574369"/>
                </a:lnTo>
                <a:lnTo>
                  <a:pt x="4082948" y="1572690"/>
                </a:lnTo>
                <a:lnTo>
                  <a:pt x="4111524" y="1572469"/>
                </a:lnTo>
                <a:lnTo>
                  <a:pt x="4169371" y="1571658"/>
                </a:lnTo>
                <a:lnTo>
                  <a:pt x="4228150" y="1570463"/>
                </a:lnTo>
                <a:lnTo>
                  <a:pt x="4287871" y="1569012"/>
                </a:lnTo>
                <a:lnTo>
                  <a:pt x="4348543" y="1567434"/>
                </a:lnTo>
                <a:lnTo>
                  <a:pt x="4379238" y="1566636"/>
                </a:lnTo>
                <a:lnTo>
                  <a:pt x="4441354" y="1565105"/>
                </a:lnTo>
                <a:lnTo>
                  <a:pt x="4504443" y="1563766"/>
                </a:lnTo>
                <a:lnTo>
                  <a:pt x="4568516" y="1562748"/>
                </a:lnTo>
                <a:lnTo>
                  <a:pt x="4633580" y="1562177"/>
                </a:lnTo>
                <a:lnTo>
                  <a:pt x="4666488" y="1562100"/>
                </a:lnTo>
                <a:lnTo>
                  <a:pt x="4666488" y="0"/>
                </a:lnTo>
                <a:lnTo>
                  <a:pt x="0" y="0"/>
                </a:lnTo>
                <a:lnTo>
                  <a:pt x="0" y="1818894"/>
                </a:lnTo>
                <a:close/>
              </a:path>
            </a:pathLst>
          </a:custGeom>
          <a:ln w="9525">
            <a:solidFill>
              <a:srgbClr val="000000"/>
            </a:solidFill>
          </a:ln>
        </p:spPr>
        <p:txBody>
          <a:bodyPr wrap="square" lIns="0" tIns="0" rIns="0" bIns="0" rtlCol="0"/>
          <a:lstStyle/>
          <a:p>
            <a:endParaRPr/>
          </a:p>
        </p:txBody>
      </p:sp>
      <p:sp>
        <p:nvSpPr>
          <p:cNvPr id="10" name="object 10"/>
          <p:cNvSpPr txBox="1"/>
          <p:nvPr/>
        </p:nvSpPr>
        <p:spPr>
          <a:xfrm>
            <a:off x="2661037" y="3621861"/>
            <a:ext cx="2385695" cy="638636"/>
          </a:xfrm>
          <a:prstGeom prst="rect">
            <a:avLst/>
          </a:prstGeom>
        </p:spPr>
        <p:txBody>
          <a:bodyPr vert="horz" wrap="square" lIns="0" tIns="0" rIns="0" bIns="0" rtlCol="0">
            <a:spAutoFit/>
          </a:bodyPr>
          <a:lstStyle/>
          <a:p>
            <a:pPr marR="5080" algn="r">
              <a:lnSpc>
                <a:spcPct val="100000"/>
              </a:lnSpc>
            </a:pPr>
            <a:endParaRPr sz="1400" dirty="0">
              <a:latin typeface="Microsoft JhengHei UI" panose="020B0604030504040204" pitchFamily="34" charset="-120"/>
              <a:ea typeface="Microsoft JhengHei UI" panose="020B0604030504040204" pitchFamily="34" charset="-120"/>
              <a:cs typeface="新宋体"/>
            </a:endParaRPr>
          </a:p>
          <a:p>
            <a:pPr marL="12700">
              <a:lnSpc>
                <a:spcPts val="2380"/>
              </a:lnSpc>
              <a:spcBef>
                <a:spcPts val="935"/>
              </a:spcBef>
            </a:pPr>
            <a:r>
              <a:rPr sz="2000" b="1" spc="-5" dirty="0">
                <a:latin typeface="Microsoft JhengHei UI" panose="020B0604030504040204" pitchFamily="34" charset="-120"/>
                <a:ea typeface="Microsoft JhengHei UI" panose="020B0604030504040204" pitchFamily="34" charset="-120"/>
                <a:cs typeface="新宋体"/>
              </a:rPr>
              <a:t>读者</a:t>
            </a:r>
            <a:endParaRPr sz="2000" dirty="0">
              <a:latin typeface="Microsoft JhengHei UI" panose="020B0604030504040204" pitchFamily="34" charset="-120"/>
              <a:ea typeface="Microsoft JhengHei UI" panose="020B0604030504040204" pitchFamily="34" charset="-120"/>
              <a:cs typeface="新宋体"/>
            </a:endParaRPr>
          </a:p>
        </p:txBody>
      </p:sp>
      <p:sp>
        <p:nvSpPr>
          <p:cNvPr id="11" name="object 11"/>
          <p:cNvSpPr/>
          <p:nvPr/>
        </p:nvSpPr>
        <p:spPr>
          <a:xfrm>
            <a:off x="7445387" y="3579876"/>
            <a:ext cx="0" cy="1625600"/>
          </a:xfrm>
          <a:custGeom>
            <a:avLst/>
            <a:gdLst/>
            <a:ahLst/>
            <a:cxnLst/>
            <a:rect l="l" t="t" r="r" b="b"/>
            <a:pathLst>
              <a:path h="1625600">
                <a:moveTo>
                  <a:pt x="0" y="0"/>
                </a:moveTo>
                <a:lnTo>
                  <a:pt x="0" y="1625346"/>
                </a:lnTo>
              </a:path>
            </a:pathLst>
          </a:custGeom>
          <a:ln w="9525">
            <a:solidFill>
              <a:srgbClr val="000000"/>
            </a:solidFill>
          </a:ln>
        </p:spPr>
        <p:txBody>
          <a:bodyPr wrap="square" lIns="0" tIns="0" rIns="0" bIns="0" rtlCol="0"/>
          <a:lstStyle/>
          <a:p>
            <a:endParaRPr/>
          </a:p>
        </p:txBody>
      </p:sp>
      <p:sp>
        <p:nvSpPr>
          <p:cNvPr id="13" name="object 13"/>
          <p:cNvSpPr/>
          <p:nvPr/>
        </p:nvSpPr>
        <p:spPr>
          <a:xfrm>
            <a:off x="3233813" y="4079747"/>
            <a:ext cx="1592580" cy="0"/>
          </a:xfrm>
          <a:custGeom>
            <a:avLst/>
            <a:gdLst/>
            <a:ahLst/>
            <a:cxnLst/>
            <a:rect l="l" t="t" r="r" b="b"/>
            <a:pathLst>
              <a:path w="1592579">
                <a:moveTo>
                  <a:pt x="0" y="0"/>
                </a:moveTo>
                <a:lnTo>
                  <a:pt x="1592580" y="0"/>
                </a:lnTo>
              </a:path>
            </a:pathLst>
          </a:custGeom>
          <a:ln w="9525">
            <a:solidFill>
              <a:srgbClr val="000000"/>
            </a:solidFill>
          </a:ln>
        </p:spPr>
        <p:txBody>
          <a:bodyPr wrap="square" lIns="0" tIns="0" rIns="0" bIns="0" rtlCol="0"/>
          <a:lstStyle/>
          <a:p>
            <a:endParaRPr/>
          </a:p>
        </p:txBody>
      </p:sp>
      <p:sp>
        <p:nvSpPr>
          <p:cNvPr id="14" name="object 14"/>
          <p:cNvSpPr txBox="1"/>
          <p:nvPr/>
        </p:nvSpPr>
        <p:spPr>
          <a:xfrm>
            <a:off x="4856111" y="3108198"/>
            <a:ext cx="4248150" cy="246221"/>
          </a:xfrm>
          <a:prstGeom prst="rect">
            <a:avLst/>
          </a:prstGeom>
          <a:solidFill>
            <a:srgbClr val="000000"/>
          </a:solidFill>
        </p:spPr>
        <p:txBody>
          <a:bodyPr vert="horz" wrap="square" lIns="0" tIns="0" rIns="0" bIns="0" rtlCol="0">
            <a:spAutoFit/>
          </a:bodyPr>
          <a:lstStyle/>
          <a:p>
            <a:pPr marL="92075">
              <a:lnSpc>
                <a:spcPct val="100000"/>
              </a:lnSpc>
            </a:pPr>
            <a:r>
              <a:rPr sz="1600" b="1" spc="-15" dirty="0">
                <a:solidFill>
                  <a:srgbClr val="FFFFFF"/>
                </a:solidFill>
                <a:latin typeface="Microsoft JhengHei UI" panose="020B0604030504040204" pitchFamily="34" charset="-120"/>
                <a:ea typeface="Microsoft JhengHei UI" panose="020B0604030504040204" pitchFamily="34" charset="-120"/>
                <a:cs typeface="新宋体"/>
              </a:rPr>
              <a:t>读者</a:t>
            </a:r>
            <a:r>
              <a:rPr sz="1600" b="1" spc="-5" dirty="0">
                <a:solidFill>
                  <a:srgbClr val="FFFFFF"/>
                </a:solidFill>
                <a:latin typeface="Microsoft JhengHei UI" panose="020B0604030504040204" pitchFamily="34" charset="-120"/>
                <a:ea typeface="Microsoft JhengHei UI" panose="020B0604030504040204" pitchFamily="34" charset="-120"/>
                <a:cs typeface="新宋体"/>
              </a:rPr>
              <a:t>(</a:t>
            </a:r>
            <a:r>
              <a:rPr sz="1600" b="1" spc="-10" dirty="0">
                <a:solidFill>
                  <a:srgbClr val="FFFFFF"/>
                </a:solidFill>
                <a:latin typeface="Microsoft JhengHei UI" panose="020B0604030504040204" pitchFamily="34" charset="-120"/>
                <a:ea typeface="Microsoft JhengHei UI" panose="020B0604030504040204" pitchFamily="34" charset="-120"/>
                <a:cs typeface="新宋体"/>
              </a:rPr>
              <a:t> </a:t>
            </a:r>
            <a:r>
              <a:rPr sz="1600" b="1" u="sng" spc="-10" dirty="0">
                <a:solidFill>
                  <a:srgbClr val="FFFFFF"/>
                </a:solidFill>
                <a:latin typeface="Microsoft JhengHei UI" panose="020B0604030504040204" pitchFamily="34" charset="-120"/>
                <a:ea typeface="Microsoft JhengHei UI" panose="020B0604030504040204" pitchFamily="34" charset="-120"/>
                <a:cs typeface="新宋体"/>
              </a:rPr>
              <a:t>借书证</a:t>
            </a:r>
            <a:r>
              <a:rPr sz="1600" b="1" u="sng" spc="-5" dirty="0">
                <a:solidFill>
                  <a:srgbClr val="FFFFFF"/>
                </a:solidFill>
                <a:latin typeface="Microsoft JhengHei UI" panose="020B0604030504040204" pitchFamily="34" charset="-120"/>
                <a:ea typeface="Microsoft JhengHei UI" panose="020B0604030504040204" pitchFamily="34" charset="-120"/>
                <a:cs typeface="新宋体"/>
              </a:rPr>
              <a:t>号</a:t>
            </a:r>
            <a:r>
              <a:rPr sz="1600" b="1" spc="-10" dirty="0">
                <a:solidFill>
                  <a:srgbClr val="FFFFFF"/>
                </a:solidFill>
                <a:latin typeface="Microsoft JhengHei UI" panose="020B0604030504040204" pitchFamily="34" charset="-120"/>
                <a:ea typeface="Microsoft JhengHei UI" panose="020B0604030504040204" pitchFamily="34" charset="-120"/>
                <a:cs typeface="新宋体"/>
              </a:rPr>
              <a:t>,姓名,年龄,性别,家庭住址</a:t>
            </a:r>
            <a:r>
              <a:rPr sz="1600" b="1" spc="-15" dirty="0">
                <a:solidFill>
                  <a:srgbClr val="FFFFFF"/>
                </a:solidFill>
                <a:latin typeface="Microsoft JhengHei UI" panose="020B0604030504040204" pitchFamily="34" charset="-120"/>
                <a:ea typeface="Microsoft JhengHei UI" panose="020B0604030504040204" pitchFamily="34" charset="-120"/>
                <a:cs typeface="新宋体"/>
              </a:rPr>
              <a:t> </a:t>
            </a:r>
            <a:r>
              <a:rPr sz="1600" b="1" spc="-10" dirty="0">
                <a:solidFill>
                  <a:srgbClr val="FFFFFF"/>
                </a:solidFill>
                <a:latin typeface="Microsoft JhengHei UI" panose="020B0604030504040204" pitchFamily="34" charset="-120"/>
                <a:ea typeface="Microsoft JhengHei UI" panose="020B0604030504040204" pitchFamily="34" charset="-120"/>
                <a:cs typeface="新宋体"/>
              </a:rPr>
              <a:t>)</a:t>
            </a:r>
            <a:endParaRPr sz="1600">
              <a:latin typeface="Microsoft JhengHei UI" panose="020B0604030504040204" pitchFamily="34" charset="-120"/>
              <a:ea typeface="Microsoft JhengHei UI" panose="020B0604030504040204" pitchFamily="34" charset="-120"/>
              <a:cs typeface="新宋体"/>
            </a:endParaRPr>
          </a:p>
        </p:txBody>
      </p:sp>
      <p:sp>
        <p:nvSpPr>
          <p:cNvPr id="15" name="object 15"/>
          <p:cNvSpPr txBox="1">
            <a:spLocks noGrp="1"/>
          </p:cNvSpPr>
          <p:nvPr>
            <p:ph type="title"/>
          </p:nvPr>
        </p:nvSpPr>
        <p:spPr>
          <a:xfrm>
            <a:off x="894499" y="689610"/>
            <a:ext cx="8597163" cy="314959"/>
          </a:xfrm>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E-</a:t>
            </a:r>
            <a:r>
              <a:rPr sz="2000" spc="-10" dirty="0">
                <a:solidFill>
                  <a:srgbClr val="FFFFFF"/>
                </a:solidFill>
                <a:latin typeface="Arial"/>
                <a:cs typeface="Arial"/>
              </a:rPr>
              <a:t>R</a:t>
            </a:r>
            <a:r>
              <a:rPr sz="2000" dirty="0">
                <a:solidFill>
                  <a:srgbClr val="FFFFFF"/>
                </a:solidFill>
                <a:latin typeface="华文中宋"/>
                <a:cs typeface="华文中宋"/>
              </a:rPr>
              <a:t>模型</a:t>
            </a:r>
            <a:r>
              <a:rPr sz="2000" spc="-15" dirty="0">
                <a:solidFill>
                  <a:srgbClr val="FFFFFF"/>
                </a:solidFill>
                <a:latin typeface="Arial"/>
                <a:cs typeface="Arial"/>
              </a:rPr>
              <a:t>-</a:t>
            </a:r>
            <a:r>
              <a:rPr sz="2000" spc="-5" dirty="0">
                <a:solidFill>
                  <a:srgbClr val="FFFFFF"/>
                </a:solidFill>
                <a:latin typeface="Arial"/>
                <a:cs typeface="Arial"/>
              </a:rPr>
              <a:t>-</a:t>
            </a:r>
            <a:r>
              <a:rPr sz="2000" spc="-5" dirty="0">
                <a:solidFill>
                  <a:srgbClr val="FFFFFF"/>
                </a:solidFill>
                <a:latin typeface="华文中宋"/>
                <a:cs typeface="华文中宋"/>
              </a:rPr>
              <a:t>数据建模之基本思想 </a:t>
            </a:r>
            <a:r>
              <a:rPr sz="2000" spc="-10" dirty="0">
                <a:solidFill>
                  <a:srgbClr val="FFFFFF"/>
                </a:solidFill>
                <a:latin typeface="Arial"/>
                <a:cs typeface="Arial"/>
              </a:rPr>
              <a:t>(5</a:t>
            </a:r>
            <a:r>
              <a:rPr sz="2000" spc="-5" dirty="0">
                <a:solidFill>
                  <a:srgbClr val="FFFFFF"/>
                </a:solidFill>
                <a:latin typeface="Arial"/>
                <a:cs typeface="Arial"/>
              </a:rPr>
              <a:t>)</a:t>
            </a:r>
            <a:r>
              <a:rPr sz="2000" spc="-5" dirty="0">
                <a:solidFill>
                  <a:srgbClr val="FFFFFF"/>
                </a:solidFill>
                <a:latin typeface="华文中宋"/>
                <a:cs typeface="华文中宋"/>
              </a:rPr>
              <a:t>关键字有什么用</a:t>
            </a:r>
            <a:r>
              <a:rPr sz="2000" dirty="0">
                <a:solidFill>
                  <a:srgbClr val="FFFFFF"/>
                </a:solidFill>
                <a:latin typeface="华文中宋"/>
                <a:cs typeface="华文中宋"/>
              </a:rPr>
              <a:t>呢</a:t>
            </a:r>
            <a:r>
              <a:rPr sz="2000" spc="-5" dirty="0">
                <a:solidFill>
                  <a:srgbClr val="FFFFFF"/>
                </a:solidFill>
                <a:latin typeface="Arial"/>
                <a:cs typeface="Arial"/>
              </a:rPr>
              <a:t>?</a:t>
            </a:r>
            <a:endParaRPr sz="2000">
              <a:latin typeface="Arial"/>
              <a:cs typeface="Arial"/>
            </a:endParaRPr>
          </a:p>
        </p:txBody>
      </p:sp>
      <p:sp>
        <p:nvSpPr>
          <p:cNvPr id="16" name="object 16"/>
          <p:cNvSpPr/>
          <p:nvPr/>
        </p:nvSpPr>
        <p:spPr>
          <a:xfrm>
            <a:off x="6742048" y="1339596"/>
            <a:ext cx="2654935" cy="1428750"/>
          </a:xfrm>
          <a:custGeom>
            <a:avLst/>
            <a:gdLst/>
            <a:ahLst/>
            <a:cxnLst/>
            <a:rect l="l" t="t" r="r" b="b"/>
            <a:pathLst>
              <a:path w="2654934" h="1428750">
                <a:moveTo>
                  <a:pt x="2654808" y="713994"/>
                </a:moveTo>
                <a:lnTo>
                  <a:pt x="2650407" y="655486"/>
                </a:lnTo>
                <a:lnTo>
                  <a:pt x="2637432" y="598271"/>
                </a:lnTo>
                <a:lnTo>
                  <a:pt x="2616226" y="542534"/>
                </a:lnTo>
                <a:lnTo>
                  <a:pt x="2587130" y="488460"/>
                </a:lnTo>
                <a:lnTo>
                  <a:pt x="2550485" y="436233"/>
                </a:lnTo>
                <a:lnTo>
                  <a:pt x="2506634" y="386037"/>
                </a:lnTo>
                <a:lnTo>
                  <a:pt x="2455917" y="338058"/>
                </a:lnTo>
                <a:lnTo>
                  <a:pt x="2398678" y="292479"/>
                </a:lnTo>
                <a:lnTo>
                  <a:pt x="2335257" y="249487"/>
                </a:lnTo>
                <a:lnTo>
                  <a:pt x="2265997" y="209264"/>
                </a:lnTo>
                <a:lnTo>
                  <a:pt x="2191239" y="171996"/>
                </a:lnTo>
                <a:lnTo>
                  <a:pt x="2111325" y="137867"/>
                </a:lnTo>
                <a:lnTo>
                  <a:pt x="2026596" y="107062"/>
                </a:lnTo>
                <a:lnTo>
                  <a:pt x="1937395" y="79765"/>
                </a:lnTo>
                <a:lnTo>
                  <a:pt x="1844063" y="56161"/>
                </a:lnTo>
                <a:lnTo>
                  <a:pt x="1746942" y="36435"/>
                </a:lnTo>
                <a:lnTo>
                  <a:pt x="1646374" y="20772"/>
                </a:lnTo>
                <a:lnTo>
                  <a:pt x="1542701" y="9355"/>
                </a:lnTo>
                <a:lnTo>
                  <a:pt x="1436263" y="2369"/>
                </a:lnTo>
                <a:lnTo>
                  <a:pt x="1327404" y="0"/>
                </a:lnTo>
                <a:lnTo>
                  <a:pt x="1218544" y="2369"/>
                </a:lnTo>
                <a:lnTo>
                  <a:pt x="1112106" y="9355"/>
                </a:lnTo>
                <a:lnTo>
                  <a:pt x="1008433" y="20772"/>
                </a:lnTo>
                <a:lnTo>
                  <a:pt x="907865" y="36435"/>
                </a:lnTo>
                <a:lnTo>
                  <a:pt x="810744" y="56161"/>
                </a:lnTo>
                <a:lnTo>
                  <a:pt x="717412" y="79765"/>
                </a:lnTo>
                <a:lnTo>
                  <a:pt x="628211" y="107062"/>
                </a:lnTo>
                <a:lnTo>
                  <a:pt x="543482" y="137867"/>
                </a:lnTo>
                <a:lnTo>
                  <a:pt x="463568" y="171996"/>
                </a:lnTo>
                <a:lnTo>
                  <a:pt x="388810" y="209264"/>
                </a:lnTo>
                <a:lnTo>
                  <a:pt x="319550" y="249487"/>
                </a:lnTo>
                <a:lnTo>
                  <a:pt x="256129" y="292479"/>
                </a:lnTo>
                <a:lnTo>
                  <a:pt x="198890" y="338058"/>
                </a:lnTo>
                <a:lnTo>
                  <a:pt x="148173" y="386037"/>
                </a:lnTo>
                <a:lnTo>
                  <a:pt x="104322" y="436233"/>
                </a:lnTo>
                <a:lnTo>
                  <a:pt x="67677" y="488460"/>
                </a:lnTo>
                <a:lnTo>
                  <a:pt x="38581" y="542534"/>
                </a:lnTo>
                <a:lnTo>
                  <a:pt x="17375" y="598271"/>
                </a:lnTo>
                <a:lnTo>
                  <a:pt x="4400" y="655486"/>
                </a:lnTo>
                <a:lnTo>
                  <a:pt x="0" y="713994"/>
                </a:lnTo>
                <a:lnTo>
                  <a:pt x="4400" y="772610"/>
                </a:lnTo>
                <a:lnTo>
                  <a:pt x="17375" y="829923"/>
                </a:lnTo>
                <a:lnTo>
                  <a:pt x="38581" y="885747"/>
                </a:lnTo>
                <a:lnTo>
                  <a:pt x="67677" y="939899"/>
                </a:lnTo>
                <a:lnTo>
                  <a:pt x="104322" y="992195"/>
                </a:lnTo>
                <a:lnTo>
                  <a:pt x="148173" y="1042451"/>
                </a:lnTo>
                <a:lnTo>
                  <a:pt x="198890" y="1090482"/>
                </a:lnTo>
                <a:lnTo>
                  <a:pt x="235458" y="1119629"/>
                </a:lnTo>
                <a:lnTo>
                  <a:pt x="235458" y="713994"/>
                </a:lnTo>
                <a:lnTo>
                  <a:pt x="239074" y="665790"/>
                </a:lnTo>
                <a:lnTo>
                  <a:pt x="249737" y="618663"/>
                </a:lnTo>
                <a:lnTo>
                  <a:pt x="267167" y="572763"/>
                </a:lnTo>
                <a:lnTo>
                  <a:pt x="291084" y="528242"/>
                </a:lnTo>
                <a:lnTo>
                  <a:pt x="321206" y="485251"/>
                </a:lnTo>
                <a:lnTo>
                  <a:pt x="357256" y="443939"/>
                </a:lnTo>
                <a:lnTo>
                  <a:pt x="398951" y="404459"/>
                </a:lnTo>
                <a:lnTo>
                  <a:pt x="446013" y="366960"/>
                </a:lnTo>
                <a:lnTo>
                  <a:pt x="498162" y="331595"/>
                </a:lnTo>
                <a:lnTo>
                  <a:pt x="555117" y="298513"/>
                </a:lnTo>
                <a:lnTo>
                  <a:pt x="616598" y="267866"/>
                </a:lnTo>
                <a:lnTo>
                  <a:pt x="682325" y="239804"/>
                </a:lnTo>
                <a:lnTo>
                  <a:pt x="752018" y="214478"/>
                </a:lnTo>
                <a:lnTo>
                  <a:pt x="825398" y="192040"/>
                </a:lnTo>
                <a:lnTo>
                  <a:pt x="902184" y="172640"/>
                </a:lnTo>
                <a:lnTo>
                  <a:pt x="982096" y="156429"/>
                </a:lnTo>
                <a:lnTo>
                  <a:pt x="1064854" y="143558"/>
                </a:lnTo>
                <a:lnTo>
                  <a:pt x="1150178" y="134177"/>
                </a:lnTo>
                <a:lnTo>
                  <a:pt x="1237788" y="128438"/>
                </a:lnTo>
                <a:lnTo>
                  <a:pt x="1327404" y="126492"/>
                </a:lnTo>
                <a:lnTo>
                  <a:pt x="1416916" y="128438"/>
                </a:lnTo>
                <a:lnTo>
                  <a:pt x="1504444" y="134177"/>
                </a:lnTo>
                <a:lnTo>
                  <a:pt x="1589706" y="143558"/>
                </a:lnTo>
                <a:lnTo>
                  <a:pt x="1672419" y="156429"/>
                </a:lnTo>
                <a:lnTo>
                  <a:pt x="1752302" y="172640"/>
                </a:lnTo>
                <a:lnTo>
                  <a:pt x="1829073" y="192040"/>
                </a:lnTo>
                <a:lnTo>
                  <a:pt x="1902451" y="214478"/>
                </a:lnTo>
                <a:lnTo>
                  <a:pt x="1972153" y="239804"/>
                </a:lnTo>
                <a:lnTo>
                  <a:pt x="2037898" y="267866"/>
                </a:lnTo>
                <a:lnTo>
                  <a:pt x="2099405" y="298513"/>
                </a:lnTo>
                <a:lnTo>
                  <a:pt x="2156391" y="331595"/>
                </a:lnTo>
                <a:lnTo>
                  <a:pt x="2208574" y="366960"/>
                </a:lnTo>
                <a:lnTo>
                  <a:pt x="2255674" y="404459"/>
                </a:lnTo>
                <a:lnTo>
                  <a:pt x="2297407" y="443939"/>
                </a:lnTo>
                <a:lnTo>
                  <a:pt x="2333494" y="485251"/>
                </a:lnTo>
                <a:lnTo>
                  <a:pt x="2363650" y="528242"/>
                </a:lnTo>
                <a:lnTo>
                  <a:pt x="2387596" y="572763"/>
                </a:lnTo>
                <a:lnTo>
                  <a:pt x="2405049" y="618663"/>
                </a:lnTo>
                <a:lnTo>
                  <a:pt x="2415727" y="665790"/>
                </a:lnTo>
                <a:lnTo>
                  <a:pt x="2419350" y="713994"/>
                </a:lnTo>
                <a:lnTo>
                  <a:pt x="2419350" y="1119629"/>
                </a:lnTo>
                <a:lnTo>
                  <a:pt x="2455917" y="1090482"/>
                </a:lnTo>
                <a:lnTo>
                  <a:pt x="2506634" y="1042451"/>
                </a:lnTo>
                <a:lnTo>
                  <a:pt x="2550485" y="992195"/>
                </a:lnTo>
                <a:lnTo>
                  <a:pt x="2587130" y="939899"/>
                </a:lnTo>
                <a:lnTo>
                  <a:pt x="2616226" y="885747"/>
                </a:lnTo>
                <a:lnTo>
                  <a:pt x="2637432" y="829923"/>
                </a:lnTo>
                <a:lnTo>
                  <a:pt x="2650407" y="772610"/>
                </a:lnTo>
                <a:lnTo>
                  <a:pt x="2654808" y="713994"/>
                </a:lnTo>
                <a:close/>
              </a:path>
              <a:path w="2654934" h="1428750">
                <a:moveTo>
                  <a:pt x="2419350" y="1119629"/>
                </a:moveTo>
                <a:lnTo>
                  <a:pt x="2419350" y="713994"/>
                </a:lnTo>
                <a:lnTo>
                  <a:pt x="2415727" y="762306"/>
                </a:lnTo>
                <a:lnTo>
                  <a:pt x="2405049" y="809531"/>
                </a:lnTo>
                <a:lnTo>
                  <a:pt x="2387596" y="855518"/>
                </a:lnTo>
                <a:lnTo>
                  <a:pt x="2363650" y="900117"/>
                </a:lnTo>
                <a:lnTo>
                  <a:pt x="2333494" y="943177"/>
                </a:lnTo>
                <a:lnTo>
                  <a:pt x="2297407" y="984548"/>
                </a:lnTo>
                <a:lnTo>
                  <a:pt x="2255674" y="1024081"/>
                </a:lnTo>
                <a:lnTo>
                  <a:pt x="2208574" y="1061624"/>
                </a:lnTo>
                <a:lnTo>
                  <a:pt x="2156391" y="1097027"/>
                </a:lnTo>
                <a:lnTo>
                  <a:pt x="2099405" y="1130141"/>
                </a:lnTo>
                <a:lnTo>
                  <a:pt x="2037898" y="1160814"/>
                </a:lnTo>
                <a:lnTo>
                  <a:pt x="1972153" y="1188896"/>
                </a:lnTo>
                <a:lnTo>
                  <a:pt x="1902451" y="1214238"/>
                </a:lnTo>
                <a:lnTo>
                  <a:pt x="1829073" y="1236688"/>
                </a:lnTo>
                <a:lnTo>
                  <a:pt x="1752302" y="1256097"/>
                </a:lnTo>
                <a:lnTo>
                  <a:pt x="1672419" y="1272314"/>
                </a:lnTo>
                <a:lnTo>
                  <a:pt x="1589706" y="1285189"/>
                </a:lnTo>
                <a:lnTo>
                  <a:pt x="1504444" y="1294571"/>
                </a:lnTo>
                <a:lnTo>
                  <a:pt x="1416916" y="1300311"/>
                </a:lnTo>
                <a:lnTo>
                  <a:pt x="1327404" y="1302258"/>
                </a:lnTo>
                <a:lnTo>
                  <a:pt x="1237788" y="1300311"/>
                </a:lnTo>
                <a:lnTo>
                  <a:pt x="1150178" y="1294571"/>
                </a:lnTo>
                <a:lnTo>
                  <a:pt x="1064854" y="1285189"/>
                </a:lnTo>
                <a:lnTo>
                  <a:pt x="982096" y="1272314"/>
                </a:lnTo>
                <a:lnTo>
                  <a:pt x="902184" y="1256097"/>
                </a:lnTo>
                <a:lnTo>
                  <a:pt x="825398" y="1236688"/>
                </a:lnTo>
                <a:lnTo>
                  <a:pt x="752018" y="1214238"/>
                </a:lnTo>
                <a:lnTo>
                  <a:pt x="682325" y="1188896"/>
                </a:lnTo>
                <a:lnTo>
                  <a:pt x="616598" y="1160814"/>
                </a:lnTo>
                <a:lnTo>
                  <a:pt x="555117" y="1130141"/>
                </a:lnTo>
                <a:lnTo>
                  <a:pt x="498162" y="1097027"/>
                </a:lnTo>
                <a:lnTo>
                  <a:pt x="446013" y="1061624"/>
                </a:lnTo>
                <a:lnTo>
                  <a:pt x="398951" y="1024081"/>
                </a:lnTo>
                <a:lnTo>
                  <a:pt x="357256" y="984548"/>
                </a:lnTo>
                <a:lnTo>
                  <a:pt x="321206" y="943177"/>
                </a:lnTo>
                <a:lnTo>
                  <a:pt x="291084" y="900117"/>
                </a:lnTo>
                <a:lnTo>
                  <a:pt x="267167" y="855518"/>
                </a:lnTo>
                <a:lnTo>
                  <a:pt x="249737" y="809531"/>
                </a:lnTo>
                <a:lnTo>
                  <a:pt x="239074" y="762306"/>
                </a:lnTo>
                <a:lnTo>
                  <a:pt x="235458" y="713994"/>
                </a:lnTo>
                <a:lnTo>
                  <a:pt x="235458" y="1119629"/>
                </a:lnTo>
                <a:lnTo>
                  <a:pt x="319550" y="1179136"/>
                </a:lnTo>
                <a:lnTo>
                  <a:pt x="388810" y="1219390"/>
                </a:lnTo>
                <a:lnTo>
                  <a:pt x="463568" y="1256684"/>
                </a:lnTo>
                <a:lnTo>
                  <a:pt x="543482" y="1290834"/>
                </a:lnTo>
                <a:lnTo>
                  <a:pt x="628211" y="1321655"/>
                </a:lnTo>
                <a:lnTo>
                  <a:pt x="717412" y="1348964"/>
                </a:lnTo>
                <a:lnTo>
                  <a:pt x="810744" y="1372576"/>
                </a:lnTo>
                <a:lnTo>
                  <a:pt x="907865" y="1392308"/>
                </a:lnTo>
                <a:lnTo>
                  <a:pt x="1008433" y="1407975"/>
                </a:lnTo>
                <a:lnTo>
                  <a:pt x="1112106" y="1419394"/>
                </a:lnTo>
                <a:lnTo>
                  <a:pt x="1218544" y="1426380"/>
                </a:lnTo>
                <a:lnTo>
                  <a:pt x="1327404" y="1428750"/>
                </a:lnTo>
                <a:lnTo>
                  <a:pt x="1436263" y="1426380"/>
                </a:lnTo>
                <a:lnTo>
                  <a:pt x="1542701" y="1419394"/>
                </a:lnTo>
                <a:lnTo>
                  <a:pt x="1646374" y="1407975"/>
                </a:lnTo>
                <a:lnTo>
                  <a:pt x="1746942" y="1392308"/>
                </a:lnTo>
                <a:lnTo>
                  <a:pt x="1844063" y="1372576"/>
                </a:lnTo>
                <a:lnTo>
                  <a:pt x="1937395" y="1348964"/>
                </a:lnTo>
                <a:lnTo>
                  <a:pt x="2026596" y="1321655"/>
                </a:lnTo>
                <a:lnTo>
                  <a:pt x="2111325" y="1290834"/>
                </a:lnTo>
                <a:lnTo>
                  <a:pt x="2191239" y="1256684"/>
                </a:lnTo>
                <a:lnTo>
                  <a:pt x="2265997" y="1219390"/>
                </a:lnTo>
                <a:lnTo>
                  <a:pt x="2335257" y="1179136"/>
                </a:lnTo>
                <a:lnTo>
                  <a:pt x="2398678" y="1136105"/>
                </a:lnTo>
                <a:lnTo>
                  <a:pt x="2419350" y="1119629"/>
                </a:lnTo>
                <a:close/>
              </a:path>
            </a:pathLst>
          </a:custGeom>
          <a:solidFill>
            <a:srgbClr val="B90000"/>
          </a:solidFill>
        </p:spPr>
        <p:txBody>
          <a:bodyPr wrap="square" lIns="0" tIns="0" rIns="0" bIns="0" rtlCol="0"/>
          <a:lstStyle/>
          <a:p>
            <a:endParaRPr/>
          </a:p>
        </p:txBody>
      </p:sp>
      <p:sp>
        <p:nvSpPr>
          <p:cNvPr id="17" name="object 17"/>
          <p:cNvSpPr/>
          <p:nvPr/>
        </p:nvSpPr>
        <p:spPr>
          <a:xfrm>
            <a:off x="6963041" y="1456944"/>
            <a:ext cx="2212975" cy="1194435"/>
          </a:xfrm>
          <a:custGeom>
            <a:avLst/>
            <a:gdLst/>
            <a:ahLst/>
            <a:cxnLst/>
            <a:rect l="l" t="t" r="r" b="b"/>
            <a:pathLst>
              <a:path w="2212975" h="1194435">
                <a:moveTo>
                  <a:pt x="2212848" y="596645"/>
                </a:moveTo>
                <a:lnTo>
                  <a:pt x="2209180" y="547757"/>
                </a:lnTo>
                <a:lnTo>
                  <a:pt x="2198368" y="499948"/>
                </a:lnTo>
                <a:lnTo>
                  <a:pt x="2180695" y="453373"/>
                </a:lnTo>
                <a:lnTo>
                  <a:pt x="2156447" y="408188"/>
                </a:lnTo>
                <a:lnTo>
                  <a:pt x="2125908" y="364545"/>
                </a:lnTo>
                <a:lnTo>
                  <a:pt x="2089362" y="322600"/>
                </a:lnTo>
                <a:lnTo>
                  <a:pt x="2047095" y="282506"/>
                </a:lnTo>
                <a:lnTo>
                  <a:pt x="1999390" y="244419"/>
                </a:lnTo>
                <a:lnTo>
                  <a:pt x="1946533" y="208491"/>
                </a:lnTo>
                <a:lnTo>
                  <a:pt x="1888807" y="174878"/>
                </a:lnTo>
                <a:lnTo>
                  <a:pt x="1826498" y="143735"/>
                </a:lnTo>
                <a:lnTo>
                  <a:pt x="1759890" y="115214"/>
                </a:lnTo>
                <a:lnTo>
                  <a:pt x="1689268" y="89471"/>
                </a:lnTo>
                <a:lnTo>
                  <a:pt x="1614917" y="66659"/>
                </a:lnTo>
                <a:lnTo>
                  <a:pt x="1537120" y="46934"/>
                </a:lnTo>
                <a:lnTo>
                  <a:pt x="1456163" y="30449"/>
                </a:lnTo>
                <a:lnTo>
                  <a:pt x="1372330" y="17359"/>
                </a:lnTo>
                <a:lnTo>
                  <a:pt x="1285907" y="7818"/>
                </a:lnTo>
                <a:lnTo>
                  <a:pt x="1197176" y="1980"/>
                </a:lnTo>
                <a:lnTo>
                  <a:pt x="1106424" y="0"/>
                </a:lnTo>
                <a:lnTo>
                  <a:pt x="1015671" y="1980"/>
                </a:lnTo>
                <a:lnTo>
                  <a:pt x="926940" y="7818"/>
                </a:lnTo>
                <a:lnTo>
                  <a:pt x="840517" y="17359"/>
                </a:lnTo>
                <a:lnTo>
                  <a:pt x="756684" y="30449"/>
                </a:lnTo>
                <a:lnTo>
                  <a:pt x="675727" y="46934"/>
                </a:lnTo>
                <a:lnTo>
                  <a:pt x="597930" y="66659"/>
                </a:lnTo>
                <a:lnTo>
                  <a:pt x="523579" y="89471"/>
                </a:lnTo>
                <a:lnTo>
                  <a:pt x="452957" y="115214"/>
                </a:lnTo>
                <a:lnTo>
                  <a:pt x="386349" y="143735"/>
                </a:lnTo>
                <a:lnTo>
                  <a:pt x="324040" y="174879"/>
                </a:lnTo>
                <a:lnTo>
                  <a:pt x="266314" y="208491"/>
                </a:lnTo>
                <a:lnTo>
                  <a:pt x="213457" y="244419"/>
                </a:lnTo>
                <a:lnTo>
                  <a:pt x="165752" y="282506"/>
                </a:lnTo>
                <a:lnTo>
                  <a:pt x="123485" y="322600"/>
                </a:lnTo>
                <a:lnTo>
                  <a:pt x="86939" y="364545"/>
                </a:lnTo>
                <a:lnTo>
                  <a:pt x="56400" y="408188"/>
                </a:lnTo>
                <a:lnTo>
                  <a:pt x="32152" y="453373"/>
                </a:lnTo>
                <a:lnTo>
                  <a:pt x="14479" y="499948"/>
                </a:lnTo>
                <a:lnTo>
                  <a:pt x="3667" y="547757"/>
                </a:lnTo>
                <a:lnTo>
                  <a:pt x="0" y="596646"/>
                </a:lnTo>
                <a:lnTo>
                  <a:pt x="3667" y="645643"/>
                </a:lnTo>
                <a:lnTo>
                  <a:pt x="14479" y="693550"/>
                </a:lnTo>
                <a:lnTo>
                  <a:pt x="32152" y="740212"/>
                </a:lnTo>
                <a:lnTo>
                  <a:pt x="56400" y="785475"/>
                </a:lnTo>
                <a:lnTo>
                  <a:pt x="86939" y="829186"/>
                </a:lnTo>
                <a:lnTo>
                  <a:pt x="123485" y="871192"/>
                </a:lnTo>
                <a:lnTo>
                  <a:pt x="165752" y="911337"/>
                </a:lnTo>
                <a:lnTo>
                  <a:pt x="213457" y="949470"/>
                </a:lnTo>
                <a:lnTo>
                  <a:pt x="266314" y="985435"/>
                </a:lnTo>
                <a:lnTo>
                  <a:pt x="324040" y="1019079"/>
                </a:lnTo>
                <a:lnTo>
                  <a:pt x="386349" y="1050249"/>
                </a:lnTo>
                <a:lnTo>
                  <a:pt x="452957" y="1078790"/>
                </a:lnTo>
                <a:lnTo>
                  <a:pt x="523579" y="1104550"/>
                </a:lnTo>
                <a:lnTo>
                  <a:pt x="597930" y="1127373"/>
                </a:lnTo>
                <a:lnTo>
                  <a:pt x="675727" y="1147107"/>
                </a:lnTo>
                <a:lnTo>
                  <a:pt x="756684" y="1163598"/>
                </a:lnTo>
                <a:lnTo>
                  <a:pt x="840517" y="1176692"/>
                </a:lnTo>
                <a:lnTo>
                  <a:pt x="926940" y="1186235"/>
                </a:lnTo>
                <a:lnTo>
                  <a:pt x="1015671" y="1192073"/>
                </a:lnTo>
                <a:lnTo>
                  <a:pt x="1106424" y="1194054"/>
                </a:lnTo>
                <a:lnTo>
                  <a:pt x="1197176" y="1192073"/>
                </a:lnTo>
                <a:lnTo>
                  <a:pt x="1285907" y="1186235"/>
                </a:lnTo>
                <a:lnTo>
                  <a:pt x="1372330" y="1176692"/>
                </a:lnTo>
                <a:lnTo>
                  <a:pt x="1456163" y="1163598"/>
                </a:lnTo>
                <a:lnTo>
                  <a:pt x="1537120" y="1147107"/>
                </a:lnTo>
                <a:lnTo>
                  <a:pt x="1614917" y="1127373"/>
                </a:lnTo>
                <a:lnTo>
                  <a:pt x="1689268" y="1104550"/>
                </a:lnTo>
                <a:lnTo>
                  <a:pt x="1759890" y="1078790"/>
                </a:lnTo>
                <a:lnTo>
                  <a:pt x="1826498" y="1050249"/>
                </a:lnTo>
                <a:lnTo>
                  <a:pt x="1888807" y="1019079"/>
                </a:lnTo>
                <a:lnTo>
                  <a:pt x="1946533" y="985435"/>
                </a:lnTo>
                <a:lnTo>
                  <a:pt x="1999390" y="949470"/>
                </a:lnTo>
                <a:lnTo>
                  <a:pt x="2047095" y="911337"/>
                </a:lnTo>
                <a:lnTo>
                  <a:pt x="2089362" y="871192"/>
                </a:lnTo>
                <a:lnTo>
                  <a:pt x="2125908" y="829186"/>
                </a:lnTo>
                <a:lnTo>
                  <a:pt x="2156447" y="785475"/>
                </a:lnTo>
                <a:lnTo>
                  <a:pt x="2180695" y="740212"/>
                </a:lnTo>
                <a:lnTo>
                  <a:pt x="2198368" y="693550"/>
                </a:lnTo>
                <a:lnTo>
                  <a:pt x="2209180" y="645643"/>
                </a:lnTo>
                <a:lnTo>
                  <a:pt x="2212848" y="596645"/>
                </a:lnTo>
                <a:close/>
              </a:path>
            </a:pathLst>
          </a:custGeom>
          <a:solidFill>
            <a:srgbClr val="FFFF66"/>
          </a:solidFill>
        </p:spPr>
        <p:txBody>
          <a:bodyPr wrap="square" lIns="0" tIns="0" rIns="0" bIns="0" rtlCol="0"/>
          <a:lstStyle/>
          <a:p>
            <a:endParaRPr/>
          </a:p>
        </p:txBody>
      </p:sp>
      <p:sp>
        <p:nvSpPr>
          <p:cNvPr id="18" name="object 18"/>
          <p:cNvSpPr/>
          <p:nvPr/>
        </p:nvSpPr>
        <p:spPr>
          <a:xfrm>
            <a:off x="6963041" y="1456944"/>
            <a:ext cx="2212975" cy="1194435"/>
          </a:xfrm>
          <a:custGeom>
            <a:avLst/>
            <a:gdLst/>
            <a:ahLst/>
            <a:cxnLst/>
            <a:rect l="l" t="t" r="r" b="b"/>
            <a:pathLst>
              <a:path w="2212975" h="1194435">
                <a:moveTo>
                  <a:pt x="1106424" y="0"/>
                </a:moveTo>
                <a:lnTo>
                  <a:pt x="1015671" y="1980"/>
                </a:lnTo>
                <a:lnTo>
                  <a:pt x="926940" y="7818"/>
                </a:lnTo>
                <a:lnTo>
                  <a:pt x="840517" y="17359"/>
                </a:lnTo>
                <a:lnTo>
                  <a:pt x="756684" y="30449"/>
                </a:lnTo>
                <a:lnTo>
                  <a:pt x="675727" y="46934"/>
                </a:lnTo>
                <a:lnTo>
                  <a:pt x="597930" y="66659"/>
                </a:lnTo>
                <a:lnTo>
                  <a:pt x="523579" y="89471"/>
                </a:lnTo>
                <a:lnTo>
                  <a:pt x="452957" y="115214"/>
                </a:lnTo>
                <a:lnTo>
                  <a:pt x="386349" y="143735"/>
                </a:lnTo>
                <a:lnTo>
                  <a:pt x="324040" y="174879"/>
                </a:lnTo>
                <a:lnTo>
                  <a:pt x="266314" y="208491"/>
                </a:lnTo>
                <a:lnTo>
                  <a:pt x="213457" y="244419"/>
                </a:lnTo>
                <a:lnTo>
                  <a:pt x="165752" y="282506"/>
                </a:lnTo>
                <a:lnTo>
                  <a:pt x="123485" y="322600"/>
                </a:lnTo>
                <a:lnTo>
                  <a:pt x="86939" y="364545"/>
                </a:lnTo>
                <a:lnTo>
                  <a:pt x="56400" y="408188"/>
                </a:lnTo>
                <a:lnTo>
                  <a:pt x="32152" y="453373"/>
                </a:lnTo>
                <a:lnTo>
                  <a:pt x="14479" y="499948"/>
                </a:lnTo>
                <a:lnTo>
                  <a:pt x="3667" y="547757"/>
                </a:lnTo>
                <a:lnTo>
                  <a:pt x="0" y="596646"/>
                </a:lnTo>
                <a:lnTo>
                  <a:pt x="3667" y="645643"/>
                </a:lnTo>
                <a:lnTo>
                  <a:pt x="14479" y="693550"/>
                </a:lnTo>
                <a:lnTo>
                  <a:pt x="32152" y="740212"/>
                </a:lnTo>
                <a:lnTo>
                  <a:pt x="56400" y="785475"/>
                </a:lnTo>
                <a:lnTo>
                  <a:pt x="86939" y="829186"/>
                </a:lnTo>
                <a:lnTo>
                  <a:pt x="123485" y="871192"/>
                </a:lnTo>
                <a:lnTo>
                  <a:pt x="165752" y="911337"/>
                </a:lnTo>
                <a:lnTo>
                  <a:pt x="213457" y="949470"/>
                </a:lnTo>
                <a:lnTo>
                  <a:pt x="266314" y="985435"/>
                </a:lnTo>
                <a:lnTo>
                  <a:pt x="324040" y="1019079"/>
                </a:lnTo>
                <a:lnTo>
                  <a:pt x="386349" y="1050249"/>
                </a:lnTo>
                <a:lnTo>
                  <a:pt x="452957" y="1078790"/>
                </a:lnTo>
                <a:lnTo>
                  <a:pt x="523579" y="1104550"/>
                </a:lnTo>
                <a:lnTo>
                  <a:pt x="597930" y="1127373"/>
                </a:lnTo>
                <a:lnTo>
                  <a:pt x="675727" y="1147107"/>
                </a:lnTo>
                <a:lnTo>
                  <a:pt x="756684" y="1163598"/>
                </a:lnTo>
                <a:lnTo>
                  <a:pt x="840517" y="1176692"/>
                </a:lnTo>
                <a:lnTo>
                  <a:pt x="926940" y="1186235"/>
                </a:lnTo>
                <a:lnTo>
                  <a:pt x="1015671" y="1192073"/>
                </a:lnTo>
                <a:lnTo>
                  <a:pt x="1106424" y="1194054"/>
                </a:lnTo>
                <a:lnTo>
                  <a:pt x="1197176" y="1192073"/>
                </a:lnTo>
                <a:lnTo>
                  <a:pt x="1285907" y="1186235"/>
                </a:lnTo>
                <a:lnTo>
                  <a:pt x="1372330" y="1176692"/>
                </a:lnTo>
                <a:lnTo>
                  <a:pt x="1456163" y="1163598"/>
                </a:lnTo>
                <a:lnTo>
                  <a:pt x="1537120" y="1147107"/>
                </a:lnTo>
                <a:lnTo>
                  <a:pt x="1614917" y="1127373"/>
                </a:lnTo>
                <a:lnTo>
                  <a:pt x="1689268" y="1104550"/>
                </a:lnTo>
                <a:lnTo>
                  <a:pt x="1759890" y="1078790"/>
                </a:lnTo>
                <a:lnTo>
                  <a:pt x="1826498" y="1050249"/>
                </a:lnTo>
                <a:lnTo>
                  <a:pt x="1888807" y="1019079"/>
                </a:lnTo>
                <a:lnTo>
                  <a:pt x="1946533" y="985435"/>
                </a:lnTo>
                <a:lnTo>
                  <a:pt x="1999390" y="949470"/>
                </a:lnTo>
                <a:lnTo>
                  <a:pt x="2047095" y="911337"/>
                </a:lnTo>
                <a:lnTo>
                  <a:pt x="2089362" y="871192"/>
                </a:lnTo>
                <a:lnTo>
                  <a:pt x="2125908" y="829186"/>
                </a:lnTo>
                <a:lnTo>
                  <a:pt x="2156447" y="785475"/>
                </a:lnTo>
                <a:lnTo>
                  <a:pt x="2180695" y="740212"/>
                </a:lnTo>
                <a:lnTo>
                  <a:pt x="2198368" y="693550"/>
                </a:lnTo>
                <a:lnTo>
                  <a:pt x="2209180" y="645643"/>
                </a:lnTo>
                <a:lnTo>
                  <a:pt x="2212848" y="596645"/>
                </a:lnTo>
                <a:lnTo>
                  <a:pt x="2209180" y="547757"/>
                </a:lnTo>
                <a:lnTo>
                  <a:pt x="2198368" y="499948"/>
                </a:lnTo>
                <a:lnTo>
                  <a:pt x="2180695" y="453373"/>
                </a:lnTo>
                <a:lnTo>
                  <a:pt x="2156447" y="408188"/>
                </a:lnTo>
                <a:lnTo>
                  <a:pt x="2125908" y="364545"/>
                </a:lnTo>
                <a:lnTo>
                  <a:pt x="2089362" y="322600"/>
                </a:lnTo>
                <a:lnTo>
                  <a:pt x="2047095" y="282506"/>
                </a:lnTo>
                <a:lnTo>
                  <a:pt x="1999390" y="244419"/>
                </a:lnTo>
                <a:lnTo>
                  <a:pt x="1946533" y="208491"/>
                </a:lnTo>
                <a:lnTo>
                  <a:pt x="1888807" y="174878"/>
                </a:lnTo>
                <a:lnTo>
                  <a:pt x="1826498" y="143735"/>
                </a:lnTo>
                <a:lnTo>
                  <a:pt x="1759890" y="115214"/>
                </a:lnTo>
                <a:lnTo>
                  <a:pt x="1689268" y="89471"/>
                </a:lnTo>
                <a:lnTo>
                  <a:pt x="1614917" y="66659"/>
                </a:lnTo>
                <a:lnTo>
                  <a:pt x="1537120" y="46934"/>
                </a:lnTo>
                <a:lnTo>
                  <a:pt x="1456163" y="30449"/>
                </a:lnTo>
                <a:lnTo>
                  <a:pt x="1372330" y="17359"/>
                </a:lnTo>
                <a:lnTo>
                  <a:pt x="1285907" y="7818"/>
                </a:lnTo>
                <a:lnTo>
                  <a:pt x="1197176" y="1980"/>
                </a:lnTo>
                <a:lnTo>
                  <a:pt x="1106424" y="0"/>
                </a:lnTo>
                <a:close/>
              </a:path>
            </a:pathLst>
          </a:custGeom>
          <a:ln w="28575">
            <a:solidFill>
              <a:srgbClr val="FFFFFF"/>
            </a:solidFill>
          </a:ln>
        </p:spPr>
        <p:txBody>
          <a:bodyPr wrap="square" lIns="0" tIns="0" rIns="0" bIns="0" rtlCol="0"/>
          <a:lstStyle/>
          <a:p>
            <a:endParaRPr/>
          </a:p>
        </p:txBody>
      </p:sp>
      <p:sp>
        <p:nvSpPr>
          <p:cNvPr id="19" name="object 19"/>
          <p:cNvSpPr txBox="1"/>
          <p:nvPr/>
        </p:nvSpPr>
        <p:spPr>
          <a:xfrm>
            <a:off x="7142359" y="1664073"/>
            <a:ext cx="1854200" cy="830997"/>
          </a:xfrm>
          <a:prstGeom prst="rect">
            <a:avLst/>
          </a:prstGeom>
        </p:spPr>
        <p:txBody>
          <a:bodyPr vert="horz" wrap="square" lIns="0" tIns="0" rIns="0" bIns="0" rtlCol="0">
            <a:spAutoFit/>
          </a:bodyPr>
          <a:lstStyle/>
          <a:p>
            <a:pPr marL="12700" marR="5080" algn="just">
              <a:lnSpc>
                <a:spcPct val="100000"/>
              </a:lnSpc>
            </a:pPr>
            <a:r>
              <a:rPr sz="1800" b="1" dirty="0">
                <a:solidFill>
                  <a:srgbClr val="3333CC"/>
                </a:solidFill>
                <a:latin typeface="Microsoft JhengHei UI" panose="020B0604030504040204" pitchFamily="34" charset="-120"/>
                <a:ea typeface="Microsoft JhengHei UI" panose="020B0604030504040204" pitchFamily="34" charset="-120"/>
                <a:cs typeface="微软雅黑"/>
              </a:rPr>
              <a:t>这是特殊并关键的 属性，每一实体都 必须给出关键字</a:t>
            </a:r>
            <a:endParaRPr sz="1800">
              <a:latin typeface="Microsoft JhengHei UI" panose="020B0604030504040204" pitchFamily="34" charset="-120"/>
              <a:ea typeface="Microsoft JhengHei UI" panose="020B0604030504040204" pitchFamily="34" charset="-120"/>
              <a:cs typeface="微软雅黑"/>
            </a:endParaRPr>
          </a:p>
        </p:txBody>
      </p:sp>
      <p:graphicFrame>
        <p:nvGraphicFramePr>
          <p:cNvPr id="12" name="object 12"/>
          <p:cNvGraphicFramePr>
            <a:graphicFrameLocks noGrp="1"/>
          </p:cNvGraphicFramePr>
          <p:nvPr>
            <p:extLst>
              <p:ext uri="{D42A27DB-BD31-4B8C-83A1-F6EECF244321}">
                <p14:modId xmlns:p14="http://schemas.microsoft.com/office/powerpoint/2010/main" val="2264598751"/>
              </p:ext>
            </p:extLst>
          </p:nvPr>
        </p:nvGraphicFramePr>
        <p:xfrm>
          <a:off x="4965649" y="3562159"/>
          <a:ext cx="4367019" cy="1550509"/>
        </p:xfrm>
        <a:graphic>
          <a:graphicData uri="http://schemas.openxmlformats.org/drawingml/2006/table">
            <a:tbl>
              <a:tblPr firstRow="1" bandRow="1">
                <a:tableStyleId>{2D5ABB26-0587-4C30-8999-92F81FD0307C}</a:tableStyleId>
              </a:tblPr>
              <a:tblGrid>
                <a:gridCol w="838251">
                  <a:extLst>
                    <a:ext uri="{9D8B030D-6E8A-4147-A177-3AD203B41FA5}">
                      <a16:colId xmlns="" xmlns:a16="http://schemas.microsoft.com/office/drawing/2014/main" val="20000"/>
                    </a:ext>
                  </a:extLst>
                </a:gridCol>
                <a:gridCol w="741374">
                  <a:extLst>
                    <a:ext uri="{9D8B030D-6E8A-4147-A177-3AD203B41FA5}">
                      <a16:colId xmlns="" xmlns:a16="http://schemas.microsoft.com/office/drawing/2014/main" val="20001"/>
                    </a:ext>
                  </a:extLst>
                </a:gridCol>
                <a:gridCol w="895350">
                  <a:extLst>
                    <a:ext uri="{9D8B030D-6E8A-4147-A177-3AD203B41FA5}">
                      <a16:colId xmlns="" xmlns:a16="http://schemas.microsoft.com/office/drawing/2014/main" val="20002"/>
                    </a:ext>
                  </a:extLst>
                </a:gridCol>
                <a:gridCol w="656128">
                  <a:extLst>
                    <a:ext uri="{9D8B030D-6E8A-4147-A177-3AD203B41FA5}">
                      <a16:colId xmlns="" xmlns:a16="http://schemas.microsoft.com/office/drawing/2014/main" val="20003"/>
                    </a:ext>
                  </a:extLst>
                </a:gridCol>
                <a:gridCol w="281893">
                  <a:extLst>
                    <a:ext uri="{9D8B030D-6E8A-4147-A177-3AD203B41FA5}">
                      <a16:colId xmlns="" xmlns:a16="http://schemas.microsoft.com/office/drawing/2014/main" val="20004"/>
                    </a:ext>
                  </a:extLst>
                </a:gridCol>
                <a:gridCol w="116208">
                  <a:extLst>
                    <a:ext uri="{9D8B030D-6E8A-4147-A177-3AD203B41FA5}">
                      <a16:colId xmlns="" xmlns:a16="http://schemas.microsoft.com/office/drawing/2014/main" val="20005"/>
                    </a:ext>
                  </a:extLst>
                </a:gridCol>
                <a:gridCol w="837815">
                  <a:extLst>
                    <a:ext uri="{9D8B030D-6E8A-4147-A177-3AD203B41FA5}">
                      <a16:colId xmlns="" xmlns:a16="http://schemas.microsoft.com/office/drawing/2014/main" val="20006"/>
                    </a:ext>
                  </a:extLst>
                </a:gridCol>
              </a:tblGrid>
              <a:tr h="301751">
                <a:tc>
                  <a:txBody>
                    <a:bodyPr/>
                    <a:lstStyle/>
                    <a:p>
                      <a:pPr marL="63500">
                        <a:lnSpc>
                          <a:spcPct val="100000"/>
                        </a:lnSpc>
                      </a:pPr>
                      <a:r>
                        <a:rPr lang="zh-CN" altLang="en-US" sz="1400" b="1" dirty="0">
                          <a:latin typeface="新宋体"/>
                          <a:cs typeface="新宋体"/>
                        </a:rPr>
                        <a:t>借</a:t>
                      </a:r>
                      <a:r>
                        <a:rPr sz="1400" b="1" dirty="0" err="1">
                          <a:latin typeface="新宋体"/>
                          <a:cs typeface="新宋体"/>
                        </a:rPr>
                        <a:t>书证号</a:t>
                      </a:r>
                      <a:endParaRPr sz="1400" dirty="0">
                        <a:latin typeface="新宋体"/>
                        <a:cs typeface="新宋体"/>
                      </a:endParaRPr>
                    </a:p>
                  </a:txBody>
                  <a:tcPr marL="0" marR="0" marT="0" marB="0">
                    <a:lnR w="9525">
                      <a:solidFill>
                        <a:srgbClr val="000000"/>
                      </a:solidFill>
                      <a:prstDash val="solid"/>
                    </a:lnR>
                    <a:lnT w="9525">
                      <a:solidFill>
                        <a:srgbClr val="000000"/>
                      </a:solidFill>
                      <a:prstDash val="solid"/>
                    </a:lnT>
                    <a:lnB w="9525">
                      <a:solidFill>
                        <a:srgbClr val="000000"/>
                      </a:solidFill>
                      <a:prstDash val="solid"/>
                    </a:lnB>
                    <a:solidFill>
                      <a:srgbClr val="CCCCFF"/>
                    </a:solidFill>
                  </a:tcPr>
                </a:tc>
                <a:tc>
                  <a:txBody>
                    <a:bodyPr/>
                    <a:lstStyle/>
                    <a:p>
                      <a:pPr marL="296545">
                        <a:lnSpc>
                          <a:spcPct val="100000"/>
                        </a:lnSpc>
                      </a:pPr>
                      <a:r>
                        <a:rPr sz="1400" b="1" dirty="0">
                          <a:latin typeface="新宋体"/>
                          <a:cs typeface="新宋体"/>
                        </a:rPr>
                        <a:t>姓名</a:t>
                      </a:r>
                      <a:endParaRPr sz="1400">
                        <a:latin typeface="新宋体"/>
                        <a:cs typeface="新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30175">
                        <a:lnSpc>
                          <a:spcPct val="100000"/>
                        </a:lnSpc>
                      </a:pPr>
                      <a:r>
                        <a:rPr sz="1400" b="1" dirty="0">
                          <a:latin typeface="新宋体"/>
                          <a:cs typeface="新宋体"/>
                        </a:rPr>
                        <a:t>年龄</a:t>
                      </a:r>
                      <a:endParaRPr sz="1400">
                        <a:latin typeface="新宋体"/>
                        <a:cs typeface="新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gridSpan="2">
                  <a:txBody>
                    <a:bodyPr/>
                    <a:lstStyle/>
                    <a:p>
                      <a:pPr marL="148590">
                        <a:lnSpc>
                          <a:spcPct val="100000"/>
                        </a:lnSpc>
                      </a:pPr>
                      <a:r>
                        <a:rPr sz="1400" b="1" dirty="0">
                          <a:latin typeface="新宋体"/>
                          <a:cs typeface="新宋体"/>
                        </a:rPr>
                        <a:t>性别</a:t>
                      </a:r>
                      <a:endParaRPr sz="1400">
                        <a:latin typeface="新宋体"/>
                        <a:cs typeface="新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tc gridSpan="2">
                  <a:txBody>
                    <a:bodyPr/>
                    <a:lstStyle/>
                    <a:p>
                      <a:pPr marL="125095">
                        <a:lnSpc>
                          <a:spcPct val="100000"/>
                        </a:lnSpc>
                      </a:pPr>
                      <a:r>
                        <a:rPr sz="1400" b="1" dirty="0">
                          <a:latin typeface="新宋体"/>
                          <a:cs typeface="新宋体"/>
                        </a:rPr>
                        <a:t>家庭住址</a:t>
                      </a:r>
                      <a:endParaRPr sz="1400">
                        <a:latin typeface="新宋体"/>
                        <a:cs typeface="新宋体"/>
                      </a:endParaRPr>
                    </a:p>
                  </a:txBody>
                  <a:tcPr marL="0" marR="0" marT="0" marB="0">
                    <a:lnL w="9525">
                      <a:solidFill>
                        <a:srgbClr val="000000"/>
                      </a:solidFill>
                      <a:prstDash val="solid"/>
                    </a:lnL>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 xmlns:a16="http://schemas.microsoft.com/office/drawing/2014/main" val="10000"/>
                  </a:ext>
                </a:extLst>
              </a:tr>
              <a:tr h="259661">
                <a:tc>
                  <a:txBody>
                    <a:bodyPr/>
                    <a:lstStyle/>
                    <a:p>
                      <a:pPr marL="63500">
                        <a:lnSpc>
                          <a:spcPct val="100000"/>
                        </a:lnSpc>
                      </a:pPr>
                      <a:r>
                        <a:rPr sz="1400" b="1" dirty="0">
                          <a:latin typeface="新宋体"/>
                          <a:cs typeface="新宋体"/>
                        </a:rPr>
                        <a:t>001</a:t>
                      </a:r>
                      <a:endParaRPr sz="1400">
                        <a:latin typeface="新宋体"/>
                        <a:cs typeface="新宋体"/>
                      </a:endParaRPr>
                    </a:p>
                  </a:txBody>
                  <a:tcPr marL="0" marR="0" marT="0" marB="0">
                    <a:lnR w="9525">
                      <a:solidFill>
                        <a:srgbClr val="000000"/>
                      </a:solidFill>
                      <a:prstDash val="solid"/>
                    </a:lnR>
                    <a:lnT w="9525">
                      <a:solidFill>
                        <a:srgbClr val="000000"/>
                      </a:solidFill>
                      <a:prstDash val="solid"/>
                    </a:lnT>
                  </a:tcPr>
                </a:tc>
                <a:tc>
                  <a:txBody>
                    <a:bodyPr/>
                    <a:lstStyle/>
                    <a:p>
                      <a:pPr marL="296545">
                        <a:lnSpc>
                          <a:spcPct val="100000"/>
                        </a:lnSpc>
                      </a:pPr>
                      <a:r>
                        <a:rPr sz="1400" b="1" dirty="0">
                          <a:latin typeface="新宋体"/>
                          <a:cs typeface="新宋体"/>
                        </a:rPr>
                        <a:t>张三</a:t>
                      </a:r>
                      <a:endParaRPr sz="1400" dirty="0">
                        <a:latin typeface="新宋体"/>
                        <a:cs typeface="新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a:txBody>
                    <a:bodyPr/>
                    <a:lstStyle/>
                    <a:p>
                      <a:pPr marR="82550" algn="ctr">
                        <a:lnSpc>
                          <a:spcPct val="100000"/>
                        </a:lnSpc>
                      </a:pPr>
                      <a:r>
                        <a:rPr sz="1400" b="1" dirty="0">
                          <a:latin typeface="新宋体"/>
                          <a:cs typeface="新宋体"/>
                        </a:rPr>
                        <a:t>25</a:t>
                      </a:r>
                      <a:endParaRPr sz="1400">
                        <a:latin typeface="新宋体"/>
                        <a:cs typeface="新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a:txBody>
                    <a:bodyPr/>
                    <a:lstStyle/>
                    <a:p>
                      <a:pPr marL="327025">
                        <a:lnSpc>
                          <a:spcPct val="100000"/>
                        </a:lnSpc>
                      </a:pPr>
                      <a:r>
                        <a:rPr sz="1400" b="1" dirty="0">
                          <a:latin typeface="新宋体"/>
                          <a:cs typeface="新宋体"/>
                        </a:rPr>
                        <a:t>男</a:t>
                      </a:r>
                      <a:endParaRPr sz="1400">
                        <a:latin typeface="新宋体"/>
                        <a:cs typeface="新宋体"/>
                      </a:endParaRPr>
                    </a:p>
                  </a:txBody>
                  <a:tcPr marL="0" marR="0" marT="0" marB="0">
                    <a:lnL w="9525">
                      <a:solidFill>
                        <a:srgbClr val="000000"/>
                      </a:solidFill>
                      <a:prstDash val="solid"/>
                    </a:lnL>
                    <a:lnT w="9525">
                      <a:solidFill>
                        <a:srgbClr val="000000"/>
                      </a:solidFill>
                      <a:prstDash val="solid"/>
                    </a:lnT>
                  </a:tcPr>
                </a:tc>
                <a:tc rowSpan="5">
                  <a:txBody>
                    <a:bodyPr/>
                    <a:lstStyle/>
                    <a:p>
                      <a:endParaRPr sz="1400">
                        <a:latin typeface="新宋体"/>
                        <a:cs typeface="新宋体"/>
                      </a:endParaRPr>
                    </a:p>
                  </a:txBody>
                  <a:tcPr marL="0" marR="0" marT="0" marB="0">
                    <a:lnR w="9525">
                      <a:solidFill>
                        <a:srgbClr val="000000"/>
                      </a:solidFill>
                      <a:prstDash val="solid"/>
                    </a:lnR>
                    <a:lnT w="9525">
                      <a:solidFill>
                        <a:srgbClr val="000000"/>
                      </a:solidFill>
                      <a:prstDash val="solid"/>
                    </a:lnT>
                  </a:tcPr>
                </a:tc>
                <a:tc rowSpan="5">
                  <a:txBody>
                    <a:bodyPr/>
                    <a:lstStyle/>
                    <a:p>
                      <a:endParaRPr sz="1400">
                        <a:latin typeface="新宋体"/>
                        <a:cs typeface="新宋体"/>
                      </a:endParaRPr>
                    </a:p>
                  </a:txBody>
                  <a:tcPr marL="0" marR="0" marT="0" marB="0">
                    <a:lnL w="9525">
                      <a:solidFill>
                        <a:srgbClr val="000000"/>
                      </a:solidFill>
                      <a:prstDash val="solid"/>
                    </a:lnL>
                    <a:lnT w="9525">
                      <a:solidFill>
                        <a:srgbClr val="000000"/>
                      </a:solidFill>
                      <a:prstDash val="solid"/>
                    </a:lnT>
                  </a:tcPr>
                </a:tc>
                <a:tc>
                  <a:txBody>
                    <a:bodyPr/>
                    <a:lstStyle/>
                    <a:p>
                      <a:pPr marL="191770">
                        <a:lnSpc>
                          <a:spcPct val="100000"/>
                        </a:lnSpc>
                      </a:pPr>
                      <a:r>
                        <a:rPr sz="1400" b="1" spc="5" dirty="0">
                          <a:latin typeface="新宋体"/>
                          <a:cs typeface="新宋体"/>
                        </a:rPr>
                        <a:t>吉</a:t>
                      </a:r>
                      <a:r>
                        <a:rPr sz="1400" b="1" dirty="0">
                          <a:latin typeface="新宋体"/>
                          <a:cs typeface="新宋体"/>
                        </a:rPr>
                        <a:t>林</a:t>
                      </a:r>
                      <a:endParaRPr sz="1400">
                        <a:latin typeface="新宋体"/>
                        <a:cs typeface="新宋体"/>
                      </a:endParaRPr>
                    </a:p>
                  </a:txBody>
                  <a:tcPr marL="0" marR="0" marT="0" marB="0">
                    <a:lnT w="9525">
                      <a:solidFill>
                        <a:srgbClr val="000000"/>
                      </a:solidFill>
                      <a:prstDash val="solid"/>
                    </a:lnT>
                  </a:tcPr>
                </a:tc>
                <a:extLst>
                  <a:ext uri="{0D108BD9-81ED-4DB2-BD59-A6C34878D82A}">
                    <a16:rowId xmlns="" xmlns:a16="http://schemas.microsoft.com/office/drawing/2014/main" val="10001"/>
                  </a:ext>
                </a:extLst>
              </a:tr>
              <a:tr h="212593">
                <a:tc>
                  <a:txBody>
                    <a:bodyPr/>
                    <a:lstStyle/>
                    <a:p>
                      <a:pPr marL="63500">
                        <a:lnSpc>
                          <a:spcPct val="100000"/>
                        </a:lnSpc>
                      </a:pPr>
                      <a:r>
                        <a:rPr sz="1400" b="1" dirty="0">
                          <a:latin typeface="新宋体"/>
                          <a:cs typeface="新宋体"/>
                        </a:rPr>
                        <a:t>002</a:t>
                      </a:r>
                      <a:endParaRPr sz="1400">
                        <a:latin typeface="新宋体"/>
                        <a:cs typeface="新宋体"/>
                      </a:endParaRPr>
                    </a:p>
                  </a:txBody>
                  <a:tcPr marL="0" marR="0" marT="0" marB="0">
                    <a:lnR w="9525">
                      <a:solidFill>
                        <a:srgbClr val="000000"/>
                      </a:solidFill>
                      <a:prstDash val="solid"/>
                    </a:lnR>
                  </a:tcPr>
                </a:tc>
                <a:tc>
                  <a:txBody>
                    <a:bodyPr/>
                    <a:lstStyle/>
                    <a:p>
                      <a:pPr marL="296545">
                        <a:lnSpc>
                          <a:spcPct val="100000"/>
                        </a:lnSpc>
                      </a:pPr>
                      <a:r>
                        <a:rPr sz="1400" b="1" dirty="0">
                          <a:latin typeface="新宋体"/>
                          <a:cs typeface="新宋体"/>
                        </a:rPr>
                        <a:t>李四</a:t>
                      </a:r>
                      <a:endParaRPr sz="1400">
                        <a:latin typeface="新宋体"/>
                        <a:cs typeface="新宋体"/>
                      </a:endParaRPr>
                    </a:p>
                  </a:txBody>
                  <a:tcPr marL="0" marR="0" marT="0" marB="0">
                    <a:lnL w="9525">
                      <a:solidFill>
                        <a:srgbClr val="000000"/>
                      </a:solidFill>
                      <a:prstDash val="solid"/>
                    </a:lnL>
                    <a:lnR w="9525">
                      <a:solidFill>
                        <a:srgbClr val="000000"/>
                      </a:solidFill>
                      <a:prstDash val="solid"/>
                    </a:lnR>
                  </a:tcPr>
                </a:tc>
                <a:tc>
                  <a:txBody>
                    <a:bodyPr/>
                    <a:lstStyle/>
                    <a:p>
                      <a:pPr marR="82550" algn="ctr">
                        <a:lnSpc>
                          <a:spcPct val="100000"/>
                        </a:lnSpc>
                      </a:pPr>
                      <a:r>
                        <a:rPr sz="1400" b="1" dirty="0">
                          <a:latin typeface="新宋体"/>
                          <a:cs typeface="新宋体"/>
                        </a:rPr>
                        <a:t>22</a:t>
                      </a:r>
                      <a:endParaRPr sz="1400">
                        <a:latin typeface="新宋体"/>
                        <a:cs typeface="新宋体"/>
                      </a:endParaRPr>
                    </a:p>
                  </a:txBody>
                  <a:tcPr marL="0" marR="0" marT="0" marB="0">
                    <a:lnL w="9525">
                      <a:solidFill>
                        <a:srgbClr val="000000"/>
                      </a:solidFill>
                      <a:prstDash val="solid"/>
                    </a:lnL>
                    <a:lnR w="9525">
                      <a:solidFill>
                        <a:srgbClr val="000000"/>
                      </a:solidFill>
                      <a:prstDash val="solid"/>
                    </a:lnR>
                  </a:tcPr>
                </a:tc>
                <a:tc>
                  <a:txBody>
                    <a:bodyPr/>
                    <a:lstStyle/>
                    <a:p>
                      <a:pPr marL="327025">
                        <a:lnSpc>
                          <a:spcPct val="100000"/>
                        </a:lnSpc>
                      </a:pPr>
                      <a:r>
                        <a:rPr sz="1400" b="1" dirty="0">
                          <a:latin typeface="新宋体"/>
                          <a:cs typeface="新宋体"/>
                        </a:rPr>
                        <a:t>女</a:t>
                      </a:r>
                      <a:endParaRPr sz="1400">
                        <a:latin typeface="新宋体"/>
                        <a:cs typeface="新宋体"/>
                      </a:endParaRPr>
                    </a:p>
                  </a:txBody>
                  <a:tcPr marL="0" marR="0" marT="0" marB="0">
                    <a:lnL w="9525">
                      <a:solidFill>
                        <a:srgbClr val="000000"/>
                      </a:solidFill>
                      <a:prstDash val="solid"/>
                    </a:lnL>
                  </a:tcPr>
                </a:tc>
                <a:tc vMerge="1">
                  <a:txBody>
                    <a:bodyPr/>
                    <a:lstStyle/>
                    <a:p>
                      <a:endParaRPr/>
                    </a:p>
                  </a:txBody>
                  <a:tcPr marL="0" marR="0" marT="0" marB="0">
                    <a:lnR w="9525">
                      <a:solidFill>
                        <a:srgbClr val="000000"/>
                      </a:solidFill>
                      <a:prstDash val="solid"/>
                    </a:lnR>
                    <a:lnT w="9525">
                      <a:solidFill>
                        <a:srgbClr val="000000"/>
                      </a:solidFill>
                      <a:prstDash val="solid"/>
                    </a:lnT>
                  </a:tcPr>
                </a:tc>
                <a:tc vMerge="1">
                  <a:txBody>
                    <a:bodyPr/>
                    <a:lstStyle/>
                    <a:p>
                      <a:endParaRPr/>
                    </a:p>
                  </a:txBody>
                  <a:tcPr marL="0" marR="0" marT="0" marB="0">
                    <a:lnL w="9525">
                      <a:solidFill>
                        <a:srgbClr val="000000"/>
                      </a:solidFill>
                      <a:prstDash val="solid"/>
                    </a:lnL>
                    <a:lnT w="9525">
                      <a:solidFill>
                        <a:srgbClr val="000000"/>
                      </a:solidFill>
                      <a:prstDash val="solid"/>
                    </a:lnT>
                  </a:tcPr>
                </a:tc>
                <a:tc>
                  <a:txBody>
                    <a:bodyPr/>
                    <a:lstStyle/>
                    <a:p>
                      <a:pPr marL="191770">
                        <a:lnSpc>
                          <a:spcPct val="100000"/>
                        </a:lnSpc>
                      </a:pPr>
                      <a:r>
                        <a:rPr sz="1400" b="1" spc="5" dirty="0">
                          <a:latin typeface="新宋体"/>
                          <a:cs typeface="新宋体"/>
                        </a:rPr>
                        <a:t>黑</a:t>
                      </a:r>
                      <a:r>
                        <a:rPr sz="1400" b="1" spc="-10" dirty="0">
                          <a:latin typeface="新宋体"/>
                          <a:cs typeface="新宋体"/>
                        </a:rPr>
                        <a:t>龙</a:t>
                      </a:r>
                      <a:r>
                        <a:rPr sz="1400" b="1" dirty="0">
                          <a:latin typeface="新宋体"/>
                          <a:cs typeface="新宋体"/>
                        </a:rPr>
                        <a:t>江</a:t>
                      </a:r>
                      <a:endParaRPr sz="1400">
                        <a:latin typeface="新宋体"/>
                        <a:cs typeface="新宋体"/>
                      </a:endParaRPr>
                    </a:p>
                  </a:txBody>
                  <a:tcPr marL="0" marR="0" marT="0" marB="0"/>
                </a:tc>
                <a:extLst>
                  <a:ext uri="{0D108BD9-81ED-4DB2-BD59-A6C34878D82A}">
                    <a16:rowId xmlns="" xmlns:a16="http://schemas.microsoft.com/office/drawing/2014/main" val="10002"/>
                  </a:ext>
                </a:extLst>
              </a:tr>
              <a:tr h="212593">
                <a:tc>
                  <a:txBody>
                    <a:bodyPr/>
                    <a:lstStyle/>
                    <a:p>
                      <a:pPr marL="63500">
                        <a:lnSpc>
                          <a:spcPct val="100000"/>
                        </a:lnSpc>
                      </a:pPr>
                      <a:r>
                        <a:rPr sz="1400" b="1" dirty="0">
                          <a:latin typeface="新宋体"/>
                          <a:cs typeface="新宋体"/>
                        </a:rPr>
                        <a:t>003</a:t>
                      </a:r>
                      <a:endParaRPr sz="1400">
                        <a:latin typeface="新宋体"/>
                        <a:cs typeface="新宋体"/>
                      </a:endParaRPr>
                    </a:p>
                  </a:txBody>
                  <a:tcPr marL="0" marR="0" marT="0" marB="0">
                    <a:lnR w="9525">
                      <a:solidFill>
                        <a:srgbClr val="000000"/>
                      </a:solidFill>
                      <a:prstDash val="solid"/>
                    </a:lnR>
                  </a:tcPr>
                </a:tc>
                <a:tc>
                  <a:txBody>
                    <a:bodyPr/>
                    <a:lstStyle/>
                    <a:p>
                      <a:pPr marL="296545">
                        <a:lnSpc>
                          <a:spcPct val="100000"/>
                        </a:lnSpc>
                      </a:pPr>
                      <a:r>
                        <a:rPr sz="1400" b="1" dirty="0">
                          <a:latin typeface="新宋体"/>
                          <a:cs typeface="新宋体"/>
                        </a:rPr>
                        <a:t>王五</a:t>
                      </a:r>
                      <a:endParaRPr sz="1400">
                        <a:latin typeface="新宋体"/>
                        <a:cs typeface="新宋体"/>
                      </a:endParaRPr>
                    </a:p>
                  </a:txBody>
                  <a:tcPr marL="0" marR="0" marT="0" marB="0">
                    <a:lnL w="9525">
                      <a:solidFill>
                        <a:srgbClr val="000000"/>
                      </a:solidFill>
                      <a:prstDash val="solid"/>
                    </a:lnL>
                    <a:lnR w="9525">
                      <a:solidFill>
                        <a:srgbClr val="000000"/>
                      </a:solidFill>
                      <a:prstDash val="solid"/>
                    </a:lnR>
                  </a:tcPr>
                </a:tc>
                <a:tc>
                  <a:txBody>
                    <a:bodyPr/>
                    <a:lstStyle/>
                    <a:p>
                      <a:pPr marR="82550" algn="ctr">
                        <a:lnSpc>
                          <a:spcPct val="100000"/>
                        </a:lnSpc>
                      </a:pPr>
                      <a:r>
                        <a:rPr sz="1400" b="1" dirty="0">
                          <a:latin typeface="新宋体"/>
                          <a:cs typeface="新宋体"/>
                        </a:rPr>
                        <a:t>24</a:t>
                      </a:r>
                      <a:endParaRPr sz="1400">
                        <a:latin typeface="新宋体"/>
                        <a:cs typeface="新宋体"/>
                      </a:endParaRPr>
                    </a:p>
                  </a:txBody>
                  <a:tcPr marL="0" marR="0" marT="0" marB="0">
                    <a:lnL w="9525">
                      <a:solidFill>
                        <a:srgbClr val="000000"/>
                      </a:solidFill>
                      <a:prstDash val="solid"/>
                    </a:lnL>
                    <a:lnR w="9525">
                      <a:solidFill>
                        <a:srgbClr val="000000"/>
                      </a:solidFill>
                      <a:prstDash val="solid"/>
                    </a:lnR>
                  </a:tcPr>
                </a:tc>
                <a:tc>
                  <a:txBody>
                    <a:bodyPr/>
                    <a:lstStyle/>
                    <a:p>
                      <a:pPr marL="327025">
                        <a:lnSpc>
                          <a:spcPct val="100000"/>
                        </a:lnSpc>
                      </a:pPr>
                      <a:r>
                        <a:rPr sz="1400" b="1" dirty="0">
                          <a:latin typeface="新宋体"/>
                          <a:cs typeface="新宋体"/>
                        </a:rPr>
                        <a:t>男</a:t>
                      </a:r>
                      <a:endParaRPr sz="1400">
                        <a:latin typeface="新宋体"/>
                        <a:cs typeface="新宋体"/>
                      </a:endParaRPr>
                    </a:p>
                  </a:txBody>
                  <a:tcPr marL="0" marR="0" marT="0" marB="0">
                    <a:lnL w="9525">
                      <a:solidFill>
                        <a:srgbClr val="000000"/>
                      </a:solidFill>
                      <a:prstDash val="solid"/>
                    </a:lnL>
                  </a:tcPr>
                </a:tc>
                <a:tc vMerge="1">
                  <a:txBody>
                    <a:bodyPr/>
                    <a:lstStyle/>
                    <a:p>
                      <a:endParaRPr/>
                    </a:p>
                  </a:txBody>
                  <a:tcPr marL="0" marR="0" marT="0" marB="0">
                    <a:lnR w="9525">
                      <a:solidFill>
                        <a:srgbClr val="000000"/>
                      </a:solidFill>
                      <a:prstDash val="solid"/>
                    </a:lnR>
                    <a:lnT w="9525">
                      <a:solidFill>
                        <a:srgbClr val="000000"/>
                      </a:solidFill>
                      <a:prstDash val="solid"/>
                    </a:lnT>
                  </a:tcPr>
                </a:tc>
                <a:tc vMerge="1">
                  <a:txBody>
                    <a:bodyPr/>
                    <a:lstStyle/>
                    <a:p>
                      <a:endParaRPr/>
                    </a:p>
                  </a:txBody>
                  <a:tcPr marL="0" marR="0" marT="0" marB="0">
                    <a:lnL w="9525">
                      <a:solidFill>
                        <a:srgbClr val="000000"/>
                      </a:solidFill>
                      <a:prstDash val="solid"/>
                    </a:lnL>
                    <a:lnT w="9525">
                      <a:solidFill>
                        <a:srgbClr val="000000"/>
                      </a:solidFill>
                      <a:prstDash val="solid"/>
                    </a:lnT>
                  </a:tcPr>
                </a:tc>
                <a:tc>
                  <a:txBody>
                    <a:bodyPr/>
                    <a:lstStyle/>
                    <a:p>
                      <a:pPr marL="191770">
                        <a:lnSpc>
                          <a:spcPct val="100000"/>
                        </a:lnSpc>
                      </a:pPr>
                      <a:r>
                        <a:rPr sz="1400" b="1" spc="5" dirty="0">
                          <a:latin typeface="新宋体"/>
                          <a:cs typeface="新宋体"/>
                        </a:rPr>
                        <a:t>沈</a:t>
                      </a:r>
                      <a:r>
                        <a:rPr sz="1400" b="1" dirty="0">
                          <a:latin typeface="新宋体"/>
                          <a:cs typeface="新宋体"/>
                        </a:rPr>
                        <a:t>阳</a:t>
                      </a:r>
                      <a:endParaRPr sz="1400">
                        <a:latin typeface="新宋体"/>
                        <a:cs typeface="新宋体"/>
                      </a:endParaRPr>
                    </a:p>
                  </a:txBody>
                  <a:tcPr marL="0" marR="0" marT="0" marB="0"/>
                </a:tc>
                <a:extLst>
                  <a:ext uri="{0D108BD9-81ED-4DB2-BD59-A6C34878D82A}">
                    <a16:rowId xmlns="" xmlns:a16="http://schemas.microsoft.com/office/drawing/2014/main" val="10003"/>
                  </a:ext>
                </a:extLst>
              </a:tr>
              <a:tr h="212593">
                <a:tc>
                  <a:txBody>
                    <a:bodyPr/>
                    <a:lstStyle/>
                    <a:p>
                      <a:pPr marL="63500">
                        <a:lnSpc>
                          <a:spcPct val="100000"/>
                        </a:lnSpc>
                      </a:pPr>
                      <a:r>
                        <a:rPr sz="1400" b="1" dirty="0">
                          <a:latin typeface="新宋体"/>
                          <a:cs typeface="新宋体"/>
                        </a:rPr>
                        <a:t>004</a:t>
                      </a:r>
                      <a:endParaRPr sz="1400">
                        <a:latin typeface="新宋体"/>
                        <a:cs typeface="新宋体"/>
                      </a:endParaRPr>
                    </a:p>
                  </a:txBody>
                  <a:tcPr marL="0" marR="0" marT="0" marB="0">
                    <a:lnR w="9525">
                      <a:solidFill>
                        <a:srgbClr val="000000"/>
                      </a:solidFill>
                      <a:prstDash val="solid"/>
                    </a:lnR>
                  </a:tcPr>
                </a:tc>
                <a:tc>
                  <a:txBody>
                    <a:bodyPr/>
                    <a:lstStyle/>
                    <a:p>
                      <a:pPr marL="296545">
                        <a:lnSpc>
                          <a:spcPct val="100000"/>
                        </a:lnSpc>
                      </a:pPr>
                      <a:r>
                        <a:rPr sz="1400" b="1" dirty="0">
                          <a:latin typeface="新宋体"/>
                          <a:cs typeface="新宋体"/>
                        </a:rPr>
                        <a:t>杨六</a:t>
                      </a:r>
                      <a:endParaRPr sz="1400">
                        <a:latin typeface="新宋体"/>
                        <a:cs typeface="新宋体"/>
                      </a:endParaRPr>
                    </a:p>
                  </a:txBody>
                  <a:tcPr marL="0" marR="0" marT="0" marB="0">
                    <a:lnL w="9525">
                      <a:solidFill>
                        <a:srgbClr val="000000"/>
                      </a:solidFill>
                      <a:prstDash val="solid"/>
                    </a:lnL>
                    <a:lnR w="9525">
                      <a:solidFill>
                        <a:srgbClr val="000000"/>
                      </a:solidFill>
                      <a:prstDash val="solid"/>
                    </a:lnR>
                  </a:tcPr>
                </a:tc>
                <a:tc>
                  <a:txBody>
                    <a:bodyPr/>
                    <a:lstStyle/>
                    <a:p>
                      <a:pPr marR="82550" algn="ctr">
                        <a:lnSpc>
                          <a:spcPct val="100000"/>
                        </a:lnSpc>
                      </a:pPr>
                      <a:r>
                        <a:rPr sz="1400" b="1" dirty="0">
                          <a:latin typeface="新宋体"/>
                          <a:cs typeface="新宋体"/>
                        </a:rPr>
                        <a:t>23</a:t>
                      </a:r>
                      <a:endParaRPr sz="1400">
                        <a:latin typeface="新宋体"/>
                        <a:cs typeface="新宋体"/>
                      </a:endParaRPr>
                    </a:p>
                  </a:txBody>
                  <a:tcPr marL="0" marR="0" marT="0" marB="0">
                    <a:lnL w="9525">
                      <a:solidFill>
                        <a:srgbClr val="000000"/>
                      </a:solidFill>
                      <a:prstDash val="solid"/>
                    </a:lnL>
                    <a:lnR w="9525">
                      <a:solidFill>
                        <a:srgbClr val="000000"/>
                      </a:solidFill>
                      <a:prstDash val="solid"/>
                    </a:lnR>
                  </a:tcPr>
                </a:tc>
                <a:tc>
                  <a:txBody>
                    <a:bodyPr/>
                    <a:lstStyle/>
                    <a:p>
                      <a:pPr marL="327025">
                        <a:lnSpc>
                          <a:spcPct val="100000"/>
                        </a:lnSpc>
                      </a:pPr>
                      <a:r>
                        <a:rPr sz="1400" b="1" dirty="0">
                          <a:latin typeface="新宋体"/>
                          <a:cs typeface="新宋体"/>
                        </a:rPr>
                        <a:t>女</a:t>
                      </a:r>
                      <a:endParaRPr sz="1400">
                        <a:latin typeface="新宋体"/>
                        <a:cs typeface="新宋体"/>
                      </a:endParaRPr>
                    </a:p>
                  </a:txBody>
                  <a:tcPr marL="0" marR="0" marT="0" marB="0">
                    <a:lnL w="9525">
                      <a:solidFill>
                        <a:srgbClr val="000000"/>
                      </a:solidFill>
                      <a:prstDash val="solid"/>
                    </a:lnL>
                  </a:tcPr>
                </a:tc>
                <a:tc vMerge="1">
                  <a:txBody>
                    <a:bodyPr/>
                    <a:lstStyle/>
                    <a:p>
                      <a:endParaRPr/>
                    </a:p>
                  </a:txBody>
                  <a:tcPr marL="0" marR="0" marT="0" marB="0">
                    <a:lnR w="9525">
                      <a:solidFill>
                        <a:srgbClr val="000000"/>
                      </a:solidFill>
                      <a:prstDash val="solid"/>
                    </a:lnR>
                    <a:lnT w="9525">
                      <a:solidFill>
                        <a:srgbClr val="000000"/>
                      </a:solidFill>
                      <a:prstDash val="solid"/>
                    </a:lnT>
                  </a:tcPr>
                </a:tc>
                <a:tc vMerge="1">
                  <a:txBody>
                    <a:bodyPr/>
                    <a:lstStyle/>
                    <a:p>
                      <a:endParaRPr/>
                    </a:p>
                  </a:txBody>
                  <a:tcPr marL="0" marR="0" marT="0" marB="0">
                    <a:lnL w="9525">
                      <a:solidFill>
                        <a:srgbClr val="000000"/>
                      </a:solidFill>
                      <a:prstDash val="solid"/>
                    </a:lnL>
                    <a:lnT w="9525">
                      <a:solidFill>
                        <a:srgbClr val="000000"/>
                      </a:solidFill>
                      <a:prstDash val="solid"/>
                    </a:lnT>
                  </a:tcPr>
                </a:tc>
                <a:tc>
                  <a:txBody>
                    <a:bodyPr/>
                    <a:lstStyle/>
                    <a:p>
                      <a:pPr marL="191770">
                        <a:lnSpc>
                          <a:spcPct val="100000"/>
                        </a:lnSpc>
                      </a:pPr>
                      <a:r>
                        <a:rPr sz="1400" b="1" spc="5" dirty="0">
                          <a:latin typeface="新宋体"/>
                          <a:cs typeface="新宋体"/>
                        </a:rPr>
                        <a:t>黑</a:t>
                      </a:r>
                      <a:r>
                        <a:rPr sz="1400" b="1" spc="-10" dirty="0">
                          <a:latin typeface="新宋体"/>
                          <a:cs typeface="新宋体"/>
                        </a:rPr>
                        <a:t>龙</a:t>
                      </a:r>
                      <a:r>
                        <a:rPr sz="1400" b="1" dirty="0">
                          <a:latin typeface="新宋体"/>
                          <a:cs typeface="新宋体"/>
                        </a:rPr>
                        <a:t>江</a:t>
                      </a:r>
                      <a:endParaRPr sz="1400">
                        <a:latin typeface="新宋体"/>
                        <a:cs typeface="新宋体"/>
                      </a:endParaRPr>
                    </a:p>
                  </a:txBody>
                  <a:tcPr marL="0" marR="0" marT="0" marB="0"/>
                </a:tc>
                <a:extLst>
                  <a:ext uri="{0D108BD9-81ED-4DB2-BD59-A6C34878D82A}">
                    <a16:rowId xmlns="" xmlns:a16="http://schemas.microsoft.com/office/drawing/2014/main" val="10004"/>
                  </a:ext>
                </a:extLst>
              </a:tr>
              <a:tr h="349017">
                <a:tc>
                  <a:txBody>
                    <a:bodyPr/>
                    <a:lstStyle/>
                    <a:p>
                      <a:pPr marL="63500">
                        <a:lnSpc>
                          <a:spcPct val="100000"/>
                        </a:lnSpc>
                      </a:pPr>
                      <a:r>
                        <a:rPr sz="1400" b="1" dirty="0">
                          <a:latin typeface="新宋体"/>
                          <a:cs typeface="新宋体"/>
                        </a:rPr>
                        <a:t>005</a:t>
                      </a:r>
                      <a:endParaRPr sz="1400">
                        <a:latin typeface="新宋体"/>
                        <a:cs typeface="新宋体"/>
                      </a:endParaRPr>
                    </a:p>
                  </a:txBody>
                  <a:tcPr marL="0" marR="0" marT="0" marB="0">
                    <a:lnR w="9525">
                      <a:solidFill>
                        <a:srgbClr val="000000"/>
                      </a:solidFill>
                      <a:prstDash val="solid"/>
                    </a:lnR>
                  </a:tcPr>
                </a:tc>
                <a:tc>
                  <a:txBody>
                    <a:bodyPr/>
                    <a:lstStyle/>
                    <a:p>
                      <a:pPr marL="296545">
                        <a:lnSpc>
                          <a:spcPct val="100000"/>
                        </a:lnSpc>
                      </a:pPr>
                      <a:r>
                        <a:rPr sz="1400" b="1" dirty="0">
                          <a:latin typeface="新宋体"/>
                          <a:cs typeface="新宋体"/>
                        </a:rPr>
                        <a:t>李四</a:t>
                      </a:r>
                      <a:endParaRPr sz="1400">
                        <a:latin typeface="新宋体"/>
                        <a:cs typeface="新宋体"/>
                      </a:endParaRPr>
                    </a:p>
                  </a:txBody>
                  <a:tcPr marL="0" marR="0" marT="0" marB="0">
                    <a:lnL w="9525">
                      <a:solidFill>
                        <a:srgbClr val="000000"/>
                      </a:solidFill>
                      <a:prstDash val="solid"/>
                    </a:lnL>
                    <a:lnR w="9525">
                      <a:solidFill>
                        <a:srgbClr val="000000"/>
                      </a:solidFill>
                      <a:prstDash val="solid"/>
                    </a:lnR>
                  </a:tcPr>
                </a:tc>
                <a:tc>
                  <a:txBody>
                    <a:bodyPr/>
                    <a:lstStyle/>
                    <a:p>
                      <a:pPr marR="82550" algn="ctr">
                        <a:lnSpc>
                          <a:spcPct val="100000"/>
                        </a:lnSpc>
                      </a:pPr>
                      <a:r>
                        <a:rPr sz="1400" b="1" dirty="0">
                          <a:latin typeface="新宋体"/>
                          <a:cs typeface="新宋体"/>
                        </a:rPr>
                        <a:t>24</a:t>
                      </a:r>
                      <a:endParaRPr sz="1400">
                        <a:latin typeface="新宋体"/>
                        <a:cs typeface="新宋体"/>
                      </a:endParaRPr>
                    </a:p>
                  </a:txBody>
                  <a:tcPr marL="0" marR="0" marT="0" marB="0">
                    <a:lnL w="9525">
                      <a:solidFill>
                        <a:srgbClr val="000000"/>
                      </a:solidFill>
                      <a:prstDash val="solid"/>
                    </a:lnL>
                    <a:lnR w="9525">
                      <a:solidFill>
                        <a:srgbClr val="000000"/>
                      </a:solidFill>
                      <a:prstDash val="solid"/>
                    </a:lnR>
                  </a:tcPr>
                </a:tc>
                <a:tc>
                  <a:txBody>
                    <a:bodyPr/>
                    <a:lstStyle/>
                    <a:p>
                      <a:pPr marL="327025">
                        <a:lnSpc>
                          <a:spcPct val="100000"/>
                        </a:lnSpc>
                      </a:pPr>
                      <a:r>
                        <a:rPr sz="1400" b="1" dirty="0">
                          <a:latin typeface="新宋体"/>
                          <a:cs typeface="新宋体"/>
                        </a:rPr>
                        <a:t>男</a:t>
                      </a:r>
                      <a:endParaRPr sz="1400">
                        <a:latin typeface="新宋体"/>
                        <a:cs typeface="新宋体"/>
                      </a:endParaRPr>
                    </a:p>
                  </a:txBody>
                  <a:tcPr marL="0" marR="0" marT="0" marB="0">
                    <a:lnL w="9525">
                      <a:solidFill>
                        <a:srgbClr val="000000"/>
                      </a:solidFill>
                      <a:prstDash val="solid"/>
                    </a:lnL>
                  </a:tcPr>
                </a:tc>
                <a:tc vMerge="1">
                  <a:txBody>
                    <a:bodyPr/>
                    <a:lstStyle/>
                    <a:p>
                      <a:endParaRPr/>
                    </a:p>
                  </a:txBody>
                  <a:tcPr marL="0" marR="0" marT="0" marB="0">
                    <a:lnR w="9525">
                      <a:solidFill>
                        <a:srgbClr val="000000"/>
                      </a:solidFill>
                      <a:prstDash val="solid"/>
                    </a:lnR>
                    <a:lnT w="9525">
                      <a:solidFill>
                        <a:srgbClr val="000000"/>
                      </a:solidFill>
                      <a:prstDash val="solid"/>
                    </a:lnT>
                  </a:tcPr>
                </a:tc>
                <a:tc vMerge="1">
                  <a:txBody>
                    <a:bodyPr/>
                    <a:lstStyle/>
                    <a:p>
                      <a:endParaRPr/>
                    </a:p>
                  </a:txBody>
                  <a:tcPr marL="0" marR="0" marT="0" marB="0">
                    <a:lnL w="9525">
                      <a:solidFill>
                        <a:srgbClr val="000000"/>
                      </a:solidFill>
                      <a:prstDash val="solid"/>
                    </a:lnL>
                    <a:lnT w="9525">
                      <a:solidFill>
                        <a:srgbClr val="000000"/>
                      </a:solidFill>
                      <a:prstDash val="solid"/>
                    </a:lnT>
                  </a:tcPr>
                </a:tc>
                <a:tc>
                  <a:txBody>
                    <a:bodyPr/>
                    <a:lstStyle/>
                    <a:p>
                      <a:pPr marL="191770">
                        <a:lnSpc>
                          <a:spcPct val="100000"/>
                        </a:lnSpc>
                      </a:pPr>
                      <a:r>
                        <a:rPr sz="1400" b="1" spc="5" dirty="0">
                          <a:latin typeface="新宋体"/>
                          <a:cs typeface="新宋体"/>
                        </a:rPr>
                        <a:t>黑</a:t>
                      </a:r>
                      <a:r>
                        <a:rPr sz="1400" b="1" spc="-10" dirty="0">
                          <a:latin typeface="新宋体"/>
                          <a:cs typeface="新宋体"/>
                        </a:rPr>
                        <a:t>龙</a:t>
                      </a:r>
                      <a:r>
                        <a:rPr sz="1400" b="1" dirty="0">
                          <a:latin typeface="新宋体"/>
                          <a:cs typeface="新宋体"/>
                        </a:rPr>
                        <a:t>江</a:t>
                      </a:r>
                      <a:endParaRPr sz="1400">
                        <a:latin typeface="新宋体"/>
                        <a:cs typeface="新宋体"/>
                      </a:endParaRPr>
                    </a:p>
                  </a:txBody>
                  <a:tcPr marL="0" marR="0" marT="0" marB="0"/>
                </a:tc>
                <a:extLst>
                  <a:ext uri="{0D108BD9-81ED-4DB2-BD59-A6C34878D82A}">
                    <a16:rowId xmlns="" xmlns:a16="http://schemas.microsoft.com/office/drawing/2014/main" val="10005"/>
                  </a:ext>
                </a:extLst>
              </a:tr>
            </a:tbl>
          </a:graphicData>
        </a:graphic>
      </p:graphicFrame>
      <p:sp>
        <p:nvSpPr>
          <p:cNvPr id="21" name="矩形 20">
            <a:extLst>
              <a:ext uri="{FF2B5EF4-FFF2-40B4-BE49-F238E27FC236}">
                <a16:creationId xmlns="" xmlns:a16="http://schemas.microsoft.com/office/drawing/2014/main" id="{FFAE62C3-7780-4C96-830C-6FD7669EE888}"/>
              </a:ext>
            </a:extLst>
          </p:cNvPr>
          <p:cNvSpPr/>
          <p:nvPr/>
        </p:nvSpPr>
        <p:spPr>
          <a:xfrm>
            <a:off x="241300" y="383633"/>
            <a:ext cx="59436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Microsoft JhengHei" panose="020B0604030504040204" pitchFamily="34" charset="-120"/>
                <a:ea typeface="Microsoft JhengHei" panose="020B0604030504040204" pitchFamily="34" charset="-120"/>
              </a:rPr>
              <a:t>E-R</a:t>
            </a:r>
            <a:r>
              <a:rPr lang="zh-CN" altLang="en-US" sz="2800" b="1" u="dbl" spc="-5" dirty="0">
                <a:solidFill>
                  <a:srgbClr val="000000"/>
                </a:solidFill>
                <a:latin typeface="Microsoft JhengHei" panose="020B0604030504040204" pitchFamily="34" charset="-120"/>
                <a:ea typeface="Microsoft JhengHei" panose="020B0604030504040204" pitchFamily="34" charset="-120"/>
              </a:rPr>
              <a:t>模型</a:t>
            </a:r>
            <a:r>
              <a:rPr lang="en-US" altLang="zh-CN" sz="2800" b="1" u="dbl" spc="-5" dirty="0">
                <a:solidFill>
                  <a:srgbClr val="000000"/>
                </a:solidFill>
                <a:latin typeface="Microsoft JhengHei" panose="020B0604030504040204" pitchFamily="34" charset="-120"/>
                <a:ea typeface="Microsoft JhengHei" panose="020B0604030504040204" pitchFamily="34" charset="-120"/>
              </a:rPr>
              <a:t>--</a:t>
            </a:r>
            <a:r>
              <a:rPr lang="zh-CN" altLang="en-US" sz="2800" b="1" u="dbl" spc="-5" dirty="0">
                <a:solidFill>
                  <a:srgbClr val="000000"/>
                </a:solidFill>
                <a:latin typeface="Microsoft JhengHei" panose="020B0604030504040204" pitchFamily="34" charset="-120"/>
                <a:ea typeface="Microsoft JhengHei" panose="020B0604030504040204" pitchFamily="34" charset="-120"/>
              </a:rPr>
              <a:t>数学建模之基本思想</a:t>
            </a:r>
            <a:endParaRPr lang="zh-CN" altLang="en-US" sz="2400" u="dbl"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p:nvPr/>
        </p:nvSpPr>
        <p:spPr>
          <a:xfrm>
            <a:off x="4227461" y="5508497"/>
            <a:ext cx="930401" cy="485393"/>
          </a:xfrm>
          <a:prstGeom prst="rect">
            <a:avLst/>
          </a:prstGeom>
          <a:blipFill>
            <a:blip r:embed="rId2" cstate="print"/>
            <a:stretch>
              <a:fillRect/>
            </a:stretch>
          </a:blipFill>
        </p:spPr>
        <p:txBody>
          <a:bodyPr wrap="square" lIns="0" tIns="0" rIns="0" bIns="0" rtlCol="0"/>
          <a:lstStyle/>
          <a:p>
            <a:endParaRPr/>
          </a:p>
        </p:txBody>
      </p:sp>
      <p:sp>
        <p:nvSpPr>
          <p:cNvPr id="41" name="object 41"/>
          <p:cNvSpPr/>
          <p:nvPr/>
        </p:nvSpPr>
        <p:spPr>
          <a:xfrm>
            <a:off x="3367163" y="5520690"/>
            <a:ext cx="930402" cy="486156"/>
          </a:xfrm>
          <a:prstGeom prst="rect">
            <a:avLst/>
          </a:prstGeom>
          <a:noFill/>
        </p:spPr>
        <p:txBody>
          <a:bodyPr wrap="square" lIns="0" tIns="0" rIns="0" bIns="0" rtlCol="0"/>
          <a:lstStyle/>
          <a:p>
            <a:endParaRPr/>
          </a:p>
        </p:txBody>
      </p:sp>
      <p:sp>
        <p:nvSpPr>
          <p:cNvPr id="30" name="object 30"/>
          <p:cNvSpPr/>
          <p:nvPr/>
        </p:nvSpPr>
        <p:spPr>
          <a:xfrm>
            <a:off x="5714885" y="3339846"/>
            <a:ext cx="930389" cy="485393"/>
          </a:xfrm>
          <a:prstGeom prst="rect">
            <a:avLst/>
          </a:prstGeom>
          <a:blipFill>
            <a:blip r:embed="rId3" cstate="print"/>
            <a:stretch>
              <a:fillRect/>
            </a:stretch>
          </a:blipFill>
        </p:spPr>
        <p:txBody>
          <a:bodyPr wrap="square" lIns="0" tIns="0" rIns="0" bIns="0" rtlCol="0"/>
          <a:lstStyle/>
          <a:p>
            <a:endParaRPr/>
          </a:p>
        </p:txBody>
      </p:sp>
      <p:sp>
        <p:nvSpPr>
          <p:cNvPr id="28" name="object 28"/>
          <p:cNvSpPr/>
          <p:nvPr/>
        </p:nvSpPr>
        <p:spPr>
          <a:xfrm>
            <a:off x="1003300" y="3352800"/>
            <a:ext cx="930402" cy="485394"/>
          </a:xfrm>
          <a:prstGeom prst="rect">
            <a:avLst/>
          </a:prstGeom>
          <a:noFill/>
        </p:spPr>
        <p:txBody>
          <a:bodyPr wrap="square" lIns="0" tIns="0" rIns="0" bIns="0" rtlCol="0"/>
          <a:lstStyle/>
          <a:p>
            <a:endParaRPr/>
          </a:p>
        </p:txBody>
      </p:sp>
      <p:sp>
        <p:nvSpPr>
          <p:cNvPr id="3" name="object 3"/>
          <p:cNvSpPr txBox="1"/>
          <p:nvPr/>
        </p:nvSpPr>
        <p:spPr>
          <a:xfrm>
            <a:off x="1068458" y="1365978"/>
            <a:ext cx="7750809" cy="1523494"/>
          </a:xfrm>
          <a:prstGeom prst="rect">
            <a:avLst/>
          </a:prstGeom>
        </p:spPr>
        <p:txBody>
          <a:bodyPr vert="horz" wrap="square" lIns="0" tIns="0" rIns="0" bIns="0" rtlCol="0">
            <a:spAutoFit/>
          </a:bodyPr>
          <a:lstStyle/>
          <a:p>
            <a:pPr marL="355600" indent="-342900">
              <a:lnSpc>
                <a:spcPct val="100000"/>
              </a:lnSpc>
              <a:buFont typeface="Wingdings" panose="05000000000000000000" pitchFamily="2" charset="2"/>
              <a:buChar char="Ø"/>
            </a:pPr>
            <a:r>
              <a:rPr sz="2000" b="1" spc="-5" dirty="0" err="1">
                <a:latin typeface="Microsoft JhengHei UI" panose="020B0604030504040204" pitchFamily="34" charset="-120"/>
                <a:ea typeface="Microsoft JhengHei UI" panose="020B0604030504040204" pitchFamily="34" charset="-120"/>
                <a:cs typeface="微软雅黑"/>
              </a:rPr>
              <a:t>实体之间是有联系的</a:t>
            </a:r>
            <a:endParaRPr sz="2000" dirty="0">
              <a:latin typeface="Microsoft JhengHei UI" panose="020B0604030504040204" pitchFamily="34" charset="-120"/>
              <a:ea typeface="Microsoft JhengHei UI" panose="020B0604030504040204" pitchFamily="34" charset="-120"/>
              <a:cs typeface="微软雅黑"/>
            </a:endParaRPr>
          </a:p>
          <a:p>
            <a:pPr marL="12700">
              <a:lnSpc>
                <a:spcPct val="100000"/>
              </a:lnSpc>
              <a:spcBef>
                <a:spcPts val="1019"/>
              </a:spcBef>
            </a:pPr>
            <a:r>
              <a:rPr sz="2800" b="1" u="heavy" spc="-5" dirty="0">
                <a:latin typeface="Microsoft JhengHei UI" panose="020B0604030504040204" pitchFamily="34" charset="-120"/>
                <a:ea typeface="Microsoft JhengHei UI" panose="020B0604030504040204" pitchFamily="34" charset="-120"/>
                <a:cs typeface="微软雅黑"/>
              </a:rPr>
              <a:t>联系</a:t>
            </a:r>
            <a:r>
              <a:rPr sz="2000" b="1" spc="-5" dirty="0">
                <a:latin typeface="Microsoft JhengHei UI" panose="020B0604030504040204" pitchFamily="34" charset="-120"/>
                <a:ea typeface="Microsoft JhengHei UI" panose="020B0604030504040204" pitchFamily="34" charset="-120"/>
                <a:cs typeface="微软雅黑"/>
              </a:rPr>
              <a:t>，指一个实体的实例和其他实体实例之间所可能发生的联系</a:t>
            </a:r>
            <a:endParaRPr sz="2000" dirty="0">
              <a:latin typeface="Microsoft JhengHei UI" panose="020B0604030504040204" pitchFamily="34" charset="-120"/>
              <a:ea typeface="Microsoft JhengHei UI" panose="020B0604030504040204" pitchFamily="34" charset="-120"/>
              <a:cs typeface="微软雅黑"/>
            </a:endParaRPr>
          </a:p>
          <a:p>
            <a:pPr marL="298450" indent="-285750">
              <a:lnSpc>
                <a:spcPct val="100000"/>
              </a:lnSpc>
              <a:spcBef>
                <a:spcPts val="785"/>
              </a:spcBef>
              <a:buFont typeface="Wingdings" panose="05000000000000000000" pitchFamily="2" charset="2"/>
              <a:buChar char="Ø"/>
            </a:pPr>
            <a:r>
              <a:rPr sz="1800" b="1" dirty="0" err="1">
                <a:latin typeface="Microsoft JhengHei UI" panose="020B0604030504040204" pitchFamily="34" charset="-120"/>
                <a:ea typeface="Microsoft JhengHei UI" panose="020B0604030504040204" pitchFamily="34" charset="-120"/>
                <a:cs typeface="微软雅黑"/>
              </a:rPr>
              <a:t>如，哪位《读者》借阅了哪本《图书</a:t>
            </a:r>
            <a:r>
              <a:rPr sz="1800" b="1" dirty="0">
                <a:latin typeface="Microsoft JhengHei UI" panose="020B0604030504040204" pitchFamily="34" charset="-120"/>
                <a:ea typeface="Microsoft JhengHei UI" panose="020B0604030504040204" pitchFamily="34" charset="-120"/>
                <a:cs typeface="微软雅黑"/>
              </a:rPr>
              <a:t>》，哪本《图书》放在哪个《书架》上</a:t>
            </a:r>
            <a:endParaRPr sz="1800" dirty="0">
              <a:latin typeface="Microsoft JhengHei UI" panose="020B0604030504040204" pitchFamily="34" charset="-120"/>
              <a:ea typeface="Microsoft JhengHei UI" panose="020B0604030504040204" pitchFamily="34" charset="-120"/>
              <a:cs typeface="微软雅黑"/>
            </a:endParaRPr>
          </a:p>
        </p:txBody>
      </p:sp>
      <p:sp>
        <p:nvSpPr>
          <p:cNvPr id="4" name="object 4"/>
          <p:cNvSpPr txBox="1">
            <a:spLocks noGrp="1"/>
          </p:cNvSpPr>
          <p:nvPr>
            <p:ph type="title"/>
          </p:nvPr>
        </p:nvSpPr>
        <p:spPr>
          <a:xfrm>
            <a:off x="894499" y="689610"/>
            <a:ext cx="8597163" cy="314959"/>
          </a:xfrm>
          <a:prstGeom prst="rect">
            <a:avLst/>
          </a:prstGeom>
        </p:spPr>
        <p:txBody>
          <a:bodyPr vert="horz" wrap="square" lIns="0" tIns="0" rIns="0" bIns="0" rtlCol="0">
            <a:spAutoFit/>
          </a:bodyPr>
          <a:lstStyle/>
          <a:p>
            <a:pPr>
              <a:lnSpc>
                <a:spcPct val="100000"/>
              </a:lnSpc>
            </a:pPr>
            <a:r>
              <a:rPr sz="2000" spc="-5" dirty="0">
                <a:solidFill>
                  <a:srgbClr val="FFFFFF"/>
                </a:solidFill>
                <a:latin typeface="Arial"/>
                <a:cs typeface="Arial"/>
              </a:rPr>
              <a:t>E-</a:t>
            </a:r>
            <a:r>
              <a:rPr sz="2000" spc="-10" dirty="0">
                <a:solidFill>
                  <a:srgbClr val="FFFFFF"/>
                </a:solidFill>
                <a:latin typeface="Arial"/>
                <a:cs typeface="Arial"/>
              </a:rPr>
              <a:t>R</a:t>
            </a:r>
            <a:r>
              <a:rPr sz="2000" dirty="0">
                <a:solidFill>
                  <a:srgbClr val="FFFFFF"/>
                </a:solidFill>
                <a:latin typeface="华文中宋"/>
                <a:cs typeface="华文中宋"/>
              </a:rPr>
              <a:t>模型</a:t>
            </a:r>
            <a:r>
              <a:rPr sz="2000" spc="-15" dirty="0">
                <a:solidFill>
                  <a:srgbClr val="FFFFFF"/>
                </a:solidFill>
                <a:latin typeface="Arial"/>
                <a:cs typeface="Arial"/>
              </a:rPr>
              <a:t>-</a:t>
            </a:r>
            <a:r>
              <a:rPr sz="2000" spc="-5" dirty="0">
                <a:solidFill>
                  <a:srgbClr val="FFFFFF"/>
                </a:solidFill>
                <a:latin typeface="Arial"/>
                <a:cs typeface="Arial"/>
              </a:rPr>
              <a:t>-</a:t>
            </a:r>
            <a:r>
              <a:rPr sz="2000" spc="-5" dirty="0">
                <a:solidFill>
                  <a:srgbClr val="FFFFFF"/>
                </a:solidFill>
                <a:latin typeface="华文中宋"/>
                <a:cs typeface="华文中宋"/>
              </a:rPr>
              <a:t>数据建模之基本思想</a:t>
            </a:r>
            <a:endParaRPr sz="2000">
              <a:latin typeface="华文中宋"/>
              <a:cs typeface="华文中宋"/>
            </a:endParaRPr>
          </a:p>
        </p:txBody>
      </p:sp>
      <p:sp>
        <p:nvSpPr>
          <p:cNvPr id="5" name="object 5"/>
          <p:cNvSpPr txBox="1"/>
          <p:nvPr/>
        </p:nvSpPr>
        <p:spPr>
          <a:xfrm>
            <a:off x="1017403" y="848222"/>
            <a:ext cx="2621915" cy="266700"/>
          </a:xfrm>
          <a:prstGeom prst="rect">
            <a:avLst/>
          </a:prstGeom>
        </p:spPr>
        <p:txBody>
          <a:bodyPr vert="horz" wrap="square" lIns="0" tIns="0" rIns="0" bIns="0" rtlCol="0">
            <a:spAutoFit/>
          </a:bodyPr>
          <a:lstStyle/>
          <a:p>
            <a:pPr marL="12700">
              <a:lnSpc>
                <a:spcPct val="100000"/>
              </a:lnSpc>
            </a:pPr>
            <a:r>
              <a:rPr sz="2000" b="1" spc="-10" dirty="0">
                <a:solidFill>
                  <a:srgbClr val="FFFFFF"/>
                </a:solidFill>
                <a:latin typeface="Arial"/>
                <a:cs typeface="Arial"/>
              </a:rPr>
              <a:t>(6</a:t>
            </a:r>
            <a:r>
              <a:rPr sz="2000" b="1" spc="-5" dirty="0">
                <a:solidFill>
                  <a:srgbClr val="FFFFFF"/>
                </a:solidFill>
                <a:latin typeface="Arial"/>
                <a:cs typeface="Arial"/>
              </a:rPr>
              <a:t>)</a:t>
            </a:r>
            <a:r>
              <a:rPr sz="2000" b="1" spc="-5" dirty="0">
                <a:solidFill>
                  <a:srgbClr val="FFFFFF"/>
                </a:solidFill>
                <a:latin typeface="华文中宋"/>
                <a:cs typeface="华文中宋"/>
              </a:rPr>
              <a:t>实体之间充满了联系</a:t>
            </a:r>
            <a:endParaRPr sz="2000">
              <a:latin typeface="华文中宋"/>
              <a:cs typeface="华文中宋"/>
            </a:endParaRPr>
          </a:p>
        </p:txBody>
      </p:sp>
      <p:sp>
        <p:nvSpPr>
          <p:cNvPr id="6" name="object 6"/>
          <p:cNvSpPr/>
          <p:nvPr/>
        </p:nvSpPr>
        <p:spPr>
          <a:xfrm>
            <a:off x="5780417" y="3329940"/>
            <a:ext cx="3797935" cy="1430655"/>
          </a:xfrm>
          <a:custGeom>
            <a:avLst/>
            <a:gdLst/>
            <a:ahLst/>
            <a:cxnLst/>
            <a:rect l="l" t="t" r="r" b="b"/>
            <a:pathLst>
              <a:path w="3797934" h="1430654">
                <a:moveTo>
                  <a:pt x="0" y="1335786"/>
                </a:moveTo>
                <a:lnTo>
                  <a:pt x="49807" y="1343459"/>
                </a:lnTo>
                <a:lnTo>
                  <a:pt x="99541" y="1350538"/>
                </a:lnTo>
                <a:lnTo>
                  <a:pt x="149175" y="1357114"/>
                </a:lnTo>
                <a:lnTo>
                  <a:pt x="198680" y="1363278"/>
                </a:lnTo>
                <a:lnTo>
                  <a:pt x="248031" y="1369123"/>
                </a:lnTo>
                <a:lnTo>
                  <a:pt x="297198" y="1374739"/>
                </a:lnTo>
                <a:lnTo>
                  <a:pt x="346155" y="1380218"/>
                </a:lnTo>
                <a:lnTo>
                  <a:pt x="370546" y="1382934"/>
                </a:lnTo>
                <a:lnTo>
                  <a:pt x="394874" y="1385651"/>
                </a:lnTo>
                <a:lnTo>
                  <a:pt x="419136" y="1388379"/>
                </a:lnTo>
                <a:lnTo>
                  <a:pt x="443328" y="1391130"/>
                </a:lnTo>
                <a:lnTo>
                  <a:pt x="467447" y="1393915"/>
                </a:lnTo>
                <a:lnTo>
                  <a:pt x="491490" y="1396746"/>
                </a:lnTo>
                <a:lnTo>
                  <a:pt x="512355" y="1398949"/>
                </a:lnTo>
                <a:lnTo>
                  <a:pt x="553780" y="1402907"/>
                </a:lnTo>
                <a:lnTo>
                  <a:pt x="594800" y="1406378"/>
                </a:lnTo>
                <a:lnTo>
                  <a:pt x="635420" y="1409494"/>
                </a:lnTo>
                <a:lnTo>
                  <a:pt x="675645" y="1412389"/>
                </a:lnTo>
                <a:lnTo>
                  <a:pt x="695610" y="1413795"/>
                </a:lnTo>
                <a:lnTo>
                  <a:pt x="715479" y="1415195"/>
                </a:lnTo>
                <a:lnTo>
                  <a:pt x="754926" y="1418045"/>
                </a:lnTo>
                <a:lnTo>
                  <a:pt x="793992" y="1421070"/>
                </a:lnTo>
                <a:lnTo>
                  <a:pt x="832680" y="1424404"/>
                </a:lnTo>
                <a:lnTo>
                  <a:pt x="870996" y="1428179"/>
                </a:lnTo>
                <a:lnTo>
                  <a:pt x="890016" y="1430274"/>
                </a:lnTo>
                <a:lnTo>
                  <a:pt x="941781" y="1430168"/>
                </a:lnTo>
                <a:lnTo>
                  <a:pt x="989767" y="1429864"/>
                </a:lnTo>
                <a:lnTo>
                  <a:pt x="1034174" y="1429381"/>
                </a:lnTo>
                <a:lnTo>
                  <a:pt x="1075200" y="1428737"/>
                </a:lnTo>
                <a:lnTo>
                  <a:pt x="1147904" y="1427043"/>
                </a:lnTo>
                <a:lnTo>
                  <a:pt x="1209470" y="1424933"/>
                </a:lnTo>
                <a:lnTo>
                  <a:pt x="1261491" y="1422558"/>
                </a:lnTo>
                <a:lnTo>
                  <a:pt x="1305555" y="1420069"/>
                </a:lnTo>
                <a:lnTo>
                  <a:pt x="1360217" y="1416450"/>
                </a:lnTo>
                <a:lnTo>
                  <a:pt x="1376184" y="1415350"/>
                </a:lnTo>
                <a:lnTo>
                  <a:pt x="1391355" y="1414335"/>
                </a:lnTo>
                <a:lnTo>
                  <a:pt x="1405929" y="1413423"/>
                </a:lnTo>
                <a:lnTo>
                  <a:pt x="1420106" y="1412634"/>
                </a:lnTo>
                <a:lnTo>
                  <a:pt x="1434084" y="1411986"/>
                </a:lnTo>
                <a:lnTo>
                  <a:pt x="1449100" y="1410787"/>
                </a:lnTo>
                <a:lnTo>
                  <a:pt x="1494556" y="1406591"/>
                </a:lnTo>
                <a:lnTo>
                  <a:pt x="1540320" y="1401674"/>
                </a:lnTo>
                <a:lnTo>
                  <a:pt x="1586007" y="1396269"/>
                </a:lnTo>
                <a:lnTo>
                  <a:pt x="1631231" y="1390607"/>
                </a:lnTo>
                <a:lnTo>
                  <a:pt x="1675607" y="1384919"/>
                </a:lnTo>
                <a:lnTo>
                  <a:pt x="1690144" y="1383058"/>
                </a:lnTo>
                <a:lnTo>
                  <a:pt x="1704529" y="1381227"/>
                </a:lnTo>
                <a:lnTo>
                  <a:pt x="1718748" y="1379437"/>
                </a:lnTo>
                <a:lnTo>
                  <a:pt x="1732788" y="1377696"/>
                </a:lnTo>
                <a:lnTo>
                  <a:pt x="1745660" y="1375436"/>
                </a:lnTo>
                <a:lnTo>
                  <a:pt x="1758455" y="1373223"/>
                </a:lnTo>
                <a:lnTo>
                  <a:pt x="1771188" y="1371046"/>
                </a:lnTo>
                <a:lnTo>
                  <a:pt x="1783872" y="1368893"/>
                </a:lnTo>
                <a:lnTo>
                  <a:pt x="1796522" y="1366754"/>
                </a:lnTo>
                <a:lnTo>
                  <a:pt x="1809151" y="1364617"/>
                </a:lnTo>
                <a:lnTo>
                  <a:pt x="1847063" y="1358117"/>
                </a:lnTo>
                <a:lnTo>
                  <a:pt x="1885309" y="1351251"/>
                </a:lnTo>
                <a:lnTo>
                  <a:pt x="1924276" y="1343727"/>
                </a:lnTo>
                <a:lnTo>
                  <a:pt x="1964348" y="1335251"/>
                </a:lnTo>
                <a:lnTo>
                  <a:pt x="1991868" y="1328928"/>
                </a:lnTo>
                <a:lnTo>
                  <a:pt x="2004834" y="1327184"/>
                </a:lnTo>
                <a:lnTo>
                  <a:pt x="2044299" y="1321612"/>
                </a:lnTo>
                <a:lnTo>
                  <a:pt x="2084505" y="1315526"/>
                </a:lnTo>
                <a:lnTo>
                  <a:pt x="2125313" y="1308925"/>
                </a:lnTo>
                <a:lnTo>
                  <a:pt x="2166583" y="1301810"/>
                </a:lnTo>
                <a:lnTo>
                  <a:pt x="2208178" y="1294180"/>
                </a:lnTo>
                <a:lnTo>
                  <a:pt x="2249958" y="1286036"/>
                </a:lnTo>
                <a:lnTo>
                  <a:pt x="2263902" y="1283208"/>
                </a:lnTo>
                <a:lnTo>
                  <a:pt x="2278826" y="1280899"/>
                </a:lnTo>
                <a:lnTo>
                  <a:pt x="2323136" y="1273747"/>
                </a:lnTo>
                <a:lnTo>
                  <a:pt x="2367076" y="1266347"/>
                </a:lnTo>
                <a:lnTo>
                  <a:pt x="2396370" y="1261337"/>
                </a:lnTo>
                <a:lnTo>
                  <a:pt x="2411063" y="1258823"/>
                </a:lnTo>
                <a:lnTo>
                  <a:pt x="2455512" y="1251300"/>
                </a:lnTo>
                <a:lnTo>
                  <a:pt x="2500841" y="1243900"/>
                </a:lnTo>
                <a:lnTo>
                  <a:pt x="2547466" y="1236748"/>
                </a:lnTo>
                <a:lnTo>
                  <a:pt x="2579259" y="1232642"/>
                </a:lnTo>
                <a:lnTo>
                  <a:pt x="2595170" y="1230690"/>
                </a:lnTo>
                <a:lnTo>
                  <a:pt x="2643235" y="1224081"/>
                </a:lnTo>
                <a:lnTo>
                  <a:pt x="2692225" y="1216700"/>
                </a:lnTo>
                <a:lnTo>
                  <a:pt x="2708857" y="1214148"/>
                </a:lnTo>
                <a:lnTo>
                  <a:pt x="2725674" y="1211580"/>
                </a:lnTo>
                <a:lnTo>
                  <a:pt x="2777441" y="1203941"/>
                </a:lnTo>
                <a:lnTo>
                  <a:pt x="2831616" y="1196766"/>
                </a:lnTo>
                <a:lnTo>
                  <a:pt x="2888753" y="1190517"/>
                </a:lnTo>
                <a:lnTo>
                  <a:pt x="2927371" y="1187602"/>
                </a:lnTo>
                <a:lnTo>
                  <a:pt x="2946122" y="1186320"/>
                </a:lnTo>
                <a:lnTo>
                  <a:pt x="3002220" y="1181659"/>
                </a:lnTo>
                <a:lnTo>
                  <a:pt x="3058600" y="1176150"/>
                </a:lnTo>
                <a:lnTo>
                  <a:pt x="3096672" y="1172241"/>
                </a:lnTo>
                <a:lnTo>
                  <a:pt x="3115927" y="1170270"/>
                </a:lnTo>
                <a:lnTo>
                  <a:pt x="3154999" y="1166380"/>
                </a:lnTo>
                <a:lnTo>
                  <a:pt x="3194982" y="1162681"/>
                </a:lnTo>
                <a:lnTo>
                  <a:pt x="3236074" y="1159312"/>
                </a:lnTo>
                <a:lnTo>
                  <a:pt x="3278472" y="1156417"/>
                </a:lnTo>
                <a:lnTo>
                  <a:pt x="3323287" y="1155136"/>
                </a:lnTo>
                <a:lnTo>
                  <a:pt x="3346537" y="1154978"/>
                </a:lnTo>
                <a:lnTo>
                  <a:pt x="3393594" y="1154399"/>
                </a:lnTo>
                <a:lnTo>
                  <a:pt x="3441400" y="1153546"/>
                </a:lnTo>
                <a:lnTo>
                  <a:pt x="3489966" y="1152509"/>
                </a:lnTo>
                <a:lnTo>
                  <a:pt x="3539299" y="1151382"/>
                </a:lnTo>
                <a:lnTo>
                  <a:pt x="3564257" y="1150812"/>
                </a:lnTo>
                <a:lnTo>
                  <a:pt x="3614759" y="1149718"/>
                </a:lnTo>
                <a:lnTo>
                  <a:pt x="3666053" y="1148762"/>
                </a:lnTo>
                <a:lnTo>
                  <a:pt x="3718147" y="1148034"/>
                </a:lnTo>
                <a:lnTo>
                  <a:pt x="3771050" y="1147627"/>
                </a:lnTo>
                <a:lnTo>
                  <a:pt x="3797808" y="1147571"/>
                </a:lnTo>
                <a:lnTo>
                  <a:pt x="3797808" y="0"/>
                </a:lnTo>
                <a:lnTo>
                  <a:pt x="0" y="0"/>
                </a:lnTo>
                <a:lnTo>
                  <a:pt x="0" y="1335786"/>
                </a:lnTo>
                <a:close/>
              </a:path>
            </a:pathLst>
          </a:custGeom>
          <a:ln w="9525">
            <a:solidFill>
              <a:srgbClr val="000000"/>
            </a:solidFill>
          </a:ln>
        </p:spPr>
        <p:txBody>
          <a:bodyPr wrap="square" lIns="0" tIns="0" rIns="0" bIns="0" rtlCol="0"/>
          <a:lstStyle/>
          <a:p>
            <a:endParaRPr/>
          </a:p>
        </p:txBody>
      </p:sp>
      <p:sp>
        <p:nvSpPr>
          <p:cNvPr id="7" name="object 7"/>
          <p:cNvSpPr/>
          <p:nvPr/>
        </p:nvSpPr>
        <p:spPr>
          <a:xfrm>
            <a:off x="5916815" y="3454146"/>
            <a:ext cx="3559810" cy="0"/>
          </a:xfrm>
          <a:custGeom>
            <a:avLst/>
            <a:gdLst/>
            <a:ahLst/>
            <a:cxnLst/>
            <a:rect l="l" t="t" r="r" b="b"/>
            <a:pathLst>
              <a:path w="3559809">
                <a:moveTo>
                  <a:pt x="0" y="0"/>
                </a:moveTo>
                <a:lnTo>
                  <a:pt x="3559302" y="0"/>
                </a:lnTo>
              </a:path>
            </a:pathLst>
          </a:custGeom>
          <a:ln w="9525">
            <a:solidFill>
              <a:srgbClr val="000000"/>
            </a:solidFill>
          </a:ln>
        </p:spPr>
        <p:txBody>
          <a:bodyPr wrap="square" lIns="0" tIns="0" rIns="0" bIns="0" rtlCol="0"/>
          <a:lstStyle/>
          <a:p>
            <a:endParaRPr/>
          </a:p>
        </p:txBody>
      </p:sp>
      <p:sp>
        <p:nvSpPr>
          <p:cNvPr id="8" name="object 8"/>
          <p:cNvSpPr/>
          <p:nvPr/>
        </p:nvSpPr>
        <p:spPr>
          <a:xfrm>
            <a:off x="5916815" y="3741420"/>
            <a:ext cx="3533775" cy="0"/>
          </a:xfrm>
          <a:custGeom>
            <a:avLst/>
            <a:gdLst/>
            <a:ahLst/>
            <a:cxnLst/>
            <a:rect l="l" t="t" r="r" b="b"/>
            <a:pathLst>
              <a:path w="3533775">
                <a:moveTo>
                  <a:pt x="0" y="0"/>
                </a:moveTo>
                <a:lnTo>
                  <a:pt x="3533394" y="0"/>
                </a:lnTo>
              </a:path>
            </a:pathLst>
          </a:custGeom>
          <a:ln w="9525">
            <a:solidFill>
              <a:srgbClr val="000000"/>
            </a:solidFill>
          </a:ln>
        </p:spPr>
        <p:txBody>
          <a:bodyPr wrap="square" lIns="0" tIns="0" rIns="0" bIns="0" rtlCol="0"/>
          <a:lstStyle/>
          <a:p>
            <a:endParaRPr/>
          </a:p>
        </p:txBody>
      </p:sp>
      <p:sp>
        <p:nvSpPr>
          <p:cNvPr id="9" name="object 9"/>
          <p:cNvSpPr/>
          <p:nvPr/>
        </p:nvSpPr>
        <p:spPr>
          <a:xfrm>
            <a:off x="7496441" y="3454146"/>
            <a:ext cx="0" cy="1097280"/>
          </a:xfrm>
          <a:custGeom>
            <a:avLst/>
            <a:gdLst/>
            <a:ahLst/>
            <a:cxnLst/>
            <a:rect l="l" t="t" r="r" b="b"/>
            <a:pathLst>
              <a:path h="1097279">
                <a:moveTo>
                  <a:pt x="0" y="0"/>
                </a:moveTo>
                <a:lnTo>
                  <a:pt x="0" y="1097280"/>
                </a:lnTo>
              </a:path>
            </a:pathLst>
          </a:custGeom>
          <a:ln w="9525">
            <a:solidFill>
              <a:srgbClr val="000000"/>
            </a:solidFill>
          </a:ln>
        </p:spPr>
        <p:txBody>
          <a:bodyPr wrap="square" lIns="0" tIns="0" rIns="0" bIns="0" rtlCol="0"/>
          <a:lstStyle/>
          <a:p>
            <a:endParaRPr/>
          </a:p>
        </p:txBody>
      </p:sp>
      <p:sp>
        <p:nvSpPr>
          <p:cNvPr id="10" name="object 10"/>
          <p:cNvSpPr/>
          <p:nvPr/>
        </p:nvSpPr>
        <p:spPr>
          <a:xfrm>
            <a:off x="8391791" y="3461765"/>
            <a:ext cx="0" cy="1097280"/>
          </a:xfrm>
          <a:custGeom>
            <a:avLst/>
            <a:gdLst/>
            <a:ahLst/>
            <a:cxnLst/>
            <a:rect l="l" t="t" r="r" b="b"/>
            <a:pathLst>
              <a:path h="1097279">
                <a:moveTo>
                  <a:pt x="0" y="0"/>
                </a:moveTo>
                <a:lnTo>
                  <a:pt x="0" y="1097280"/>
                </a:lnTo>
              </a:path>
            </a:pathLst>
          </a:custGeom>
          <a:ln w="9525">
            <a:solidFill>
              <a:srgbClr val="000000"/>
            </a:solidFill>
          </a:ln>
        </p:spPr>
        <p:txBody>
          <a:bodyPr wrap="square" lIns="0" tIns="0" rIns="0" bIns="0" rtlCol="0"/>
          <a:lstStyle/>
          <a:p>
            <a:endParaRPr/>
          </a:p>
        </p:txBody>
      </p:sp>
      <p:sp>
        <p:nvSpPr>
          <p:cNvPr id="11" name="object 11"/>
          <p:cNvSpPr/>
          <p:nvPr/>
        </p:nvSpPr>
        <p:spPr>
          <a:xfrm>
            <a:off x="9329813" y="3452621"/>
            <a:ext cx="0" cy="1031875"/>
          </a:xfrm>
          <a:custGeom>
            <a:avLst/>
            <a:gdLst/>
            <a:ahLst/>
            <a:cxnLst/>
            <a:rect l="l" t="t" r="r" b="b"/>
            <a:pathLst>
              <a:path h="1031875">
                <a:moveTo>
                  <a:pt x="0" y="0"/>
                </a:moveTo>
                <a:lnTo>
                  <a:pt x="0" y="1031747"/>
                </a:lnTo>
              </a:path>
            </a:pathLst>
          </a:custGeom>
          <a:ln w="9525">
            <a:solidFill>
              <a:srgbClr val="000000"/>
            </a:solidFill>
          </a:ln>
        </p:spPr>
        <p:txBody>
          <a:bodyPr wrap="square" lIns="0" tIns="0" rIns="0" bIns="0" rtlCol="0"/>
          <a:lstStyle/>
          <a:p>
            <a:endParaRPr/>
          </a:p>
        </p:txBody>
      </p:sp>
      <p:sp>
        <p:nvSpPr>
          <p:cNvPr id="12" name="object 12"/>
          <p:cNvSpPr/>
          <p:nvPr/>
        </p:nvSpPr>
        <p:spPr>
          <a:xfrm>
            <a:off x="6592709" y="3454146"/>
            <a:ext cx="0" cy="1065530"/>
          </a:xfrm>
          <a:custGeom>
            <a:avLst/>
            <a:gdLst/>
            <a:ahLst/>
            <a:cxnLst/>
            <a:rect l="l" t="t" r="r" b="b"/>
            <a:pathLst>
              <a:path h="1065529">
                <a:moveTo>
                  <a:pt x="0" y="0"/>
                </a:moveTo>
                <a:lnTo>
                  <a:pt x="0" y="1065276"/>
                </a:lnTo>
              </a:path>
            </a:pathLst>
          </a:custGeom>
          <a:ln w="9525">
            <a:solidFill>
              <a:srgbClr val="000000"/>
            </a:solidFill>
          </a:ln>
        </p:spPr>
        <p:txBody>
          <a:bodyPr wrap="square" lIns="0" tIns="0" rIns="0" bIns="0" rtlCol="0"/>
          <a:lstStyle/>
          <a:p>
            <a:endParaRPr/>
          </a:p>
        </p:txBody>
      </p:sp>
      <p:sp>
        <p:nvSpPr>
          <p:cNvPr id="13" name="object 13"/>
          <p:cNvSpPr/>
          <p:nvPr/>
        </p:nvSpPr>
        <p:spPr>
          <a:xfrm>
            <a:off x="1155839" y="3328415"/>
            <a:ext cx="3920490" cy="1430655"/>
          </a:xfrm>
          <a:custGeom>
            <a:avLst/>
            <a:gdLst/>
            <a:ahLst/>
            <a:cxnLst/>
            <a:rect l="l" t="t" r="r" b="b"/>
            <a:pathLst>
              <a:path w="3920490" h="1430654">
                <a:moveTo>
                  <a:pt x="0" y="1335786"/>
                </a:moveTo>
                <a:lnTo>
                  <a:pt x="51428" y="1343459"/>
                </a:lnTo>
                <a:lnTo>
                  <a:pt x="102815" y="1350538"/>
                </a:lnTo>
                <a:lnTo>
                  <a:pt x="154119" y="1357114"/>
                </a:lnTo>
                <a:lnTo>
                  <a:pt x="205301" y="1363278"/>
                </a:lnTo>
                <a:lnTo>
                  <a:pt x="256317" y="1369123"/>
                </a:lnTo>
                <a:lnTo>
                  <a:pt x="307128" y="1374739"/>
                </a:lnTo>
                <a:lnTo>
                  <a:pt x="357692" y="1380218"/>
                </a:lnTo>
                <a:lnTo>
                  <a:pt x="382869" y="1382934"/>
                </a:lnTo>
                <a:lnTo>
                  <a:pt x="407968" y="1385651"/>
                </a:lnTo>
                <a:lnTo>
                  <a:pt x="432985" y="1388379"/>
                </a:lnTo>
                <a:lnTo>
                  <a:pt x="457915" y="1391130"/>
                </a:lnTo>
                <a:lnTo>
                  <a:pt x="482752" y="1393915"/>
                </a:lnTo>
                <a:lnTo>
                  <a:pt x="507492" y="1396746"/>
                </a:lnTo>
                <a:lnTo>
                  <a:pt x="529037" y="1398840"/>
                </a:lnTo>
                <a:lnTo>
                  <a:pt x="571790" y="1402615"/>
                </a:lnTo>
                <a:lnTo>
                  <a:pt x="614100" y="1405949"/>
                </a:lnTo>
                <a:lnTo>
                  <a:pt x="655975" y="1408974"/>
                </a:lnTo>
                <a:lnTo>
                  <a:pt x="697426" y="1411824"/>
                </a:lnTo>
                <a:lnTo>
                  <a:pt x="717994" y="1413224"/>
                </a:lnTo>
                <a:lnTo>
                  <a:pt x="738460" y="1414630"/>
                </a:lnTo>
                <a:lnTo>
                  <a:pt x="779087" y="1417525"/>
                </a:lnTo>
                <a:lnTo>
                  <a:pt x="819316" y="1420641"/>
                </a:lnTo>
                <a:lnTo>
                  <a:pt x="859157" y="1424112"/>
                </a:lnTo>
                <a:lnTo>
                  <a:pt x="898618" y="1428070"/>
                </a:lnTo>
                <a:lnTo>
                  <a:pt x="918210" y="1430274"/>
                </a:lnTo>
                <a:lnTo>
                  <a:pt x="971736" y="1430163"/>
                </a:lnTo>
                <a:lnTo>
                  <a:pt x="1021354" y="1429843"/>
                </a:lnTo>
                <a:lnTo>
                  <a:pt x="1067268" y="1429335"/>
                </a:lnTo>
                <a:lnTo>
                  <a:pt x="1109685" y="1428658"/>
                </a:lnTo>
                <a:lnTo>
                  <a:pt x="1148810" y="1427833"/>
                </a:lnTo>
                <a:lnTo>
                  <a:pt x="1218007" y="1425816"/>
                </a:lnTo>
                <a:lnTo>
                  <a:pt x="1276506" y="1423446"/>
                </a:lnTo>
                <a:lnTo>
                  <a:pt x="1325952" y="1420880"/>
                </a:lnTo>
                <a:lnTo>
                  <a:pt x="1367991" y="1418281"/>
                </a:lnTo>
                <a:lnTo>
                  <a:pt x="1404270" y="1415807"/>
                </a:lnTo>
                <a:lnTo>
                  <a:pt x="1420764" y="1414668"/>
                </a:lnTo>
                <a:lnTo>
                  <a:pt x="1436434" y="1413620"/>
                </a:lnTo>
                <a:lnTo>
                  <a:pt x="1451488" y="1412683"/>
                </a:lnTo>
                <a:lnTo>
                  <a:pt x="1466129" y="1411877"/>
                </a:lnTo>
                <a:lnTo>
                  <a:pt x="1480566" y="1411224"/>
                </a:lnTo>
                <a:lnTo>
                  <a:pt x="1496039" y="1410030"/>
                </a:lnTo>
                <a:lnTo>
                  <a:pt x="1542873" y="1405908"/>
                </a:lnTo>
                <a:lnTo>
                  <a:pt x="1590035" y="1401127"/>
                </a:lnTo>
                <a:lnTo>
                  <a:pt x="1637157" y="1395888"/>
                </a:lnTo>
                <a:lnTo>
                  <a:pt x="1683866" y="1390392"/>
                </a:lnTo>
                <a:lnTo>
                  <a:pt x="1729794" y="1384840"/>
                </a:lnTo>
                <a:lnTo>
                  <a:pt x="1744866" y="1383011"/>
                </a:lnTo>
                <a:lnTo>
                  <a:pt x="1759796" y="1381206"/>
                </a:lnTo>
                <a:lnTo>
                  <a:pt x="1774570" y="1379432"/>
                </a:lnTo>
                <a:lnTo>
                  <a:pt x="1789176" y="1377696"/>
                </a:lnTo>
                <a:lnTo>
                  <a:pt x="1802396" y="1375436"/>
                </a:lnTo>
                <a:lnTo>
                  <a:pt x="1841711" y="1368893"/>
                </a:lnTo>
                <a:lnTo>
                  <a:pt x="1867761" y="1364617"/>
                </a:lnTo>
                <a:lnTo>
                  <a:pt x="1880778" y="1362473"/>
                </a:lnTo>
                <a:lnTo>
                  <a:pt x="1919954" y="1355883"/>
                </a:lnTo>
                <a:lnTo>
                  <a:pt x="1959592" y="1348831"/>
                </a:lnTo>
                <a:lnTo>
                  <a:pt x="2000048" y="1341022"/>
                </a:lnTo>
                <a:lnTo>
                  <a:pt x="2041677" y="1332164"/>
                </a:lnTo>
                <a:lnTo>
                  <a:pt x="2055876" y="1328928"/>
                </a:lnTo>
                <a:lnTo>
                  <a:pt x="2069299" y="1327184"/>
                </a:lnTo>
                <a:lnTo>
                  <a:pt x="2110136" y="1321612"/>
                </a:lnTo>
                <a:lnTo>
                  <a:pt x="2151713" y="1315526"/>
                </a:lnTo>
                <a:lnTo>
                  <a:pt x="2193893" y="1308925"/>
                </a:lnTo>
                <a:lnTo>
                  <a:pt x="2236535" y="1301810"/>
                </a:lnTo>
                <a:lnTo>
                  <a:pt x="2279501" y="1294180"/>
                </a:lnTo>
                <a:lnTo>
                  <a:pt x="2322653" y="1286036"/>
                </a:lnTo>
                <a:lnTo>
                  <a:pt x="2337054" y="1283208"/>
                </a:lnTo>
                <a:lnTo>
                  <a:pt x="2352435" y="1280899"/>
                </a:lnTo>
                <a:lnTo>
                  <a:pt x="2398117" y="1273747"/>
                </a:lnTo>
                <a:lnTo>
                  <a:pt x="2443429" y="1266347"/>
                </a:lnTo>
                <a:lnTo>
                  <a:pt x="2473637" y="1261337"/>
                </a:lnTo>
                <a:lnTo>
                  <a:pt x="2488787" y="1258823"/>
                </a:lnTo>
                <a:lnTo>
                  <a:pt x="2534608" y="1251300"/>
                </a:lnTo>
                <a:lnTo>
                  <a:pt x="2581308" y="1243900"/>
                </a:lnTo>
                <a:lnTo>
                  <a:pt x="2629305" y="1236748"/>
                </a:lnTo>
                <a:lnTo>
                  <a:pt x="2662126" y="1232642"/>
                </a:lnTo>
                <a:lnTo>
                  <a:pt x="2678609" y="1230690"/>
                </a:lnTo>
                <a:lnTo>
                  <a:pt x="2728388" y="1224081"/>
                </a:lnTo>
                <a:lnTo>
                  <a:pt x="2779093" y="1216700"/>
                </a:lnTo>
                <a:lnTo>
                  <a:pt x="2796296" y="1214148"/>
                </a:lnTo>
                <a:lnTo>
                  <a:pt x="2813685" y="1211580"/>
                </a:lnTo>
                <a:lnTo>
                  <a:pt x="2867167" y="1203941"/>
                </a:lnTo>
                <a:lnTo>
                  <a:pt x="2923056" y="1196766"/>
                </a:lnTo>
                <a:lnTo>
                  <a:pt x="2961927" y="1192469"/>
                </a:lnTo>
                <a:lnTo>
                  <a:pt x="3002280" y="1188720"/>
                </a:lnTo>
                <a:lnTo>
                  <a:pt x="3021778" y="1187499"/>
                </a:lnTo>
                <a:lnTo>
                  <a:pt x="3041198" y="1186135"/>
                </a:lnTo>
                <a:lnTo>
                  <a:pt x="3079906" y="1183038"/>
                </a:lnTo>
                <a:lnTo>
                  <a:pt x="3118605" y="1179557"/>
                </a:lnTo>
                <a:lnTo>
                  <a:pt x="3157496" y="1175820"/>
                </a:lnTo>
                <a:lnTo>
                  <a:pt x="3196780" y="1171955"/>
                </a:lnTo>
                <a:lnTo>
                  <a:pt x="3216632" y="1170015"/>
                </a:lnTo>
                <a:lnTo>
                  <a:pt x="3256884" y="1166198"/>
                </a:lnTo>
                <a:lnTo>
                  <a:pt x="3298031" y="1162573"/>
                </a:lnTo>
                <a:lnTo>
                  <a:pt x="3340275" y="1159269"/>
                </a:lnTo>
                <a:lnTo>
                  <a:pt x="3383818" y="1156412"/>
                </a:lnTo>
                <a:lnTo>
                  <a:pt x="3430006" y="1155136"/>
                </a:lnTo>
                <a:lnTo>
                  <a:pt x="3454056" y="1154978"/>
                </a:lnTo>
                <a:lnTo>
                  <a:pt x="3502718" y="1154399"/>
                </a:lnTo>
                <a:lnTo>
                  <a:pt x="3552139" y="1153546"/>
                </a:lnTo>
                <a:lnTo>
                  <a:pt x="3602333" y="1152509"/>
                </a:lnTo>
                <a:lnTo>
                  <a:pt x="3653313" y="1151382"/>
                </a:lnTo>
                <a:lnTo>
                  <a:pt x="3679102" y="1150812"/>
                </a:lnTo>
                <a:lnTo>
                  <a:pt x="3731288" y="1149718"/>
                </a:lnTo>
                <a:lnTo>
                  <a:pt x="3784294" y="1148762"/>
                </a:lnTo>
                <a:lnTo>
                  <a:pt x="3838134" y="1148034"/>
                </a:lnTo>
                <a:lnTo>
                  <a:pt x="3892823" y="1147627"/>
                </a:lnTo>
                <a:lnTo>
                  <a:pt x="3920490" y="1147571"/>
                </a:lnTo>
                <a:lnTo>
                  <a:pt x="3920490" y="0"/>
                </a:lnTo>
                <a:lnTo>
                  <a:pt x="0" y="0"/>
                </a:lnTo>
                <a:lnTo>
                  <a:pt x="0" y="1335786"/>
                </a:lnTo>
                <a:close/>
              </a:path>
            </a:pathLst>
          </a:custGeom>
          <a:ln w="9525">
            <a:solidFill>
              <a:srgbClr val="000000"/>
            </a:solidFill>
          </a:ln>
        </p:spPr>
        <p:txBody>
          <a:bodyPr wrap="square" lIns="0" tIns="0" rIns="0" bIns="0" rtlCol="0"/>
          <a:lstStyle/>
          <a:p>
            <a:endParaRPr/>
          </a:p>
        </p:txBody>
      </p:sp>
      <p:sp>
        <p:nvSpPr>
          <p:cNvPr id="14" name="object 14"/>
          <p:cNvSpPr/>
          <p:nvPr/>
        </p:nvSpPr>
        <p:spPr>
          <a:xfrm>
            <a:off x="1251089" y="3452621"/>
            <a:ext cx="3575685" cy="0"/>
          </a:xfrm>
          <a:custGeom>
            <a:avLst/>
            <a:gdLst/>
            <a:ahLst/>
            <a:cxnLst/>
            <a:rect l="l" t="t" r="r" b="b"/>
            <a:pathLst>
              <a:path w="3575685">
                <a:moveTo>
                  <a:pt x="0" y="0"/>
                </a:moveTo>
                <a:lnTo>
                  <a:pt x="3575304" y="0"/>
                </a:lnTo>
              </a:path>
            </a:pathLst>
          </a:custGeom>
          <a:ln w="9525">
            <a:solidFill>
              <a:srgbClr val="000000"/>
            </a:solidFill>
          </a:ln>
        </p:spPr>
        <p:txBody>
          <a:bodyPr wrap="square" lIns="0" tIns="0" rIns="0" bIns="0" rtlCol="0"/>
          <a:lstStyle/>
          <a:p>
            <a:endParaRPr/>
          </a:p>
        </p:txBody>
      </p:sp>
      <p:sp>
        <p:nvSpPr>
          <p:cNvPr id="15" name="object 15"/>
          <p:cNvSpPr/>
          <p:nvPr/>
        </p:nvSpPr>
        <p:spPr>
          <a:xfrm>
            <a:off x="2830715" y="3452621"/>
            <a:ext cx="0" cy="1096645"/>
          </a:xfrm>
          <a:custGeom>
            <a:avLst/>
            <a:gdLst/>
            <a:ahLst/>
            <a:cxnLst/>
            <a:rect l="l" t="t" r="r" b="b"/>
            <a:pathLst>
              <a:path h="1096645">
                <a:moveTo>
                  <a:pt x="0" y="0"/>
                </a:moveTo>
                <a:lnTo>
                  <a:pt x="0" y="1096518"/>
                </a:lnTo>
              </a:path>
            </a:pathLst>
          </a:custGeom>
          <a:ln w="9525">
            <a:solidFill>
              <a:srgbClr val="000000"/>
            </a:solidFill>
          </a:ln>
        </p:spPr>
        <p:txBody>
          <a:bodyPr wrap="square" lIns="0" tIns="0" rIns="0" bIns="0" rtlCol="0"/>
          <a:lstStyle/>
          <a:p>
            <a:endParaRPr/>
          </a:p>
        </p:txBody>
      </p:sp>
      <p:sp>
        <p:nvSpPr>
          <p:cNvPr id="16" name="object 16"/>
          <p:cNvSpPr/>
          <p:nvPr/>
        </p:nvSpPr>
        <p:spPr>
          <a:xfrm>
            <a:off x="3726065" y="3460241"/>
            <a:ext cx="0" cy="1097280"/>
          </a:xfrm>
          <a:custGeom>
            <a:avLst/>
            <a:gdLst/>
            <a:ahLst/>
            <a:cxnLst/>
            <a:rect l="l" t="t" r="r" b="b"/>
            <a:pathLst>
              <a:path h="1097279">
                <a:moveTo>
                  <a:pt x="0" y="0"/>
                </a:moveTo>
                <a:lnTo>
                  <a:pt x="0" y="1097280"/>
                </a:lnTo>
              </a:path>
            </a:pathLst>
          </a:custGeom>
          <a:ln w="9525">
            <a:solidFill>
              <a:srgbClr val="000000"/>
            </a:solidFill>
          </a:ln>
        </p:spPr>
        <p:txBody>
          <a:bodyPr wrap="square" lIns="0" tIns="0" rIns="0" bIns="0" rtlCol="0"/>
          <a:lstStyle/>
          <a:p>
            <a:endParaRPr/>
          </a:p>
        </p:txBody>
      </p:sp>
      <p:sp>
        <p:nvSpPr>
          <p:cNvPr id="17" name="object 17"/>
          <p:cNvSpPr/>
          <p:nvPr/>
        </p:nvSpPr>
        <p:spPr>
          <a:xfrm>
            <a:off x="4664087" y="3451097"/>
            <a:ext cx="0" cy="1031875"/>
          </a:xfrm>
          <a:custGeom>
            <a:avLst/>
            <a:gdLst/>
            <a:ahLst/>
            <a:cxnLst/>
            <a:rect l="l" t="t" r="r" b="b"/>
            <a:pathLst>
              <a:path h="1031875">
                <a:moveTo>
                  <a:pt x="0" y="0"/>
                </a:moveTo>
                <a:lnTo>
                  <a:pt x="0" y="1031747"/>
                </a:lnTo>
              </a:path>
            </a:pathLst>
          </a:custGeom>
          <a:ln w="9525">
            <a:solidFill>
              <a:srgbClr val="000000"/>
            </a:solidFill>
          </a:ln>
        </p:spPr>
        <p:txBody>
          <a:bodyPr wrap="square" lIns="0" tIns="0" rIns="0" bIns="0" rtlCol="0"/>
          <a:lstStyle/>
          <a:p>
            <a:endParaRPr/>
          </a:p>
        </p:txBody>
      </p:sp>
      <p:sp>
        <p:nvSpPr>
          <p:cNvPr id="18" name="object 18"/>
          <p:cNvSpPr/>
          <p:nvPr/>
        </p:nvSpPr>
        <p:spPr>
          <a:xfrm>
            <a:off x="1926983" y="3452621"/>
            <a:ext cx="0" cy="1065530"/>
          </a:xfrm>
          <a:custGeom>
            <a:avLst/>
            <a:gdLst/>
            <a:ahLst/>
            <a:cxnLst/>
            <a:rect l="l" t="t" r="r" b="b"/>
            <a:pathLst>
              <a:path h="1065529">
                <a:moveTo>
                  <a:pt x="0" y="0"/>
                </a:moveTo>
                <a:lnTo>
                  <a:pt x="0" y="1065276"/>
                </a:lnTo>
              </a:path>
            </a:pathLst>
          </a:custGeom>
          <a:ln w="9525">
            <a:solidFill>
              <a:srgbClr val="000000"/>
            </a:solidFill>
          </a:ln>
        </p:spPr>
        <p:txBody>
          <a:bodyPr wrap="square" lIns="0" tIns="0" rIns="0" bIns="0" rtlCol="0"/>
          <a:lstStyle/>
          <a:p>
            <a:endParaRPr/>
          </a:p>
        </p:txBody>
      </p:sp>
      <p:sp>
        <p:nvSpPr>
          <p:cNvPr id="20" name="object 20"/>
          <p:cNvSpPr txBox="1"/>
          <p:nvPr/>
        </p:nvSpPr>
        <p:spPr>
          <a:xfrm>
            <a:off x="5894965" y="3520087"/>
            <a:ext cx="3196590" cy="215444"/>
          </a:xfrm>
          <a:prstGeom prst="rect">
            <a:avLst/>
          </a:prstGeom>
        </p:spPr>
        <p:txBody>
          <a:bodyPr vert="horz" wrap="square" lIns="0" tIns="0" rIns="0" bIns="0" rtlCol="0">
            <a:spAutoFit/>
          </a:bodyPr>
          <a:lstStyle/>
          <a:p>
            <a:pPr marL="12700">
              <a:lnSpc>
                <a:spcPct val="100000"/>
              </a:lnSpc>
              <a:tabLst>
                <a:tab pos="926465" algn="l"/>
                <a:tab pos="1788795" algn="l"/>
                <a:tab pos="2650490" algn="l"/>
              </a:tabLst>
            </a:pPr>
            <a:r>
              <a:rPr sz="1400" spc="-5" dirty="0">
                <a:latin typeface="Microsoft JhengHei UI" panose="020B0604030504040204" pitchFamily="34" charset="-120"/>
                <a:ea typeface="Microsoft JhengHei UI" panose="020B0604030504040204" pitchFamily="34" charset="-120"/>
                <a:cs typeface="微软雅黑"/>
              </a:rPr>
              <a:t>书号	书名	作者	出版商</a:t>
            </a:r>
            <a:endParaRPr sz="1400">
              <a:latin typeface="Microsoft JhengHei UI" panose="020B0604030504040204" pitchFamily="34" charset="-120"/>
              <a:ea typeface="Microsoft JhengHei UI" panose="020B0604030504040204" pitchFamily="34" charset="-120"/>
              <a:cs typeface="微软雅黑"/>
            </a:endParaRPr>
          </a:p>
        </p:txBody>
      </p:sp>
      <p:sp>
        <p:nvSpPr>
          <p:cNvPr id="21" name="object 21"/>
          <p:cNvSpPr txBox="1"/>
          <p:nvPr/>
        </p:nvSpPr>
        <p:spPr>
          <a:xfrm>
            <a:off x="5802515" y="3009900"/>
            <a:ext cx="2824480" cy="246221"/>
          </a:xfrm>
          <a:prstGeom prst="rect">
            <a:avLst/>
          </a:prstGeom>
          <a:solidFill>
            <a:srgbClr val="000000"/>
          </a:solidFill>
        </p:spPr>
        <p:txBody>
          <a:bodyPr vert="horz" wrap="square" lIns="0" tIns="0" rIns="0" bIns="0" rtlCol="0">
            <a:spAutoFit/>
          </a:bodyPr>
          <a:lstStyle/>
          <a:p>
            <a:pPr marL="92075">
              <a:lnSpc>
                <a:spcPct val="100000"/>
              </a:lnSpc>
            </a:pPr>
            <a:r>
              <a:rPr sz="1600" dirty="0">
                <a:solidFill>
                  <a:srgbClr val="FFFFFF"/>
                </a:solidFill>
                <a:latin typeface="Microsoft JhengHei UI" panose="020B0604030504040204" pitchFamily="34" charset="-120"/>
                <a:ea typeface="Microsoft JhengHei UI" panose="020B0604030504040204" pitchFamily="34" charset="-120"/>
                <a:cs typeface="微软雅黑"/>
              </a:rPr>
              <a:t>图书(</a:t>
            </a:r>
            <a:r>
              <a:rPr sz="1600" spc="-5" dirty="0">
                <a:solidFill>
                  <a:srgbClr val="FFFFFF"/>
                </a:solidFill>
                <a:latin typeface="Microsoft JhengHei UI" panose="020B0604030504040204" pitchFamily="34" charset="-120"/>
                <a:ea typeface="Microsoft JhengHei UI" panose="020B0604030504040204" pitchFamily="34" charset="-120"/>
                <a:cs typeface="微软雅黑"/>
              </a:rPr>
              <a:t> </a:t>
            </a:r>
            <a:r>
              <a:rPr sz="1600" u="sng" dirty="0">
                <a:solidFill>
                  <a:srgbClr val="FFFFFF"/>
                </a:solidFill>
                <a:latin typeface="Microsoft JhengHei UI" panose="020B0604030504040204" pitchFamily="34" charset="-120"/>
                <a:ea typeface="Microsoft JhengHei UI" panose="020B0604030504040204" pitchFamily="34" charset="-120"/>
                <a:cs typeface="微软雅黑"/>
              </a:rPr>
              <a:t>书号</a:t>
            </a:r>
            <a:r>
              <a:rPr sz="1600" spc="-5" dirty="0">
                <a:solidFill>
                  <a:srgbClr val="FFFFFF"/>
                </a:solidFill>
                <a:latin typeface="Microsoft JhengHei UI" panose="020B0604030504040204" pitchFamily="34" charset="-120"/>
                <a:ea typeface="Microsoft JhengHei UI" panose="020B0604030504040204" pitchFamily="34" charset="-120"/>
                <a:cs typeface="微软雅黑"/>
              </a:rPr>
              <a:t>,书名</a:t>
            </a:r>
            <a:r>
              <a:rPr sz="1600" dirty="0">
                <a:solidFill>
                  <a:srgbClr val="FFFFFF"/>
                </a:solidFill>
                <a:latin typeface="Microsoft JhengHei UI" panose="020B0604030504040204" pitchFamily="34" charset="-120"/>
                <a:ea typeface="Microsoft JhengHei UI" panose="020B0604030504040204" pitchFamily="34" charset="-120"/>
                <a:cs typeface="微软雅黑"/>
              </a:rPr>
              <a:t>,</a:t>
            </a:r>
            <a:r>
              <a:rPr sz="1600" spc="-5" dirty="0">
                <a:solidFill>
                  <a:srgbClr val="FFFFFF"/>
                </a:solidFill>
                <a:latin typeface="Microsoft JhengHei UI" panose="020B0604030504040204" pitchFamily="34" charset="-120"/>
                <a:ea typeface="Microsoft JhengHei UI" panose="020B0604030504040204" pitchFamily="34" charset="-120"/>
                <a:cs typeface="微软雅黑"/>
              </a:rPr>
              <a:t> 作者,出版商)</a:t>
            </a:r>
            <a:endParaRPr sz="1600">
              <a:latin typeface="Microsoft JhengHei UI" panose="020B0604030504040204" pitchFamily="34" charset="-120"/>
              <a:ea typeface="Microsoft JhengHei UI" panose="020B0604030504040204" pitchFamily="34" charset="-120"/>
              <a:cs typeface="微软雅黑"/>
            </a:endParaRPr>
          </a:p>
        </p:txBody>
      </p:sp>
      <p:sp>
        <p:nvSpPr>
          <p:cNvPr id="22" name="object 22"/>
          <p:cNvSpPr txBox="1"/>
          <p:nvPr/>
        </p:nvSpPr>
        <p:spPr>
          <a:xfrm>
            <a:off x="1124083" y="3518563"/>
            <a:ext cx="3479165" cy="215444"/>
          </a:xfrm>
          <a:prstGeom prst="rect">
            <a:avLst/>
          </a:prstGeom>
        </p:spPr>
        <p:txBody>
          <a:bodyPr vert="horz" wrap="square" lIns="0" tIns="0" rIns="0" bIns="0" rtlCol="0">
            <a:spAutoFit/>
          </a:bodyPr>
          <a:lstStyle/>
          <a:p>
            <a:pPr marL="12700">
              <a:lnSpc>
                <a:spcPct val="100000"/>
              </a:lnSpc>
              <a:tabLst>
                <a:tab pos="1031875" algn="l"/>
                <a:tab pos="1893570" algn="l"/>
                <a:tab pos="2755265" algn="l"/>
              </a:tabLst>
            </a:pPr>
            <a:r>
              <a:rPr sz="1400" spc="-5" dirty="0">
                <a:latin typeface="Microsoft JhengHei UI" panose="020B0604030504040204" pitchFamily="34" charset="-120"/>
                <a:ea typeface="Microsoft JhengHei UI" panose="020B0604030504040204" pitchFamily="34" charset="-120"/>
                <a:cs typeface="微软雅黑"/>
              </a:rPr>
              <a:t>借书证号	姓名	性别	家庭住址</a:t>
            </a:r>
            <a:endParaRPr sz="1400" dirty="0">
              <a:latin typeface="Microsoft JhengHei UI" panose="020B0604030504040204" pitchFamily="34" charset="-120"/>
              <a:ea typeface="Microsoft JhengHei UI" panose="020B0604030504040204" pitchFamily="34" charset="-120"/>
              <a:cs typeface="微软雅黑"/>
            </a:endParaRPr>
          </a:p>
        </p:txBody>
      </p:sp>
      <p:sp>
        <p:nvSpPr>
          <p:cNvPr id="23" name="object 23"/>
          <p:cNvSpPr txBox="1"/>
          <p:nvPr/>
        </p:nvSpPr>
        <p:spPr>
          <a:xfrm>
            <a:off x="1136789" y="3008376"/>
            <a:ext cx="3434079" cy="246221"/>
          </a:xfrm>
          <a:prstGeom prst="rect">
            <a:avLst/>
          </a:prstGeom>
          <a:solidFill>
            <a:srgbClr val="000000"/>
          </a:solidFill>
        </p:spPr>
        <p:txBody>
          <a:bodyPr vert="horz" wrap="square" lIns="0" tIns="0" rIns="0" bIns="0" rtlCol="0">
            <a:spAutoFit/>
          </a:bodyPr>
          <a:lstStyle/>
          <a:p>
            <a:pPr marL="92075">
              <a:lnSpc>
                <a:spcPct val="100000"/>
              </a:lnSpc>
            </a:pPr>
            <a:r>
              <a:rPr sz="1600" spc="-5" dirty="0">
                <a:solidFill>
                  <a:srgbClr val="FFFFFF"/>
                </a:solidFill>
                <a:latin typeface="Microsoft JhengHei UI" panose="020B0604030504040204" pitchFamily="34" charset="-120"/>
                <a:ea typeface="Microsoft JhengHei UI" panose="020B0604030504040204" pitchFamily="34" charset="-120"/>
                <a:cs typeface="微软雅黑"/>
              </a:rPr>
              <a:t>读者</a:t>
            </a:r>
            <a:r>
              <a:rPr sz="1600" dirty="0">
                <a:solidFill>
                  <a:srgbClr val="FFFFFF"/>
                </a:solidFill>
                <a:latin typeface="Microsoft JhengHei UI" panose="020B0604030504040204" pitchFamily="34" charset="-120"/>
                <a:ea typeface="Microsoft JhengHei UI" panose="020B0604030504040204" pitchFamily="34" charset="-120"/>
                <a:cs typeface="微软雅黑"/>
              </a:rPr>
              <a:t>( </a:t>
            </a:r>
            <a:r>
              <a:rPr sz="1600" u="sng" spc="-5" dirty="0">
                <a:solidFill>
                  <a:srgbClr val="FFFFFF"/>
                </a:solidFill>
                <a:latin typeface="Microsoft JhengHei UI" panose="020B0604030504040204" pitchFamily="34" charset="-120"/>
                <a:ea typeface="Microsoft JhengHei UI" panose="020B0604030504040204" pitchFamily="34" charset="-120"/>
                <a:cs typeface="微软雅黑"/>
              </a:rPr>
              <a:t>借书证号</a:t>
            </a:r>
            <a:r>
              <a:rPr sz="1600" spc="-5" dirty="0">
                <a:solidFill>
                  <a:srgbClr val="FFFFFF"/>
                </a:solidFill>
                <a:latin typeface="Microsoft JhengHei UI" panose="020B0604030504040204" pitchFamily="34" charset="-120"/>
                <a:ea typeface="Microsoft JhengHei UI" panose="020B0604030504040204" pitchFamily="34" charset="-120"/>
                <a:cs typeface="微软雅黑"/>
              </a:rPr>
              <a:t>,姓名,性别,家庭住</a:t>
            </a:r>
            <a:r>
              <a:rPr sz="1600" dirty="0">
                <a:solidFill>
                  <a:srgbClr val="FFFFFF"/>
                </a:solidFill>
                <a:latin typeface="Microsoft JhengHei UI" panose="020B0604030504040204" pitchFamily="34" charset="-120"/>
                <a:ea typeface="Microsoft JhengHei UI" panose="020B0604030504040204" pitchFamily="34" charset="-120"/>
                <a:cs typeface="微软雅黑"/>
              </a:rPr>
              <a:t>址 )</a:t>
            </a:r>
            <a:endParaRPr sz="1600">
              <a:latin typeface="Microsoft JhengHei UI" panose="020B0604030504040204" pitchFamily="34" charset="-120"/>
              <a:ea typeface="Microsoft JhengHei UI" panose="020B0604030504040204" pitchFamily="34" charset="-120"/>
              <a:cs typeface="微软雅黑"/>
            </a:endParaRPr>
          </a:p>
        </p:txBody>
      </p:sp>
      <p:sp>
        <p:nvSpPr>
          <p:cNvPr id="24" name="object 24"/>
          <p:cNvSpPr/>
          <p:nvPr/>
        </p:nvSpPr>
        <p:spPr>
          <a:xfrm>
            <a:off x="6022733" y="5324094"/>
            <a:ext cx="1666239" cy="1323340"/>
          </a:xfrm>
          <a:custGeom>
            <a:avLst/>
            <a:gdLst/>
            <a:ahLst/>
            <a:cxnLst/>
            <a:rect l="l" t="t" r="r" b="b"/>
            <a:pathLst>
              <a:path w="1666240" h="1323340">
                <a:moveTo>
                  <a:pt x="1665732" y="661416"/>
                </a:moveTo>
                <a:lnTo>
                  <a:pt x="1662972" y="607209"/>
                </a:lnTo>
                <a:lnTo>
                  <a:pt x="1654838" y="554201"/>
                </a:lnTo>
                <a:lnTo>
                  <a:pt x="1641542" y="502565"/>
                </a:lnTo>
                <a:lnTo>
                  <a:pt x="1623297" y="452469"/>
                </a:lnTo>
                <a:lnTo>
                  <a:pt x="1600319" y="404086"/>
                </a:lnTo>
                <a:lnTo>
                  <a:pt x="1572819" y="357586"/>
                </a:lnTo>
                <a:lnTo>
                  <a:pt x="1541013" y="313139"/>
                </a:lnTo>
                <a:lnTo>
                  <a:pt x="1505114" y="270918"/>
                </a:lnTo>
                <a:lnTo>
                  <a:pt x="1465336" y="231092"/>
                </a:lnTo>
                <a:lnTo>
                  <a:pt x="1421892" y="193833"/>
                </a:lnTo>
                <a:lnTo>
                  <a:pt x="1374996" y="159312"/>
                </a:lnTo>
                <a:lnTo>
                  <a:pt x="1324861" y="127699"/>
                </a:lnTo>
                <a:lnTo>
                  <a:pt x="1271703" y="99165"/>
                </a:lnTo>
                <a:lnTo>
                  <a:pt x="1215734" y="73881"/>
                </a:lnTo>
                <a:lnTo>
                  <a:pt x="1157168" y="52018"/>
                </a:lnTo>
                <a:lnTo>
                  <a:pt x="1096219" y="33747"/>
                </a:lnTo>
                <a:lnTo>
                  <a:pt x="1033100" y="19239"/>
                </a:lnTo>
                <a:lnTo>
                  <a:pt x="968026" y="8664"/>
                </a:lnTo>
                <a:lnTo>
                  <a:pt x="901210" y="2194"/>
                </a:lnTo>
                <a:lnTo>
                  <a:pt x="832866" y="0"/>
                </a:lnTo>
                <a:lnTo>
                  <a:pt x="764624" y="2194"/>
                </a:lnTo>
                <a:lnTo>
                  <a:pt x="697890" y="8664"/>
                </a:lnTo>
                <a:lnTo>
                  <a:pt x="632879" y="19239"/>
                </a:lnTo>
                <a:lnTo>
                  <a:pt x="569805" y="33747"/>
                </a:lnTo>
                <a:lnTo>
                  <a:pt x="508885" y="52018"/>
                </a:lnTo>
                <a:lnTo>
                  <a:pt x="450333" y="73881"/>
                </a:lnTo>
                <a:lnTo>
                  <a:pt x="394366" y="99165"/>
                </a:lnTo>
                <a:lnTo>
                  <a:pt x="341199" y="127699"/>
                </a:lnTo>
                <a:lnTo>
                  <a:pt x="291047" y="159312"/>
                </a:lnTo>
                <a:lnTo>
                  <a:pt x="244125" y="193833"/>
                </a:lnTo>
                <a:lnTo>
                  <a:pt x="200650" y="231092"/>
                </a:lnTo>
                <a:lnTo>
                  <a:pt x="160836" y="270918"/>
                </a:lnTo>
                <a:lnTo>
                  <a:pt x="124900" y="313139"/>
                </a:lnTo>
                <a:lnTo>
                  <a:pt x="93056" y="357586"/>
                </a:lnTo>
                <a:lnTo>
                  <a:pt x="65520" y="404086"/>
                </a:lnTo>
                <a:lnTo>
                  <a:pt x="42507" y="452469"/>
                </a:lnTo>
                <a:lnTo>
                  <a:pt x="24233" y="502565"/>
                </a:lnTo>
                <a:lnTo>
                  <a:pt x="10914" y="554201"/>
                </a:lnTo>
                <a:lnTo>
                  <a:pt x="2764" y="607209"/>
                </a:lnTo>
                <a:lnTo>
                  <a:pt x="0" y="661416"/>
                </a:lnTo>
                <a:lnTo>
                  <a:pt x="2764" y="715622"/>
                </a:lnTo>
                <a:lnTo>
                  <a:pt x="10914" y="768630"/>
                </a:lnTo>
                <a:lnTo>
                  <a:pt x="24233" y="820266"/>
                </a:lnTo>
                <a:lnTo>
                  <a:pt x="42507" y="870362"/>
                </a:lnTo>
                <a:lnTo>
                  <a:pt x="65520" y="918745"/>
                </a:lnTo>
                <a:lnTo>
                  <a:pt x="93056" y="965245"/>
                </a:lnTo>
                <a:lnTo>
                  <a:pt x="124900" y="1009692"/>
                </a:lnTo>
                <a:lnTo>
                  <a:pt x="147828" y="1036629"/>
                </a:lnTo>
                <a:lnTo>
                  <a:pt x="147828" y="661416"/>
                </a:lnTo>
                <a:lnTo>
                  <a:pt x="150101" y="616828"/>
                </a:lnTo>
                <a:lnTo>
                  <a:pt x="156804" y="573226"/>
                </a:lnTo>
                <a:lnTo>
                  <a:pt x="167759" y="530752"/>
                </a:lnTo>
                <a:lnTo>
                  <a:pt x="182788" y="489545"/>
                </a:lnTo>
                <a:lnTo>
                  <a:pt x="201715" y="449746"/>
                </a:lnTo>
                <a:lnTo>
                  <a:pt x="224363" y="411496"/>
                </a:lnTo>
                <a:lnTo>
                  <a:pt x="250554" y="374936"/>
                </a:lnTo>
                <a:lnTo>
                  <a:pt x="280111" y="340205"/>
                </a:lnTo>
                <a:lnTo>
                  <a:pt x="312857" y="307445"/>
                </a:lnTo>
                <a:lnTo>
                  <a:pt x="348615" y="276796"/>
                </a:lnTo>
                <a:lnTo>
                  <a:pt x="387207" y="248399"/>
                </a:lnTo>
                <a:lnTo>
                  <a:pt x="428457" y="222394"/>
                </a:lnTo>
                <a:lnTo>
                  <a:pt x="472187" y="198922"/>
                </a:lnTo>
                <a:lnTo>
                  <a:pt x="518220" y="178123"/>
                </a:lnTo>
                <a:lnTo>
                  <a:pt x="566380" y="160139"/>
                </a:lnTo>
                <a:lnTo>
                  <a:pt x="616488" y="145109"/>
                </a:lnTo>
                <a:lnTo>
                  <a:pt x="668368" y="133174"/>
                </a:lnTo>
                <a:lnTo>
                  <a:pt x="721842" y="124475"/>
                </a:lnTo>
                <a:lnTo>
                  <a:pt x="776734" y="119153"/>
                </a:lnTo>
                <a:lnTo>
                  <a:pt x="832866" y="117348"/>
                </a:lnTo>
                <a:lnTo>
                  <a:pt x="889100" y="119153"/>
                </a:lnTo>
                <a:lnTo>
                  <a:pt x="944074" y="124475"/>
                </a:lnTo>
                <a:lnTo>
                  <a:pt x="997611" y="133174"/>
                </a:lnTo>
                <a:lnTo>
                  <a:pt x="1049536" y="145109"/>
                </a:lnTo>
                <a:lnTo>
                  <a:pt x="1099673" y="160139"/>
                </a:lnTo>
                <a:lnTo>
                  <a:pt x="1147847" y="178123"/>
                </a:lnTo>
                <a:lnTo>
                  <a:pt x="1193882" y="198922"/>
                </a:lnTo>
                <a:lnTo>
                  <a:pt x="1237603" y="222394"/>
                </a:lnTo>
                <a:lnTo>
                  <a:pt x="1278835" y="248399"/>
                </a:lnTo>
                <a:lnTo>
                  <a:pt x="1317402" y="276796"/>
                </a:lnTo>
                <a:lnTo>
                  <a:pt x="1353129" y="307445"/>
                </a:lnTo>
                <a:lnTo>
                  <a:pt x="1385840" y="340205"/>
                </a:lnTo>
                <a:lnTo>
                  <a:pt x="1415359" y="374936"/>
                </a:lnTo>
                <a:lnTo>
                  <a:pt x="1441512" y="411496"/>
                </a:lnTo>
                <a:lnTo>
                  <a:pt x="1464123" y="449746"/>
                </a:lnTo>
                <a:lnTo>
                  <a:pt x="1483016" y="489545"/>
                </a:lnTo>
                <a:lnTo>
                  <a:pt x="1498016" y="530752"/>
                </a:lnTo>
                <a:lnTo>
                  <a:pt x="1508948" y="573226"/>
                </a:lnTo>
                <a:lnTo>
                  <a:pt x="1515635" y="616828"/>
                </a:lnTo>
                <a:lnTo>
                  <a:pt x="1517904" y="661416"/>
                </a:lnTo>
                <a:lnTo>
                  <a:pt x="1517904" y="1036871"/>
                </a:lnTo>
                <a:lnTo>
                  <a:pt x="1541013" y="1009692"/>
                </a:lnTo>
                <a:lnTo>
                  <a:pt x="1572819" y="965245"/>
                </a:lnTo>
                <a:lnTo>
                  <a:pt x="1600319" y="918745"/>
                </a:lnTo>
                <a:lnTo>
                  <a:pt x="1623297" y="870362"/>
                </a:lnTo>
                <a:lnTo>
                  <a:pt x="1641542" y="820266"/>
                </a:lnTo>
                <a:lnTo>
                  <a:pt x="1654838" y="768630"/>
                </a:lnTo>
                <a:lnTo>
                  <a:pt x="1662972" y="715622"/>
                </a:lnTo>
                <a:lnTo>
                  <a:pt x="1665732" y="661416"/>
                </a:lnTo>
                <a:close/>
              </a:path>
              <a:path w="1666240" h="1323340">
                <a:moveTo>
                  <a:pt x="1517904" y="1036871"/>
                </a:moveTo>
                <a:lnTo>
                  <a:pt x="1517904" y="661416"/>
                </a:lnTo>
                <a:lnTo>
                  <a:pt x="1515635" y="706003"/>
                </a:lnTo>
                <a:lnTo>
                  <a:pt x="1508948" y="749605"/>
                </a:lnTo>
                <a:lnTo>
                  <a:pt x="1498016" y="792079"/>
                </a:lnTo>
                <a:lnTo>
                  <a:pt x="1483016" y="833286"/>
                </a:lnTo>
                <a:lnTo>
                  <a:pt x="1464123" y="873085"/>
                </a:lnTo>
                <a:lnTo>
                  <a:pt x="1441512" y="911335"/>
                </a:lnTo>
                <a:lnTo>
                  <a:pt x="1415359" y="947895"/>
                </a:lnTo>
                <a:lnTo>
                  <a:pt x="1385840" y="982626"/>
                </a:lnTo>
                <a:lnTo>
                  <a:pt x="1353129" y="1015386"/>
                </a:lnTo>
                <a:lnTo>
                  <a:pt x="1317402" y="1046035"/>
                </a:lnTo>
                <a:lnTo>
                  <a:pt x="1278835" y="1074432"/>
                </a:lnTo>
                <a:lnTo>
                  <a:pt x="1237603" y="1100437"/>
                </a:lnTo>
                <a:lnTo>
                  <a:pt x="1193882" y="1123909"/>
                </a:lnTo>
                <a:lnTo>
                  <a:pt x="1147847" y="1144708"/>
                </a:lnTo>
                <a:lnTo>
                  <a:pt x="1099673" y="1162692"/>
                </a:lnTo>
                <a:lnTo>
                  <a:pt x="1049536" y="1177722"/>
                </a:lnTo>
                <a:lnTo>
                  <a:pt x="997611" y="1189657"/>
                </a:lnTo>
                <a:lnTo>
                  <a:pt x="944074" y="1198356"/>
                </a:lnTo>
                <a:lnTo>
                  <a:pt x="889100" y="1203678"/>
                </a:lnTo>
                <a:lnTo>
                  <a:pt x="832866" y="1205484"/>
                </a:lnTo>
                <a:lnTo>
                  <a:pt x="776734" y="1203678"/>
                </a:lnTo>
                <a:lnTo>
                  <a:pt x="721842" y="1198356"/>
                </a:lnTo>
                <a:lnTo>
                  <a:pt x="668368" y="1189657"/>
                </a:lnTo>
                <a:lnTo>
                  <a:pt x="616488" y="1177722"/>
                </a:lnTo>
                <a:lnTo>
                  <a:pt x="566380" y="1162692"/>
                </a:lnTo>
                <a:lnTo>
                  <a:pt x="518220" y="1144708"/>
                </a:lnTo>
                <a:lnTo>
                  <a:pt x="472187" y="1123909"/>
                </a:lnTo>
                <a:lnTo>
                  <a:pt x="428457" y="1100437"/>
                </a:lnTo>
                <a:lnTo>
                  <a:pt x="387207" y="1074432"/>
                </a:lnTo>
                <a:lnTo>
                  <a:pt x="348615" y="1046035"/>
                </a:lnTo>
                <a:lnTo>
                  <a:pt x="312857" y="1015386"/>
                </a:lnTo>
                <a:lnTo>
                  <a:pt x="280111" y="982626"/>
                </a:lnTo>
                <a:lnTo>
                  <a:pt x="250554" y="947895"/>
                </a:lnTo>
                <a:lnTo>
                  <a:pt x="224363" y="911335"/>
                </a:lnTo>
                <a:lnTo>
                  <a:pt x="201715" y="873085"/>
                </a:lnTo>
                <a:lnTo>
                  <a:pt x="182788" y="833286"/>
                </a:lnTo>
                <a:lnTo>
                  <a:pt x="167759" y="792079"/>
                </a:lnTo>
                <a:lnTo>
                  <a:pt x="156804" y="749605"/>
                </a:lnTo>
                <a:lnTo>
                  <a:pt x="150101" y="706003"/>
                </a:lnTo>
                <a:lnTo>
                  <a:pt x="147828" y="661416"/>
                </a:lnTo>
                <a:lnTo>
                  <a:pt x="147828" y="1036629"/>
                </a:lnTo>
                <a:lnTo>
                  <a:pt x="200650" y="1091739"/>
                </a:lnTo>
                <a:lnTo>
                  <a:pt x="244125" y="1128998"/>
                </a:lnTo>
                <a:lnTo>
                  <a:pt x="291047" y="1163519"/>
                </a:lnTo>
                <a:lnTo>
                  <a:pt x="341199" y="1195132"/>
                </a:lnTo>
                <a:lnTo>
                  <a:pt x="394366" y="1223666"/>
                </a:lnTo>
                <a:lnTo>
                  <a:pt x="450333" y="1248950"/>
                </a:lnTo>
                <a:lnTo>
                  <a:pt x="508885" y="1270813"/>
                </a:lnTo>
                <a:lnTo>
                  <a:pt x="569805" y="1289084"/>
                </a:lnTo>
                <a:lnTo>
                  <a:pt x="632879" y="1303592"/>
                </a:lnTo>
                <a:lnTo>
                  <a:pt x="697890" y="1314167"/>
                </a:lnTo>
                <a:lnTo>
                  <a:pt x="764624" y="1320637"/>
                </a:lnTo>
                <a:lnTo>
                  <a:pt x="832866" y="1322832"/>
                </a:lnTo>
                <a:lnTo>
                  <a:pt x="901210" y="1320637"/>
                </a:lnTo>
                <a:lnTo>
                  <a:pt x="968026" y="1314167"/>
                </a:lnTo>
                <a:lnTo>
                  <a:pt x="1033100" y="1303592"/>
                </a:lnTo>
                <a:lnTo>
                  <a:pt x="1096219" y="1289084"/>
                </a:lnTo>
                <a:lnTo>
                  <a:pt x="1157168" y="1270813"/>
                </a:lnTo>
                <a:lnTo>
                  <a:pt x="1215734" y="1248950"/>
                </a:lnTo>
                <a:lnTo>
                  <a:pt x="1271703" y="1223666"/>
                </a:lnTo>
                <a:lnTo>
                  <a:pt x="1324861" y="1195132"/>
                </a:lnTo>
                <a:lnTo>
                  <a:pt x="1374996" y="1163519"/>
                </a:lnTo>
                <a:lnTo>
                  <a:pt x="1421892" y="1128998"/>
                </a:lnTo>
                <a:lnTo>
                  <a:pt x="1465336" y="1091739"/>
                </a:lnTo>
                <a:lnTo>
                  <a:pt x="1505114" y="1051913"/>
                </a:lnTo>
                <a:lnTo>
                  <a:pt x="1517904" y="1036871"/>
                </a:lnTo>
                <a:close/>
              </a:path>
            </a:pathLst>
          </a:custGeom>
          <a:solidFill>
            <a:srgbClr val="B90000"/>
          </a:solidFill>
        </p:spPr>
        <p:txBody>
          <a:bodyPr wrap="square" lIns="0" tIns="0" rIns="0" bIns="0" rtlCol="0"/>
          <a:lstStyle/>
          <a:p>
            <a:endParaRPr/>
          </a:p>
        </p:txBody>
      </p:sp>
      <p:sp>
        <p:nvSpPr>
          <p:cNvPr id="25" name="object 25"/>
          <p:cNvSpPr/>
          <p:nvPr/>
        </p:nvSpPr>
        <p:spPr>
          <a:xfrm>
            <a:off x="6161404" y="5432297"/>
            <a:ext cx="1389380" cy="1106805"/>
          </a:xfrm>
          <a:custGeom>
            <a:avLst/>
            <a:gdLst/>
            <a:ahLst/>
            <a:cxnLst/>
            <a:rect l="l" t="t" r="r" b="b"/>
            <a:pathLst>
              <a:path w="1389379" h="1106804">
                <a:moveTo>
                  <a:pt x="1389125" y="553212"/>
                </a:moveTo>
                <a:lnTo>
                  <a:pt x="1386823" y="507835"/>
                </a:lnTo>
                <a:lnTo>
                  <a:pt x="1380036" y="463470"/>
                </a:lnTo>
                <a:lnTo>
                  <a:pt x="1368942" y="420258"/>
                </a:lnTo>
                <a:lnTo>
                  <a:pt x="1353720" y="378342"/>
                </a:lnTo>
                <a:lnTo>
                  <a:pt x="1334547" y="337863"/>
                </a:lnTo>
                <a:lnTo>
                  <a:pt x="1311603" y="298965"/>
                </a:lnTo>
                <a:lnTo>
                  <a:pt x="1285064" y="261789"/>
                </a:lnTo>
                <a:lnTo>
                  <a:pt x="1255111" y="226478"/>
                </a:lnTo>
                <a:lnTo>
                  <a:pt x="1221921" y="193174"/>
                </a:lnTo>
                <a:lnTo>
                  <a:pt x="1185671" y="162020"/>
                </a:lnTo>
                <a:lnTo>
                  <a:pt x="1146542" y="133157"/>
                </a:lnTo>
                <a:lnTo>
                  <a:pt x="1104711" y="106728"/>
                </a:lnTo>
                <a:lnTo>
                  <a:pt x="1060355" y="82876"/>
                </a:lnTo>
                <a:lnTo>
                  <a:pt x="1013655" y="61742"/>
                </a:lnTo>
                <a:lnTo>
                  <a:pt x="964787" y="43469"/>
                </a:lnTo>
                <a:lnTo>
                  <a:pt x="913930" y="28200"/>
                </a:lnTo>
                <a:lnTo>
                  <a:pt x="861263" y="16076"/>
                </a:lnTo>
                <a:lnTo>
                  <a:pt x="806964" y="7239"/>
                </a:lnTo>
                <a:lnTo>
                  <a:pt x="751210" y="1833"/>
                </a:lnTo>
                <a:lnTo>
                  <a:pt x="694181" y="0"/>
                </a:lnTo>
                <a:lnTo>
                  <a:pt x="637261" y="1833"/>
                </a:lnTo>
                <a:lnTo>
                  <a:pt x="581606" y="7239"/>
                </a:lnTo>
                <a:lnTo>
                  <a:pt x="527394" y="16076"/>
                </a:lnTo>
                <a:lnTo>
                  <a:pt x="474805" y="28200"/>
                </a:lnTo>
                <a:lnTo>
                  <a:pt x="424017" y="43469"/>
                </a:lnTo>
                <a:lnTo>
                  <a:pt x="375209" y="61742"/>
                </a:lnTo>
                <a:lnTo>
                  <a:pt x="328560" y="82876"/>
                </a:lnTo>
                <a:lnTo>
                  <a:pt x="284250" y="106728"/>
                </a:lnTo>
                <a:lnTo>
                  <a:pt x="242456" y="133157"/>
                </a:lnTo>
                <a:lnTo>
                  <a:pt x="203358" y="162020"/>
                </a:lnTo>
                <a:lnTo>
                  <a:pt x="167135" y="193174"/>
                </a:lnTo>
                <a:lnTo>
                  <a:pt x="133965" y="226478"/>
                </a:lnTo>
                <a:lnTo>
                  <a:pt x="104028" y="261789"/>
                </a:lnTo>
                <a:lnTo>
                  <a:pt x="77502" y="298965"/>
                </a:lnTo>
                <a:lnTo>
                  <a:pt x="54566" y="337863"/>
                </a:lnTo>
                <a:lnTo>
                  <a:pt x="35399" y="378342"/>
                </a:lnTo>
                <a:lnTo>
                  <a:pt x="20180" y="420258"/>
                </a:lnTo>
                <a:lnTo>
                  <a:pt x="9088" y="463470"/>
                </a:lnTo>
                <a:lnTo>
                  <a:pt x="2301" y="507835"/>
                </a:lnTo>
                <a:lnTo>
                  <a:pt x="0" y="553212"/>
                </a:lnTo>
                <a:lnTo>
                  <a:pt x="2301" y="598588"/>
                </a:lnTo>
                <a:lnTo>
                  <a:pt x="9088" y="642953"/>
                </a:lnTo>
                <a:lnTo>
                  <a:pt x="20180" y="686165"/>
                </a:lnTo>
                <a:lnTo>
                  <a:pt x="35399" y="728081"/>
                </a:lnTo>
                <a:lnTo>
                  <a:pt x="54566" y="768560"/>
                </a:lnTo>
                <a:lnTo>
                  <a:pt x="77502" y="807458"/>
                </a:lnTo>
                <a:lnTo>
                  <a:pt x="104028" y="844634"/>
                </a:lnTo>
                <a:lnTo>
                  <a:pt x="133965" y="879945"/>
                </a:lnTo>
                <a:lnTo>
                  <a:pt x="167135" y="913249"/>
                </a:lnTo>
                <a:lnTo>
                  <a:pt x="203358" y="944403"/>
                </a:lnTo>
                <a:lnTo>
                  <a:pt x="242456" y="973266"/>
                </a:lnTo>
                <a:lnTo>
                  <a:pt x="284250" y="999695"/>
                </a:lnTo>
                <a:lnTo>
                  <a:pt x="328560" y="1023547"/>
                </a:lnTo>
                <a:lnTo>
                  <a:pt x="375209" y="1044681"/>
                </a:lnTo>
                <a:lnTo>
                  <a:pt x="424017" y="1062954"/>
                </a:lnTo>
                <a:lnTo>
                  <a:pt x="474805" y="1078223"/>
                </a:lnTo>
                <a:lnTo>
                  <a:pt x="527394" y="1090347"/>
                </a:lnTo>
                <a:lnTo>
                  <a:pt x="581606" y="1099184"/>
                </a:lnTo>
                <a:lnTo>
                  <a:pt x="637261" y="1104590"/>
                </a:lnTo>
                <a:lnTo>
                  <a:pt x="694181" y="1106424"/>
                </a:lnTo>
                <a:lnTo>
                  <a:pt x="751210" y="1104590"/>
                </a:lnTo>
                <a:lnTo>
                  <a:pt x="806964" y="1099184"/>
                </a:lnTo>
                <a:lnTo>
                  <a:pt x="861263" y="1090347"/>
                </a:lnTo>
                <a:lnTo>
                  <a:pt x="913930" y="1078223"/>
                </a:lnTo>
                <a:lnTo>
                  <a:pt x="964787" y="1062954"/>
                </a:lnTo>
                <a:lnTo>
                  <a:pt x="1013655" y="1044681"/>
                </a:lnTo>
                <a:lnTo>
                  <a:pt x="1060355" y="1023547"/>
                </a:lnTo>
                <a:lnTo>
                  <a:pt x="1104711" y="999695"/>
                </a:lnTo>
                <a:lnTo>
                  <a:pt x="1146542" y="973266"/>
                </a:lnTo>
                <a:lnTo>
                  <a:pt x="1185671" y="944403"/>
                </a:lnTo>
                <a:lnTo>
                  <a:pt x="1221921" y="913249"/>
                </a:lnTo>
                <a:lnTo>
                  <a:pt x="1255111" y="879945"/>
                </a:lnTo>
                <a:lnTo>
                  <a:pt x="1285064" y="844634"/>
                </a:lnTo>
                <a:lnTo>
                  <a:pt x="1311603" y="807458"/>
                </a:lnTo>
                <a:lnTo>
                  <a:pt x="1334547" y="768560"/>
                </a:lnTo>
                <a:lnTo>
                  <a:pt x="1353720" y="728081"/>
                </a:lnTo>
                <a:lnTo>
                  <a:pt x="1368942" y="686165"/>
                </a:lnTo>
                <a:lnTo>
                  <a:pt x="1380036" y="642953"/>
                </a:lnTo>
                <a:lnTo>
                  <a:pt x="1386823" y="598588"/>
                </a:lnTo>
                <a:lnTo>
                  <a:pt x="1389125" y="553212"/>
                </a:lnTo>
                <a:close/>
              </a:path>
            </a:pathLst>
          </a:custGeom>
          <a:solidFill>
            <a:srgbClr val="FFFF66"/>
          </a:solidFill>
        </p:spPr>
        <p:txBody>
          <a:bodyPr wrap="square" lIns="0" tIns="0" rIns="0" bIns="0" rtlCol="0"/>
          <a:lstStyle/>
          <a:p>
            <a:endParaRPr/>
          </a:p>
        </p:txBody>
      </p:sp>
      <p:sp>
        <p:nvSpPr>
          <p:cNvPr id="26" name="object 26"/>
          <p:cNvSpPr/>
          <p:nvPr/>
        </p:nvSpPr>
        <p:spPr>
          <a:xfrm>
            <a:off x="6161404" y="5432297"/>
            <a:ext cx="1389380" cy="1106805"/>
          </a:xfrm>
          <a:custGeom>
            <a:avLst/>
            <a:gdLst/>
            <a:ahLst/>
            <a:cxnLst/>
            <a:rect l="l" t="t" r="r" b="b"/>
            <a:pathLst>
              <a:path w="1389379" h="1106804">
                <a:moveTo>
                  <a:pt x="694181" y="0"/>
                </a:moveTo>
                <a:lnTo>
                  <a:pt x="637261" y="1833"/>
                </a:lnTo>
                <a:lnTo>
                  <a:pt x="581606" y="7239"/>
                </a:lnTo>
                <a:lnTo>
                  <a:pt x="527394" y="16076"/>
                </a:lnTo>
                <a:lnTo>
                  <a:pt x="474805" y="28200"/>
                </a:lnTo>
                <a:lnTo>
                  <a:pt x="424017" y="43469"/>
                </a:lnTo>
                <a:lnTo>
                  <a:pt x="375209" y="61742"/>
                </a:lnTo>
                <a:lnTo>
                  <a:pt x="328560" y="82876"/>
                </a:lnTo>
                <a:lnTo>
                  <a:pt x="284250" y="106728"/>
                </a:lnTo>
                <a:lnTo>
                  <a:pt x="242456" y="133157"/>
                </a:lnTo>
                <a:lnTo>
                  <a:pt x="203358" y="162020"/>
                </a:lnTo>
                <a:lnTo>
                  <a:pt x="167135" y="193174"/>
                </a:lnTo>
                <a:lnTo>
                  <a:pt x="133965" y="226478"/>
                </a:lnTo>
                <a:lnTo>
                  <a:pt x="104028" y="261789"/>
                </a:lnTo>
                <a:lnTo>
                  <a:pt x="77502" y="298965"/>
                </a:lnTo>
                <a:lnTo>
                  <a:pt x="54566" y="337863"/>
                </a:lnTo>
                <a:lnTo>
                  <a:pt x="35399" y="378342"/>
                </a:lnTo>
                <a:lnTo>
                  <a:pt x="20180" y="420258"/>
                </a:lnTo>
                <a:lnTo>
                  <a:pt x="9088" y="463470"/>
                </a:lnTo>
                <a:lnTo>
                  <a:pt x="2301" y="507835"/>
                </a:lnTo>
                <a:lnTo>
                  <a:pt x="0" y="553212"/>
                </a:lnTo>
                <a:lnTo>
                  <a:pt x="2301" y="598588"/>
                </a:lnTo>
                <a:lnTo>
                  <a:pt x="9088" y="642953"/>
                </a:lnTo>
                <a:lnTo>
                  <a:pt x="20180" y="686165"/>
                </a:lnTo>
                <a:lnTo>
                  <a:pt x="35399" y="728081"/>
                </a:lnTo>
                <a:lnTo>
                  <a:pt x="54566" y="768560"/>
                </a:lnTo>
                <a:lnTo>
                  <a:pt x="77502" y="807458"/>
                </a:lnTo>
                <a:lnTo>
                  <a:pt x="104028" y="844634"/>
                </a:lnTo>
                <a:lnTo>
                  <a:pt x="133965" y="879945"/>
                </a:lnTo>
                <a:lnTo>
                  <a:pt x="167135" y="913249"/>
                </a:lnTo>
                <a:lnTo>
                  <a:pt x="203358" y="944403"/>
                </a:lnTo>
                <a:lnTo>
                  <a:pt x="242456" y="973266"/>
                </a:lnTo>
                <a:lnTo>
                  <a:pt x="284250" y="999695"/>
                </a:lnTo>
                <a:lnTo>
                  <a:pt x="328560" y="1023547"/>
                </a:lnTo>
                <a:lnTo>
                  <a:pt x="375209" y="1044681"/>
                </a:lnTo>
                <a:lnTo>
                  <a:pt x="424017" y="1062954"/>
                </a:lnTo>
                <a:lnTo>
                  <a:pt x="474805" y="1078223"/>
                </a:lnTo>
                <a:lnTo>
                  <a:pt x="527394" y="1090347"/>
                </a:lnTo>
                <a:lnTo>
                  <a:pt x="581606" y="1099184"/>
                </a:lnTo>
                <a:lnTo>
                  <a:pt x="637261" y="1104590"/>
                </a:lnTo>
                <a:lnTo>
                  <a:pt x="694181" y="1106424"/>
                </a:lnTo>
                <a:lnTo>
                  <a:pt x="751210" y="1104590"/>
                </a:lnTo>
                <a:lnTo>
                  <a:pt x="806964" y="1099184"/>
                </a:lnTo>
                <a:lnTo>
                  <a:pt x="861263" y="1090347"/>
                </a:lnTo>
                <a:lnTo>
                  <a:pt x="913930" y="1078223"/>
                </a:lnTo>
                <a:lnTo>
                  <a:pt x="964787" y="1062954"/>
                </a:lnTo>
                <a:lnTo>
                  <a:pt x="1013655" y="1044681"/>
                </a:lnTo>
                <a:lnTo>
                  <a:pt x="1060355" y="1023547"/>
                </a:lnTo>
                <a:lnTo>
                  <a:pt x="1104711" y="999695"/>
                </a:lnTo>
                <a:lnTo>
                  <a:pt x="1146542" y="973266"/>
                </a:lnTo>
                <a:lnTo>
                  <a:pt x="1185671" y="944403"/>
                </a:lnTo>
                <a:lnTo>
                  <a:pt x="1221921" y="913249"/>
                </a:lnTo>
                <a:lnTo>
                  <a:pt x="1255111" y="879945"/>
                </a:lnTo>
                <a:lnTo>
                  <a:pt x="1285064" y="844634"/>
                </a:lnTo>
                <a:lnTo>
                  <a:pt x="1311603" y="807458"/>
                </a:lnTo>
                <a:lnTo>
                  <a:pt x="1334547" y="768560"/>
                </a:lnTo>
                <a:lnTo>
                  <a:pt x="1353720" y="728081"/>
                </a:lnTo>
                <a:lnTo>
                  <a:pt x="1368942" y="686165"/>
                </a:lnTo>
                <a:lnTo>
                  <a:pt x="1380036" y="642953"/>
                </a:lnTo>
                <a:lnTo>
                  <a:pt x="1386823" y="598588"/>
                </a:lnTo>
                <a:lnTo>
                  <a:pt x="1389125" y="553212"/>
                </a:lnTo>
                <a:lnTo>
                  <a:pt x="1386823" y="507835"/>
                </a:lnTo>
                <a:lnTo>
                  <a:pt x="1380036" y="463470"/>
                </a:lnTo>
                <a:lnTo>
                  <a:pt x="1368942" y="420258"/>
                </a:lnTo>
                <a:lnTo>
                  <a:pt x="1353720" y="378342"/>
                </a:lnTo>
                <a:lnTo>
                  <a:pt x="1334547" y="337863"/>
                </a:lnTo>
                <a:lnTo>
                  <a:pt x="1311603" y="298965"/>
                </a:lnTo>
                <a:lnTo>
                  <a:pt x="1285064" y="261789"/>
                </a:lnTo>
                <a:lnTo>
                  <a:pt x="1255111" y="226478"/>
                </a:lnTo>
                <a:lnTo>
                  <a:pt x="1221921" y="193174"/>
                </a:lnTo>
                <a:lnTo>
                  <a:pt x="1185671" y="162020"/>
                </a:lnTo>
                <a:lnTo>
                  <a:pt x="1146542" y="133157"/>
                </a:lnTo>
                <a:lnTo>
                  <a:pt x="1104711" y="106728"/>
                </a:lnTo>
                <a:lnTo>
                  <a:pt x="1060355" y="82876"/>
                </a:lnTo>
                <a:lnTo>
                  <a:pt x="1013655" y="61742"/>
                </a:lnTo>
                <a:lnTo>
                  <a:pt x="964787" y="43469"/>
                </a:lnTo>
                <a:lnTo>
                  <a:pt x="913930" y="28200"/>
                </a:lnTo>
                <a:lnTo>
                  <a:pt x="861263" y="16076"/>
                </a:lnTo>
                <a:lnTo>
                  <a:pt x="806964" y="7239"/>
                </a:lnTo>
                <a:lnTo>
                  <a:pt x="751210" y="1833"/>
                </a:lnTo>
                <a:lnTo>
                  <a:pt x="694181" y="0"/>
                </a:lnTo>
                <a:close/>
              </a:path>
            </a:pathLst>
          </a:custGeom>
          <a:ln w="28575">
            <a:solidFill>
              <a:srgbClr val="FFFFFF"/>
            </a:solidFill>
          </a:ln>
        </p:spPr>
        <p:txBody>
          <a:bodyPr wrap="square" lIns="0" tIns="0" rIns="0" bIns="0" rtlCol="0"/>
          <a:lstStyle/>
          <a:p>
            <a:endParaRPr/>
          </a:p>
        </p:txBody>
      </p:sp>
      <p:sp>
        <p:nvSpPr>
          <p:cNvPr id="27" name="object 27"/>
          <p:cNvSpPr txBox="1"/>
          <p:nvPr/>
        </p:nvSpPr>
        <p:spPr>
          <a:xfrm>
            <a:off x="6309493" y="5623207"/>
            <a:ext cx="1091565" cy="861774"/>
          </a:xfrm>
          <a:prstGeom prst="rect">
            <a:avLst/>
          </a:prstGeom>
        </p:spPr>
        <p:txBody>
          <a:bodyPr vert="horz" wrap="square" lIns="0" tIns="0" rIns="0" bIns="0" rtlCol="0">
            <a:spAutoFit/>
          </a:bodyPr>
          <a:lstStyle/>
          <a:p>
            <a:pPr marL="12700" marR="5080" algn="ctr">
              <a:lnSpc>
                <a:spcPct val="100000"/>
              </a:lnSpc>
            </a:pPr>
            <a:r>
              <a:rPr sz="1400" b="1" spc="-5" dirty="0">
                <a:solidFill>
                  <a:srgbClr val="3333CC"/>
                </a:solidFill>
                <a:latin typeface="Microsoft JhengHei UI" panose="020B0604030504040204" pitchFamily="34" charset="-120"/>
                <a:ea typeface="Microsoft JhengHei UI" panose="020B0604030504040204" pitchFamily="34" charset="-120"/>
                <a:cs typeface="微软雅黑"/>
              </a:rPr>
              <a:t>联系是要表达 的要素。</a:t>
            </a:r>
            <a:r>
              <a:rPr sz="1400" b="1" spc="-5" dirty="0">
                <a:solidFill>
                  <a:srgbClr val="FF0000"/>
                </a:solidFill>
                <a:latin typeface="Microsoft JhengHei UI" panose="020B0604030504040204" pitchFamily="34" charset="-120"/>
                <a:ea typeface="Microsoft JhengHei UI" panose="020B0604030504040204" pitchFamily="34" charset="-120"/>
                <a:cs typeface="微软雅黑"/>
              </a:rPr>
              <a:t>无联 </a:t>
            </a:r>
            <a:r>
              <a:rPr sz="1400" b="1" spc="-5" dirty="0" err="1">
                <a:solidFill>
                  <a:srgbClr val="FF0000"/>
                </a:solidFill>
                <a:latin typeface="Microsoft JhengHei UI" panose="020B0604030504040204" pitchFamily="34" charset="-120"/>
                <a:ea typeface="Microsoft JhengHei UI" panose="020B0604030504040204" pitchFamily="34" charset="-120"/>
                <a:cs typeface="微软雅黑"/>
              </a:rPr>
              <a:t>系的实体是没</a:t>
            </a:r>
            <a:r>
              <a:rPr sz="1400" b="1" spc="-5" dirty="0">
                <a:solidFill>
                  <a:srgbClr val="FF0000"/>
                </a:solidFill>
                <a:latin typeface="Microsoft JhengHei UI" panose="020B0604030504040204" pitchFamily="34" charset="-120"/>
                <a:ea typeface="Microsoft JhengHei UI" panose="020B0604030504040204" pitchFamily="34" charset="-120"/>
                <a:cs typeface="微软雅黑"/>
              </a:rPr>
              <a:t> </a:t>
            </a:r>
            <a:r>
              <a:rPr sz="1400" b="1" spc="-5" dirty="0" err="1" smtClean="0">
                <a:solidFill>
                  <a:srgbClr val="FF0000"/>
                </a:solidFill>
                <a:latin typeface="Microsoft JhengHei UI" panose="020B0604030504040204" pitchFamily="34" charset="-120"/>
                <a:ea typeface="Microsoft JhengHei UI" panose="020B0604030504040204" pitchFamily="34" charset="-120"/>
                <a:cs typeface="微软雅黑"/>
              </a:rPr>
              <a:t>有意义的</a:t>
            </a:r>
            <a:r>
              <a:rPr lang="zh-CN" altLang="en-US" sz="1400" b="1" spc="-5" dirty="0" smtClean="0">
                <a:solidFill>
                  <a:srgbClr val="FF0000"/>
                </a:solidFill>
                <a:latin typeface="Microsoft JhengHei UI" panose="020B0604030504040204" pitchFamily="34" charset="-120"/>
                <a:ea typeface="Microsoft JhengHei UI" panose="020B0604030504040204" pitchFamily="34" charset="-120"/>
                <a:cs typeface="微软雅黑"/>
              </a:rPr>
              <a:t>？</a:t>
            </a:r>
            <a:endParaRPr sz="1400" dirty="0">
              <a:solidFill>
                <a:srgbClr val="FF0000"/>
              </a:solidFill>
              <a:latin typeface="Microsoft JhengHei UI" panose="020B0604030504040204" pitchFamily="34" charset="-120"/>
              <a:ea typeface="Microsoft JhengHei UI" panose="020B0604030504040204" pitchFamily="34" charset="-120"/>
              <a:cs typeface="微软雅黑"/>
            </a:endParaRPr>
          </a:p>
        </p:txBody>
      </p:sp>
      <p:sp>
        <p:nvSpPr>
          <p:cNvPr id="29" name="object 29"/>
          <p:cNvSpPr/>
          <p:nvPr/>
        </p:nvSpPr>
        <p:spPr>
          <a:xfrm>
            <a:off x="1003300" y="3352800"/>
            <a:ext cx="930910" cy="485775"/>
          </a:xfrm>
          <a:custGeom>
            <a:avLst/>
            <a:gdLst/>
            <a:ahLst/>
            <a:cxnLst/>
            <a:rect l="l" t="t" r="r" b="b"/>
            <a:pathLst>
              <a:path w="930910" h="485775">
                <a:moveTo>
                  <a:pt x="464819" y="0"/>
                </a:moveTo>
                <a:lnTo>
                  <a:pt x="426686" y="801"/>
                </a:lnTo>
                <a:lnTo>
                  <a:pt x="353092" y="7026"/>
                </a:lnTo>
                <a:lnTo>
                  <a:pt x="283856" y="19002"/>
                </a:lnTo>
                <a:lnTo>
                  <a:pt x="219936" y="36236"/>
                </a:lnTo>
                <a:lnTo>
                  <a:pt x="162287" y="58234"/>
                </a:lnTo>
                <a:lnTo>
                  <a:pt x="111863" y="84503"/>
                </a:lnTo>
                <a:lnTo>
                  <a:pt x="69621" y="114548"/>
                </a:lnTo>
                <a:lnTo>
                  <a:pt x="36516" y="147875"/>
                </a:lnTo>
                <a:lnTo>
                  <a:pt x="13504" y="183992"/>
                </a:lnTo>
                <a:lnTo>
                  <a:pt x="1540" y="222403"/>
                </a:lnTo>
                <a:lnTo>
                  <a:pt x="0" y="242316"/>
                </a:lnTo>
                <a:lnTo>
                  <a:pt x="1540" y="262233"/>
                </a:lnTo>
                <a:lnTo>
                  <a:pt x="13504" y="300686"/>
                </a:lnTo>
                <a:lnTo>
                  <a:pt x="36516" y="336875"/>
                </a:lnTo>
                <a:lnTo>
                  <a:pt x="69621" y="370298"/>
                </a:lnTo>
                <a:lnTo>
                  <a:pt x="111863" y="400452"/>
                </a:lnTo>
                <a:lnTo>
                  <a:pt x="162287" y="426835"/>
                </a:lnTo>
                <a:lnTo>
                  <a:pt x="219936" y="448942"/>
                </a:lnTo>
                <a:lnTo>
                  <a:pt x="283856" y="466272"/>
                </a:lnTo>
                <a:lnTo>
                  <a:pt x="353092" y="478321"/>
                </a:lnTo>
                <a:lnTo>
                  <a:pt x="426686" y="484587"/>
                </a:lnTo>
                <a:lnTo>
                  <a:pt x="464819" y="485394"/>
                </a:lnTo>
                <a:lnTo>
                  <a:pt x="503062" y="484587"/>
                </a:lnTo>
                <a:lnTo>
                  <a:pt x="576842" y="478321"/>
                </a:lnTo>
                <a:lnTo>
                  <a:pt x="646223" y="466272"/>
                </a:lnTo>
                <a:lnTo>
                  <a:pt x="710256" y="448942"/>
                </a:lnTo>
                <a:lnTo>
                  <a:pt x="767988" y="426835"/>
                </a:lnTo>
                <a:lnTo>
                  <a:pt x="818469" y="400452"/>
                </a:lnTo>
                <a:lnTo>
                  <a:pt x="860747" y="370298"/>
                </a:lnTo>
                <a:lnTo>
                  <a:pt x="893873" y="336875"/>
                </a:lnTo>
                <a:lnTo>
                  <a:pt x="916895" y="300686"/>
                </a:lnTo>
                <a:lnTo>
                  <a:pt x="928861" y="262233"/>
                </a:lnTo>
                <a:lnTo>
                  <a:pt x="930401" y="242315"/>
                </a:lnTo>
                <a:lnTo>
                  <a:pt x="928861" y="222403"/>
                </a:lnTo>
                <a:lnTo>
                  <a:pt x="916895" y="183992"/>
                </a:lnTo>
                <a:lnTo>
                  <a:pt x="893873" y="147875"/>
                </a:lnTo>
                <a:lnTo>
                  <a:pt x="860747" y="114548"/>
                </a:lnTo>
                <a:lnTo>
                  <a:pt x="818469" y="84503"/>
                </a:lnTo>
                <a:lnTo>
                  <a:pt x="767988" y="58234"/>
                </a:lnTo>
                <a:lnTo>
                  <a:pt x="710256" y="36236"/>
                </a:lnTo>
                <a:lnTo>
                  <a:pt x="646223" y="19002"/>
                </a:lnTo>
                <a:lnTo>
                  <a:pt x="576842" y="7026"/>
                </a:lnTo>
                <a:lnTo>
                  <a:pt x="503062" y="801"/>
                </a:lnTo>
                <a:lnTo>
                  <a:pt x="464819" y="0"/>
                </a:lnTo>
                <a:close/>
              </a:path>
            </a:pathLst>
          </a:custGeom>
          <a:noFill/>
          <a:ln w="12700">
            <a:solidFill>
              <a:srgbClr val="000000"/>
            </a:solidFill>
          </a:ln>
        </p:spPr>
        <p:txBody>
          <a:bodyPr wrap="square" lIns="0" tIns="0" rIns="0" bIns="0" rtlCol="0"/>
          <a:lstStyle/>
          <a:p>
            <a:endParaRPr/>
          </a:p>
        </p:txBody>
      </p:sp>
      <p:sp>
        <p:nvSpPr>
          <p:cNvPr id="31" name="object 31"/>
          <p:cNvSpPr/>
          <p:nvPr/>
        </p:nvSpPr>
        <p:spPr>
          <a:xfrm>
            <a:off x="5714885" y="3339846"/>
            <a:ext cx="930910" cy="485775"/>
          </a:xfrm>
          <a:custGeom>
            <a:avLst/>
            <a:gdLst/>
            <a:ahLst/>
            <a:cxnLst/>
            <a:rect l="l" t="t" r="r" b="b"/>
            <a:pathLst>
              <a:path w="930909" h="485775">
                <a:moveTo>
                  <a:pt x="465582" y="0"/>
                </a:moveTo>
                <a:lnTo>
                  <a:pt x="427443" y="806"/>
                </a:lnTo>
                <a:lnTo>
                  <a:pt x="353807" y="7072"/>
                </a:lnTo>
                <a:lnTo>
                  <a:pt x="284499" y="19121"/>
                </a:lnTo>
                <a:lnTo>
                  <a:pt x="220484" y="36451"/>
                </a:lnTo>
                <a:lnTo>
                  <a:pt x="162725" y="58558"/>
                </a:lnTo>
                <a:lnTo>
                  <a:pt x="112187" y="84941"/>
                </a:lnTo>
                <a:lnTo>
                  <a:pt x="69836" y="115095"/>
                </a:lnTo>
                <a:lnTo>
                  <a:pt x="36635" y="148518"/>
                </a:lnTo>
                <a:lnTo>
                  <a:pt x="13550" y="184707"/>
                </a:lnTo>
                <a:lnTo>
                  <a:pt x="1545" y="223160"/>
                </a:lnTo>
                <a:lnTo>
                  <a:pt x="0" y="243078"/>
                </a:lnTo>
                <a:lnTo>
                  <a:pt x="1545" y="262990"/>
                </a:lnTo>
                <a:lnTo>
                  <a:pt x="13550" y="301401"/>
                </a:lnTo>
                <a:lnTo>
                  <a:pt x="36635" y="337518"/>
                </a:lnTo>
                <a:lnTo>
                  <a:pt x="69836" y="370845"/>
                </a:lnTo>
                <a:lnTo>
                  <a:pt x="112187" y="400890"/>
                </a:lnTo>
                <a:lnTo>
                  <a:pt x="162725" y="427159"/>
                </a:lnTo>
                <a:lnTo>
                  <a:pt x="220484" y="449157"/>
                </a:lnTo>
                <a:lnTo>
                  <a:pt x="284499" y="466391"/>
                </a:lnTo>
                <a:lnTo>
                  <a:pt x="353807" y="478367"/>
                </a:lnTo>
                <a:lnTo>
                  <a:pt x="427443" y="484592"/>
                </a:lnTo>
                <a:lnTo>
                  <a:pt x="465582" y="485394"/>
                </a:lnTo>
                <a:lnTo>
                  <a:pt x="503715" y="484592"/>
                </a:lnTo>
                <a:lnTo>
                  <a:pt x="577309" y="478367"/>
                </a:lnTo>
                <a:lnTo>
                  <a:pt x="646545" y="466391"/>
                </a:lnTo>
                <a:lnTo>
                  <a:pt x="710465" y="449157"/>
                </a:lnTo>
                <a:lnTo>
                  <a:pt x="768114" y="427159"/>
                </a:lnTo>
                <a:lnTo>
                  <a:pt x="818538" y="400890"/>
                </a:lnTo>
                <a:lnTo>
                  <a:pt x="860780" y="370845"/>
                </a:lnTo>
                <a:lnTo>
                  <a:pt x="893885" y="337518"/>
                </a:lnTo>
                <a:lnTo>
                  <a:pt x="916897" y="301401"/>
                </a:lnTo>
                <a:lnTo>
                  <a:pt x="928861" y="262990"/>
                </a:lnTo>
                <a:lnTo>
                  <a:pt x="930402" y="243077"/>
                </a:lnTo>
                <a:lnTo>
                  <a:pt x="928861" y="223160"/>
                </a:lnTo>
                <a:lnTo>
                  <a:pt x="916897" y="184707"/>
                </a:lnTo>
                <a:lnTo>
                  <a:pt x="893885" y="148518"/>
                </a:lnTo>
                <a:lnTo>
                  <a:pt x="860780" y="115095"/>
                </a:lnTo>
                <a:lnTo>
                  <a:pt x="818538" y="84941"/>
                </a:lnTo>
                <a:lnTo>
                  <a:pt x="768114" y="58558"/>
                </a:lnTo>
                <a:lnTo>
                  <a:pt x="710465" y="36451"/>
                </a:lnTo>
                <a:lnTo>
                  <a:pt x="646545" y="19121"/>
                </a:lnTo>
                <a:lnTo>
                  <a:pt x="577309" y="7072"/>
                </a:lnTo>
                <a:lnTo>
                  <a:pt x="503715" y="806"/>
                </a:lnTo>
                <a:lnTo>
                  <a:pt x="465582" y="0"/>
                </a:lnTo>
                <a:close/>
              </a:path>
            </a:pathLst>
          </a:custGeom>
          <a:ln w="12700">
            <a:solidFill>
              <a:srgbClr val="000000"/>
            </a:solidFill>
          </a:ln>
        </p:spPr>
        <p:txBody>
          <a:bodyPr wrap="square" lIns="0" tIns="0" rIns="0" bIns="0" rtlCol="0"/>
          <a:lstStyle/>
          <a:p>
            <a:endParaRPr/>
          </a:p>
        </p:txBody>
      </p:sp>
      <p:sp>
        <p:nvSpPr>
          <p:cNvPr id="32" name="object 32"/>
          <p:cNvSpPr txBox="1"/>
          <p:nvPr/>
        </p:nvSpPr>
        <p:spPr>
          <a:xfrm>
            <a:off x="3560959" y="5985157"/>
            <a:ext cx="339090" cy="651460"/>
          </a:xfrm>
          <a:prstGeom prst="rect">
            <a:avLst/>
          </a:prstGeom>
        </p:spPr>
        <p:txBody>
          <a:bodyPr vert="horz" wrap="square" lIns="0" tIns="0" rIns="0" bIns="0" rtlCol="0">
            <a:spAutoFit/>
          </a:bodyPr>
          <a:lstStyle/>
          <a:p>
            <a:pPr marL="12700">
              <a:lnSpc>
                <a:spcPts val="1675"/>
              </a:lnSpc>
            </a:pPr>
            <a:r>
              <a:rPr sz="1400" spc="-5" dirty="0">
                <a:latin typeface="Microsoft JhengHei UI" panose="020B0604030504040204" pitchFamily="34" charset="-120"/>
                <a:ea typeface="Microsoft JhengHei UI" panose="020B0604030504040204" pitchFamily="34" charset="-120"/>
                <a:cs typeface="微软雅黑"/>
              </a:rPr>
              <a:t>001</a:t>
            </a:r>
            <a:endParaRPr sz="1400">
              <a:latin typeface="Microsoft JhengHei UI" panose="020B0604030504040204" pitchFamily="34" charset="-120"/>
              <a:ea typeface="Microsoft JhengHei UI" panose="020B0604030504040204" pitchFamily="34" charset="-120"/>
              <a:cs typeface="微软雅黑"/>
            </a:endParaRPr>
          </a:p>
          <a:p>
            <a:pPr marL="12700">
              <a:lnSpc>
                <a:spcPts val="1675"/>
              </a:lnSpc>
            </a:pPr>
            <a:r>
              <a:rPr sz="1400" spc="-5" dirty="0">
                <a:latin typeface="Microsoft JhengHei UI" panose="020B0604030504040204" pitchFamily="34" charset="-120"/>
                <a:ea typeface="Microsoft JhengHei UI" panose="020B0604030504040204" pitchFamily="34" charset="-120"/>
                <a:cs typeface="微软雅黑"/>
              </a:rPr>
              <a:t>002</a:t>
            </a:r>
            <a:endParaRPr sz="1400">
              <a:latin typeface="Microsoft JhengHei UI" panose="020B0604030504040204" pitchFamily="34" charset="-120"/>
              <a:ea typeface="Microsoft JhengHei UI" panose="020B0604030504040204" pitchFamily="34" charset="-120"/>
              <a:cs typeface="微软雅黑"/>
            </a:endParaRPr>
          </a:p>
          <a:p>
            <a:pPr marL="12700">
              <a:lnSpc>
                <a:spcPct val="100000"/>
              </a:lnSpc>
            </a:pPr>
            <a:r>
              <a:rPr sz="1400" spc="-5" dirty="0">
                <a:latin typeface="Microsoft JhengHei UI" panose="020B0604030504040204" pitchFamily="34" charset="-120"/>
                <a:ea typeface="Microsoft JhengHei UI" panose="020B0604030504040204" pitchFamily="34" charset="-120"/>
                <a:cs typeface="微软雅黑"/>
              </a:rPr>
              <a:t>003</a:t>
            </a:r>
            <a:endParaRPr sz="1400">
              <a:latin typeface="Microsoft JhengHei UI" panose="020B0604030504040204" pitchFamily="34" charset="-120"/>
              <a:ea typeface="Microsoft JhengHei UI" panose="020B0604030504040204" pitchFamily="34" charset="-120"/>
              <a:cs typeface="微软雅黑"/>
            </a:endParaRPr>
          </a:p>
        </p:txBody>
      </p:sp>
      <p:sp>
        <p:nvSpPr>
          <p:cNvPr id="33" name="object 33"/>
          <p:cNvSpPr txBox="1"/>
          <p:nvPr/>
        </p:nvSpPr>
        <p:spPr>
          <a:xfrm>
            <a:off x="4474771" y="5985157"/>
            <a:ext cx="346075" cy="646331"/>
          </a:xfrm>
          <a:prstGeom prst="rect">
            <a:avLst/>
          </a:prstGeom>
        </p:spPr>
        <p:txBody>
          <a:bodyPr vert="horz" wrap="square" lIns="0" tIns="0" rIns="0" bIns="0" rtlCol="0">
            <a:spAutoFit/>
          </a:bodyPr>
          <a:lstStyle/>
          <a:p>
            <a:pPr marL="12700" marR="5080" algn="just">
              <a:lnSpc>
                <a:spcPct val="100000"/>
              </a:lnSpc>
            </a:pPr>
            <a:r>
              <a:rPr sz="1400" spc="-10" dirty="0">
                <a:latin typeface="Microsoft JhengHei UI" panose="020B0604030504040204" pitchFamily="34" charset="-120"/>
                <a:ea typeface="Microsoft JhengHei UI" panose="020B0604030504040204" pitchFamily="34" charset="-120"/>
                <a:cs typeface="微软雅黑"/>
              </a:rPr>
              <a:t>B</a:t>
            </a:r>
            <a:r>
              <a:rPr sz="1400" spc="-5" dirty="0">
                <a:latin typeface="Microsoft JhengHei UI" panose="020B0604030504040204" pitchFamily="34" charset="-120"/>
                <a:ea typeface="Microsoft JhengHei UI" panose="020B0604030504040204" pitchFamily="34" charset="-120"/>
                <a:cs typeface="微软雅黑"/>
              </a:rPr>
              <a:t>01 </a:t>
            </a:r>
            <a:r>
              <a:rPr sz="1400" spc="-10" dirty="0">
                <a:latin typeface="Microsoft JhengHei UI" panose="020B0604030504040204" pitchFamily="34" charset="-120"/>
                <a:ea typeface="Microsoft JhengHei UI" panose="020B0604030504040204" pitchFamily="34" charset="-120"/>
                <a:cs typeface="微软雅黑"/>
              </a:rPr>
              <a:t>B</a:t>
            </a:r>
            <a:r>
              <a:rPr sz="1400" spc="-5" dirty="0">
                <a:latin typeface="Microsoft JhengHei UI" panose="020B0604030504040204" pitchFamily="34" charset="-120"/>
                <a:ea typeface="Microsoft JhengHei UI" panose="020B0604030504040204" pitchFamily="34" charset="-120"/>
                <a:cs typeface="微软雅黑"/>
              </a:rPr>
              <a:t>02 </a:t>
            </a:r>
            <a:r>
              <a:rPr sz="1400" spc="-10" dirty="0">
                <a:latin typeface="Microsoft JhengHei UI" panose="020B0604030504040204" pitchFamily="34" charset="-120"/>
                <a:ea typeface="Microsoft JhengHei UI" panose="020B0604030504040204" pitchFamily="34" charset="-120"/>
                <a:cs typeface="微软雅黑"/>
              </a:rPr>
              <a:t>B</a:t>
            </a:r>
            <a:r>
              <a:rPr sz="1400" spc="-5" dirty="0">
                <a:latin typeface="Microsoft JhengHei UI" panose="020B0604030504040204" pitchFamily="34" charset="-120"/>
                <a:ea typeface="Microsoft JhengHei UI" panose="020B0604030504040204" pitchFamily="34" charset="-120"/>
                <a:cs typeface="微软雅黑"/>
              </a:rPr>
              <a:t>01</a:t>
            </a:r>
            <a:endParaRPr sz="1400">
              <a:latin typeface="Microsoft JhengHei UI" panose="020B0604030504040204" pitchFamily="34" charset="-120"/>
              <a:ea typeface="Microsoft JhengHei UI" panose="020B0604030504040204" pitchFamily="34" charset="-120"/>
              <a:cs typeface="微软雅黑"/>
            </a:endParaRPr>
          </a:p>
        </p:txBody>
      </p:sp>
      <p:sp>
        <p:nvSpPr>
          <p:cNvPr id="34" name="object 34"/>
          <p:cNvSpPr/>
          <p:nvPr/>
        </p:nvSpPr>
        <p:spPr>
          <a:xfrm>
            <a:off x="3373259" y="5497067"/>
            <a:ext cx="2014855" cy="1428750"/>
          </a:xfrm>
          <a:custGeom>
            <a:avLst/>
            <a:gdLst/>
            <a:ahLst/>
            <a:cxnLst/>
            <a:rect l="l" t="t" r="r" b="b"/>
            <a:pathLst>
              <a:path w="2014854" h="1428750">
                <a:moveTo>
                  <a:pt x="0" y="1335786"/>
                </a:moveTo>
                <a:lnTo>
                  <a:pt x="39717" y="1347067"/>
                </a:lnTo>
                <a:lnTo>
                  <a:pt x="79285" y="1357114"/>
                </a:lnTo>
                <a:lnTo>
                  <a:pt x="118657" y="1366235"/>
                </a:lnTo>
                <a:lnTo>
                  <a:pt x="157788" y="1374739"/>
                </a:lnTo>
                <a:lnTo>
                  <a:pt x="196631" y="1382934"/>
                </a:lnTo>
                <a:lnTo>
                  <a:pt x="209507" y="1385651"/>
                </a:lnTo>
                <a:lnTo>
                  <a:pt x="222344" y="1388379"/>
                </a:lnTo>
                <a:lnTo>
                  <a:pt x="235140" y="1391130"/>
                </a:lnTo>
                <a:lnTo>
                  <a:pt x="247894" y="1393915"/>
                </a:lnTo>
                <a:lnTo>
                  <a:pt x="260604" y="1396746"/>
                </a:lnTo>
                <a:lnTo>
                  <a:pt x="273702" y="1399210"/>
                </a:lnTo>
                <a:lnTo>
                  <a:pt x="312602" y="1405531"/>
                </a:lnTo>
                <a:lnTo>
                  <a:pt x="350891" y="1410824"/>
                </a:lnTo>
                <a:lnTo>
                  <a:pt x="363514" y="1412488"/>
                </a:lnTo>
                <a:lnTo>
                  <a:pt x="376065" y="1414148"/>
                </a:lnTo>
                <a:lnTo>
                  <a:pt x="425533" y="1421296"/>
                </a:lnTo>
                <a:lnTo>
                  <a:pt x="461834" y="1427962"/>
                </a:lnTo>
                <a:lnTo>
                  <a:pt x="490774" y="1428181"/>
                </a:lnTo>
                <a:lnTo>
                  <a:pt x="542318" y="1427915"/>
                </a:lnTo>
                <a:lnTo>
                  <a:pt x="586171" y="1426858"/>
                </a:lnTo>
                <a:lnTo>
                  <a:pt x="639508" y="1424166"/>
                </a:lnTo>
                <a:lnTo>
                  <a:pt x="680629" y="1420670"/>
                </a:lnTo>
                <a:lnTo>
                  <a:pt x="721734" y="1415771"/>
                </a:lnTo>
                <a:lnTo>
                  <a:pt x="730313" y="1414649"/>
                </a:lnTo>
                <a:lnTo>
                  <a:pt x="738440" y="1413612"/>
                </a:lnTo>
                <a:lnTo>
                  <a:pt x="746228" y="1412680"/>
                </a:lnTo>
                <a:lnTo>
                  <a:pt x="753789" y="1411877"/>
                </a:lnTo>
                <a:lnTo>
                  <a:pt x="761238" y="1411224"/>
                </a:lnTo>
                <a:lnTo>
                  <a:pt x="773668" y="1409310"/>
                </a:lnTo>
                <a:lnTo>
                  <a:pt x="811494" y="1402338"/>
                </a:lnTo>
                <a:lnTo>
                  <a:pt x="849474" y="1394120"/>
                </a:lnTo>
                <a:lnTo>
                  <a:pt x="886775" y="1385431"/>
                </a:lnTo>
                <a:lnTo>
                  <a:pt x="898915" y="1382564"/>
                </a:lnTo>
                <a:lnTo>
                  <a:pt x="910855" y="1379758"/>
                </a:lnTo>
                <a:lnTo>
                  <a:pt x="924041" y="1375611"/>
                </a:lnTo>
                <a:lnTo>
                  <a:pt x="936782" y="1371643"/>
                </a:lnTo>
                <a:lnTo>
                  <a:pt x="949146" y="1367798"/>
                </a:lnTo>
                <a:lnTo>
                  <a:pt x="961200" y="1364018"/>
                </a:lnTo>
                <a:lnTo>
                  <a:pt x="1007654" y="1348405"/>
                </a:lnTo>
                <a:lnTo>
                  <a:pt x="1054516" y="1329257"/>
                </a:lnTo>
                <a:lnTo>
                  <a:pt x="1066485" y="1326106"/>
                </a:lnTo>
                <a:lnTo>
                  <a:pt x="1114800" y="1312524"/>
                </a:lnTo>
                <a:lnTo>
                  <a:pt x="1151289" y="1301057"/>
                </a:lnTo>
                <a:lnTo>
                  <a:pt x="1187770" y="1288226"/>
                </a:lnTo>
                <a:lnTo>
                  <a:pt x="1199894" y="1283604"/>
                </a:lnTo>
                <a:lnTo>
                  <a:pt x="1212210" y="1279979"/>
                </a:lnTo>
                <a:lnTo>
                  <a:pt x="1260232" y="1264716"/>
                </a:lnTo>
                <a:lnTo>
                  <a:pt x="1272101" y="1260815"/>
                </a:lnTo>
                <a:lnTo>
                  <a:pt x="1283985" y="1256922"/>
                </a:lnTo>
                <a:lnTo>
                  <a:pt x="1332374" y="1241852"/>
                </a:lnTo>
                <a:lnTo>
                  <a:pt x="1369199" y="1232393"/>
                </a:lnTo>
                <a:lnTo>
                  <a:pt x="1380809" y="1229618"/>
                </a:lnTo>
                <a:lnTo>
                  <a:pt x="1427588" y="1216793"/>
                </a:lnTo>
                <a:lnTo>
                  <a:pt x="1439506" y="1213354"/>
                </a:lnTo>
                <a:lnTo>
                  <a:pt x="1451569" y="1209901"/>
                </a:lnTo>
                <a:lnTo>
                  <a:pt x="1488903" y="1199861"/>
                </a:lnTo>
                <a:lnTo>
                  <a:pt x="1528537" y="1191134"/>
                </a:lnTo>
                <a:lnTo>
                  <a:pt x="1542085" y="1189357"/>
                </a:lnTo>
                <a:lnTo>
                  <a:pt x="1555343" y="1187441"/>
                </a:lnTo>
                <a:lnTo>
                  <a:pt x="1593700" y="1181075"/>
                </a:lnTo>
                <a:lnTo>
                  <a:pt x="1642741" y="1171902"/>
                </a:lnTo>
                <a:lnTo>
                  <a:pt x="1654841" y="1169623"/>
                </a:lnTo>
                <a:lnTo>
                  <a:pt x="1703568" y="1161182"/>
                </a:lnTo>
                <a:lnTo>
                  <a:pt x="1741358" y="1156131"/>
                </a:lnTo>
                <a:lnTo>
                  <a:pt x="1754912" y="1155942"/>
                </a:lnTo>
                <a:lnTo>
                  <a:pt x="1768430" y="1155663"/>
                </a:lnTo>
                <a:lnTo>
                  <a:pt x="1808853" y="1154397"/>
                </a:lnTo>
                <a:lnTo>
                  <a:pt x="1849244" y="1152712"/>
                </a:lnTo>
                <a:lnTo>
                  <a:pt x="1876258" y="1151499"/>
                </a:lnTo>
                <a:lnTo>
                  <a:pt x="1889814" y="1150898"/>
                </a:lnTo>
                <a:lnTo>
                  <a:pt x="1930777" y="1149243"/>
                </a:lnTo>
                <a:lnTo>
                  <a:pt x="1972344" y="1148038"/>
                </a:lnTo>
                <a:lnTo>
                  <a:pt x="2014727" y="1147572"/>
                </a:lnTo>
                <a:lnTo>
                  <a:pt x="2014727" y="0"/>
                </a:lnTo>
                <a:lnTo>
                  <a:pt x="0" y="0"/>
                </a:lnTo>
                <a:lnTo>
                  <a:pt x="0" y="1335786"/>
                </a:lnTo>
                <a:close/>
              </a:path>
            </a:pathLst>
          </a:custGeom>
          <a:ln w="9524">
            <a:solidFill>
              <a:srgbClr val="000000"/>
            </a:solidFill>
          </a:ln>
        </p:spPr>
        <p:txBody>
          <a:bodyPr wrap="square" lIns="0" tIns="0" rIns="0" bIns="0" rtlCol="0"/>
          <a:lstStyle/>
          <a:p>
            <a:endParaRPr/>
          </a:p>
        </p:txBody>
      </p:sp>
      <p:sp>
        <p:nvSpPr>
          <p:cNvPr id="35" name="object 35"/>
          <p:cNvSpPr/>
          <p:nvPr/>
        </p:nvSpPr>
        <p:spPr>
          <a:xfrm>
            <a:off x="3510419" y="5621273"/>
            <a:ext cx="1714500" cy="0"/>
          </a:xfrm>
          <a:custGeom>
            <a:avLst/>
            <a:gdLst/>
            <a:ahLst/>
            <a:cxnLst/>
            <a:rect l="l" t="t" r="r" b="b"/>
            <a:pathLst>
              <a:path w="1714500">
                <a:moveTo>
                  <a:pt x="0" y="0"/>
                </a:moveTo>
                <a:lnTo>
                  <a:pt x="1714500" y="0"/>
                </a:lnTo>
              </a:path>
            </a:pathLst>
          </a:custGeom>
          <a:ln w="9525">
            <a:solidFill>
              <a:srgbClr val="000000"/>
            </a:solidFill>
          </a:ln>
        </p:spPr>
        <p:txBody>
          <a:bodyPr wrap="square" lIns="0" tIns="0" rIns="0" bIns="0" rtlCol="0"/>
          <a:lstStyle/>
          <a:p>
            <a:endParaRPr/>
          </a:p>
        </p:txBody>
      </p:sp>
      <p:sp>
        <p:nvSpPr>
          <p:cNvPr id="36" name="object 36"/>
          <p:cNvSpPr/>
          <p:nvPr/>
        </p:nvSpPr>
        <p:spPr>
          <a:xfrm>
            <a:off x="3510419" y="5924550"/>
            <a:ext cx="1703070" cy="0"/>
          </a:xfrm>
          <a:custGeom>
            <a:avLst/>
            <a:gdLst/>
            <a:ahLst/>
            <a:cxnLst/>
            <a:rect l="l" t="t" r="r" b="b"/>
            <a:pathLst>
              <a:path w="1703070">
                <a:moveTo>
                  <a:pt x="0" y="0"/>
                </a:moveTo>
                <a:lnTo>
                  <a:pt x="1703070" y="0"/>
                </a:lnTo>
              </a:path>
            </a:pathLst>
          </a:custGeom>
          <a:ln w="9525">
            <a:solidFill>
              <a:srgbClr val="000000"/>
            </a:solidFill>
          </a:ln>
        </p:spPr>
        <p:txBody>
          <a:bodyPr wrap="square" lIns="0" tIns="0" rIns="0" bIns="0" rtlCol="0"/>
          <a:lstStyle/>
          <a:p>
            <a:endParaRPr/>
          </a:p>
        </p:txBody>
      </p:sp>
      <p:sp>
        <p:nvSpPr>
          <p:cNvPr id="37" name="object 37"/>
          <p:cNvSpPr/>
          <p:nvPr/>
        </p:nvSpPr>
        <p:spPr>
          <a:xfrm>
            <a:off x="5089283" y="5621273"/>
            <a:ext cx="0" cy="1096645"/>
          </a:xfrm>
          <a:custGeom>
            <a:avLst/>
            <a:gdLst/>
            <a:ahLst/>
            <a:cxnLst/>
            <a:rect l="l" t="t" r="r" b="b"/>
            <a:pathLst>
              <a:path h="1096645">
                <a:moveTo>
                  <a:pt x="0" y="0"/>
                </a:moveTo>
                <a:lnTo>
                  <a:pt x="0" y="1096518"/>
                </a:lnTo>
              </a:path>
            </a:pathLst>
          </a:custGeom>
          <a:ln w="9525">
            <a:solidFill>
              <a:srgbClr val="000000"/>
            </a:solidFill>
          </a:ln>
        </p:spPr>
        <p:txBody>
          <a:bodyPr wrap="square" lIns="0" tIns="0" rIns="0" bIns="0" rtlCol="0"/>
          <a:lstStyle/>
          <a:p>
            <a:endParaRPr/>
          </a:p>
        </p:txBody>
      </p:sp>
      <p:sp>
        <p:nvSpPr>
          <p:cNvPr id="38" name="object 38"/>
          <p:cNvSpPr/>
          <p:nvPr/>
        </p:nvSpPr>
        <p:spPr>
          <a:xfrm>
            <a:off x="4186313" y="5621273"/>
            <a:ext cx="0" cy="1065530"/>
          </a:xfrm>
          <a:custGeom>
            <a:avLst/>
            <a:gdLst/>
            <a:ahLst/>
            <a:cxnLst/>
            <a:rect l="l" t="t" r="r" b="b"/>
            <a:pathLst>
              <a:path h="1065529">
                <a:moveTo>
                  <a:pt x="0" y="0"/>
                </a:moveTo>
                <a:lnTo>
                  <a:pt x="0" y="1065276"/>
                </a:lnTo>
              </a:path>
            </a:pathLst>
          </a:custGeom>
          <a:ln w="9525">
            <a:solidFill>
              <a:srgbClr val="000000"/>
            </a:solidFill>
          </a:ln>
        </p:spPr>
        <p:txBody>
          <a:bodyPr wrap="square" lIns="0" tIns="0" rIns="0" bIns="0" rtlCol="0"/>
          <a:lstStyle/>
          <a:p>
            <a:endParaRPr/>
          </a:p>
        </p:txBody>
      </p:sp>
      <p:sp>
        <p:nvSpPr>
          <p:cNvPr id="39" name="object 39"/>
          <p:cNvSpPr/>
          <p:nvPr/>
        </p:nvSpPr>
        <p:spPr>
          <a:xfrm>
            <a:off x="3396119" y="5176265"/>
            <a:ext cx="2116455" cy="337185"/>
          </a:xfrm>
          <a:custGeom>
            <a:avLst/>
            <a:gdLst/>
            <a:ahLst/>
            <a:cxnLst/>
            <a:rect l="l" t="t" r="r" b="b"/>
            <a:pathLst>
              <a:path w="2116454" h="337185">
                <a:moveTo>
                  <a:pt x="0" y="0"/>
                </a:moveTo>
                <a:lnTo>
                  <a:pt x="0" y="336803"/>
                </a:lnTo>
                <a:lnTo>
                  <a:pt x="2116074" y="336803"/>
                </a:lnTo>
                <a:lnTo>
                  <a:pt x="2116074" y="0"/>
                </a:lnTo>
                <a:lnTo>
                  <a:pt x="0" y="0"/>
                </a:lnTo>
                <a:close/>
              </a:path>
            </a:pathLst>
          </a:custGeom>
          <a:solidFill>
            <a:srgbClr val="000000"/>
          </a:solidFill>
        </p:spPr>
        <p:txBody>
          <a:bodyPr wrap="square" lIns="0" tIns="0" rIns="0" bIns="0" rtlCol="0"/>
          <a:lstStyle/>
          <a:p>
            <a:endParaRPr/>
          </a:p>
        </p:txBody>
      </p:sp>
      <p:sp>
        <p:nvSpPr>
          <p:cNvPr id="40" name="object 40"/>
          <p:cNvSpPr txBox="1"/>
          <p:nvPr/>
        </p:nvSpPr>
        <p:spPr>
          <a:xfrm>
            <a:off x="3474853" y="5242010"/>
            <a:ext cx="1958339" cy="677108"/>
          </a:xfrm>
          <a:prstGeom prst="rect">
            <a:avLst/>
          </a:prstGeom>
        </p:spPr>
        <p:txBody>
          <a:bodyPr vert="horz" wrap="square" lIns="0" tIns="0" rIns="0" bIns="0" rtlCol="0">
            <a:spAutoFit/>
          </a:bodyPr>
          <a:lstStyle/>
          <a:p>
            <a:pPr marL="12700">
              <a:lnSpc>
                <a:spcPct val="100000"/>
              </a:lnSpc>
            </a:pPr>
            <a:r>
              <a:rPr sz="1600" dirty="0">
                <a:solidFill>
                  <a:srgbClr val="FFFFFF"/>
                </a:solidFill>
                <a:latin typeface="Microsoft JhengHei UI" panose="020B0604030504040204" pitchFamily="34" charset="-120"/>
                <a:ea typeface="Microsoft JhengHei UI" panose="020B0604030504040204" pitchFamily="34" charset="-120"/>
                <a:cs typeface="微软雅黑"/>
              </a:rPr>
              <a:t>借阅(</a:t>
            </a:r>
            <a:r>
              <a:rPr sz="1600" spc="-5" dirty="0">
                <a:solidFill>
                  <a:srgbClr val="FFFFFF"/>
                </a:solidFill>
                <a:latin typeface="Microsoft JhengHei UI" panose="020B0604030504040204" pitchFamily="34" charset="-120"/>
                <a:ea typeface="Microsoft JhengHei UI" panose="020B0604030504040204" pitchFamily="34" charset="-120"/>
                <a:cs typeface="微软雅黑"/>
              </a:rPr>
              <a:t> </a:t>
            </a:r>
            <a:r>
              <a:rPr sz="1600" u="sng" dirty="0">
                <a:solidFill>
                  <a:srgbClr val="FFFFFF"/>
                </a:solidFill>
                <a:latin typeface="Microsoft JhengHei UI" panose="020B0604030504040204" pitchFamily="34" charset="-120"/>
                <a:ea typeface="Microsoft JhengHei UI" panose="020B0604030504040204" pitchFamily="34" charset="-120"/>
                <a:cs typeface="微软雅黑"/>
              </a:rPr>
              <a:t>借书证号</a:t>
            </a:r>
            <a:r>
              <a:rPr sz="1600" dirty="0">
                <a:solidFill>
                  <a:srgbClr val="FFFFFF"/>
                </a:solidFill>
                <a:latin typeface="Microsoft JhengHei UI" panose="020B0604030504040204" pitchFamily="34" charset="-120"/>
                <a:ea typeface="Microsoft JhengHei UI" panose="020B0604030504040204" pitchFamily="34" charset="-120"/>
                <a:cs typeface="微软雅黑"/>
              </a:rPr>
              <a:t>, </a:t>
            </a:r>
            <a:r>
              <a:rPr sz="1600" spc="-5" dirty="0">
                <a:solidFill>
                  <a:srgbClr val="FFFFFF"/>
                </a:solidFill>
                <a:latin typeface="Microsoft JhengHei UI" panose="020B0604030504040204" pitchFamily="34" charset="-120"/>
                <a:ea typeface="Microsoft JhengHei UI" panose="020B0604030504040204" pitchFamily="34" charset="-120"/>
                <a:cs typeface="微软雅黑"/>
              </a:rPr>
              <a:t>书号)</a:t>
            </a:r>
            <a:endParaRPr sz="1600" dirty="0">
              <a:latin typeface="Microsoft JhengHei UI" panose="020B0604030504040204" pitchFamily="34" charset="-120"/>
              <a:ea typeface="Microsoft JhengHei UI" panose="020B0604030504040204" pitchFamily="34" charset="-120"/>
              <a:cs typeface="微软雅黑"/>
            </a:endParaRPr>
          </a:p>
          <a:p>
            <a:pPr>
              <a:lnSpc>
                <a:spcPct val="100000"/>
              </a:lnSpc>
              <a:spcBef>
                <a:spcPts val="12"/>
              </a:spcBef>
            </a:pPr>
            <a:endParaRPr sz="1400" dirty="0">
              <a:latin typeface="Microsoft JhengHei UI" panose="020B0604030504040204" pitchFamily="34" charset="-120"/>
              <a:ea typeface="Microsoft JhengHei UI" panose="020B0604030504040204" pitchFamily="34" charset="-120"/>
              <a:cs typeface="Times New Roman"/>
            </a:endParaRPr>
          </a:p>
          <a:p>
            <a:pPr marL="26034">
              <a:lnSpc>
                <a:spcPct val="100000"/>
              </a:lnSpc>
              <a:tabLst>
                <a:tab pos="993140" algn="l"/>
              </a:tabLst>
            </a:pPr>
            <a:r>
              <a:rPr sz="1400" spc="-5" dirty="0">
                <a:latin typeface="Microsoft JhengHei UI" panose="020B0604030504040204" pitchFamily="34" charset="-120"/>
                <a:ea typeface="Microsoft JhengHei UI" panose="020B0604030504040204" pitchFamily="34" charset="-120"/>
                <a:cs typeface="微软雅黑"/>
              </a:rPr>
              <a:t>借书证号	书号</a:t>
            </a:r>
            <a:endParaRPr sz="1400" dirty="0">
              <a:latin typeface="Microsoft JhengHei UI" panose="020B0604030504040204" pitchFamily="34" charset="-120"/>
              <a:ea typeface="Microsoft JhengHei UI" panose="020B0604030504040204" pitchFamily="34" charset="-120"/>
              <a:cs typeface="微软雅黑"/>
            </a:endParaRPr>
          </a:p>
        </p:txBody>
      </p:sp>
      <p:sp>
        <p:nvSpPr>
          <p:cNvPr id="42" name="object 42"/>
          <p:cNvSpPr/>
          <p:nvPr/>
        </p:nvSpPr>
        <p:spPr>
          <a:xfrm>
            <a:off x="3367163" y="5520690"/>
            <a:ext cx="930910" cy="486409"/>
          </a:xfrm>
          <a:custGeom>
            <a:avLst/>
            <a:gdLst/>
            <a:ahLst/>
            <a:cxnLst/>
            <a:rect l="l" t="t" r="r" b="b"/>
            <a:pathLst>
              <a:path w="930910" h="486410">
                <a:moveTo>
                  <a:pt x="464820" y="0"/>
                </a:moveTo>
                <a:lnTo>
                  <a:pt x="426686" y="806"/>
                </a:lnTo>
                <a:lnTo>
                  <a:pt x="353092" y="7072"/>
                </a:lnTo>
                <a:lnTo>
                  <a:pt x="283856" y="19121"/>
                </a:lnTo>
                <a:lnTo>
                  <a:pt x="219936" y="36451"/>
                </a:lnTo>
                <a:lnTo>
                  <a:pt x="162287" y="58558"/>
                </a:lnTo>
                <a:lnTo>
                  <a:pt x="111863" y="84941"/>
                </a:lnTo>
                <a:lnTo>
                  <a:pt x="69621" y="115095"/>
                </a:lnTo>
                <a:lnTo>
                  <a:pt x="36516" y="148518"/>
                </a:lnTo>
                <a:lnTo>
                  <a:pt x="13504" y="184707"/>
                </a:lnTo>
                <a:lnTo>
                  <a:pt x="1540" y="223160"/>
                </a:lnTo>
                <a:lnTo>
                  <a:pt x="0" y="243078"/>
                </a:lnTo>
                <a:lnTo>
                  <a:pt x="1540" y="262995"/>
                </a:lnTo>
                <a:lnTo>
                  <a:pt x="13504" y="301448"/>
                </a:lnTo>
                <a:lnTo>
                  <a:pt x="36516" y="337637"/>
                </a:lnTo>
                <a:lnTo>
                  <a:pt x="69621" y="371060"/>
                </a:lnTo>
                <a:lnTo>
                  <a:pt x="111863" y="401214"/>
                </a:lnTo>
                <a:lnTo>
                  <a:pt x="162287" y="427597"/>
                </a:lnTo>
                <a:lnTo>
                  <a:pt x="219936" y="449704"/>
                </a:lnTo>
                <a:lnTo>
                  <a:pt x="283856" y="467034"/>
                </a:lnTo>
                <a:lnTo>
                  <a:pt x="353092" y="479083"/>
                </a:lnTo>
                <a:lnTo>
                  <a:pt x="426686" y="485349"/>
                </a:lnTo>
                <a:lnTo>
                  <a:pt x="464820" y="486156"/>
                </a:lnTo>
                <a:lnTo>
                  <a:pt x="503062" y="485349"/>
                </a:lnTo>
                <a:lnTo>
                  <a:pt x="576842" y="479083"/>
                </a:lnTo>
                <a:lnTo>
                  <a:pt x="646223" y="467034"/>
                </a:lnTo>
                <a:lnTo>
                  <a:pt x="710256" y="449704"/>
                </a:lnTo>
                <a:lnTo>
                  <a:pt x="767988" y="427597"/>
                </a:lnTo>
                <a:lnTo>
                  <a:pt x="818469" y="401214"/>
                </a:lnTo>
                <a:lnTo>
                  <a:pt x="860747" y="371060"/>
                </a:lnTo>
                <a:lnTo>
                  <a:pt x="893873" y="337637"/>
                </a:lnTo>
                <a:lnTo>
                  <a:pt x="916895" y="301448"/>
                </a:lnTo>
                <a:lnTo>
                  <a:pt x="928861" y="262995"/>
                </a:lnTo>
                <a:lnTo>
                  <a:pt x="930402" y="243077"/>
                </a:lnTo>
                <a:lnTo>
                  <a:pt x="928861" y="223160"/>
                </a:lnTo>
                <a:lnTo>
                  <a:pt x="916895" y="184707"/>
                </a:lnTo>
                <a:lnTo>
                  <a:pt x="893873" y="148518"/>
                </a:lnTo>
                <a:lnTo>
                  <a:pt x="860747" y="115095"/>
                </a:lnTo>
                <a:lnTo>
                  <a:pt x="818469" y="84941"/>
                </a:lnTo>
                <a:lnTo>
                  <a:pt x="767988" y="58558"/>
                </a:lnTo>
                <a:lnTo>
                  <a:pt x="710256" y="36451"/>
                </a:lnTo>
                <a:lnTo>
                  <a:pt x="646223" y="19121"/>
                </a:lnTo>
                <a:lnTo>
                  <a:pt x="576842" y="7072"/>
                </a:lnTo>
                <a:lnTo>
                  <a:pt x="503062" y="806"/>
                </a:lnTo>
                <a:lnTo>
                  <a:pt x="464820" y="0"/>
                </a:lnTo>
                <a:close/>
              </a:path>
            </a:pathLst>
          </a:custGeom>
          <a:noFill/>
          <a:ln w="12700">
            <a:solidFill>
              <a:srgbClr val="000000"/>
            </a:solidFill>
          </a:ln>
        </p:spPr>
        <p:txBody>
          <a:bodyPr wrap="square" lIns="0" tIns="0" rIns="0" bIns="0" rtlCol="0"/>
          <a:lstStyle/>
          <a:p>
            <a:endParaRPr/>
          </a:p>
        </p:txBody>
      </p:sp>
      <p:sp>
        <p:nvSpPr>
          <p:cNvPr id="44" name="object 44"/>
          <p:cNvSpPr/>
          <p:nvPr/>
        </p:nvSpPr>
        <p:spPr>
          <a:xfrm>
            <a:off x="4227461" y="5508497"/>
            <a:ext cx="930910" cy="485775"/>
          </a:xfrm>
          <a:custGeom>
            <a:avLst/>
            <a:gdLst/>
            <a:ahLst/>
            <a:cxnLst/>
            <a:rect l="l" t="t" r="r" b="b"/>
            <a:pathLst>
              <a:path w="930910" h="485775">
                <a:moveTo>
                  <a:pt x="465582" y="0"/>
                </a:moveTo>
                <a:lnTo>
                  <a:pt x="427339" y="806"/>
                </a:lnTo>
                <a:lnTo>
                  <a:pt x="353559" y="7072"/>
                </a:lnTo>
                <a:lnTo>
                  <a:pt x="284178" y="19121"/>
                </a:lnTo>
                <a:lnTo>
                  <a:pt x="220145" y="36451"/>
                </a:lnTo>
                <a:lnTo>
                  <a:pt x="162413" y="58558"/>
                </a:lnTo>
                <a:lnTo>
                  <a:pt x="111932" y="84941"/>
                </a:lnTo>
                <a:lnTo>
                  <a:pt x="69654" y="115095"/>
                </a:lnTo>
                <a:lnTo>
                  <a:pt x="36528" y="148518"/>
                </a:lnTo>
                <a:lnTo>
                  <a:pt x="13506" y="184707"/>
                </a:lnTo>
                <a:lnTo>
                  <a:pt x="1540" y="223160"/>
                </a:lnTo>
                <a:lnTo>
                  <a:pt x="0" y="243078"/>
                </a:lnTo>
                <a:lnTo>
                  <a:pt x="1540" y="262990"/>
                </a:lnTo>
                <a:lnTo>
                  <a:pt x="13506" y="301401"/>
                </a:lnTo>
                <a:lnTo>
                  <a:pt x="36528" y="337518"/>
                </a:lnTo>
                <a:lnTo>
                  <a:pt x="69654" y="370845"/>
                </a:lnTo>
                <a:lnTo>
                  <a:pt x="111932" y="400890"/>
                </a:lnTo>
                <a:lnTo>
                  <a:pt x="162413" y="427159"/>
                </a:lnTo>
                <a:lnTo>
                  <a:pt x="220145" y="449157"/>
                </a:lnTo>
                <a:lnTo>
                  <a:pt x="284178" y="466391"/>
                </a:lnTo>
                <a:lnTo>
                  <a:pt x="353559" y="478367"/>
                </a:lnTo>
                <a:lnTo>
                  <a:pt x="427339" y="484592"/>
                </a:lnTo>
                <a:lnTo>
                  <a:pt x="465582" y="485394"/>
                </a:lnTo>
                <a:lnTo>
                  <a:pt x="503715" y="484592"/>
                </a:lnTo>
                <a:lnTo>
                  <a:pt x="577309" y="478367"/>
                </a:lnTo>
                <a:lnTo>
                  <a:pt x="646545" y="466391"/>
                </a:lnTo>
                <a:lnTo>
                  <a:pt x="710465" y="449157"/>
                </a:lnTo>
                <a:lnTo>
                  <a:pt x="768114" y="427159"/>
                </a:lnTo>
                <a:lnTo>
                  <a:pt x="818538" y="400890"/>
                </a:lnTo>
                <a:lnTo>
                  <a:pt x="860780" y="370845"/>
                </a:lnTo>
                <a:lnTo>
                  <a:pt x="893885" y="337518"/>
                </a:lnTo>
                <a:lnTo>
                  <a:pt x="916897" y="301401"/>
                </a:lnTo>
                <a:lnTo>
                  <a:pt x="928861" y="262990"/>
                </a:lnTo>
                <a:lnTo>
                  <a:pt x="930402" y="243077"/>
                </a:lnTo>
                <a:lnTo>
                  <a:pt x="928861" y="223160"/>
                </a:lnTo>
                <a:lnTo>
                  <a:pt x="916897" y="184707"/>
                </a:lnTo>
                <a:lnTo>
                  <a:pt x="893885" y="148518"/>
                </a:lnTo>
                <a:lnTo>
                  <a:pt x="860780" y="115095"/>
                </a:lnTo>
                <a:lnTo>
                  <a:pt x="818538" y="84941"/>
                </a:lnTo>
                <a:lnTo>
                  <a:pt x="768114" y="58558"/>
                </a:lnTo>
                <a:lnTo>
                  <a:pt x="710465" y="36451"/>
                </a:lnTo>
                <a:lnTo>
                  <a:pt x="646545" y="19121"/>
                </a:lnTo>
                <a:lnTo>
                  <a:pt x="577309" y="7072"/>
                </a:lnTo>
                <a:lnTo>
                  <a:pt x="503715" y="806"/>
                </a:lnTo>
                <a:lnTo>
                  <a:pt x="465582" y="0"/>
                </a:lnTo>
                <a:close/>
              </a:path>
            </a:pathLst>
          </a:custGeom>
          <a:ln w="12700">
            <a:solidFill>
              <a:srgbClr val="000000"/>
            </a:solidFill>
          </a:ln>
        </p:spPr>
        <p:txBody>
          <a:bodyPr wrap="square" lIns="0" tIns="0" rIns="0" bIns="0" rtlCol="0"/>
          <a:lstStyle/>
          <a:p>
            <a:endParaRPr/>
          </a:p>
        </p:txBody>
      </p:sp>
      <p:sp>
        <p:nvSpPr>
          <p:cNvPr id="45" name="object 45"/>
          <p:cNvSpPr/>
          <p:nvPr/>
        </p:nvSpPr>
        <p:spPr>
          <a:xfrm>
            <a:off x="1811159" y="3777996"/>
            <a:ext cx="1614805" cy="1859280"/>
          </a:xfrm>
          <a:custGeom>
            <a:avLst/>
            <a:gdLst/>
            <a:ahLst/>
            <a:cxnLst/>
            <a:rect l="l" t="t" r="r" b="b"/>
            <a:pathLst>
              <a:path w="1614804" h="1859279">
                <a:moveTo>
                  <a:pt x="0" y="0"/>
                </a:moveTo>
                <a:lnTo>
                  <a:pt x="33609" y="73825"/>
                </a:lnTo>
                <a:lnTo>
                  <a:pt x="67252" y="147535"/>
                </a:lnTo>
                <a:lnTo>
                  <a:pt x="100961" y="220988"/>
                </a:lnTo>
                <a:lnTo>
                  <a:pt x="134770" y="294046"/>
                </a:lnTo>
                <a:lnTo>
                  <a:pt x="168711" y="366569"/>
                </a:lnTo>
                <a:lnTo>
                  <a:pt x="202818" y="438418"/>
                </a:lnTo>
                <a:lnTo>
                  <a:pt x="237124" y="509453"/>
                </a:lnTo>
                <a:lnTo>
                  <a:pt x="271662" y="579534"/>
                </a:lnTo>
                <a:lnTo>
                  <a:pt x="306465" y="648523"/>
                </a:lnTo>
                <a:lnTo>
                  <a:pt x="341566" y="716280"/>
                </a:lnTo>
                <a:lnTo>
                  <a:pt x="376999" y="782665"/>
                </a:lnTo>
                <a:lnTo>
                  <a:pt x="412796" y="847539"/>
                </a:lnTo>
                <a:lnTo>
                  <a:pt x="448991" y="910762"/>
                </a:lnTo>
                <a:lnTo>
                  <a:pt x="485618" y="972196"/>
                </a:lnTo>
                <a:lnTo>
                  <a:pt x="522708" y="1031700"/>
                </a:lnTo>
                <a:lnTo>
                  <a:pt x="560295" y="1089135"/>
                </a:lnTo>
                <a:lnTo>
                  <a:pt x="598413" y="1144362"/>
                </a:lnTo>
                <a:lnTo>
                  <a:pt x="637094" y="1197242"/>
                </a:lnTo>
                <a:lnTo>
                  <a:pt x="676372" y="1247634"/>
                </a:lnTo>
                <a:lnTo>
                  <a:pt x="716280" y="1295400"/>
                </a:lnTo>
                <a:lnTo>
                  <a:pt x="758018" y="1340701"/>
                </a:lnTo>
                <a:lnTo>
                  <a:pt x="802498" y="1383835"/>
                </a:lnTo>
                <a:lnTo>
                  <a:pt x="849320" y="1424862"/>
                </a:lnTo>
                <a:lnTo>
                  <a:pt x="898081" y="1463844"/>
                </a:lnTo>
                <a:lnTo>
                  <a:pt x="948380" y="1500842"/>
                </a:lnTo>
                <a:lnTo>
                  <a:pt x="999817" y="1535916"/>
                </a:lnTo>
                <a:lnTo>
                  <a:pt x="1051989" y="1569129"/>
                </a:lnTo>
                <a:lnTo>
                  <a:pt x="1104497" y="1600541"/>
                </a:lnTo>
                <a:lnTo>
                  <a:pt x="1156939" y="1630213"/>
                </a:lnTo>
                <a:lnTo>
                  <a:pt x="1208913" y="1658207"/>
                </a:lnTo>
                <a:lnTo>
                  <a:pt x="1260018" y="1684583"/>
                </a:lnTo>
                <a:lnTo>
                  <a:pt x="1309853" y="1709403"/>
                </a:lnTo>
                <a:lnTo>
                  <a:pt x="1358017" y="1732728"/>
                </a:lnTo>
                <a:lnTo>
                  <a:pt x="1404109" y="1754620"/>
                </a:lnTo>
                <a:lnTo>
                  <a:pt x="1447728" y="1775138"/>
                </a:lnTo>
                <a:lnTo>
                  <a:pt x="1488472" y="1794345"/>
                </a:lnTo>
                <a:lnTo>
                  <a:pt x="1525940" y="1812301"/>
                </a:lnTo>
                <a:lnTo>
                  <a:pt x="1559731" y="1829068"/>
                </a:lnTo>
                <a:lnTo>
                  <a:pt x="1589444" y="1844707"/>
                </a:lnTo>
                <a:lnTo>
                  <a:pt x="1614677" y="1859279"/>
                </a:lnTo>
              </a:path>
            </a:pathLst>
          </a:custGeom>
          <a:ln w="12700">
            <a:solidFill>
              <a:srgbClr val="000000"/>
            </a:solidFill>
            <a:prstDash val="dash"/>
          </a:ln>
        </p:spPr>
        <p:txBody>
          <a:bodyPr wrap="square" lIns="0" tIns="0" rIns="0" bIns="0" rtlCol="0"/>
          <a:lstStyle/>
          <a:p>
            <a:endParaRPr/>
          </a:p>
        </p:txBody>
      </p:sp>
      <p:sp>
        <p:nvSpPr>
          <p:cNvPr id="46" name="object 46"/>
          <p:cNvSpPr/>
          <p:nvPr/>
        </p:nvSpPr>
        <p:spPr>
          <a:xfrm>
            <a:off x="5178437" y="3823715"/>
            <a:ext cx="1066800" cy="1889760"/>
          </a:xfrm>
          <a:custGeom>
            <a:avLst/>
            <a:gdLst/>
            <a:ahLst/>
            <a:cxnLst/>
            <a:rect l="l" t="t" r="r" b="b"/>
            <a:pathLst>
              <a:path w="1066800" h="1889760">
                <a:moveTo>
                  <a:pt x="1066787" y="0"/>
                </a:moveTo>
                <a:lnTo>
                  <a:pt x="1054998" y="76910"/>
                </a:lnTo>
                <a:lnTo>
                  <a:pt x="1043123" y="153692"/>
                </a:lnTo>
                <a:lnTo>
                  <a:pt x="1031090" y="230195"/>
                </a:lnTo>
                <a:lnTo>
                  <a:pt x="1018824" y="306269"/>
                </a:lnTo>
                <a:lnTo>
                  <a:pt x="1006251" y="381762"/>
                </a:lnTo>
                <a:lnTo>
                  <a:pt x="993298" y="456523"/>
                </a:lnTo>
                <a:lnTo>
                  <a:pt x="979891" y="530402"/>
                </a:lnTo>
                <a:lnTo>
                  <a:pt x="965957" y="603247"/>
                </a:lnTo>
                <a:lnTo>
                  <a:pt x="951421" y="674909"/>
                </a:lnTo>
                <a:lnTo>
                  <a:pt x="936210" y="745236"/>
                </a:lnTo>
                <a:lnTo>
                  <a:pt x="920251" y="814076"/>
                </a:lnTo>
                <a:lnTo>
                  <a:pt x="903469" y="881280"/>
                </a:lnTo>
                <a:lnTo>
                  <a:pt x="885790" y="946696"/>
                </a:lnTo>
                <a:lnTo>
                  <a:pt x="867142" y="1010174"/>
                </a:lnTo>
                <a:lnTo>
                  <a:pt x="847450" y="1071562"/>
                </a:lnTo>
                <a:lnTo>
                  <a:pt x="826641" y="1130710"/>
                </a:lnTo>
                <a:lnTo>
                  <a:pt x="804641" y="1187467"/>
                </a:lnTo>
                <a:lnTo>
                  <a:pt x="781376" y="1241682"/>
                </a:lnTo>
                <a:lnTo>
                  <a:pt x="756773" y="1293203"/>
                </a:lnTo>
                <a:lnTo>
                  <a:pt x="730758" y="1341882"/>
                </a:lnTo>
                <a:lnTo>
                  <a:pt x="703292" y="1387512"/>
                </a:lnTo>
                <a:lnTo>
                  <a:pt x="674436" y="1430322"/>
                </a:lnTo>
                <a:lnTo>
                  <a:pt x="644262" y="1470460"/>
                </a:lnTo>
                <a:lnTo>
                  <a:pt x="612843" y="1508077"/>
                </a:lnTo>
                <a:lnTo>
                  <a:pt x="580251" y="1543323"/>
                </a:lnTo>
                <a:lnTo>
                  <a:pt x="546558" y="1576350"/>
                </a:lnTo>
                <a:lnTo>
                  <a:pt x="511839" y="1607306"/>
                </a:lnTo>
                <a:lnTo>
                  <a:pt x="476164" y="1636343"/>
                </a:lnTo>
                <a:lnTo>
                  <a:pt x="439607" y="1663610"/>
                </a:lnTo>
                <a:lnTo>
                  <a:pt x="402240" y="1689258"/>
                </a:lnTo>
                <a:lnTo>
                  <a:pt x="364136" y="1713438"/>
                </a:lnTo>
                <a:lnTo>
                  <a:pt x="325367" y="1736299"/>
                </a:lnTo>
                <a:lnTo>
                  <a:pt x="286007" y="1757992"/>
                </a:lnTo>
                <a:lnTo>
                  <a:pt x="246126" y="1778667"/>
                </a:lnTo>
                <a:lnTo>
                  <a:pt x="205799" y="1798474"/>
                </a:lnTo>
                <a:lnTo>
                  <a:pt x="165097" y="1817565"/>
                </a:lnTo>
                <a:lnTo>
                  <a:pt x="124094" y="1836088"/>
                </a:lnTo>
                <a:lnTo>
                  <a:pt x="82862" y="1854195"/>
                </a:lnTo>
                <a:lnTo>
                  <a:pt x="41473" y="1872035"/>
                </a:lnTo>
                <a:lnTo>
                  <a:pt x="0" y="1889760"/>
                </a:lnTo>
              </a:path>
            </a:pathLst>
          </a:custGeom>
          <a:ln w="12700">
            <a:solidFill>
              <a:srgbClr val="000000"/>
            </a:solidFill>
            <a:prstDash val="dash"/>
          </a:ln>
        </p:spPr>
        <p:txBody>
          <a:bodyPr wrap="square" lIns="0" tIns="0" rIns="0" bIns="0" rtlCol="0"/>
          <a:lstStyle/>
          <a:p>
            <a:endParaRPr/>
          </a:p>
        </p:txBody>
      </p:sp>
      <p:sp>
        <p:nvSpPr>
          <p:cNvPr id="47" name="object 47"/>
          <p:cNvSpPr/>
          <p:nvPr/>
        </p:nvSpPr>
        <p:spPr>
          <a:xfrm>
            <a:off x="7961248" y="5357621"/>
            <a:ext cx="1513840" cy="1322070"/>
          </a:xfrm>
          <a:custGeom>
            <a:avLst/>
            <a:gdLst/>
            <a:ahLst/>
            <a:cxnLst/>
            <a:rect l="l" t="t" r="r" b="b"/>
            <a:pathLst>
              <a:path w="1513840" h="1322070">
                <a:moveTo>
                  <a:pt x="1513332" y="661416"/>
                </a:moveTo>
                <a:lnTo>
                  <a:pt x="1510821" y="607105"/>
                </a:lnTo>
                <a:lnTo>
                  <a:pt x="1503419" y="554016"/>
                </a:lnTo>
                <a:lnTo>
                  <a:pt x="1491322" y="502317"/>
                </a:lnTo>
                <a:lnTo>
                  <a:pt x="1474726" y="452176"/>
                </a:lnTo>
                <a:lnTo>
                  <a:pt x="1453824" y="403764"/>
                </a:lnTo>
                <a:lnTo>
                  <a:pt x="1428814" y="357249"/>
                </a:lnTo>
                <a:lnTo>
                  <a:pt x="1399889" y="312801"/>
                </a:lnTo>
                <a:lnTo>
                  <a:pt x="1367247" y="270589"/>
                </a:lnTo>
                <a:lnTo>
                  <a:pt x="1331082" y="230781"/>
                </a:lnTo>
                <a:lnTo>
                  <a:pt x="1291590" y="193548"/>
                </a:lnTo>
                <a:lnTo>
                  <a:pt x="1248965" y="159057"/>
                </a:lnTo>
                <a:lnTo>
                  <a:pt x="1203405" y="127479"/>
                </a:lnTo>
                <a:lnTo>
                  <a:pt x="1155103" y="98983"/>
                </a:lnTo>
                <a:lnTo>
                  <a:pt x="1104256" y="73737"/>
                </a:lnTo>
                <a:lnTo>
                  <a:pt x="1051059" y="51911"/>
                </a:lnTo>
                <a:lnTo>
                  <a:pt x="995708" y="33674"/>
                </a:lnTo>
                <a:lnTo>
                  <a:pt x="938397" y="19195"/>
                </a:lnTo>
                <a:lnTo>
                  <a:pt x="879323" y="8644"/>
                </a:lnTo>
                <a:lnTo>
                  <a:pt x="818681" y="2189"/>
                </a:lnTo>
                <a:lnTo>
                  <a:pt x="756666" y="0"/>
                </a:lnTo>
                <a:lnTo>
                  <a:pt x="694650" y="2189"/>
                </a:lnTo>
                <a:lnTo>
                  <a:pt x="634008" y="8644"/>
                </a:lnTo>
                <a:lnTo>
                  <a:pt x="574934" y="19195"/>
                </a:lnTo>
                <a:lnTo>
                  <a:pt x="517623" y="33674"/>
                </a:lnTo>
                <a:lnTo>
                  <a:pt x="462272" y="51911"/>
                </a:lnTo>
                <a:lnTo>
                  <a:pt x="409075" y="73737"/>
                </a:lnTo>
                <a:lnTo>
                  <a:pt x="358228" y="98983"/>
                </a:lnTo>
                <a:lnTo>
                  <a:pt x="309926" y="127479"/>
                </a:lnTo>
                <a:lnTo>
                  <a:pt x="264366" y="159057"/>
                </a:lnTo>
                <a:lnTo>
                  <a:pt x="221741" y="193548"/>
                </a:lnTo>
                <a:lnTo>
                  <a:pt x="182249" y="230781"/>
                </a:lnTo>
                <a:lnTo>
                  <a:pt x="146084" y="270589"/>
                </a:lnTo>
                <a:lnTo>
                  <a:pt x="113442" y="312801"/>
                </a:lnTo>
                <a:lnTo>
                  <a:pt x="84517" y="357249"/>
                </a:lnTo>
                <a:lnTo>
                  <a:pt x="59507" y="403764"/>
                </a:lnTo>
                <a:lnTo>
                  <a:pt x="38605" y="452176"/>
                </a:lnTo>
                <a:lnTo>
                  <a:pt x="22009" y="502317"/>
                </a:lnTo>
                <a:lnTo>
                  <a:pt x="9912" y="554016"/>
                </a:lnTo>
                <a:lnTo>
                  <a:pt x="2510" y="607105"/>
                </a:lnTo>
                <a:lnTo>
                  <a:pt x="0" y="661416"/>
                </a:lnTo>
                <a:lnTo>
                  <a:pt x="2510" y="715617"/>
                </a:lnTo>
                <a:lnTo>
                  <a:pt x="9912" y="768608"/>
                </a:lnTo>
                <a:lnTo>
                  <a:pt x="22009" y="820220"/>
                </a:lnTo>
                <a:lnTo>
                  <a:pt x="38605" y="870283"/>
                </a:lnTo>
                <a:lnTo>
                  <a:pt x="59507" y="918626"/>
                </a:lnTo>
                <a:lnTo>
                  <a:pt x="84517" y="965081"/>
                </a:lnTo>
                <a:lnTo>
                  <a:pt x="113442" y="1009477"/>
                </a:lnTo>
                <a:lnTo>
                  <a:pt x="134112" y="1036179"/>
                </a:lnTo>
                <a:lnTo>
                  <a:pt x="134112" y="661416"/>
                </a:lnTo>
                <a:lnTo>
                  <a:pt x="136176" y="616724"/>
                </a:lnTo>
                <a:lnTo>
                  <a:pt x="142264" y="573041"/>
                </a:lnTo>
                <a:lnTo>
                  <a:pt x="152214" y="530504"/>
                </a:lnTo>
                <a:lnTo>
                  <a:pt x="165866" y="489252"/>
                </a:lnTo>
                <a:lnTo>
                  <a:pt x="183058" y="449425"/>
                </a:lnTo>
                <a:lnTo>
                  <a:pt x="203631" y="411160"/>
                </a:lnTo>
                <a:lnTo>
                  <a:pt x="227424" y="374598"/>
                </a:lnTo>
                <a:lnTo>
                  <a:pt x="254276" y="339876"/>
                </a:lnTo>
                <a:lnTo>
                  <a:pt x="284027" y="307134"/>
                </a:lnTo>
                <a:lnTo>
                  <a:pt x="316515" y="276510"/>
                </a:lnTo>
                <a:lnTo>
                  <a:pt x="351581" y="248144"/>
                </a:lnTo>
                <a:lnTo>
                  <a:pt x="389065" y="222174"/>
                </a:lnTo>
                <a:lnTo>
                  <a:pt x="428804" y="198740"/>
                </a:lnTo>
                <a:lnTo>
                  <a:pt x="470639" y="177979"/>
                </a:lnTo>
                <a:lnTo>
                  <a:pt x="514409" y="160031"/>
                </a:lnTo>
                <a:lnTo>
                  <a:pt x="559954" y="145036"/>
                </a:lnTo>
                <a:lnTo>
                  <a:pt x="607112" y="133130"/>
                </a:lnTo>
                <a:lnTo>
                  <a:pt x="655724" y="124455"/>
                </a:lnTo>
                <a:lnTo>
                  <a:pt x="705629" y="119147"/>
                </a:lnTo>
                <a:lnTo>
                  <a:pt x="756666" y="117348"/>
                </a:lnTo>
                <a:lnTo>
                  <a:pt x="807702" y="119147"/>
                </a:lnTo>
                <a:lnTo>
                  <a:pt x="857607" y="124455"/>
                </a:lnTo>
                <a:lnTo>
                  <a:pt x="906219" y="133130"/>
                </a:lnTo>
                <a:lnTo>
                  <a:pt x="953377" y="145036"/>
                </a:lnTo>
                <a:lnTo>
                  <a:pt x="998922" y="160031"/>
                </a:lnTo>
                <a:lnTo>
                  <a:pt x="1042692" y="177979"/>
                </a:lnTo>
                <a:lnTo>
                  <a:pt x="1084527" y="198740"/>
                </a:lnTo>
                <a:lnTo>
                  <a:pt x="1124266" y="222174"/>
                </a:lnTo>
                <a:lnTo>
                  <a:pt x="1161750" y="248144"/>
                </a:lnTo>
                <a:lnTo>
                  <a:pt x="1196816" y="276510"/>
                </a:lnTo>
                <a:lnTo>
                  <a:pt x="1229304" y="307134"/>
                </a:lnTo>
                <a:lnTo>
                  <a:pt x="1259055" y="339876"/>
                </a:lnTo>
                <a:lnTo>
                  <a:pt x="1285907" y="374598"/>
                </a:lnTo>
                <a:lnTo>
                  <a:pt x="1309700" y="411160"/>
                </a:lnTo>
                <a:lnTo>
                  <a:pt x="1330273" y="449425"/>
                </a:lnTo>
                <a:lnTo>
                  <a:pt x="1347465" y="489252"/>
                </a:lnTo>
                <a:lnTo>
                  <a:pt x="1361117" y="530504"/>
                </a:lnTo>
                <a:lnTo>
                  <a:pt x="1371067" y="573041"/>
                </a:lnTo>
                <a:lnTo>
                  <a:pt x="1377155" y="616724"/>
                </a:lnTo>
                <a:lnTo>
                  <a:pt x="1379220" y="661416"/>
                </a:lnTo>
                <a:lnTo>
                  <a:pt x="1379220" y="1036179"/>
                </a:lnTo>
                <a:lnTo>
                  <a:pt x="1399889" y="1009477"/>
                </a:lnTo>
                <a:lnTo>
                  <a:pt x="1428814" y="965081"/>
                </a:lnTo>
                <a:lnTo>
                  <a:pt x="1453824" y="918626"/>
                </a:lnTo>
                <a:lnTo>
                  <a:pt x="1474726" y="870283"/>
                </a:lnTo>
                <a:lnTo>
                  <a:pt x="1491322" y="820220"/>
                </a:lnTo>
                <a:lnTo>
                  <a:pt x="1503419" y="768608"/>
                </a:lnTo>
                <a:lnTo>
                  <a:pt x="1510821" y="715617"/>
                </a:lnTo>
                <a:lnTo>
                  <a:pt x="1513332" y="661416"/>
                </a:lnTo>
                <a:close/>
              </a:path>
              <a:path w="1513840" h="1322070">
                <a:moveTo>
                  <a:pt x="1379220" y="1036179"/>
                </a:moveTo>
                <a:lnTo>
                  <a:pt x="1379220" y="661416"/>
                </a:lnTo>
                <a:lnTo>
                  <a:pt x="1377155" y="706003"/>
                </a:lnTo>
                <a:lnTo>
                  <a:pt x="1371067" y="749605"/>
                </a:lnTo>
                <a:lnTo>
                  <a:pt x="1361117" y="792079"/>
                </a:lnTo>
                <a:lnTo>
                  <a:pt x="1347465" y="833286"/>
                </a:lnTo>
                <a:lnTo>
                  <a:pt x="1330273" y="873085"/>
                </a:lnTo>
                <a:lnTo>
                  <a:pt x="1309700" y="911335"/>
                </a:lnTo>
                <a:lnTo>
                  <a:pt x="1285907" y="947895"/>
                </a:lnTo>
                <a:lnTo>
                  <a:pt x="1259055" y="982626"/>
                </a:lnTo>
                <a:lnTo>
                  <a:pt x="1229304" y="1015386"/>
                </a:lnTo>
                <a:lnTo>
                  <a:pt x="1196816" y="1046035"/>
                </a:lnTo>
                <a:lnTo>
                  <a:pt x="1161750" y="1074432"/>
                </a:lnTo>
                <a:lnTo>
                  <a:pt x="1124266" y="1100437"/>
                </a:lnTo>
                <a:lnTo>
                  <a:pt x="1084527" y="1123909"/>
                </a:lnTo>
                <a:lnTo>
                  <a:pt x="1042692" y="1144708"/>
                </a:lnTo>
                <a:lnTo>
                  <a:pt x="998922" y="1162692"/>
                </a:lnTo>
                <a:lnTo>
                  <a:pt x="953377" y="1177722"/>
                </a:lnTo>
                <a:lnTo>
                  <a:pt x="906219" y="1189657"/>
                </a:lnTo>
                <a:lnTo>
                  <a:pt x="857607" y="1198356"/>
                </a:lnTo>
                <a:lnTo>
                  <a:pt x="807702" y="1203678"/>
                </a:lnTo>
                <a:lnTo>
                  <a:pt x="756666" y="1205484"/>
                </a:lnTo>
                <a:lnTo>
                  <a:pt x="705629" y="1203678"/>
                </a:lnTo>
                <a:lnTo>
                  <a:pt x="655724" y="1198356"/>
                </a:lnTo>
                <a:lnTo>
                  <a:pt x="607112" y="1189657"/>
                </a:lnTo>
                <a:lnTo>
                  <a:pt x="559954" y="1177722"/>
                </a:lnTo>
                <a:lnTo>
                  <a:pt x="514409" y="1162692"/>
                </a:lnTo>
                <a:lnTo>
                  <a:pt x="470639" y="1144708"/>
                </a:lnTo>
                <a:lnTo>
                  <a:pt x="428804" y="1123909"/>
                </a:lnTo>
                <a:lnTo>
                  <a:pt x="389065" y="1100437"/>
                </a:lnTo>
                <a:lnTo>
                  <a:pt x="351581" y="1074432"/>
                </a:lnTo>
                <a:lnTo>
                  <a:pt x="316515" y="1046035"/>
                </a:lnTo>
                <a:lnTo>
                  <a:pt x="284027" y="1015386"/>
                </a:lnTo>
                <a:lnTo>
                  <a:pt x="254276" y="982626"/>
                </a:lnTo>
                <a:lnTo>
                  <a:pt x="227424" y="947895"/>
                </a:lnTo>
                <a:lnTo>
                  <a:pt x="203631" y="911335"/>
                </a:lnTo>
                <a:lnTo>
                  <a:pt x="183058" y="873085"/>
                </a:lnTo>
                <a:lnTo>
                  <a:pt x="165866" y="833286"/>
                </a:lnTo>
                <a:lnTo>
                  <a:pt x="152214" y="792079"/>
                </a:lnTo>
                <a:lnTo>
                  <a:pt x="142264" y="749605"/>
                </a:lnTo>
                <a:lnTo>
                  <a:pt x="136176" y="706003"/>
                </a:lnTo>
                <a:lnTo>
                  <a:pt x="134112" y="661416"/>
                </a:lnTo>
                <a:lnTo>
                  <a:pt x="134112" y="1036179"/>
                </a:lnTo>
                <a:lnTo>
                  <a:pt x="182249" y="1091415"/>
                </a:lnTo>
                <a:lnTo>
                  <a:pt x="221742" y="1128617"/>
                </a:lnTo>
                <a:lnTo>
                  <a:pt x="264366" y="1163081"/>
                </a:lnTo>
                <a:lnTo>
                  <a:pt x="309926" y="1194639"/>
                </a:lnTo>
                <a:lnTo>
                  <a:pt x="358228" y="1223119"/>
                </a:lnTo>
                <a:lnTo>
                  <a:pt x="409075" y="1248353"/>
                </a:lnTo>
                <a:lnTo>
                  <a:pt x="462272" y="1270170"/>
                </a:lnTo>
                <a:lnTo>
                  <a:pt x="517623" y="1288401"/>
                </a:lnTo>
                <a:lnTo>
                  <a:pt x="574934" y="1302877"/>
                </a:lnTo>
                <a:lnTo>
                  <a:pt x="634008" y="1313426"/>
                </a:lnTo>
                <a:lnTo>
                  <a:pt x="694650" y="1319880"/>
                </a:lnTo>
                <a:lnTo>
                  <a:pt x="756666" y="1322070"/>
                </a:lnTo>
                <a:lnTo>
                  <a:pt x="818681" y="1319880"/>
                </a:lnTo>
                <a:lnTo>
                  <a:pt x="879323" y="1313426"/>
                </a:lnTo>
                <a:lnTo>
                  <a:pt x="938397" y="1302877"/>
                </a:lnTo>
                <a:lnTo>
                  <a:pt x="995708" y="1288401"/>
                </a:lnTo>
                <a:lnTo>
                  <a:pt x="1051059" y="1270170"/>
                </a:lnTo>
                <a:lnTo>
                  <a:pt x="1104256" y="1248353"/>
                </a:lnTo>
                <a:lnTo>
                  <a:pt x="1155103" y="1223119"/>
                </a:lnTo>
                <a:lnTo>
                  <a:pt x="1203405" y="1194639"/>
                </a:lnTo>
                <a:lnTo>
                  <a:pt x="1248965" y="1163081"/>
                </a:lnTo>
                <a:lnTo>
                  <a:pt x="1291590" y="1128617"/>
                </a:lnTo>
                <a:lnTo>
                  <a:pt x="1331082" y="1091415"/>
                </a:lnTo>
                <a:lnTo>
                  <a:pt x="1367247" y="1051645"/>
                </a:lnTo>
                <a:lnTo>
                  <a:pt x="1379220" y="1036179"/>
                </a:lnTo>
                <a:close/>
              </a:path>
            </a:pathLst>
          </a:custGeom>
          <a:solidFill>
            <a:srgbClr val="B90000"/>
          </a:solidFill>
        </p:spPr>
        <p:txBody>
          <a:bodyPr wrap="square" lIns="0" tIns="0" rIns="0" bIns="0" rtlCol="0"/>
          <a:lstStyle/>
          <a:p>
            <a:endParaRPr/>
          </a:p>
        </p:txBody>
      </p:sp>
      <p:sp>
        <p:nvSpPr>
          <p:cNvPr id="48" name="object 48"/>
          <p:cNvSpPr/>
          <p:nvPr/>
        </p:nvSpPr>
        <p:spPr>
          <a:xfrm>
            <a:off x="8086991" y="5465826"/>
            <a:ext cx="1262380" cy="1106805"/>
          </a:xfrm>
          <a:custGeom>
            <a:avLst/>
            <a:gdLst/>
            <a:ahLst/>
            <a:cxnLst/>
            <a:rect l="l" t="t" r="r" b="b"/>
            <a:pathLst>
              <a:path w="1262379" h="1106804">
                <a:moveTo>
                  <a:pt x="1261871" y="553212"/>
                </a:moveTo>
                <a:lnTo>
                  <a:pt x="1259778" y="507835"/>
                </a:lnTo>
                <a:lnTo>
                  <a:pt x="1253608" y="463470"/>
                </a:lnTo>
                <a:lnTo>
                  <a:pt x="1243522" y="420258"/>
                </a:lnTo>
                <a:lnTo>
                  <a:pt x="1229685" y="378342"/>
                </a:lnTo>
                <a:lnTo>
                  <a:pt x="1212258" y="337863"/>
                </a:lnTo>
                <a:lnTo>
                  <a:pt x="1191406" y="298965"/>
                </a:lnTo>
                <a:lnTo>
                  <a:pt x="1167290" y="261789"/>
                </a:lnTo>
                <a:lnTo>
                  <a:pt x="1140073" y="226478"/>
                </a:lnTo>
                <a:lnTo>
                  <a:pt x="1109920" y="193174"/>
                </a:lnTo>
                <a:lnTo>
                  <a:pt x="1076991" y="162020"/>
                </a:lnTo>
                <a:lnTo>
                  <a:pt x="1041451" y="133157"/>
                </a:lnTo>
                <a:lnTo>
                  <a:pt x="1003462" y="106728"/>
                </a:lnTo>
                <a:lnTo>
                  <a:pt x="963187" y="82876"/>
                </a:lnTo>
                <a:lnTo>
                  <a:pt x="920789" y="61742"/>
                </a:lnTo>
                <a:lnTo>
                  <a:pt x="876430" y="43469"/>
                </a:lnTo>
                <a:lnTo>
                  <a:pt x="830275" y="28200"/>
                </a:lnTo>
                <a:lnTo>
                  <a:pt x="782484" y="16076"/>
                </a:lnTo>
                <a:lnTo>
                  <a:pt x="733223" y="7239"/>
                </a:lnTo>
                <a:lnTo>
                  <a:pt x="682652" y="1833"/>
                </a:lnTo>
                <a:lnTo>
                  <a:pt x="630935" y="0"/>
                </a:lnTo>
                <a:lnTo>
                  <a:pt x="579219" y="1833"/>
                </a:lnTo>
                <a:lnTo>
                  <a:pt x="528648" y="7239"/>
                </a:lnTo>
                <a:lnTo>
                  <a:pt x="479387" y="16076"/>
                </a:lnTo>
                <a:lnTo>
                  <a:pt x="431596" y="28200"/>
                </a:lnTo>
                <a:lnTo>
                  <a:pt x="385441" y="43469"/>
                </a:lnTo>
                <a:lnTo>
                  <a:pt x="341082" y="61742"/>
                </a:lnTo>
                <a:lnTo>
                  <a:pt x="298684" y="82876"/>
                </a:lnTo>
                <a:lnTo>
                  <a:pt x="258409" y="106728"/>
                </a:lnTo>
                <a:lnTo>
                  <a:pt x="220420" y="133157"/>
                </a:lnTo>
                <a:lnTo>
                  <a:pt x="184880" y="162020"/>
                </a:lnTo>
                <a:lnTo>
                  <a:pt x="151951" y="193174"/>
                </a:lnTo>
                <a:lnTo>
                  <a:pt x="121798" y="226478"/>
                </a:lnTo>
                <a:lnTo>
                  <a:pt x="94581" y="261789"/>
                </a:lnTo>
                <a:lnTo>
                  <a:pt x="70465" y="298965"/>
                </a:lnTo>
                <a:lnTo>
                  <a:pt x="49613" y="337863"/>
                </a:lnTo>
                <a:lnTo>
                  <a:pt x="32186" y="378342"/>
                </a:lnTo>
                <a:lnTo>
                  <a:pt x="18349" y="420258"/>
                </a:lnTo>
                <a:lnTo>
                  <a:pt x="8263" y="463470"/>
                </a:lnTo>
                <a:lnTo>
                  <a:pt x="2093" y="507835"/>
                </a:lnTo>
                <a:lnTo>
                  <a:pt x="0" y="553212"/>
                </a:lnTo>
                <a:lnTo>
                  <a:pt x="2093" y="598588"/>
                </a:lnTo>
                <a:lnTo>
                  <a:pt x="8263" y="642953"/>
                </a:lnTo>
                <a:lnTo>
                  <a:pt x="18349" y="686165"/>
                </a:lnTo>
                <a:lnTo>
                  <a:pt x="32186" y="728081"/>
                </a:lnTo>
                <a:lnTo>
                  <a:pt x="49613" y="768560"/>
                </a:lnTo>
                <a:lnTo>
                  <a:pt x="70465" y="807458"/>
                </a:lnTo>
                <a:lnTo>
                  <a:pt x="94581" y="844634"/>
                </a:lnTo>
                <a:lnTo>
                  <a:pt x="121798" y="879945"/>
                </a:lnTo>
                <a:lnTo>
                  <a:pt x="151951" y="913249"/>
                </a:lnTo>
                <a:lnTo>
                  <a:pt x="184880" y="944403"/>
                </a:lnTo>
                <a:lnTo>
                  <a:pt x="220420" y="973266"/>
                </a:lnTo>
                <a:lnTo>
                  <a:pt x="258409" y="999695"/>
                </a:lnTo>
                <a:lnTo>
                  <a:pt x="298684" y="1023547"/>
                </a:lnTo>
                <a:lnTo>
                  <a:pt x="341082" y="1044681"/>
                </a:lnTo>
                <a:lnTo>
                  <a:pt x="385441" y="1062954"/>
                </a:lnTo>
                <a:lnTo>
                  <a:pt x="431596" y="1078223"/>
                </a:lnTo>
                <a:lnTo>
                  <a:pt x="479387" y="1090347"/>
                </a:lnTo>
                <a:lnTo>
                  <a:pt x="528648" y="1099184"/>
                </a:lnTo>
                <a:lnTo>
                  <a:pt x="579219" y="1104590"/>
                </a:lnTo>
                <a:lnTo>
                  <a:pt x="630935" y="1106424"/>
                </a:lnTo>
                <a:lnTo>
                  <a:pt x="682652" y="1104590"/>
                </a:lnTo>
                <a:lnTo>
                  <a:pt x="733223" y="1099184"/>
                </a:lnTo>
                <a:lnTo>
                  <a:pt x="782484" y="1090347"/>
                </a:lnTo>
                <a:lnTo>
                  <a:pt x="830275" y="1078223"/>
                </a:lnTo>
                <a:lnTo>
                  <a:pt x="876430" y="1062954"/>
                </a:lnTo>
                <a:lnTo>
                  <a:pt x="920789" y="1044681"/>
                </a:lnTo>
                <a:lnTo>
                  <a:pt x="963187" y="1023547"/>
                </a:lnTo>
                <a:lnTo>
                  <a:pt x="1003462" y="999695"/>
                </a:lnTo>
                <a:lnTo>
                  <a:pt x="1041451" y="973266"/>
                </a:lnTo>
                <a:lnTo>
                  <a:pt x="1076991" y="944403"/>
                </a:lnTo>
                <a:lnTo>
                  <a:pt x="1109920" y="913249"/>
                </a:lnTo>
                <a:lnTo>
                  <a:pt x="1140073" y="879945"/>
                </a:lnTo>
                <a:lnTo>
                  <a:pt x="1167290" y="844634"/>
                </a:lnTo>
                <a:lnTo>
                  <a:pt x="1191406" y="807458"/>
                </a:lnTo>
                <a:lnTo>
                  <a:pt x="1212258" y="768560"/>
                </a:lnTo>
                <a:lnTo>
                  <a:pt x="1229685" y="728081"/>
                </a:lnTo>
                <a:lnTo>
                  <a:pt x="1243522" y="686165"/>
                </a:lnTo>
                <a:lnTo>
                  <a:pt x="1253608" y="642953"/>
                </a:lnTo>
                <a:lnTo>
                  <a:pt x="1259778" y="598588"/>
                </a:lnTo>
                <a:lnTo>
                  <a:pt x="1261871" y="553212"/>
                </a:lnTo>
                <a:close/>
              </a:path>
            </a:pathLst>
          </a:custGeom>
          <a:solidFill>
            <a:srgbClr val="FFFF66"/>
          </a:solidFill>
        </p:spPr>
        <p:txBody>
          <a:bodyPr wrap="square" lIns="0" tIns="0" rIns="0" bIns="0" rtlCol="0"/>
          <a:lstStyle/>
          <a:p>
            <a:endParaRPr/>
          </a:p>
        </p:txBody>
      </p:sp>
      <p:sp>
        <p:nvSpPr>
          <p:cNvPr id="49" name="object 49"/>
          <p:cNvSpPr/>
          <p:nvPr/>
        </p:nvSpPr>
        <p:spPr>
          <a:xfrm>
            <a:off x="8086991" y="5465826"/>
            <a:ext cx="1262380" cy="1106805"/>
          </a:xfrm>
          <a:custGeom>
            <a:avLst/>
            <a:gdLst/>
            <a:ahLst/>
            <a:cxnLst/>
            <a:rect l="l" t="t" r="r" b="b"/>
            <a:pathLst>
              <a:path w="1262379" h="1106804">
                <a:moveTo>
                  <a:pt x="630935" y="0"/>
                </a:moveTo>
                <a:lnTo>
                  <a:pt x="579219" y="1833"/>
                </a:lnTo>
                <a:lnTo>
                  <a:pt x="528648" y="7239"/>
                </a:lnTo>
                <a:lnTo>
                  <a:pt x="479387" y="16076"/>
                </a:lnTo>
                <a:lnTo>
                  <a:pt x="431596" y="28200"/>
                </a:lnTo>
                <a:lnTo>
                  <a:pt x="385441" y="43469"/>
                </a:lnTo>
                <a:lnTo>
                  <a:pt x="341082" y="61742"/>
                </a:lnTo>
                <a:lnTo>
                  <a:pt x="298684" y="82876"/>
                </a:lnTo>
                <a:lnTo>
                  <a:pt x="258409" y="106728"/>
                </a:lnTo>
                <a:lnTo>
                  <a:pt x="220420" y="133157"/>
                </a:lnTo>
                <a:lnTo>
                  <a:pt x="184880" y="162020"/>
                </a:lnTo>
                <a:lnTo>
                  <a:pt x="151951" y="193174"/>
                </a:lnTo>
                <a:lnTo>
                  <a:pt x="121798" y="226478"/>
                </a:lnTo>
                <a:lnTo>
                  <a:pt x="94581" y="261789"/>
                </a:lnTo>
                <a:lnTo>
                  <a:pt x="70465" y="298965"/>
                </a:lnTo>
                <a:lnTo>
                  <a:pt x="49613" y="337863"/>
                </a:lnTo>
                <a:lnTo>
                  <a:pt x="32186" y="378342"/>
                </a:lnTo>
                <a:lnTo>
                  <a:pt x="18349" y="420258"/>
                </a:lnTo>
                <a:lnTo>
                  <a:pt x="8263" y="463470"/>
                </a:lnTo>
                <a:lnTo>
                  <a:pt x="2093" y="507835"/>
                </a:lnTo>
                <a:lnTo>
                  <a:pt x="0" y="553212"/>
                </a:lnTo>
                <a:lnTo>
                  <a:pt x="2093" y="598588"/>
                </a:lnTo>
                <a:lnTo>
                  <a:pt x="8263" y="642953"/>
                </a:lnTo>
                <a:lnTo>
                  <a:pt x="18349" y="686165"/>
                </a:lnTo>
                <a:lnTo>
                  <a:pt x="32186" y="728081"/>
                </a:lnTo>
                <a:lnTo>
                  <a:pt x="49613" y="768560"/>
                </a:lnTo>
                <a:lnTo>
                  <a:pt x="70465" y="807458"/>
                </a:lnTo>
                <a:lnTo>
                  <a:pt x="94581" y="844634"/>
                </a:lnTo>
                <a:lnTo>
                  <a:pt x="121798" y="879945"/>
                </a:lnTo>
                <a:lnTo>
                  <a:pt x="151951" y="913249"/>
                </a:lnTo>
                <a:lnTo>
                  <a:pt x="184880" y="944403"/>
                </a:lnTo>
                <a:lnTo>
                  <a:pt x="220420" y="973266"/>
                </a:lnTo>
                <a:lnTo>
                  <a:pt x="258409" y="999695"/>
                </a:lnTo>
                <a:lnTo>
                  <a:pt x="298684" y="1023547"/>
                </a:lnTo>
                <a:lnTo>
                  <a:pt x="341082" y="1044681"/>
                </a:lnTo>
                <a:lnTo>
                  <a:pt x="385441" y="1062954"/>
                </a:lnTo>
                <a:lnTo>
                  <a:pt x="431596" y="1078223"/>
                </a:lnTo>
                <a:lnTo>
                  <a:pt x="479387" y="1090347"/>
                </a:lnTo>
                <a:lnTo>
                  <a:pt x="528648" y="1099184"/>
                </a:lnTo>
                <a:lnTo>
                  <a:pt x="579219" y="1104590"/>
                </a:lnTo>
                <a:lnTo>
                  <a:pt x="630935" y="1106424"/>
                </a:lnTo>
                <a:lnTo>
                  <a:pt x="682652" y="1104590"/>
                </a:lnTo>
                <a:lnTo>
                  <a:pt x="733223" y="1099184"/>
                </a:lnTo>
                <a:lnTo>
                  <a:pt x="782484" y="1090347"/>
                </a:lnTo>
                <a:lnTo>
                  <a:pt x="830275" y="1078223"/>
                </a:lnTo>
                <a:lnTo>
                  <a:pt x="876430" y="1062954"/>
                </a:lnTo>
                <a:lnTo>
                  <a:pt x="920789" y="1044681"/>
                </a:lnTo>
                <a:lnTo>
                  <a:pt x="963187" y="1023547"/>
                </a:lnTo>
                <a:lnTo>
                  <a:pt x="1003462" y="999695"/>
                </a:lnTo>
                <a:lnTo>
                  <a:pt x="1041451" y="973266"/>
                </a:lnTo>
                <a:lnTo>
                  <a:pt x="1076991" y="944403"/>
                </a:lnTo>
                <a:lnTo>
                  <a:pt x="1109920" y="913249"/>
                </a:lnTo>
                <a:lnTo>
                  <a:pt x="1140073" y="879945"/>
                </a:lnTo>
                <a:lnTo>
                  <a:pt x="1167290" y="844634"/>
                </a:lnTo>
                <a:lnTo>
                  <a:pt x="1191406" y="807458"/>
                </a:lnTo>
                <a:lnTo>
                  <a:pt x="1212258" y="768560"/>
                </a:lnTo>
                <a:lnTo>
                  <a:pt x="1229685" y="728081"/>
                </a:lnTo>
                <a:lnTo>
                  <a:pt x="1243522" y="686165"/>
                </a:lnTo>
                <a:lnTo>
                  <a:pt x="1253608" y="642953"/>
                </a:lnTo>
                <a:lnTo>
                  <a:pt x="1259778" y="598588"/>
                </a:lnTo>
                <a:lnTo>
                  <a:pt x="1261871" y="553212"/>
                </a:lnTo>
                <a:lnTo>
                  <a:pt x="1259778" y="507835"/>
                </a:lnTo>
                <a:lnTo>
                  <a:pt x="1253608" y="463470"/>
                </a:lnTo>
                <a:lnTo>
                  <a:pt x="1243522" y="420258"/>
                </a:lnTo>
                <a:lnTo>
                  <a:pt x="1229685" y="378342"/>
                </a:lnTo>
                <a:lnTo>
                  <a:pt x="1212258" y="337863"/>
                </a:lnTo>
                <a:lnTo>
                  <a:pt x="1191406" y="298965"/>
                </a:lnTo>
                <a:lnTo>
                  <a:pt x="1167290" y="261789"/>
                </a:lnTo>
                <a:lnTo>
                  <a:pt x="1140073" y="226478"/>
                </a:lnTo>
                <a:lnTo>
                  <a:pt x="1109920" y="193174"/>
                </a:lnTo>
                <a:lnTo>
                  <a:pt x="1076991" y="162020"/>
                </a:lnTo>
                <a:lnTo>
                  <a:pt x="1041451" y="133157"/>
                </a:lnTo>
                <a:lnTo>
                  <a:pt x="1003462" y="106728"/>
                </a:lnTo>
                <a:lnTo>
                  <a:pt x="963187" y="82876"/>
                </a:lnTo>
                <a:lnTo>
                  <a:pt x="920789" y="61742"/>
                </a:lnTo>
                <a:lnTo>
                  <a:pt x="876430" y="43469"/>
                </a:lnTo>
                <a:lnTo>
                  <a:pt x="830275" y="28200"/>
                </a:lnTo>
                <a:lnTo>
                  <a:pt x="782484" y="16076"/>
                </a:lnTo>
                <a:lnTo>
                  <a:pt x="733223" y="7239"/>
                </a:lnTo>
                <a:lnTo>
                  <a:pt x="682652" y="1833"/>
                </a:lnTo>
                <a:lnTo>
                  <a:pt x="630935" y="0"/>
                </a:lnTo>
                <a:close/>
              </a:path>
            </a:pathLst>
          </a:custGeom>
          <a:ln w="28575">
            <a:solidFill>
              <a:srgbClr val="FFFFFF"/>
            </a:solidFill>
          </a:ln>
        </p:spPr>
        <p:txBody>
          <a:bodyPr wrap="square" lIns="0" tIns="0" rIns="0" bIns="0" rtlCol="0"/>
          <a:lstStyle/>
          <a:p>
            <a:endParaRPr/>
          </a:p>
        </p:txBody>
      </p:sp>
      <p:sp>
        <p:nvSpPr>
          <p:cNvPr id="50" name="object 50"/>
          <p:cNvSpPr txBox="1"/>
          <p:nvPr/>
        </p:nvSpPr>
        <p:spPr>
          <a:xfrm>
            <a:off x="8248021" y="5663048"/>
            <a:ext cx="939800" cy="830997"/>
          </a:xfrm>
          <a:prstGeom prst="rect">
            <a:avLst/>
          </a:prstGeom>
        </p:spPr>
        <p:txBody>
          <a:bodyPr vert="horz" wrap="square" lIns="0" tIns="0" rIns="0" bIns="0" rtlCol="0">
            <a:spAutoFit/>
          </a:bodyPr>
          <a:lstStyle/>
          <a:p>
            <a:pPr marL="12700" marR="5080" algn="just">
              <a:lnSpc>
                <a:spcPct val="100000"/>
              </a:lnSpc>
            </a:pPr>
            <a:r>
              <a:rPr sz="1800" b="1" dirty="0">
                <a:solidFill>
                  <a:srgbClr val="3333CC"/>
                </a:solidFill>
                <a:latin typeface="Microsoft JhengHei UI" panose="020B0604030504040204" pitchFamily="34" charset="-120"/>
                <a:ea typeface="Microsoft JhengHei UI" panose="020B0604030504040204" pitchFamily="34" charset="-120"/>
                <a:cs typeface="微软雅黑"/>
              </a:rPr>
              <a:t>有什么样 的联系要 区分呢？</a:t>
            </a:r>
            <a:endParaRPr sz="1800">
              <a:latin typeface="Microsoft JhengHei UI" panose="020B0604030504040204" pitchFamily="34" charset="-120"/>
              <a:ea typeface="Microsoft JhengHei UI" panose="020B0604030504040204" pitchFamily="34" charset="-120"/>
              <a:cs typeface="微软雅黑"/>
            </a:endParaRPr>
          </a:p>
        </p:txBody>
      </p:sp>
      <p:graphicFrame>
        <p:nvGraphicFramePr>
          <p:cNvPr id="19" name="object 19"/>
          <p:cNvGraphicFramePr>
            <a:graphicFrameLocks noGrp="1"/>
          </p:cNvGraphicFramePr>
          <p:nvPr/>
        </p:nvGraphicFramePr>
        <p:xfrm>
          <a:off x="1155839" y="3741420"/>
          <a:ext cx="8173971" cy="742863"/>
        </p:xfrm>
        <a:graphic>
          <a:graphicData uri="http://schemas.openxmlformats.org/drawingml/2006/table">
            <a:tbl>
              <a:tblPr firstRow="1" bandRow="1">
                <a:tableStyleId>{2D5ABB26-0587-4C30-8999-92F81FD0307C}</a:tableStyleId>
              </a:tblPr>
              <a:tblGrid>
                <a:gridCol w="771144">
                  <a:extLst>
                    <a:ext uri="{9D8B030D-6E8A-4147-A177-3AD203B41FA5}">
                      <a16:colId xmlns="" xmlns:a16="http://schemas.microsoft.com/office/drawing/2014/main" val="20000"/>
                    </a:ext>
                  </a:extLst>
                </a:gridCol>
                <a:gridCol w="903732">
                  <a:extLst>
                    <a:ext uri="{9D8B030D-6E8A-4147-A177-3AD203B41FA5}">
                      <a16:colId xmlns="" xmlns:a16="http://schemas.microsoft.com/office/drawing/2014/main" val="20001"/>
                    </a:ext>
                  </a:extLst>
                </a:gridCol>
                <a:gridCol w="895350">
                  <a:extLst>
                    <a:ext uri="{9D8B030D-6E8A-4147-A177-3AD203B41FA5}">
                      <a16:colId xmlns="" xmlns:a16="http://schemas.microsoft.com/office/drawing/2014/main" val="20002"/>
                    </a:ext>
                  </a:extLst>
                </a:gridCol>
                <a:gridCol w="938022">
                  <a:extLst>
                    <a:ext uri="{9D8B030D-6E8A-4147-A177-3AD203B41FA5}">
                      <a16:colId xmlns="" xmlns:a16="http://schemas.microsoft.com/office/drawing/2014/main" val="20003"/>
                    </a:ext>
                  </a:extLst>
                </a:gridCol>
                <a:gridCol w="412241">
                  <a:extLst>
                    <a:ext uri="{9D8B030D-6E8A-4147-A177-3AD203B41FA5}">
                      <a16:colId xmlns="" xmlns:a16="http://schemas.microsoft.com/office/drawing/2014/main" val="20004"/>
                    </a:ext>
                  </a:extLst>
                </a:gridCol>
                <a:gridCol w="704088">
                  <a:extLst>
                    <a:ext uri="{9D8B030D-6E8A-4147-A177-3AD203B41FA5}">
                      <a16:colId xmlns="" xmlns:a16="http://schemas.microsoft.com/office/drawing/2014/main" val="20005"/>
                    </a:ext>
                  </a:extLst>
                </a:gridCol>
                <a:gridCol w="812291">
                  <a:extLst>
                    <a:ext uri="{9D8B030D-6E8A-4147-A177-3AD203B41FA5}">
                      <a16:colId xmlns="" xmlns:a16="http://schemas.microsoft.com/office/drawing/2014/main" val="20006"/>
                    </a:ext>
                  </a:extLst>
                </a:gridCol>
                <a:gridCol w="1113767">
                  <a:extLst>
                    <a:ext uri="{9D8B030D-6E8A-4147-A177-3AD203B41FA5}">
                      <a16:colId xmlns="" xmlns:a16="http://schemas.microsoft.com/office/drawing/2014/main" val="20007"/>
                    </a:ext>
                  </a:extLst>
                </a:gridCol>
                <a:gridCol w="685314">
                  <a:extLst>
                    <a:ext uri="{9D8B030D-6E8A-4147-A177-3AD203B41FA5}">
                      <a16:colId xmlns="" xmlns:a16="http://schemas.microsoft.com/office/drawing/2014/main" val="20008"/>
                    </a:ext>
                  </a:extLst>
                </a:gridCol>
                <a:gridCol w="938022">
                  <a:extLst>
                    <a:ext uri="{9D8B030D-6E8A-4147-A177-3AD203B41FA5}">
                      <a16:colId xmlns="" xmlns:a16="http://schemas.microsoft.com/office/drawing/2014/main" val="20009"/>
                    </a:ext>
                  </a:extLst>
                </a:gridCol>
              </a:tblGrid>
              <a:tr h="283998">
                <a:tc>
                  <a:txBody>
                    <a:bodyPr/>
                    <a:lstStyle/>
                    <a:p>
                      <a:pPr marL="158115">
                        <a:lnSpc>
                          <a:spcPct val="100000"/>
                        </a:lnSpc>
                      </a:pPr>
                      <a:r>
                        <a:rPr sz="1400" dirty="0">
                          <a:latin typeface="微软雅黑"/>
                          <a:cs typeface="微软雅黑"/>
                        </a:rPr>
                        <a:t>001</a:t>
                      </a:r>
                    </a:p>
                  </a:txBody>
                  <a:tcPr marL="0" marR="0" marT="0" marB="0">
                    <a:lnR w="9525">
                      <a:solidFill>
                        <a:srgbClr val="000000"/>
                      </a:solidFill>
                      <a:prstDash val="solid"/>
                    </a:lnR>
                    <a:lnT w="9525">
                      <a:solidFill>
                        <a:srgbClr val="000000"/>
                      </a:solidFill>
                      <a:prstDash val="solid"/>
                    </a:lnT>
                  </a:tcPr>
                </a:tc>
                <a:tc>
                  <a:txBody>
                    <a:bodyPr/>
                    <a:lstStyle/>
                    <a:p>
                      <a:pPr marL="295910">
                        <a:lnSpc>
                          <a:spcPct val="100000"/>
                        </a:lnSpc>
                      </a:pPr>
                      <a:r>
                        <a:rPr sz="1400" dirty="0">
                          <a:latin typeface="微软雅黑"/>
                          <a:cs typeface="微软雅黑"/>
                        </a:rPr>
                        <a:t>张三</a:t>
                      </a:r>
                      <a:endParaRPr sz="1400">
                        <a:latin typeface="微软雅黑"/>
                        <a:cs typeface="微软雅黑"/>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a:txBody>
                    <a:bodyPr/>
                    <a:lstStyle/>
                    <a:p>
                      <a:pPr marR="86995" algn="ctr">
                        <a:lnSpc>
                          <a:spcPct val="100000"/>
                        </a:lnSpc>
                      </a:pPr>
                      <a:r>
                        <a:rPr sz="1400" dirty="0">
                          <a:latin typeface="微软雅黑"/>
                          <a:cs typeface="微软雅黑"/>
                        </a:rPr>
                        <a:t>男</a:t>
                      </a:r>
                      <a:endParaRPr sz="1400">
                        <a:latin typeface="微软雅黑"/>
                        <a:cs typeface="微软雅黑"/>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a:txBody>
                    <a:bodyPr/>
                    <a:lstStyle/>
                    <a:p>
                      <a:pPr marL="325755">
                        <a:lnSpc>
                          <a:spcPct val="100000"/>
                        </a:lnSpc>
                      </a:pPr>
                      <a:r>
                        <a:rPr sz="1400" dirty="0">
                          <a:latin typeface="微软雅黑"/>
                          <a:cs typeface="微软雅黑"/>
                        </a:rPr>
                        <a:t>吉林</a:t>
                      </a:r>
                      <a:endParaRPr sz="1400">
                        <a:latin typeface="微软雅黑"/>
                        <a:cs typeface="微软雅黑"/>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a:txBody>
                    <a:bodyPr/>
                    <a:lstStyle/>
                    <a:p>
                      <a:endParaRPr sz="1400">
                        <a:latin typeface="微软雅黑"/>
                        <a:cs typeface="微软雅黑"/>
                      </a:endParaRPr>
                    </a:p>
                  </a:txBody>
                  <a:tcPr marL="0" marR="0" marT="0" marB="0">
                    <a:lnL w="9525">
                      <a:solidFill>
                        <a:srgbClr val="000000"/>
                      </a:solidFill>
                      <a:prstDash val="solid"/>
                    </a:lnL>
                  </a:tcPr>
                </a:tc>
                <a:tc>
                  <a:txBody>
                    <a:bodyPr/>
                    <a:lstStyle/>
                    <a:p>
                      <a:endParaRPr sz="1400">
                        <a:latin typeface="微软雅黑"/>
                        <a:cs typeface="微软雅黑"/>
                      </a:endParaRPr>
                    </a:p>
                  </a:txBody>
                  <a:tcPr marL="0" marR="0" marT="0" marB="0"/>
                </a:tc>
                <a:tc>
                  <a:txBody>
                    <a:bodyPr/>
                    <a:lstStyle/>
                    <a:p>
                      <a:pPr marL="199390">
                        <a:lnSpc>
                          <a:spcPct val="100000"/>
                        </a:lnSpc>
                      </a:pPr>
                      <a:r>
                        <a:rPr sz="1400" dirty="0">
                          <a:latin typeface="微软雅黑"/>
                          <a:cs typeface="微软雅黑"/>
                        </a:rPr>
                        <a:t>B01</a:t>
                      </a:r>
                      <a:endParaRPr sz="1400">
                        <a:latin typeface="微软雅黑"/>
                        <a:cs typeface="微软雅黑"/>
                      </a:endParaRPr>
                    </a:p>
                  </a:txBody>
                  <a:tcPr marL="0" marR="0" marT="0" marB="0">
                    <a:lnR w="9525">
                      <a:solidFill>
                        <a:srgbClr val="000000"/>
                      </a:solidFill>
                      <a:prstDash val="solid"/>
                    </a:lnR>
                  </a:tcPr>
                </a:tc>
                <a:tc>
                  <a:txBody>
                    <a:bodyPr/>
                    <a:lstStyle/>
                    <a:p>
                      <a:pPr marL="296545">
                        <a:lnSpc>
                          <a:spcPct val="100000"/>
                        </a:lnSpc>
                      </a:pPr>
                      <a:r>
                        <a:rPr sz="1400" dirty="0">
                          <a:latin typeface="微软雅黑"/>
                          <a:cs typeface="微软雅黑"/>
                        </a:rPr>
                        <a:t>数据库</a:t>
                      </a:r>
                      <a:endParaRPr sz="1400">
                        <a:latin typeface="微软雅黑"/>
                        <a:cs typeface="微软雅黑"/>
                      </a:endParaRPr>
                    </a:p>
                  </a:txBody>
                  <a:tcPr marL="0" marR="0" marT="0" marB="0">
                    <a:lnL w="9525">
                      <a:solidFill>
                        <a:srgbClr val="000000"/>
                      </a:solidFill>
                      <a:prstDash val="solid"/>
                    </a:lnL>
                    <a:lnT w="9525">
                      <a:solidFill>
                        <a:srgbClr val="000000"/>
                      </a:solidFill>
                      <a:prstDash val="solid"/>
                    </a:lnT>
                  </a:tcPr>
                </a:tc>
                <a:tc>
                  <a:txBody>
                    <a:bodyPr/>
                    <a:lstStyle/>
                    <a:p>
                      <a:pPr marL="101600">
                        <a:lnSpc>
                          <a:spcPct val="100000"/>
                        </a:lnSpc>
                      </a:pPr>
                      <a:r>
                        <a:rPr sz="1400" dirty="0">
                          <a:latin typeface="微软雅黑"/>
                          <a:cs typeface="微软雅黑"/>
                        </a:rPr>
                        <a:t>张力</a:t>
                      </a:r>
                      <a:endParaRPr sz="1400">
                        <a:latin typeface="微软雅黑"/>
                        <a:cs typeface="微软雅黑"/>
                      </a:endParaRPr>
                    </a:p>
                  </a:txBody>
                  <a:tcPr marL="0" marR="0" marT="0" marB="0">
                    <a:lnR w="9525">
                      <a:solidFill>
                        <a:srgbClr val="000000"/>
                      </a:solidFill>
                      <a:prstDash val="solid"/>
                    </a:lnR>
                    <a:lnT w="9525">
                      <a:solidFill>
                        <a:srgbClr val="000000"/>
                      </a:solidFill>
                      <a:prstDash val="solid"/>
                    </a:lnT>
                  </a:tcPr>
                </a:tc>
                <a:tc>
                  <a:txBody>
                    <a:bodyPr/>
                    <a:lstStyle/>
                    <a:p>
                      <a:pPr marL="326390">
                        <a:lnSpc>
                          <a:spcPct val="100000"/>
                        </a:lnSpc>
                      </a:pPr>
                      <a:r>
                        <a:rPr sz="1400" dirty="0">
                          <a:latin typeface="微软雅黑"/>
                          <a:cs typeface="微软雅黑"/>
                        </a:rPr>
                        <a:t>高教</a:t>
                      </a:r>
                      <a:endParaRPr sz="1400">
                        <a:latin typeface="微软雅黑"/>
                        <a:cs typeface="微软雅黑"/>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extLst>
                  <a:ext uri="{0D108BD9-81ED-4DB2-BD59-A6C34878D82A}">
                    <a16:rowId xmlns="" xmlns:a16="http://schemas.microsoft.com/office/drawing/2014/main" val="10000"/>
                  </a:ext>
                </a:extLst>
              </a:tr>
              <a:tr h="212975">
                <a:tc>
                  <a:txBody>
                    <a:bodyPr/>
                    <a:lstStyle/>
                    <a:p>
                      <a:pPr marL="158115">
                        <a:lnSpc>
                          <a:spcPct val="100000"/>
                        </a:lnSpc>
                      </a:pPr>
                      <a:r>
                        <a:rPr sz="1400" dirty="0">
                          <a:latin typeface="微软雅黑"/>
                          <a:cs typeface="微软雅黑"/>
                        </a:rPr>
                        <a:t>0</a:t>
                      </a:r>
                      <a:r>
                        <a:rPr sz="1400" spc="5" dirty="0">
                          <a:latin typeface="微软雅黑"/>
                          <a:cs typeface="微软雅黑"/>
                        </a:rPr>
                        <a:t>0</a:t>
                      </a:r>
                      <a:r>
                        <a:rPr sz="1400" dirty="0">
                          <a:latin typeface="微软雅黑"/>
                          <a:cs typeface="微软雅黑"/>
                        </a:rPr>
                        <a:t>2</a:t>
                      </a:r>
                      <a:endParaRPr sz="1400">
                        <a:latin typeface="微软雅黑"/>
                        <a:cs typeface="微软雅黑"/>
                      </a:endParaRPr>
                    </a:p>
                  </a:txBody>
                  <a:tcPr marL="0" marR="0" marT="0" marB="0">
                    <a:lnR w="9525">
                      <a:solidFill>
                        <a:srgbClr val="000000"/>
                      </a:solidFill>
                      <a:prstDash val="solid"/>
                    </a:lnR>
                  </a:tcPr>
                </a:tc>
                <a:tc>
                  <a:txBody>
                    <a:bodyPr/>
                    <a:lstStyle/>
                    <a:p>
                      <a:pPr marL="296545">
                        <a:lnSpc>
                          <a:spcPct val="100000"/>
                        </a:lnSpc>
                      </a:pPr>
                      <a:r>
                        <a:rPr sz="1400" dirty="0">
                          <a:latin typeface="微软雅黑"/>
                          <a:cs typeface="微软雅黑"/>
                        </a:rPr>
                        <a:t>李四</a:t>
                      </a:r>
                      <a:endParaRPr sz="1400">
                        <a:latin typeface="微软雅黑"/>
                        <a:cs typeface="微软雅黑"/>
                      </a:endParaRPr>
                    </a:p>
                  </a:txBody>
                  <a:tcPr marL="0" marR="0" marT="0" marB="0">
                    <a:lnL w="9525">
                      <a:solidFill>
                        <a:srgbClr val="000000"/>
                      </a:solidFill>
                      <a:prstDash val="solid"/>
                    </a:lnL>
                    <a:lnR w="9525">
                      <a:solidFill>
                        <a:srgbClr val="000000"/>
                      </a:solidFill>
                      <a:prstDash val="solid"/>
                    </a:lnR>
                  </a:tcPr>
                </a:tc>
                <a:tc>
                  <a:txBody>
                    <a:bodyPr/>
                    <a:lstStyle/>
                    <a:p>
                      <a:pPr marR="85725" algn="ctr">
                        <a:lnSpc>
                          <a:spcPct val="100000"/>
                        </a:lnSpc>
                      </a:pPr>
                      <a:r>
                        <a:rPr sz="1400" dirty="0">
                          <a:latin typeface="微软雅黑"/>
                          <a:cs typeface="微软雅黑"/>
                        </a:rPr>
                        <a:t>女</a:t>
                      </a:r>
                      <a:endParaRPr sz="1400">
                        <a:latin typeface="微软雅黑"/>
                        <a:cs typeface="微软雅黑"/>
                      </a:endParaRPr>
                    </a:p>
                  </a:txBody>
                  <a:tcPr marL="0" marR="0" marT="0" marB="0">
                    <a:lnL w="9525">
                      <a:solidFill>
                        <a:srgbClr val="000000"/>
                      </a:solidFill>
                      <a:prstDash val="solid"/>
                    </a:lnL>
                    <a:lnR w="9525">
                      <a:solidFill>
                        <a:srgbClr val="000000"/>
                      </a:solidFill>
                      <a:prstDash val="solid"/>
                    </a:lnR>
                  </a:tcPr>
                </a:tc>
                <a:tc>
                  <a:txBody>
                    <a:bodyPr/>
                    <a:lstStyle/>
                    <a:p>
                      <a:pPr marL="325755">
                        <a:lnSpc>
                          <a:spcPct val="100000"/>
                        </a:lnSpc>
                      </a:pPr>
                      <a:r>
                        <a:rPr sz="1400" dirty="0">
                          <a:latin typeface="微软雅黑"/>
                          <a:cs typeface="微软雅黑"/>
                        </a:rPr>
                        <a:t>黑龙江</a:t>
                      </a:r>
                      <a:endParaRPr sz="1400">
                        <a:latin typeface="微软雅黑"/>
                        <a:cs typeface="微软雅黑"/>
                      </a:endParaRPr>
                    </a:p>
                  </a:txBody>
                  <a:tcPr marL="0" marR="0" marT="0" marB="0">
                    <a:lnL w="9525">
                      <a:solidFill>
                        <a:srgbClr val="000000"/>
                      </a:solidFill>
                      <a:prstDash val="solid"/>
                    </a:lnL>
                    <a:lnR w="9525">
                      <a:solidFill>
                        <a:srgbClr val="000000"/>
                      </a:solidFill>
                      <a:prstDash val="solid"/>
                    </a:lnR>
                  </a:tcPr>
                </a:tc>
                <a:tc>
                  <a:txBody>
                    <a:bodyPr/>
                    <a:lstStyle/>
                    <a:p>
                      <a:endParaRPr sz="1400">
                        <a:latin typeface="微软雅黑"/>
                        <a:cs typeface="微软雅黑"/>
                      </a:endParaRPr>
                    </a:p>
                  </a:txBody>
                  <a:tcPr marL="0" marR="0" marT="0" marB="0">
                    <a:lnL w="9525">
                      <a:solidFill>
                        <a:srgbClr val="000000"/>
                      </a:solidFill>
                      <a:prstDash val="solid"/>
                    </a:lnL>
                  </a:tcPr>
                </a:tc>
                <a:tc>
                  <a:txBody>
                    <a:bodyPr/>
                    <a:lstStyle/>
                    <a:p>
                      <a:endParaRPr sz="1400">
                        <a:latin typeface="微软雅黑"/>
                        <a:cs typeface="微软雅黑"/>
                      </a:endParaRPr>
                    </a:p>
                  </a:txBody>
                  <a:tcPr marL="0" marR="0" marT="0" marB="0"/>
                </a:tc>
                <a:tc>
                  <a:txBody>
                    <a:bodyPr/>
                    <a:lstStyle/>
                    <a:p>
                      <a:pPr marL="199390">
                        <a:lnSpc>
                          <a:spcPct val="100000"/>
                        </a:lnSpc>
                      </a:pPr>
                      <a:r>
                        <a:rPr sz="1400" spc="-5" dirty="0">
                          <a:latin typeface="微软雅黑"/>
                          <a:cs typeface="微软雅黑"/>
                        </a:rPr>
                        <a:t>B</a:t>
                      </a:r>
                      <a:r>
                        <a:rPr sz="1400" dirty="0">
                          <a:latin typeface="微软雅黑"/>
                          <a:cs typeface="微软雅黑"/>
                        </a:rPr>
                        <a:t>02</a:t>
                      </a:r>
                      <a:endParaRPr sz="1400">
                        <a:latin typeface="微软雅黑"/>
                        <a:cs typeface="微软雅黑"/>
                      </a:endParaRPr>
                    </a:p>
                  </a:txBody>
                  <a:tcPr marL="0" marR="0" marT="0" marB="0">
                    <a:lnR w="9525">
                      <a:solidFill>
                        <a:srgbClr val="000000"/>
                      </a:solidFill>
                      <a:prstDash val="solid"/>
                    </a:lnR>
                  </a:tcPr>
                </a:tc>
                <a:tc>
                  <a:txBody>
                    <a:bodyPr/>
                    <a:lstStyle/>
                    <a:p>
                      <a:pPr marL="296545">
                        <a:lnSpc>
                          <a:spcPct val="100000"/>
                        </a:lnSpc>
                      </a:pPr>
                      <a:r>
                        <a:rPr sz="1400" dirty="0">
                          <a:latin typeface="微软雅黑"/>
                          <a:cs typeface="微软雅黑"/>
                        </a:rPr>
                        <a:t>高数</a:t>
                      </a:r>
                      <a:endParaRPr sz="1400">
                        <a:latin typeface="微软雅黑"/>
                        <a:cs typeface="微软雅黑"/>
                      </a:endParaRPr>
                    </a:p>
                  </a:txBody>
                  <a:tcPr marL="0" marR="0" marT="0" marB="0">
                    <a:lnL w="9525">
                      <a:solidFill>
                        <a:srgbClr val="000000"/>
                      </a:solidFill>
                      <a:prstDash val="solid"/>
                    </a:lnL>
                  </a:tcPr>
                </a:tc>
                <a:tc>
                  <a:txBody>
                    <a:bodyPr/>
                    <a:lstStyle/>
                    <a:p>
                      <a:pPr marL="101600">
                        <a:lnSpc>
                          <a:spcPct val="100000"/>
                        </a:lnSpc>
                      </a:pPr>
                      <a:r>
                        <a:rPr sz="1400" dirty="0">
                          <a:latin typeface="微软雅黑"/>
                          <a:cs typeface="微软雅黑"/>
                        </a:rPr>
                        <a:t>李明</a:t>
                      </a:r>
                      <a:endParaRPr sz="1400">
                        <a:latin typeface="微软雅黑"/>
                        <a:cs typeface="微软雅黑"/>
                      </a:endParaRPr>
                    </a:p>
                  </a:txBody>
                  <a:tcPr marL="0" marR="0" marT="0" marB="0">
                    <a:lnR w="9525">
                      <a:solidFill>
                        <a:srgbClr val="000000"/>
                      </a:solidFill>
                      <a:prstDash val="solid"/>
                    </a:lnR>
                  </a:tcPr>
                </a:tc>
                <a:tc>
                  <a:txBody>
                    <a:bodyPr/>
                    <a:lstStyle/>
                    <a:p>
                      <a:pPr marL="326390">
                        <a:lnSpc>
                          <a:spcPct val="100000"/>
                        </a:lnSpc>
                      </a:pPr>
                      <a:r>
                        <a:rPr sz="1400" dirty="0">
                          <a:latin typeface="微软雅黑"/>
                          <a:cs typeface="微软雅黑"/>
                        </a:rPr>
                        <a:t>电子</a:t>
                      </a:r>
                      <a:endParaRPr sz="1400">
                        <a:latin typeface="微软雅黑"/>
                        <a:cs typeface="微软雅黑"/>
                      </a:endParaRPr>
                    </a:p>
                  </a:txBody>
                  <a:tcPr marL="0" marR="0" marT="0" marB="0">
                    <a:lnL w="9525">
                      <a:solidFill>
                        <a:srgbClr val="000000"/>
                      </a:solidFill>
                      <a:prstDash val="solid"/>
                    </a:lnL>
                    <a:lnR w="9525">
                      <a:solidFill>
                        <a:srgbClr val="000000"/>
                      </a:solidFill>
                      <a:prstDash val="solid"/>
                    </a:lnR>
                  </a:tcPr>
                </a:tc>
                <a:extLst>
                  <a:ext uri="{0D108BD9-81ED-4DB2-BD59-A6C34878D82A}">
                    <a16:rowId xmlns="" xmlns:a16="http://schemas.microsoft.com/office/drawing/2014/main" val="10001"/>
                  </a:ext>
                </a:extLst>
              </a:tr>
              <a:tr h="245505">
                <a:tc>
                  <a:txBody>
                    <a:bodyPr/>
                    <a:lstStyle/>
                    <a:p>
                      <a:pPr marL="158115">
                        <a:lnSpc>
                          <a:spcPct val="100000"/>
                        </a:lnSpc>
                      </a:pPr>
                      <a:r>
                        <a:rPr sz="1400" dirty="0">
                          <a:latin typeface="微软雅黑"/>
                          <a:cs typeface="微软雅黑"/>
                        </a:rPr>
                        <a:t>003</a:t>
                      </a:r>
                    </a:p>
                  </a:txBody>
                  <a:tcPr marL="0" marR="0" marT="0" marB="0">
                    <a:lnR w="9525">
                      <a:solidFill>
                        <a:srgbClr val="000000"/>
                      </a:solidFill>
                      <a:prstDash val="solid"/>
                    </a:lnR>
                  </a:tcPr>
                </a:tc>
                <a:tc>
                  <a:txBody>
                    <a:bodyPr/>
                    <a:lstStyle/>
                    <a:p>
                      <a:pPr marL="295910">
                        <a:lnSpc>
                          <a:spcPct val="100000"/>
                        </a:lnSpc>
                      </a:pPr>
                      <a:r>
                        <a:rPr sz="1400" dirty="0">
                          <a:latin typeface="微软雅黑"/>
                          <a:cs typeface="微软雅黑"/>
                        </a:rPr>
                        <a:t>王五</a:t>
                      </a:r>
                      <a:endParaRPr sz="1400">
                        <a:latin typeface="微软雅黑"/>
                        <a:cs typeface="微软雅黑"/>
                      </a:endParaRPr>
                    </a:p>
                  </a:txBody>
                  <a:tcPr marL="0" marR="0" marT="0" marB="0">
                    <a:lnL w="9525">
                      <a:solidFill>
                        <a:srgbClr val="000000"/>
                      </a:solidFill>
                      <a:prstDash val="solid"/>
                    </a:lnL>
                    <a:lnR w="9525">
                      <a:solidFill>
                        <a:srgbClr val="000000"/>
                      </a:solidFill>
                      <a:prstDash val="solid"/>
                    </a:lnR>
                  </a:tcPr>
                </a:tc>
                <a:tc>
                  <a:txBody>
                    <a:bodyPr/>
                    <a:lstStyle/>
                    <a:p>
                      <a:pPr marR="86995" algn="ctr">
                        <a:lnSpc>
                          <a:spcPct val="100000"/>
                        </a:lnSpc>
                      </a:pPr>
                      <a:r>
                        <a:rPr sz="1400" dirty="0">
                          <a:latin typeface="微软雅黑"/>
                          <a:cs typeface="微软雅黑"/>
                        </a:rPr>
                        <a:t>男</a:t>
                      </a:r>
                      <a:endParaRPr sz="1400">
                        <a:latin typeface="微软雅黑"/>
                        <a:cs typeface="微软雅黑"/>
                      </a:endParaRPr>
                    </a:p>
                  </a:txBody>
                  <a:tcPr marL="0" marR="0" marT="0" marB="0">
                    <a:lnL w="9525">
                      <a:solidFill>
                        <a:srgbClr val="000000"/>
                      </a:solidFill>
                      <a:prstDash val="solid"/>
                    </a:lnL>
                    <a:lnR w="9525">
                      <a:solidFill>
                        <a:srgbClr val="000000"/>
                      </a:solidFill>
                      <a:prstDash val="solid"/>
                    </a:lnR>
                  </a:tcPr>
                </a:tc>
                <a:tc>
                  <a:txBody>
                    <a:bodyPr/>
                    <a:lstStyle/>
                    <a:p>
                      <a:pPr marL="325755">
                        <a:lnSpc>
                          <a:spcPct val="100000"/>
                        </a:lnSpc>
                      </a:pPr>
                      <a:r>
                        <a:rPr sz="1400" dirty="0">
                          <a:latin typeface="微软雅黑"/>
                          <a:cs typeface="微软雅黑"/>
                        </a:rPr>
                        <a:t>沈阳</a:t>
                      </a:r>
                      <a:endParaRPr sz="1400">
                        <a:latin typeface="微软雅黑"/>
                        <a:cs typeface="微软雅黑"/>
                      </a:endParaRPr>
                    </a:p>
                  </a:txBody>
                  <a:tcPr marL="0" marR="0" marT="0" marB="0">
                    <a:lnL w="9525">
                      <a:solidFill>
                        <a:srgbClr val="000000"/>
                      </a:solidFill>
                      <a:prstDash val="solid"/>
                    </a:lnL>
                    <a:lnR w="9525">
                      <a:solidFill>
                        <a:srgbClr val="000000"/>
                      </a:solidFill>
                      <a:prstDash val="solid"/>
                    </a:lnR>
                  </a:tcPr>
                </a:tc>
                <a:tc>
                  <a:txBody>
                    <a:bodyPr/>
                    <a:lstStyle/>
                    <a:p>
                      <a:endParaRPr sz="1400">
                        <a:latin typeface="微软雅黑"/>
                        <a:cs typeface="微软雅黑"/>
                      </a:endParaRPr>
                    </a:p>
                  </a:txBody>
                  <a:tcPr marL="0" marR="0" marT="0" marB="0">
                    <a:lnL w="9525">
                      <a:solidFill>
                        <a:srgbClr val="000000"/>
                      </a:solidFill>
                      <a:prstDash val="solid"/>
                    </a:lnL>
                  </a:tcPr>
                </a:tc>
                <a:tc>
                  <a:txBody>
                    <a:bodyPr/>
                    <a:lstStyle/>
                    <a:p>
                      <a:endParaRPr sz="1400">
                        <a:latin typeface="微软雅黑"/>
                        <a:cs typeface="微软雅黑"/>
                      </a:endParaRPr>
                    </a:p>
                  </a:txBody>
                  <a:tcPr marL="0" marR="0" marT="0" marB="0"/>
                </a:tc>
                <a:tc>
                  <a:txBody>
                    <a:bodyPr/>
                    <a:lstStyle/>
                    <a:p>
                      <a:pPr marL="199390">
                        <a:lnSpc>
                          <a:spcPct val="100000"/>
                        </a:lnSpc>
                      </a:pPr>
                      <a:r>
                        <a:rPr sz="1400" dirty="0">
                          <a:latin typeface="微软雅黑"/>
                          <a:cs typeface="微软雅黑"/>
                        </a:rPr>
                        <a:t>B03</a:t>
                      </a:r>
                      <a:endParaRPr sz="1400">
                        <a:latin typeface="微软雅黑"/>
                        <a:cs typeface="微软雅黑"/>
                      </a:endParaRPr>
                    </a:p>
                  </a:txBody>
                  <a:tcPr marL="0" marR="0" marT="0" marB="0">
                    <a:lnR w="9525">
                      <a:solidFill>
                        <a:srgbClr val="000000"/>
                      </a:solidFill>
                      <a:prstDash val="solid"/>
                    </a:lnR>
                  </a:tcPr>
                </a:tc>
                <a:tc>
                  <a:txBody>
                    <a:bodyPr/>
                    <a:lstStyle/>
                    <a:p>
                      <a:pPr marL="296545">
                        <a:lnSpc>
                          <a:spcPct val="100000"/>
                        </a:lnSpc>
                      </a:pPr>
                      <a:r>
                        <a:rPr sz="1400" dirty="0">
                          <a:latin typeface="微软雅黑"/>
                          <a:cs typeface="微软雅黑"/>
                        </a:rPr>
                        <a:t>计算思维</a:t>
                      </a:r>
                      <a:endParaRPr sz="1400">
                        <a:latin typeface="微软雅黑"/>
                        <a:cs typeface="微软雅黑"/>
                      </a:endParaRPr>
                    </a:p>
                  </a:txBody>
                  <a:tcPr marL="0" marR="0" marT="0" marB="0">
                    <a:lnL w="9525">
                      <a:solidFill>
                        <a:srgbClr val="000000"/>
                      </a:solidFill>
                      <a:prstDash val="solid"/>
                    </a:lnL>
                  </a:tcPr>
                </a:tc>
                <a:tc>
                  <a:txBody>
                    <a:bodyPr/>
                    <a:lstStyle/>
                    <a:p>
                      <a:pPr marL="101600">
                        <a:lnSpc>
                          <a:spcPct val="100000"/>
                        </a:lnSpc>
                      </a:pPr>
                      <a:r>
                        <a:rPr sz="1400" dirty="0">
                          <a:latin typeface="微软雅黑"/>
                          <a:cs typeface="微软雅黑"/>
                        </a:rPr>
                        <a:t>王英</a:t>
                      </a:r>
                      <a:endParaRPr sz="1400">
                        <a:latin typeface="微软雅黑"/>
                        <a:cs typeface="微软雅黑"/>
                      </a:endParaRPr>
                    </a:p>
                  </a:txBody>
                  <a:tcPr marL="0" marR="0" marT="0" marB="0">
                    <a:lnR w="9525">
                      <a:solidFill>
                        <a:srgbClr val="000000"/>
                      </a:solidFill>
                      <a:prstDash val="solid"/>
                    </a:lnR>
                  </a:tcPr>
                </a:tc>
                <a:tc>
                  <a:txBody>
                    <a:bodyPr/>
                    <a:lstStyle/>
                    <a:p>
                      <a:pPr marL="326390">
                        <a:lnSpc>
                          <a:spcPct val="100000"/>
                        </a:lnSpc>
                      </a:pPr>
                      <a:r>
                        <a:rPr sz="1400" dirty="0">
                          <a:latin typeface="微软雅黑"/>
                          <a:cs typeface="微软雅黑"/>
                        </a:rPr>
                        <a:t>高教</a:t>
                      </a:r>
                    </a:p>
                  </a:txBody>
                  <a:tcPr marL="0" marR="0" marT="0" marB="0">
                    <a:lnL w="9525">
                      <a:solidFill>
                        <a:srgbClr val="000000"/>
                      </a:solidFill>
                      <a:prstDash val="solid"/>
                    </a:lnL>
                    <a:lnR w="9525">
                      <a:solidFill>
                        <a:srgbClr val="000000"/>
                      </a:solidFill>
                      <a:prstDash val="solid"/>
                    </a:lnR>
                  </a:tcPr>
                </a:tc>
                <a:extLst>
                  <a:ext uri="{0D108BD9-81ED-4DB2-BD59-A6C34878D82A}">
                    <a16:rowId xmlns="" xmlns:a16="http://schemas.microsoft.com/office/drawing/2014/main" val="10002"/>
                  </a:ext>
                </a:extLst>
              </a:tr>
            </a:tbl>
          </a:graphicData>
        </a:graphic>
      </p:graphicFrame>
      <p:sp>
        <p:nvSpPr>
          <p:cNvPr id="52" name="矩形 51">
            <a:extLst>
              <a:ext uri="{FF2B5EF4-FFF2-40B4-BE49-F238E27FC236}">
                <a16:creationId xmlns="" xmlns:a16="http://schemas.microsoft.com/office/drawing/2014/main" id="{EA667C55-A8E2-48DF-8A9D-CAD3E8917CE2}"/>
              </a:ext>
            </a:extLst>
          </p:cNvPr>
          <p:cNvSpPr/>
          <p:nvPr/>
        </p:nvSpPr>
        <p:spPr>
          <a:xfrm>
            <a:off x="241300" y="383633"/>
            <a:ext cx="59436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Microsoft JhengHei" panose="020B0604030504040204" pitchFamily="34" charset="-120"/>
                <a:ea typeface="Microsoft JhengHei" panose="020B0604030504040204" pitchFamily="34" charset="-120"/>
              </a:rPr>
              <a:t>E-R</a:t>
            </a:r>
            <a:r>
              <a:rPr lang="zh-CN" altLang="en-US" sz="2800" b="1" u="dbl" spc="-5" dirty="0">
                <a:solidFill>
                  <a:srgbClr val="000000"/>
                </a:solidFill>
                <a:latin typeface="Microsoft JhengHei" panose="020B0604030504040204" pitchFamily="34" charset="-120"/>
                <a:ea typeface="Microsoft JhengHei" panose="020B0604030504040204" pitchFamily="34" charset="-120"/>
              </a:rPr>
              <a:t>模型</a:t>
            </a:r>
            <a:r>
              <a:rPr lang="en-US" altLang="zh-CN" sz="2800" b="1" u="dbl" spc="-5" dirty="0">
                <a:solidFill>
                  <a:srgbClr val="000000"/>
                </a:solidFill>
                <a:latin typeface="Microsoft JhengHei" panose="020B0604030504040204" pitchFamily="34" charset="-120"/>
                <a:ea typeface="Microsoft JhengHei" panose="020B0604030504040204" pitchFamily="34" charset="-120"/>
              </a:rPr>
              <a:t>--</a:t>
            </a:r>
            <a:r>
              <a:rPr lang="zh-CN" altLang="en-US" sz="2800" b="1" u="dbl" spc="-5" dirty="0">
                <a:solidFill>
                  <a:srgbClr val="000000"/>
                </a:solidFill>
                <a:latin typeface="Microsoft JhengHei" panose="020B0604030504040204" pitchFamily="34" charset="-120"/>
                <a:ea typeface="Microsoft JhengHei" panose="020B0604030504040204" pitchFamily="34" charset="-120"/>
              </a:rPr>
              <a:t>数学建模之基本思想</a:t>
            </a:r>
            <a:endParaRPr lang="zh-CN" altLang="en-US" sz="2400" u="dbl"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2608706" y="2036952"/>
            <a:ext cx="6700393" cy="553998"/>
          </a:xfrm>
          <a:prstGeom prst="rect">
            <a:avLst/>
          </a:prstGeom>
        </p:spPr>
        <p:txBody>
          <a:bodyPr vert="horz" wrap="square" lIns="0" tIns="0" rIns="0" bIns="0" rtlCol="0">
            <a:spAutoFit/>
          </a:bodyPr>
          <a:lstStyle/>
          <a:p>
            <a:pPr marL="12700">
              <a:lnSpc>
                <a:spcPct val="100000"/>
              </a:lnSpc>
              <a:tabLst>
                <a:tab pos="1637030" algn="l"/>
              </a:tabLst>
            </a:pPr>
            <a:r>
              <a:rPr sz="3600" dirty="0">
                <a:solidFill>
                  <a:schemeClr val="bg1"/>
                </a:solidFill>
                <a:latin typeface="宋体" panose="02010600030101010101" pitchFamily="2" charset="-122"/>
                <a:cs typeface="宋体" panose="02010600030101010101" pitchFamily="2" charset="-122"/>
              </a:rPr>
              <a:t>第</a:t>
            </a:r>
            <a:r>
              <a:rPr lang="en-US" altLang="zh-CN" sz="3600" b="1" spc="-10" dirty="0">
                <a:solidFill>
                  <a:schemeClr val="bg1"/>
                </a:solidFill>
                <a:latin typeface="Arial" panose="020B0604020202020204"/>
                <a:cs typeface="Arial" panose="020B0604020202020204"/>
              </a:rPr>
              <a:t>11</a:t>
            </a:r>
            <a:r>
              <a:rPr lang="zh-CN" altLang="en-US" sz="3600" b="1" spc="-10" dirty="0">
                <a:solidFill>
                  <a:schemeClr val="bg1"/>
                </a:solidFill>
                <a:latin typeface="Arial" panose="020B0604020202020204"/>
                <a:cs typeface="Arial" panose="020B0604020202020204"/>
              </a:rPr>
              <a:t>章</a:t>
            </a:r>
            <a:r>
              <a:rPr sz="3600" dirty="0">
                <a:solidFill>
                  <a:schemeClr val="bg1"/>
                </a:solidFill>
                <a:latin typeface="宋体" panose="02010600030101010101" pitchFamily="2" charset="-122"/>
                <a:cs typeface="宋体" panose="02010600030101010101" pitchFamily="2" charset="-122"/>
              </a:rPr>
              <a:t>	</a:t>
            </a:r>
            <a:r>
              <a:rPr lang="zh-CN" altLang="en-US" sz="3600" dirty="0">
                <a:solidFill>
                  <a:schemeClr val="bg1"/>
                </a:solidFill>
                <a:latin typeface="宋体" panose="02010600030101010101" pitchFamily="2" charset="-122"/>
                <a:cs typeface="宋体" panose="02010600030101010101" pitchFamily="2" charset="-122"/>
              </a:rPr>
              <a:t>数据建模之思想与方法</a:t>
            </a:r>
            <a:endParaRPr sz="3600" dirty="0">
              <a:solidFill>
                <a:schemeClr val="bg1"/>
              </a:solidFill>
              <a:latin typeface="宋体" panose="02010600030101010101" pitchFamily="2" charset="-122"/>
              <a:cs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788275" y="4630673"/>
            <a:ext cx="442595" cy="487680"/>
          </a:xfrm>
          <a:custGeom>
            <a:avLst/>
            <a:gdLst/>
            <a:ahLst/>
            <a:cxnLst/>
            <a:rect l="l" t="t" r="r" b="b"/>
            <a:pathLst>
              <a:path w="442595" h="487679">
                <a:moveTo>
                  <a:pt x="280416" y="260263"/>
                </a:moveTo>
                <a:lnTo>
                  <a:pt x="280416" y="46481"/>
                </a:lnTo>
                <a:lnTo>
                  <a:pt x="271272" y="49529"/>
                </a:lnTo>
                <a:lnTo>
                  <a:pt x="271272" y="31241"/>
                </a:lnTo>
                <a:lnTo>
                  <a:pt x="151638" y="0"/>
                </a:lnTo>
                <a:lnTo>
                  <a:pt x="151638" y="7619"/>
                </a:lnTo>
                <a:lnTo>
                  <a:pt x="142798" y="8832"/>
                </a:lnTo>
                <a:lnTo>
                  <a:pt x="130165" y="9833"/>
                </a:lnTo>
                <a:lnTo>
                  <a:pt x="117498" y="9987"/>
                </a:lnTo>
                <a:lnTo>
                  <a:pt x="104832" y="9450"/>
                </a:lnTo>
                <a:lnTo>
                  <a:pt x="91819" y="8339"/>
                </a:lnTo>
                <a:lnTo>
                  <a:pt x="85344" y="7619"/>
                </a:lnTo>
                <a:lnTo>
                  <a:pt x="85344" y="44195"/>
                </a:lnTo>
                <a:lnTo>
                  <a:pt x="60198" y="38099"/>
                </a:lnTo>
                <a:lnTo>
                  <a:pt x="54864" y="38099"/>
                </a:lnTo>
                <a:lnTo>
                  <a:pt x="54864" y="48767"/>
                </a:lnTo>
                <a:lnTo>
                  <a:pt x="52578" y="48767"/>
                </a:lnTo>
                <a:lnTo>
                  <a:pt x="48006" y="49529"/>
                </a:lnTo>
                <a:lnTo>
                  <a:pt x="42672" y="50291"/>
                </a:lnTo>
                <a:lnTo>
                  <a:pt x="35814" y="50291"/>
                </a:lnTo>
                <a:lnTo>
                  <a:pt x="29718" y="51053"/>
                </a:lnTo>
                <a:lnTo>
                  <a:pt x="23622" y="51053"/>
                </a:lnTo>
                <a:lnTo>
                  <a:pt x="19050" y="50291"/>
                </a:lnTo>
                <a:lnTo>
                  <a:pt x="14478" y="50291"/>
                </a:lnTo>
                <a:lnTo>
                  <a:pt x="6858" y="45719"/>
                </a:lnTo>
                <a:lnTo>
                  <a:pt x="0" y="45719"/>
                </a:lnTo>
                <a:lnTo>
                  <a:pt x="0" y="405383"/>
                </a:lnTo>
                <a:lnTo>
                  <a:pt x="56388" y="484631"/>
                </a:lnTo>
                <a:lnTo>
                  <a:pt x="80483" y="487243"/>
                </a:lnTo>
                <a:lnTo>
                  <a:pt x="92202" y="487203"/>
                </a:lnTo>
                <a:lnTo>
                  <a:pt x="133826" y="478244"/>
                </a:lnTo>
                <a:lnTo>
                  <a:pt x="155448" y="461009"/>
                </a:lnTo>
                <a:lnTo>
                  <a:pt x="164592" y="464057"/>
                </a:lnTo>
                <a:lnTo>
                  <a:pt x="186600" y="466834"/>
                </a:lnTo>
                <a:lnTo>
                  <a:pt x="199293" y="466685"/>
                </a:lnTo>
                <a:lnTo>
                  <a:pt x="211969" y="465729"/>
                </a:lnTo>
                <a:lnTo>
                  <a:pt x="259842" y="452627"/>
                </a:lnTo>
                <a:lnTo>
                  <a:pt x="269748" y="438911"/>
                </a:lnTo>
                <a:lnTo>
                  <a:pt x="269748" y="246887"/>
                </a:lnTo>
                <a:lnTo>
                  <a:pt x="275844" y="244601"/>
                </a:lnTo>
                <a:lnTo>
                  <a:pt x="280416" y="260263"/>
                </a:lnTo>
                <a:close/>
              </a:path>
              <a:path w="442595" h="487679">
                <a:moveTo>
                  <a:pt x="274320" y="367283"/>
                </a:moveTo>
                <a:lnTo>
                  <a:pt x="274320" y="361187"/>
                </a:lnTo>
                <a:lnTo>
                  <a:pt x="272796" y="359663"/>
                </a:lnTo>
                <a:lnTo>
                  <a:pt x="269748" y="358139"/>
                </a:lnTo>
                <a:lnTo>
                  <a:pt x="269748" y="370331"/>
                </a:lnTo>
                <a:lnTo>
                  <a:pt x="274320" y="367283"/>
                </a:lnTo>
                <a:close/>
              </a:path>
              <a:path w="442595" h="487679">
                <a:moveTo>
                  <a:pt x="368046" y="118109"/>
                </a:moveTo>
                <a:lnTo>
                  <a:pt x="368046" y="115823"/>
                </a:lnTo>
                <a:lnTo>
                  <a:pt x="367284" y="113537"/>
                </a:lnTo>
                <a:lnTo>
                  <a:pt x="366522" y="112775"/>
                </a:lnTo>
                <a:lnTo>
                  <a:pt x="365760" y="111251"/>
                </a:lnTo>
                <a:lnTo>
                  <a:pt x="361950" y="111251"/>
                </a:lnTo>
                <a:lnTo>
                  <a:pt x="349758" y="69341"/>
                </a:lnTo>
                <a:lnTo>
                  <a:pt x="345948" y="57911"/>
                </a:lnTo>
                <a:lnTo>
                  <a:pt x="345186" y="52577"/>
                </a:lnTo>
                <a:lnTo>
                  <a:pt x="342900" y="51815"/>
                </a:lnTo>
                <a:lnTo>
                  <a:pt x="339852" y="51815"/>
                </a:lnTo>
                <a:lnTo>
                  <a:pt x="336804" y="52577"/>
                </a:lnTo>
                <a:lnTo>
                  <a:pt x="335280" y="53339"/>
                </a:lnTo>
                <a:lnTo>
                  <a:pt x="332994" y="52577"/>
                </a:lnTo>
                <a:lnTo>
                  <a:pt x="327660" y="51053"/>
                </a:lnTo>
                <a:lnTo>
                  <a:pt x="319278" y="48767"/>
                </a:lnTo>
                <a:lnTo>
                  <a:pt x="309372" y="45719"/>
                </a:lnTo>
                <a:lnTo>
                  <a:pt x="299466" y="41909"/>
                </a:lnTo>
                <a:lnTo>
                  <a:pt x="291084" y="39623"/>
                </a:lnTo>
                <a:lnTo>
                  <a:pt x="284226" y="38099"/>
                </a:lnTo>
                <a:lnTo>
                  <a:pt x="281178" y="36575"/>
                </a:lnTo>
                <a:lnTo>
                  <a:pt x="279654" y="37337"/>
                </a:lnTo>
                <a:lnTo>
                  <a:pt x="279654" y="44957"/>
                </a:lnTo>
                <a:lnTo>
                  <a:pt x="280416" y="46481"/>
                </a:lnTo>
                <a:lnTo>
                  <a:pt x="280416" y="260263"/>
                </a:lnTo>
                <a:lnTo>
                  <a:pt x="311658" y="367283"/>
                </a:lnTo>
                <a:lnTo>
                  <a:pt x="362712" y="419099"/>
                </a:lnTo>
                <a:lnTo>
                  <a:pt x="364236" y="420928"/>
                </a:lnTo>
                <a:lnTo>
                  <a:pt x="364236" y="121157"/>
                </a:lnTo>
                <a:lnTo>
                  <a:pt x="366522" y="119633"/>
                </a:lnTo>
                <a:lnTo>
                  <a:pt x="368046" y="118109"/>
                </a:lnTo>
                <a:close/>
              </a:path>
              <a:path w="442595" h="487679">
                <a:moveTo>
                  <a:pt x="429006" y="335279"/>
                </a:moveTo>
                <a:lnTo>
                  <a:pt x="429006" y="332993"/>
                </a:lnTo>
                <a:lnTo>
                  <a:pt x="428244" y="330707"/>
                </a:lnTo>
                <a:lnTo>
                  <a:pt x="427482" y="330707"/>
                </a:lnTo>
                <a:lnTo>
                  <a:pt x="425196" y="329183"/>
                </a:lnTo>
                <a:lnTo>
                  <a:pt x="421386" y="329183"/>
                </a:lnTo>
                <a:lnTo>
                  <a:pt x="415244" y="304629"/>
                </a:lnTo>
                <a:lnTo>
                  <a:pt x="364236" y="121157"/>
                </a:lnTo>
                <a:lnTo>
                  <a:pt x="364236" y="420928"/>
                </a:lnTo>
                <a:lnTo>
                  <a:pt x="379476" y="429767"/>
                </a:lnTo>
                <a:lnTo>
                  <a:pt x="387096" y="429767"/>
                </a:lnTo>
                <a:lnTo>
                  <a:pt x="403860" y="426719"/>
                </a:lnTo>
                <a:lnTo>
                  <a:pt x="420624" y="420623"/>
                </a:lnTo>
                <a:lnTo>
                  <a:pt x="425196" y="419099"/>
                </a:lnTo>
                <a:lnTo>
                  <a:pt x="425196" y="339089"/>
                </a:lnTo>
                <a:lnTo>
                  <a:pt x="427482" y="337565"/>
                </a:lnTo>
                <a:lnTo>
                  <a:pt x="429006" y="335279"/>
                </a:lnTo>
                <a:close/>
              </a:path>
              <a:path w="442595" h="487679">
                <a:moveTo>
                  <a:pt x="442131" y="401562"/>
                </a:moveTo>
                <a:lnTo>
                  <a:pt x="436626" y="380999"/>
                </a:lnTo>
                <a:lnTo>
                  <a:pt x="431292" y="362711"/>
                </a:lnTo>
                <a:lnTo>
                  <a:pt x="425196" y="339089"/>
                </a:lnTo>
                <a:lnTo>
                  <a:pt x="425196" y="419099"/>
                </a:lnTo>
                <a:lnTo>
                  <a:pt x="427482" y="418337"/>
                </a:lnTo>
                <a:lnTo>
                  <a:pt x="439700" y="410762"/>
                </a:lnTo>
                <a:lnTo>
                  <a:pt x="442131" y="401562"/>
                </a:lnTo>
                <a:close/>
              </a:path>
            </a:pathLst>
          </a:custGeom>
          <a:solidFill>
            <a:srgbClr val="000000"/>
          </a:solidFill>
        </p:spPr>
        <p:txBody>
          <a:bodyPr wrap="square" lIns="0" tIns="0" rIns="0" bIns="0" rtlCol="0"/>
          <a:lstStyle/>
          <a:p>
            <a:endParaRPr/>
          </a:p>
        </p:txBody>
      </p:sp>
      <p:sp>
        <p:nvSpPr>
          <p:cNvPr id="4" name="object 4"/>
          <p:cNvSpPr/>
          <p:nvPr/>
        </p:nvSpPr>
        <p:spPr>
          <a:xfrm>
            <a:off x="8064131" y="4690109"/>
            <a:ext cx="81280" cy="74930"/>
          </a:xfrm>
          <a:custGeom>
            <a:avLst/>
            <a:gdLst/>
            <a:ahLst/>
            <a:cxnLst/>
            <a:rect l="l" t="t" r="r" b="b"/>
            <a:pathLst>
              <a:path w="81279" h="74929">
                <a:moveTo>
                  <a:pt x="80772" y="52577"/>
                </a:moveTo>
                <a:lnTo>
                  <a:pt x="65532" y="0"/>
                </a:lnTo>
                <a:lnTo>
                  <a:pt x="60958" y="3810"/>
                </a:lnTo>
                <a:lnTo>
                  <a:pt x="49184" y="9079"/>
                </a:lnTo>
                <a:lnTo>
                  <a:pt x="37609" y="13912"/>
                </a:lnTo>
                <a:lnTo>
                  <a:pt x="25773" y="17950"/>
                </a:lnTo>
                <a:lnTo>
                  <a:pt x="13216" y="20835"/>
                </a:lnTo>
                <a:lnTo>
                  <a:pt x="0" y="22097"/>
                </a:lnTo>
                <a:lnTo>
                  <a:pt x="14478" y="74675"/>
                </a:lnTo>
                <a:lnTo>
                  <a:pt x="23622" y="74675"/>
                </a:lnTo>
                <a:lnTo>
                  <a:pt x="36050" y="73421"/>
                </a:lnTo>
                <a:lnTo>
                  <a:pt x="48656" y="70170"/>
                </a:lnTo>
                <a:lnTo>
                  <a:pt x="60960" y="65433"/>
                </a:lnTo>
                <a:lnTo>
                  <a:pt x="72469" y="59722"/>
                </a:lnTo>
                <a:lnTo>
                  <a:pt x="80772" y="52577"/>
                </a:lnTo>
                <a:close/>
              </a:path>
            </a:pathLst>
          </a:custGeom>
          <a:solidFill>
            <a:srgbClr val="B20000"/>
          </a:solidFill>
        </p:spPr>
        <p:txBody>
          <a:bodyPr wrap="square" lIns="0" tIns="0" rIns="0" bIns="0" rtlCol="0"/>
          <a:lstStyle/>
          <a:p>
            <a:endParaRPr/>
          </a:p>
        </p:txBody>
      </p:sp>
      <p:sp>
        <p:nvSpPr>
          <p:cNvPr id="5" name="object 5"/>
          <p:cNvSpPr/>
          <p:nvPr/>
        </p:nvSpPr>
        <p:spPr>
          <a:xfrm>
            <a:off x="8142605" y="4975097"/>
            <a:ext cx="79375" cy="76200"/>
          </a:xfrm>
          <a:custGeom>
            <a:avLst/>
            <a:gdLst/>
            <a:ahLst/>
            <a:cxnLst/>
            <a:rect l="l" t="t" r="r" b="b"/>
            <a:pathLst>
              <a:path w="79375" h="76200">
                <a:moveTo>
                  <a:pt x="79247" y="50292"/>
                </a:moveTo>
                <a:lnTo>
                  <a:pt x="65531" y="0"/>
                </a:lnTo>
                <a:lnTo>
                  <a:pt x="59435" y="4572"/>
                </a:lnTo>
                <a:lnTo>
                  <a:pt x="49842" y="10037"/>
                </a:lnTo>
                <a:lnTo>
                  <a:pt x="36650" y="15413"/>
                </a:lnTo>
                <a:lnTo>
                  <a:pt x="22635" y="19718"/>
                </a:lnTo>
                <a:lnTo>
                  <a:pt x="10571" y="21970"/>
                </a:lnTo>
                <a:lnTo>
                  <a:pt x="0" y="22098"/>
                </a:lnTo>
                <a:lnTo>
                  <a:pt x="12953" y="70866"/>
                </a:lnTo>
                <a:lnTo>
                  <a:pt x="17525" y="74676"/>
                </a:lnTo>
                <a:lnTo>
                  <a:pt x="25907" y="76200"/>
                </a:lnTo>
                <a:lnTo>
                  <a:pt x="37337" y="75438"/>
                </a:lnTo>
                <a:lnTo>
                  <a:pt x="50291" y="73152"/>
                </a:lnTo>
                <a:lnTo>
                  <a:pt x="62483" y="69342"/>
                </a:lnTo>
                <a:lnTo>
                  <a:pt x="71627" y="64008"/>
                </a:lnTo>
                <a:lnTo>
                  <a:pt x="77723" y="57150"/>
                </a:lnTo>
                <a:lnTo>
                  <a:pt x="79247" y="50292"/>
                </a:lnTo>
                <a:close/>
              </a:path>
            </a:pathLst>
          </a:custGeom>
          <a:solidFill>
            <a:srgbClr val="B20000"/>
          </a:solidFill>
        </p:spPr>
        <p:txBody>
          <a:bodyPr wrap="square" lIns="0" tIns="0" rIns="0" bIns="0" rtlCol="0"/>
          <a:lstStyle/>
          <a:p>
            <a:endParaRPr/>
          </a:p>
        </p:txBody>
      </p:sp>
      <p:sp>
        <p:nvSpPr>
          <p:cNvPr id="6" name="object 6"/>
          <p:cNvSpPr/>
          <p:nvPr/>
        </p:nvSpPr>
        <p:spPr>
          <a:xfrm>
            <a:off x="8083943" y="4760214"/>
            <a:ext cx="120014" cy="219075"/>
          </a:xfrm>
          <a:custGeom>
            <a:avLst/>
            <a:gdLst/>
            <a:ahLst/>
            <a:cxnLst/>
            <a:rect l="l" t="t" r="r" b="b"/>
            <a:pathLst>
              <a:path w="120015" h="219075">
                <a:moveTo>
                  <a:pt x="119633" y="198120"/>
                </a:moveTo>
                <a:lnTo>
                  <a:pt x="65531" y="0"/>
                </a:lnTo>
                <a:lnTo>
                  <a:pt x="56099" y="7085"/>
                </a:lnTo>
                <a:lnTo>
                  <a:pt x="44588" y="12305"/>
                </a:lnTo>
                <a:lnTo>
                  <a:pt x="31355" y="17193"/>
                </a:lnTo>
                <a:lnTo>
                  <a:pt x="18183" y="20780"/>
                </a:lnTo>
                <a:lnTo>
                  <a:pt x="6857" y="22098"/>
                </a:lnTo>
                <a:lnTo>
                  <a:pt x="0" y="22860"/>
                </a:lnTo>
                <a:lnTo>
                  <a:pt x="54101" y="218694"/>
                </a:lnTo>
                <a:lnTo>
                  <a:pt x="92999" y="213345"/>
                </a:lnTo>
                <a:lnTo>
                  <a:pt x="115823" y="201930"/>
                </a:lnTo>
                <a:lnTo>
                  <a:pt x="119633" y="198120"/>
                </a:lnTo>
                <a:close/>
              </a:path>
            </a:pathLst>
          </a:custGeom>
          <a:solidFill>
            <a:srgbClr val="B20000"/>
          </a:solidFill>
        </p:spPr>
        <p:txBody>
          <a:bodyPr wrap="square" lIns="0" tIns="0" rIns="0" bIns="0" rtlCol="0"/>
          <a:lstStyle/>
          <a:p>
            <a:endParaRPr/>
          </a:p>
        </p:txBody>
      </p:sp>
      <p:sp>
        <p:nvSpPr>
          <p:cNvPr id="7" name="object 7"/>
          <p:cNvSpPr/>
          <p:nvPr/>
        </p:nvSpPr>
        <p:spPr>
          <a:xfrm>
            <a:off x="7850009" y="4696967"/>
            <a:ext cx="86995" cy="93345"/>
          </a:xfrm>
          <a:custGeom>
            <a:avLst/>
            <a:gdLst/>
            <a:ahLst/>
            <a:cxnLst/>
            <a:rect l="l" t="t" r="r" b="b"/>
            <a:pathLst>
              <a:path w="86995" h="93345">
                <a:moveTo>
                  <a:pt x="86868" y="85344"/>
                </a:moveTo>
                <a:lnTo>
                  <a:pt x="86868" y="0"/>
                </a:lnTo>
                <a:lnTo>
                  <a:pt x="79248" y="3810"/>
                </a:lnTo>
                <a:lnTo>
                  <a:pt x="70079" y="7279"/>
                </a:lnTo>
                <a:lnTo>
                  <a:pt x="57018" y="9589"/>
                </a:lnTo>
                <a:lnTo>
                  <a:pt x="42071" y="10993"/>
                </a:lnTo>
                <a:lnTo>
                  <a:pt x="27250" y="11740"/>
                </a:lnTo>
                <a:lnTo>
                  <a:pt x="14562" y="12083"/>
                </a:lnTo>
                <a:lnTo>
                  <a:pt x="0" y="11430"/>
                </a:lnTo>
                <a:lnTo>
                  <a:pt x="0" y="90678"/>
                </a:lnTo>
                <a:lnTo>
                  <a:pt x="7620" y="92202"/>
                </a:lnTo>
                <a:lnTo>
                  <a:pt x="20277" y="92726"/>
                </a:lnTo>
                <a:lnTo>
                  <a:pt x="32933" y="92530"/>
                </a:lnTo>
                <a:lnTo>
                  <a:pt x="45575" y="91730"/>
                </a:lnTo>
                <a:lnTo>
                  <a:pt x="58191" y="90443"/>
                </a:lnTo>
                <a:lnTo>
                  <a:pt x="70768" y="88785"/>
                </a:lnTo>
                <a:lnTo>
                  <a:pt x="86868" y="85344"/>
                </a:lnTo>
                <a:close/>
              </a:path>
            </a:pathLst>
          </a:custGeom>
          <a:solidFill>
            <a:srgbClr val="007100"/>
          </a:solidFill>
        </p:spPr>
        <p:txBody>
          <a:bodyPr wrap="square" lIns="0" tIns="0" rIns="0" bIns="0" rtlCol="0"/>
          <a:lstStyle/>
          <a:p>
            <a:endParaRPr/>
          </a:p>
        </p:txBody>
      </p:sp>
      <p:sp>
        <p:nvSpPr>
          <p:cNvPr id="8" name="object 8"/>
          <p:cNvSpPr/>
          <p:nvPr/>
        </p:nvSpPr>
        <p:spPr>
          <a:xfrm>
            <a:off x="7849996" y="4792217"/>
            <a:ext cx="86995" cy="75565"/>
          </a:xfrm>
          <a:custGeom>
            <a:avLst/>
            <a:gdLst/>
            <a:ahLst/>
            <a:cxnLst/>
            <a:rect l="l" t="t" r="r" b="b"/>
            <a:pathLst>
              <a:path w="86995" h="75564">
                <a:moveTo>
                  <a:pt x="86868" y="63245"/>
                </a:moveTo>
                <a:lnTo>
                  <a:pt x="86868" y="0"/>
                </a:lnTo>
                <a:lnTo>
                  <a:pt x="78486" y="2285"/>
                </a:lnTo>
                <a:lnTo>
                  <a:pt x="66005" y="4355"/>
                </a:lnTo>
                <a:lnTo>
                  <a:pt x="53452" y="6026"/>
                </a:lnTo>
                <a:lnTo>
                  <a:pt x="40846" y="7180"/>
                </a:lnTo>
                <a:lnTo>
                  <a:pt x="28207" y="7696"/>
                </a:lnTo>
                <a:lnTo>
                  <a:pt x="15553" y="7452"/>
                </a:lnTo>
                <a:lnTo>
                  <a:pt x="0" y="5333"/>
                </a:lnTo>
                <a:lnTo>
                  <a:pt x="0" y="75437"/>
                </a:lnTo>
                <a:lnTo>
                  <a:pt x="9144" y="75437"/>
                </a:lnTo>
                <a:lnTo>
                  <a:pt x="34839" y="73646"/>
                </a:lnTo>
                <a:lnTo>
                  <a:pt x="47110" y="72510"/>
                </a:lnTo>
                <a:lnTo>
                  <a:pt x="59376" y="70774"/>
                </a:lnTo>
                <a:lnTo>
                  <a:pt x="71921" y="68108"/>
                </a:lnTo>
                <a:lnTo>
                  <a:pt x="86868" y="63245"/>
                </a:lnTo>
                <a:close/>
              </a:path>
            </a:pathLst>
          </a:custGeom>
          <a:solidFill>
            <a:srgbClr val="007100"/>
          </a:solidFill>
        </p:spPr>
        <p:txBody>
          <a:bodyPr wrap="square" lIns="0" tIns="0" rIns="0" bIns="0" rtlCol="0"/>
          <a:lstStyle/>
          <a:p>
            <a:endParaRPr/>
          </a:p>
        </p:txBody>
      </p:sp>
      <p:sp>
        <p:nvSpPr>
          <p:cNvPr id="9" name="object 9"/>
          <p:cNvSpPr/>
          <p:nvPr/>
        </p:nvSpPr>
        <p:spPr>
          <a:xfrm>
            <a:off x="7849996" y="4866132"/>
            <a:ext cx="86995" cy="75565"/>
          </a:xfrm>
          <a:custGeom>
            <a:avLst/>
            <a:gdLst/>
            <a:ahLst/>
            <a:cxnLst/>
            <a:rect l="l" t="t" r="r" b="b"/>
            <a:pathLst>
              <a:path w="86995" h="75564">
                <a:moveTo>
                  <a:pt x="86868" y="63245"/>
                </a:moveTo>
                <a:lnTo>
                  <a:pt x="86868" y="0"/>
                </a:lnTo>
                <a:lnTo>
                  <a:pt x="78486" y="3047"/>
                </a:lnTo>
                <a:lnTo>
                  <a:pt x="67301" y="5959"/>
                </a:lnTo>
                <a:lnTo>
                  <a:pt x="54473" y="8468"/>
                </a:lnTo>
                <a:lnTo>
                  <a:pt x="40887" y="10444"/>
                </a:lnTo>
                <a:lnTo>
                  <a:pt x="27426" y="11758"/>
                </a:lnTo>
                <a:lnTo>
                  <a:pt x="14974" y="12279"/>
                </a:lnTo>
                <a:lnTo>
                  <a:pt x="0" y="12191"/>
                </a:lnTo>
                <a:lnTo>
                  <a:pt x="0" y="75437"/>
                </a:lnTo>
                <a:lnTo>
                  <a:pt x="47385" y="72825"/>
                </a:lnTo>
                <a:lnTo>
                  <a:pt x="72878" y="67863"/>
                </a:lnTo>
                <a:lnTo>
                  <a:pt x="86868" y="63245"/>
                </a:lnTo>
                <a:close/>
              </a:path>
            </a:pathLst>
          </a:custGeom>
          <a:solidFill>
            <a:srgbClr val="007100"/>
          </a:solidFill>
        </p:spPr>
        <p:txBody>
          <a:bodyPr wrap="square" lIns="0" tIns="0" rIns="0" bIns="0" rtlCol="0"/>
          <a:lstStyle/>
          <a:p>
            <a:endParaRPr/>
          </a:p>
        </p:txBody>
      </p:sp>
      <p:sp>
        <p:nvSpPr>
          <p:cNvPr id="10" name="object 10"/>
          <p:cNvSpPr/>
          <p:nvPr/>
        </p:nvSpPr>
        <p:spPr>
          <a:xfrm>
            <a:off x="7849996" y="4940808"/>
            <a:ext cx="86995" cy="74295"/>
          </a:xfrm>
          <a:custGeom>
            <a:avLst/>
            <a:gdLst/>
            <a:ahLst/>
            <a:cxnLst/>
            <a:rect l="l" t="t" r="r" b="b"/>
            <a:pathLst>
              <a:path w="86995" h="74295">
                <a:moveTo>
                  <a:pt x="86868" y="58673"/>
                </a:moveTo>
                <a:lnTo>
                  <a:pt x="86868" y="0"/>
                </a:lnTo>
                <a:lnTo>
                  <a:pt x="78486" y="3047"/>
                </a:lnTo>
                <a:lnTo>
                  <a:pt x="66476" y="5767"/>
                </a:lnTo>
                <a:lnTo>
                  <a:pt x="53822" y="8049"/>
                </a:lnTo>
                <a:lnTo>
                  <a:pt x="40855" y="9814"/>
                </a:lnTo>
                <a:lnTo>
                  <a:pt x="27910" y="10981"/>
                </a:lnTo>
                <a:lnTo>
                  <a:pt x="15319" y="11468"/>
                </a:lnTo>
                <a:lnTo>
                  <a:pt x="0" y="11429"/>
                </a:lnTo>
                <a:lnTo>
                  <a:pt x="0" y="73151"/>
                </a:lnTo>
                <a:lnTo>
                  <a:pt x="11430" y="73913"/>
                </a:lnTo>
                <a:lnTo>
                  <a:pt x="25021" y="74127"/>
                </a:lnTo>
                <a:lnTo>
                  <a:pt x="37402" y="73344"/>
                </a:lnTo>
                <a:lnTo>
                  <a:pt x="49177" y="71507"/>
                </a:lnTo>
                <a:lnTo>
                  <a:pt x="60952" y="68556"/>
                </a:lnTo>
                <a:lnTo>
                  <a:pt x="73330" y="64434"/>
                </a:lnTo>
                <a:lnTo>
                  <a:pt x="86868" y="58673"/>
                </a:lnTo>
                <a:close/>
              </a:path>
            </a:pathLst>
          </a:custGeom>
          <a:solidFill>
            <a:srgbClr val="007100"/>
          </a:solidFill>
        </p:spPr>
        <p:txBody>
          <a:bodyPr wrap="square" lIns="0" tIns="0" rIns="0" bIns="0" rtlCol="0"/>
          <a:lstStyle/>
          <a:p>
            <a:endParaRPr/>
          </a:p>
        </p:txBody>
      </p:sp>
      <p:sp>
        <p:nvSpPr>
          <p:cNvPr id="11" name="object 11"/>
          <p:cNvSpPr/>
          <p:nvPr/>
        </p:nvSpPr>
        <p:spPr>
          <a:xfrm>
            <a:off x="7849996" y="5010150"/>
            <a:ext cx="86995" cy="100330"/>
          </a:xfrm>
          <a:custGeom>
            <a:avLst/>
            <a:gdLst/>
            <a:ahLst/>
            <a:cxnLst/>
            <a:rect l="l" t="t" r="r" b="b"/>
            <a:pathLst>
              <a:path w="86995" h="100329">
                <a:moveTo>
                  <a:pt x="86868" y="78486"/>
                </a:moveTo>
                <a:lnTo>
                  <a:pt x="86868" y="0"/>
                </a:lnTo>
                <a:lnTo>
                  <a:pt x="73601" y="5596"/>
                </a:lnTo>
                <a:lnTo>
                  <a:pt x="60893" y="9600"/>
                </a:lnTo>
                <a:lnTo>
                  <a:pt x="49228" y="12222"/>
                </a:lnTo>
                <a:lnTo>
                  <a:pt x="37701" y="13730"/>
                </a:lnTo>
                <a:lnTo>
                  <a:pt x="25403" y="14392"/>
                </a:lnTo>
                <a:lnTo>
                  <a:pt x="11430" y="14478"/>
                </a:lnTo>
                <a:lnTo>
                  <a:pt x="0" y="12954"/>
                </a:lnTo>
                <a:lnTo>
                  <a:pt x="0" y="98298"/>
                </a:lnTo>
                <a:lnTo>
                  <a:pt x="17780" y="99841"/>
                </a:lnTo>
                <a:lnTo>
                  <a:pt x="30665" y="98837"/>
                </a:lnTo>
                <a:lnTo>
                  <a:pt x="44934" y="96695"/>
                </a:lnTo>
                <a:lnTo>
                  <a:pt x="59058" y="93452"/>
                </a:lnTo>
                <a:lnTo>
                  <a:pt x="71513" y="89148"/>
                </a:lnTo>
                <a:lnTo>
                  <a:pt x="80772" y="83820"/>
                </a:lnTo>
                <a:lnTo>
                  <a:pt x="86868" y="78486"/>
                </a:lnTo>
                <a:close/>
              </a:path>
            </a:pathLst>
          </a:custGeom>
          <a:solidFill>
            <a:srgbClr val="007100"/>
          </a:solidFill>
        </p:spPr>
        <p:txBody>
          <a:bodyPr wrap="square" lIns="0" tIns="0" rIns="0" bIns="0" rtlCol="0"/>
          <a:lstStyle/>
          <a:p>
            <a:endParaRPr/>
          </a:p>
        </p:txBody>
      </p:sp>
      <p:sp>
        <p:nvSpPr>
          <p:cNvPr id="12" name="object 12"/>
          <p:cNvSpPr/>
          <p:nvPr/>
        </p:nvSpPr>
        <p:spPr>
          <a:xfrm>
            <a:off x="7810372" y="4682490"/>
            <a:ext cx="100330" cy="22225"/>
          </a:xfrm>
          <a:custGeom>
            <a:avLst/>
            <a:gdLst/>
            <a:ahLst/>
            <a:cxnLst/>
            <a:rect l="l" t="t" r="r" b="b"/>
            <a:pathLst>
              <a:path w="100329" h="22225">
                <a:moveTo>
                  <a:pt x="99822" y="18288"/>
                </a:moveTo>
                <a:lnTo>
                  <a:pt x="41910" y="0"/>
                </a:lnTo>
                <a:lnTo>
                  <a:pt x="29751" y="2181"/>
                </a:lnTo>
                <a:lnTo>
                  <a:pt x="16350" y="2948"/>
                </a:lnTo>
                <a:lnTo>
                  <a:pt x="0" y="2286"/>
                </a:lnTo>
                <a:lnTo>
                  <a:pt x="32004" y="20574"/>
                </a:lnTo>
                <a:lnTo>
                  <a:pt x="44965" y="21774"/>
                </a:lnTo>
                <a:lnTo>
                  <a:pt x="57465" y="22189"/>
                </a:lnTo>
                <a:lnTo>
                  <a:pt x="69807" y="21919"/>
                </a:lnTo>
                <a:lnTo>
                  <a:pt x="82295" y="21064"/>
                </a:lnTo>
                <a:lnTo>
                  <a:pt x="99822" y="18288"/>
                </a:lnTo>
                <a:close/>
              </a:path>
            </a:pathLst>
          </a:custGeom>
          <a:solidFill>
            <a:srgbClr val="FFE5B7"/>
          </a:solidFill>
        </p:spPr>
        <p:txBody>
          <a:bodyPr wrap="square" lIns="0" tIns="0" rIns="0" bIns="0" rtlCol="0"/>
          <a:lstStyle/>
          <a:p>
            <a:endParaRPr/>
          </a:p>
        </p:txBody>
      </p:sp>
      <p:sp>
        <p:nvSpPr>
          <p:cNvPr id="13" name="object 13"/>
          <p:cNvSpPr/>
          <p:nvPr/>
        </p:nvSpPr>
        <p:spPr>
          <a:xfrm>
            <a:off x="8063369" y="4677155"/>
            <a:ext cx="53340" cy="26034"/>
          </a:xfrm>
          <a:custGeom>
            <a:avLst/>
            <a:gdLst/>
            <a:ahLst/>
            <a:cxnLst/>
            <a:rect l="l" t="t" r="r" b="b"/>
            <a:pathLst>
              <a:path w="53340" h="26035">
                <a:moveTo>
                  <a:pt x="53340" y="11429"/>
                </a:moveTo>
                <a:lnTo>
                  <a:pt x="12953" y="0"/>
                </a:lnTo>
                <a:lnTo>
                  <a:pt x="0" y="5333"/>
                </a:lnTo>
                <a:lnTo>
                  <a:pt x="0" y="25907"/>
                </a:lnTo>
                <a:lnTo>
                  <a:pt x="38386" y="18142"/>
                </a:lnTo>
                <a:lnTo>
                  <a:pt x="53340" y="11429"/>
                </a:lnTo>
                <a:close/>
              </a:path>
            </a:pathLst>
          </a:custGeom>
          <a:solidFill>
            <a:srgbClr val="FFE5B7"/>
          </a:solidFill>
        </p:spPr>
        <p:txBody>
          <a:bodyPr wrap="square" lIns="0" tIns="0" rIns="0" bIns="0" rtlCol="0"/>
          <a:lstStyle/>
          <a:p>
            <a:endParaRPr/>
          </a:p>
        </p:txBody>
      </p:sp>
      <p:sp>
        <p:nvSpPr>
          <p:cNvPr id="14" name="object 14"/>
          <p:cNvSpPr/>
          <p:nvPr/>
        </p:nvSpPr>
        <p:spPr>
          <a:xfrm>
            <a:off x="8077086" y="4748021"/>
            <a:ext cx="71120" cy="30480"/>
          </a:xfrm>
          <a:custGeom>
            <a:avLst/>
            <a:gdLst/>
            <a:ahLst/>
            <a:cxnLst/>
            <a:rect l="l" t="t" r="r" b="b"/>
            <a:pathLst>
              <a:path w="71120" h="30479">
                <a:moveTo>
                  <a:pt x="70866" y="6858"/>
                </a:moveTo>
                <a:lnTo>
                  <a:pt x="68580" y="0"/>
                </a:lnTo>
                <a:lnTo>
                  <a:pt x="63246" y="4572"/>
                </a:lnTo>
                <a:lnTo>
                  <a:pt x="57150" y="9144"/>
                </a:lnTo>
                <a:lnTo>
                  <a:pt x="43691" y="14717"/>
                </a:lnTo>
                <a:lnTo>
                  <a:pt x="33694" y="17815"/>
                </a:lnTo>
                <a:lnTo>
                  <a:pt x="22444" y="19914"/>
                </a:lnTo>
                <a:lnTo>
                  <a:pt x="3048" y="21336"/>
                </a:lnTo>
                <a:lnTo>
                  <a:pt x="2286" y="22098"/>
                </a:lnTo>
                <a:lnTo>
                  <a:pt x="762" y="22860"/>
                </a:lnTo>
                <a:lnTo>
                  <a:pt x="0" y="24384"/>
                </a:lnTo>
                <a:lnTo>
                  <a:pt x="0" y="25908"/>
                </a:lnTo>
                <a:lnTo>
                  <a:pt x="762" y="28194"/>
                </a:lnTo>
                <a:lnTo>
                  <a:pt x="1524" y="28956"/>
                </a:lnTo>
                <a:lnTo>
                  <a:pt x="3048" y="29718"/>
                </a:lnTo>
                <a:lnTo>
                  <a:pt x="6096" y="30480"/>
                </a:lnTo>
                <a:lnTo>
                  <a:pt x="14478" y="29718"/>
                </a:lnTo>
                <a:lnTo>
                  <a:pt x="26484" y="27823"/>
                </a:lnTo>
                <a:lnTo>
                  <a:pt x="39575" y="24551"/>
                </a:lnTo>
                <a:lnTo>
                  <a:pt x="52329" y="19869"/>
                </a:lnTo>
                <a:lnTo>
                  <a:pt x="63323" y="13747"/>
                </a:lnTo>
                <a:lnTo>
                  <a:pt x="70866" y="6858"/>
                </a:lnTo>
                <a:close/>
              </a:path>
            </a:pathLst>
          </a:custGeom>
          <a:solidFill>
            <a:srgbClr val="FFE5B7"/>
          </a:solidFill>
        </p:spPr>
        <p:txBody>
          <a:bodyPr wrap="square" lIns="0" tIns="0" rIns="0" bIns="0" rtlCol="0"/>
          <a:lstStyle/>
          <a:p>
            <a:endParaRPr/>
          </a:p>
        </p:txBody>
      </p:sp>
      <p:sp>
        <p:nvSpPr>
          <p:cNvPr id="15" name="object 15"/>
          <p:cNvSpPr/>
          <p:nvPr/>
        </p:nvSpPr>
        <p:spPr>
          <a:xfrm>
            <a:off x="8134946" y="4962144"/>
            <a:ext cx="71755" cy="31750"/>
          </a:xfrm>
          <a:custGeom>
            <a:avLst/>
            <a:gdLst/>
            <a:ahLst/>
            <a:cxnLst/>
            <a:rect l="l" t="t" r="r" b="b"/>
            <a:pathLst>
              <a:path w="71754" h="31750">
                <a:moveTo>
                  <a:pt x="71678" y="8382"/>
                </a:moveTo>
                <a:lnTo>
                  <a:pt x="70154" y="0"/>
                </a:lnTo>
                <a:lnTo>
                  <a:pt x="64820" y="5334"/>
                </a:lnTo>
                <a:lnTo>
                  <a:pt x="57962" y="9144"/>
                </a:lnTo>
                <a:lnTo>
                  <a:pt x="45751" y="15105"/>
                </a:lnTo>
                <a:lnTo>
                  <a:pt x="34773" y="18238"/>
                </a:lnTo>
                <a:lnTo>
                  <a:pt x="22960" y="20368"/>
                </a:lnTo>
                <a:lnTo>
                  <a:pt x="3860" y="22098"/>
                </a:lnTo>
                <a:lnTo>
                  <a:pt x="3098" y="22860"/>
                </a:lnTo>
                <a:lnTo>
                  <a:pt x="0" y="25501"/>
                </a:lnTo>
                <a:lnTo>
                  <a:pt x="0" y="27076"/>
                </a:lnTo>
                <a:lnTo>
                  <a:pt x="3098" y="29718"/>
                </a:lnTo>
                <a:lnTo>
                  <a:pt x="4622" y="30480"/>
                </a:lnTo>
                <a:lnTo>
                  <a:pt x="6908" y="31242"/>
                </a:lnTo>
                <a:lnTo>
                  <a:pt x="15290" y="30480"/>
                </a:lnTo>
                <a:lnTo>
                  <a:pt x="27701" y="27459"/>
                </a:lnTo>
                <a:lnTo>
                  <a:pt x="40268" y="24502"/>
                </a:lnTo>
                <a:lnTo>
                  <a:pt x="52453" y="20591"/>
                </a:lnTo>
                <a:lnTo>
                  <a:pt x="63717" y="14710"/>
                </a:lnTo>
                <a:lnTo>
                  <a:pt x="71678" y="8382"/>
                </a:lnTo>
                <a:close/>
              </a:path>
            </a:pathLst>
          </a:custGeom>
          <a:solidFill>
            <a:srgbClr val="FFE5B7"/>
          </a:solidFill>
        </p:spPr>
        <p:txBody>
          <a:bodyPr wrap="square" lIns="0" tIns="0" rIns="0" bIns="0" rtlCol="0"/>
          <a:lstStyle/>
          <a:p>
            <a:endParaRPr/>
          </a:p>
        </p:txBody>
      </p:sp>
      <p:sp>
        <p:nvSpPr>
          <p:cNvPr id="16" name="object 16"/>
          <p:cNvSpPr/>
          <p:nvPr/>
        </p:nvSpPr>
        <p:spPr>
          <a:xfrm>
            <a:off x="7907146" y="4645720"/>
            <a:ext cx="121285" cy="20955"/>
          </a:xfrm>
          <a:custGeom>
            <a:avLst/>
            <a:gdLst/>
            <a:ahLst/>
            <a:cxnLst/>
            <a:rect l="l" t="t" r="r" b="b"/>
            <a:pathLst>
              <a:path w="121284" h="20954">
                <a:moveTo>
                  <a:pt x="121157" y="18481"/>
                </a:moveTo>
                <a:lnTo>
                  <a:pt x="43020" y="0"/>
                </a:lnTo>
                <a:lnTo>
                  <a:pt x="30699" y="2650"/>
                </a:lnTo>
                <a:lnTo>
                  <a:pt x="16659" y="3267"/>
                </a:lnTo>
                <a:lnTo>
                  <a:pt x="4572" y="3241"/>
                </a:lnTo>
                <a:lnTo>
                  <a:pt x="0" y="2479"/>
                </a:lnTo>
                <a:lnTo>
                  <a:pt x="48780" y="20272"/>
                </a:lnTo>
                <a:lnTo>
                  <a:pt x="61287" y="20877"/>
                </a:lnTo>
                <a:lnTo>
                  <a:pt x="74438" y="20797"/>
                </a:lnTo>
                <a:lnTo>
                  <a:pt x="87735" y="20311"/>
                </a:lnTo>
                <a:lnTo>
                  <a:pt x="100680" y="19700"/>
                </a:lnTo>
                <a:lnTo>
                  <a:pt x="112776" y="19243"/>
                </a:lnTo>
                <a:lnTo>
                  <a:pt x="121157" y="18481"/>
                </a:lnTo>
                <a:close/>
              </a:path>
            </a:pathLst>
          </a:custGeom>
          <a:solidFill>
            <a:srgbClr val="FFE5B7"/>
          </a:solidFill>
        </p:spPr>
        <p:txBody>
          <a:bodyPr wrap="square" lIns="0" tIns="0" rIns="0" bIns="0" rtlCol="0"/>
          <a:lstStyle/>
          <a:p>
            <a:endParaRPr/>
          </a:p>
        </p:txBody>
      </p:sp>
      <p:sp>
        <p:nvSpPr>
          <p:cNvPr id="17" name="object 17"/>
          <p:cNvSpPr/>
          <p:nvPr/>
        </p:nvSpPr>
        <p:spPr>
          <a:xfrm>
            <a:off x="7943722" y="4736591"/>
            <a:ext cx="113030" cy="19050"/>
          </a:xfrm>
          <a:custGeom>
            <a:avLst/>
            <a:gdLst/>
            <a:ahLst/>
            <a:cxnLst/>
            <a:rect l="l" t="t" r="r" b="b"/>
            <a:pathLst>
              <a:path w="113029" h="19050">
                <a:moveTo>
                  <a:pt x="112776" y="3810"/>
                </a:moveTo>
                <a:lnTo>
                  <a:pt x="112776" y="3048"/>
                </a:lnTo>
                <a:lnTo>
                  <a:pt x="110489" y="762"/>
                </a:lnTo>
                <a:lnTo>
                  <a:pt x="107442" y="0"/>
                </a:lnTo>
                <a:lnTo>
                  <a:pt x="101346" y="762"/>
                </a:lnTo>
                <a:lnTo>
                  <a:pt x="93726" y="3048"/>
                </a:lnTo>
                <a:lnTo>
                  <a:pt x="83058" y="4572"/>
                </a:lnTo>
                <a:lnTo>
                  <a:pt x="70866" y="5334"/>
                </a:lnTo>
                <a:lnTo>
                  <a:pt x="56388" y="6096"/>
                </a:lnTo>
                <a:lnTo>
                  <a:pt x="41910" y="7620"/>
                </a:lnTo>
                <a:lnTo>
                  <a:pt x="0" y="7620"/>
                </a:lnTo>
                <a:lnTo>
                  <a:pt x="0" y="18288"/>
                </a:lnTo>
                <a:lnTo>
                  <a:pt x="4572" y="18288"/>
                </a:lnTo>
                <a:lnTo>
                  <a:pt x="14129" y="18899"/>
                </a:lnTo>
                <a:lnTo>
                  <a:pt x="52270" y="16942"/>
                </a:lnTo>
                <a:lnTo>
                  <a:pt x="90537" y="13712"/>
                </a:lnTo>
                <a:lnTo>
                  <a:pt x="110489" y="8382"/>
                </a:lnTo>
                <a:lnTo>
                  <a:pt x="112776" y="3810"/>
                </a:lnTo>
                <a:close/>
              </a:path>
            </a:pathLst>
          </a:custGeom>
          <a:solidFill>
            <a:srgbClr val="FFE5B7"/>
          </a:solidFill>
        </p:spPr>
        <p:txBody>
          <a:bodyPr wrap="square" lIns="0" tIns="0" rIns="0" bIns="0" rtlCol="0"/>
          <a:lstStyle/>
          <a:p>
            <a:endParaRPr/>
          </a:p>
        </p:txBody>
      </p:sp>
      <p:sp>
        <p:nvSpPr>
          <p:cNvPr id="18" name="object 18"/>
          <p:cNvSpPr/>
          <p:nvPr/>
        </p:nvSpPr>
        <p:spPr>
          <a:xfrm>
            <a:off x="7943722" y="4868417"/>
            <a:ext cx="113030" cy="19050"/>
          </a:xfrm>
          <a:custGeom>
            <a:avLst/>
            <a:gdLst/>
            <a:ahLst/>
            <a:cxnLst/>
            <a:rect l="l" t="t" r="r" b="b"/>
            <a:pathLst>
              <a:path w="113029" h="19050">
                <a:moveTo>
                  <a:pt x="112776" y="3048"/>
                </a:moveTo>
                <a:lnTo>
                  <a:pt x="112776" y="2286"/>
                </a:lnTo>
                <a:lnTo>
                  <a:pt x="110489" y="0"/>
                </a:lnTo>
                <a:lnTo>
                  <a:pt x="107442" y="0"/>
                </a:lnTo>
                <a:lnTo>
                  <a:pt x="101346" y="762"/>
                </a:lnTo>
                <a:lnTo>
                  <a:pt x="93726" y="3048"/>
                </a:lnTo>
                <a:lnTo>
                  <a:pt x="83058" y="4572"/>
                </a:lnTo>
                <a:lnTo>
                  <a:pt x="70866" y="5334"/>
                </a:lnTo>
                <a:lnTo>
                  <a:pt x="56388" y="6096"/>
                </a:lnTo>
                <a:lnTo>
                  <a:pt x="41910" y="7620"/>
                </a:lnTo>
                <a:lnTo>
                  <a:pt x="0" y="7620"/>
                </a:lnTo>
                <a:lnTo>
                  <a:pt x="0" y="18288"/>
                </a:lnTo>
                <a:lnTo>
                  <a:pt x="4572" y="18288"/>
                </a:lnTo>
                <a:lnTo>
                  <a:pt x="14129" y="18899"/>
                </a:lnTo>
                <a:lnTo>
                  <a:pt x="52270" y="16942"/>
                </a:lnTo>
                <a:lnTo>
                  <a:pt x="90537" y="13712"/>
                </a:lnTo>
                <a:lnTo>
                  <a:pt x="112014" y="5334"/>
                </a:lnTo>
                <a:lnTo>
                  <a:pt x="112776" y="3048"/>
                </a:lnTo>
                <a:close/>
              </a:path>
            </a:pathLst>
          </a:custGeom>
          <a:solidFill>
            <a:srgbClr val="FFE5B7"/>
          </a:solidFill>
        </p:spPr>
        <p:txBody>
          <a:bodyPr wrap="square" lIns="0" tIns="0" rIns="0" bIns="0" rtlCol="0"/>
          <a:lstStyle/>
          <a:p>
            <a:endParaRPr/>
          </a:p>
        </p:txBody>
      </p:sp>
      <p:sp>
        <p:nvSpPr>
          <p:cNvPr id="19" name="object 19"/>
          <p:cNvSpPr/>
          <p:nvPr/>
        </p:nvSpPr>
        <p:spPr>
          <a:xfrm>
            <a:off x="7943722" y="4993385"/>
            <a:ext cx="110489" cy="19050"/>
          </a:xfrm>
          <a:custGeom>
            <a:avLst/>
            <a:gdLst/>
            <a:ahLst/>
            <a:cxnLst/>
            <a:rect l="l" t="t" r="r" b="b"/>
            <a:pathLst>
              <a:path w="110490" h="19050">
                <a:moveTo>
                  <a:pt x="110489" y="4571"/>
                </a:moveTo>
                <a:lnTo>
                  <a:pt x="110489" y="1523"/>
                </a:lnTo>
                <a:lnTo>
                  <a:pt x="109728" y="0"/>
                </a:lnTo>
                <a:lnTo>
                  <a:pt x="101260" y="1006"/>
                </a:lnTo>
                <a:lnTo>
                  <a:pt x="88473" y="3089"/>
                </a:lnTo>
                <a:lnTo>
                  <a:pt x="75960" y="4746"/>
                </a:lnTo>
                <a:lnTo>
                  <a:pt x="26049" y="8543"/>
                </a:lnTo>
                <a:lnTo>
                  <a:pt x="12954" y="9143"/>
                </a:lnTo>
                <a:lnTo>
                  <a:pt x="0" y="8381"/>
                </a:lnTo>
                <a:lnTo>
                  <a:pt x="0" y="18287"/>
                </a:lnTo>
                <a:lnTo>
                  <a:pt x="7620" y="19049"/>
                </a:lnTo>
                <a:lnTo>
                  <a:pt x="27053" y="19037"/>
                </a:lnTo>
                <a:lnTo>
                  <a:pt x="39743" y="18339"/>
                </a:lnTo>
                <a:lnTo>
                  <a:pt x="52486" y="17182"/>
                </a:lnTo>
                <a:lnTo>
                  <a:pt x="77724" y="14477"/>
                </a:lnTo>
                <a:lnTo>
                  <a:pt x="83820" y="13715"/>
                </a:lnTo>
                <a:lnTo>
                  <a:pt x="89916" y="12191"/>
                </a:lnTo>
                <a:lnTo>
                  <a:pt x="94488" y="12191"/>
                </a:lnTo>
                <a:lnTo>
                  <a:pt x="102107" y="10667"/>
                </a:lnTo>
                <a:lnTo>
                  <a:pt x="103632" y="9905"/>
                </a:lnTo>
                <a:lnTo>
                  <a:pt x="108204" y="6857"/>
                </a:lnTo>
                <a:lnTo>
                  <a:pt x="110489" y="4571"/>
                </a:lnTo>
                <a:close/>
              </a:path>
            </a:pathLst>
          </a:custGeom>
          <a:solidFill>
            <a:srgbClr val="FFE5B7"/>
          </a:solidFill>
        </p:spPr>
        <p:txBody>
          <a:bodyPr wrap="square" lIns="0" tIns="0" rIns="0" bIns="0" rtlCol="0"/>
          <a:lstStyle/>
          <a:p>
            <a:endParaRPr/>
          </a:p>
        </p:txBody>
      </p:sp>
      <p:sp>
        <p:nvSpPr>
          <p:cNvPr id="20" name="object 20"/>
          <p:cNvSpPr/>
          <p:nvPr/>
        </p:nvSpPr>
        <p:spPr>
          <a:xfrm>
            <a:off x="7872107" y="4728971"/>
            <a:ext cx="49530" cy="50800"/>
          </a:xfrm>
          <a:custGeom>
            <a:avLst/>
            <a:gdLst/>
            <a:ahLst/>
            <a:cxnLst/>
            <a:rect l="l" t="t" r="r" b="b"/>
            <a:pathLst>
              <a:path w="49529" h="50800">
                <a:moveTo>
                  <a:pt x="49530" y="45720"/>
                </a:moveTo>
                <a:lnTo>
                  <a:pt x="49530" y="0"/>
                </a:lnTo>
                <a:lnTo>
                  <a:pt x="44752" y="1340"/>
                </a:lnTo>
                <a:lnTo>
                  <a:pt x="32576" y="3136"/>
                </a:lnTo>
                <a:lnTo>
                  <a:pt x="18135" y="3668"/>
                </a:lnTo>
                <a:lnTo>
                  <a:pt x="6236" y="3808"/>
                </a:lnTo>
                <a:lnTo>
                  <a:pt x="0" y="3810"/>
                </a:lnTo>
                <a:lnTo>
                  <a:pt x="0" y="50292"/>
                </a:lnTo>
                <a:lnTo>
                  <a:pt x="6236" y="50300"/>
                </a:lnTo>
                <a:lnTo>
                  <a:pt x="18963" y="50039"/>
                </a:lnTo>
                <a:lnTo>
                  <a:pt x="31621" y="49098"/>
                </a:lnTo>
                <a:lnTo>
                  <a:pt x="44196" y="47244"/>
                </a:lnTo>
                <a:lnTo>
                  <a:pt x="49530" y="45720"/>
                </a:lnTo>
                <a:close/>
              </a:path>
            </a:pathLst>
          </a:custGeom>
          <a:solidFill>
            <a:srgbClr val="FFDDA5"/>
          </a:solidFill>
        </p:spPr>
        <p:txBody>
          <a:bodyPr wrap="square" lIns="0" tIns="0" rIns="0" bIns="0" rtlCol="0"/>
          <a:lstStyle/>
          <a:p>
            <a:endParaRPr/>
          </a:p>
        </p:txBody>
      </p:sp>
      <p:sp>
        <p:nvSpPr>
          <p:cNvPr id="21" name="object 21"/>
          <p:cNvSpPr/>
          <p:nvPr/>
        </p:nvSpPr>
        <p:spPr>
          <a:xfrm>
            <a:off x="7872107" y="4881371"/>
            <a:ext cx="49530" cy="50800"/>
          </a:xfrm>
          <a:custGeom>
            <a:avLst/>
            <a:gdLst/>
            <a:ahLst/>
            <a:cxnLst/>
            <a:rect l="l" t="t" r="r" b="b"/>
            <a:pathLst>
              <a:path w="49529" h="50800">
                <a:moveTo>
                  <a:pt x="49530" y="43434"/>
                </a:moveTo>
                <a:lnTo>
                  <a:pt x="49530" y="0"/>
                </a:lnTo>
                <a:lnTo>
                  <a:pt x="43665" y="1276"/>
                </a:lnTo>
                <a:lnTo>
                  <a:pt x="31348" y="3685"/>
                </a:lnTo>
                <a:lnTo>
                  <a:pt x="19170" y="5566"/>
                </a:lnTo>
                <a:lnTo>
                  <a:pt x="6543" y="6077"/>
                </a:lnTo>
                <a:lnTo>
                  <a:pt x="0" y="6096"/>
                </a:lnTo>
                <a:lnTo>
                  <a:pt x="0" y="50292"/>
                </a:lnTo>
                <a:lnTo>
                  <a:pt x="6543" y="50302"/>
                </a:lnTo>
                <a:lnTo>
                  <a:pt x="19209" y="49202"/>
                </a:lnTo>
                <a:lnTo>
                  <a:pt x="31686" y="47058"/>
                </a:lnTo>
                <a:lnTo>
                  <a:pt x="44196" y="44958"/>
                </a:lnTo>
                <a:lnTo>
                  <a:pt x="49530" y="43434"/>
                </a:lnTo>
                <a:close/>
              </a:path>
            </a:pathLst>
          </a:custGeom>
          <a:solidFill>
            <a:srgbClr val="FFDDA5"/>
          </a:solidFill>
        </p:spPr>
        <p:txBody>
          <a:bodyPr wrap="square" lIns="0" tIns="0" rIns="0" bIns="0" rtlCol="0"/>
          <a:lstStyle/>
          <a:p>
            <a:endParaRPr/>
          </a:p>
        </p:txBody>
      </p:sp>
      <p:sp>
        <p:nvSpPr>
          <p:cNvPr id="22" name="object 22"/>
          <p:cNvSpPr/>
          <p:nvPr/>
        </p:nvSpPr>
        <p:spPr>
          <a:xfrm>
            <a:off x="7872107" y="5028438"/>
            <a:ext cx="49530" cy="64135"/>
          </a:xfrm>
          <a:custGeom>
            <a:avLst/>
            <a:gdLst/>
            <a:ahLst/>
            <a:cxnLst/>
            <a:rect l="l" t="t" r="r" b="b"/>
            <a:pathLst>
              <a:path w="49529" h="64135">
                <a:moveTo>
                  <a:pt x="49530" y="53340"/>
                </a:moveTo>
                <a:lnTo>
                  <a:pt x="49530" y="0"/>
                </a:lnTo>
                <a:lnTo>
                  <a:pt x="43739" y="2130"/>
                </a:lnTo>
                <a:lnTo>
                  <a:pt x="31235" y="4727"/>
                </a:lnTo>
                <a:lnTo>
                  <a:pt x="18346" y="7141"/>
                </a:lnTo>
                <a:lnTo>
                  <a:pt x="6242" y="9120"/>
                </a:lnTo>
                <a:lnTo>
                  <a:pt x="0" y="9144"/>
                </a:lnTo>
                <a:lnTo>
                  <a:pt x="0" y="64008"/>
                </a:lnTo>
                <a:lnTo>
                  <a:pt x="6242" y="63249"/>
                </a:lnTo>
                <a:lnTo>
                  <a:pt x="18868" y="62164"/>
                </a:lnTo>
                <a:lnTo>
                  <a:pt x="31285" y="59176"/>
                </a:lnTo>
                <a:lnTo>
                  <a:pt x="43434" y="55626"/>
                </a:lnTo>
                <a:lnTo>
                  <a:pt x="49530" y="53340"/>
                </a:lnTo>
                <a:close/>
              </a:path>
            </a:pathLst>
          </a:custGeom>
          <a:solidFill>
            <a:srgbClr val="FFDDA5"/>
          </a:solidFill>
        </p:spPr>
        <p:txBody>
          <a:bodyPr wrap="square" lIns="0" tIns="0" rIns="0" bIns="0" rtlCol="0"/>
          <a:lstStyle/>
          <a:p>
            <a:endParaRPr/>
          </a:p>
        </p:txBody>
      </p:sp>
      <p:sp>
        <p:nvSpPr>
          <p:cNvPr id="23" name="object 23"/>
          <p:cNvSpPr/>
          <p:nvPr/>
        </p:nvSpPr>
        <p:spPr>
          <a:xfrm>
            <a:off x="8009328" y="5756909"/>
            <a:ext cx="21590" cy="96520"/>
          </a:xfrm>
          <a:custGeom>
            <a:avLst/>
            <a:gdLst/>
            <a:ahLst/>
            <a:cxnLst/>
            <a:rect l="l" t="t" r="r" b="b"/>
            <a:pathLst>
              <a:path w="21590" h="96520">
                <a:moveTo>
                  <a:pt x="21274" y="48768"/>
                </a:moveTo>
                <a:lnTo>
                  <a:pt x="21274" y="0"/>
                </a:lnTo>
                <a:lnTo>
                  <a:pt x="13467" y="3851"/>
                </a:lnTo>
                <a:lnTo>
                  <a:pt x="6864" y="13488"/>
                </a:lnTo>
                <a:lnTo>
                  <a:pt x="2147" y="27667"/>
                </a:lnTo>
                <a:lnTo>
                  <a:pt x="0" y="45148"/>
                </a:lnTo>
                <a:lnTo>
                  <a:pt x="1403" y="63865"/>
                </a:lnTo>
                <a:lnTo>
                  <a:pt x="5300" y="79171"/>
                </a:lnTo>
                <a:lnTo>
                  <a:pt x="11097" y="90195"/>
                </a:lnTo>
                <a:lnTo>
                  <a:pt x="18199" y="96064"/>
                </a:lnTo>
                <a:lnTo>
                  <a:pt x="21274" y="48768"/>
                </a:lnTo>
                <a:close/>
              </a:path>
            </a:pathLst>
          </a:custGeom>
          <a:solidFill>
            <a:srgbClr val="000080"/>
          </a:solidFill>
        </p:spPr>
        <p:txBody>
          <a:bodyPr wrap="square" lIns="0" tIns="0" rIns="0" bIns="0" rtlCol="0"/>
          <a:lstStyle/>
          <a:p>
            <a:endParaRPr/>
          </a:p>
        </p:txBody>
      </p:sp>
      <p:sp>
        <p:nvSpPr>
          <p:cNvPr id="24" name="object 24"/>
          <p:cNvSpPr/>
          <p:nvPr/>
        </p:nvSpPr>
        <p:spPr>
          <a:xfrm>
            <a:off x="8026793" y="5564885"/>
            <a:ext cx="817880" cy="422275"/>
          </a:xfrm>
          <a:custGeom>
            <a:avLst/>
            <a:gdLst/>
            <a:ahLst/>
            <a:cxnLst/>
            <a:rect l="l" t="t" r="r" b="b"/>
            <a:pathLst>
              <a:path w="817879" h="422275">
                <a:moveTo>
                  <a:pt x="810006" y="73152"/>
                </a:moveTo>
                <a:lnTo>
                  <a:pt x="810006" y="65532"/>
                </a:lnTo>
                <a:lnTo>
                  <a:pt x="435864" y="0"/>
                </a:lnTo>
                <a:lnTo>
                  <a:pt x="0" y="193548"/>
                </a:lnTo>
                <a:lnTo>
                  <a:pt x="0" y="288798"/>
                </a:lnTo>
                <a:lnTo>
                  <a:pt x="383286" y="422148"/>
                </a:lnTo>
                <a:lnTo>
                  <a:pt x="797052" y="162273"/>
                </a:lnTo>
                <a:lnTo>
                  <a:pt x="797052" y="80772"/>
                </a:lnTo>
                <a:lnTo>
                  <a:pt x="810006" y="73152"/>
                </a:lnTo>
                <a:close/>
              </a:path>
              <a:path w="817879" h="422275">
                <a:moveTo>
                  <a:pt x="817626" y="149352"/>
                </a:moveTo>
                <a:lnTo>
                  <a:pt x="817626" y="140970"/>
                </a:lnTo>
                <a:lnTo>
                  <a:pt x="797052" y="137160"/>
                </a:lnTo>
                <a:lnTo>
                  <a:pt x="797052" y="162273"/>
                </a:lnTo>
                <a:lnTo>
                  <a:pt x="817626" y="149352"/>
                </a:lnTo>
                <a:close/>
              </a:path>
            </a:pathLst>
          </a:custGeom>
          <a:solidFill>
            <a:srgbClr val="000080"/>
          </a:solidFill>
        </p:spPr>
        <p:txBody>
          <a:bodyPr wrap="square" lIns="0" tIns="0" rIns="0" bIns="0" rtlCol="0"/>
          <a:lstStyle/>
          <a:p>
            <a:endParaRPr/>
          </a:p>
        </p:txBody>
      </p:sp>
      <p:sp>
        <p:nvSpPr>
          <p:cNvPr id="25" name="object 25"/>
          <p:cNvSpPr/>
          <p:nvPr/>
        </p:nvSpPr>
        <p:spPr>
          <a:xfrm>
            <a:off x="8027555" y="5638800"/>
            <a:ext cx="817880" cy="340995"/>
          </a:xfrm>
          <a:custGeom>
            <a:avLst/>
            <a:gdLst/>
            <a:ahLst/>
            <a:cxnLst/>
            <a:rect l="l" t="t" r="r" b="b"/>
            <a:pathLst>
              <a:path w="817879" h="340995">
                <a:moveTo>
                  <a:pt x="817626" y="67055"/>
                </a:moveTo>
                <a:lnTo>
                  <a:pt x="439673" y="0"/>
                </a:lnTo>
                <a:lnTo>
                  <a:pt x="0" y="209550"/>
                </a:lnTo>
                <a:lnTo>
                  <a:pt x="382524" y="340614"/>
                </a:lnTo>
                <a:lnTo>
                  <a:pt x="817626" y="67055"/>
                </a:lnTo>
                <a:close/>
              </a:path>
            </a:pathLst>
          </a:custGeom>
          <a:solidFill>
            <a:srgbClr val="00FFFF"/>
          </a:solidFill>
        </p:spPr>
        <p:txBody>
          <a:bodyPr wrap="square" lIns="0" tIns="0" rIns="0" bIns="0" rtlCol="0"/>
          <a:lstStyle/>
          <a:p>
            <a:endParaRPr/>
          </a:p>
        </p:txBody>
      </p:sp>
      <p:sp>
        <p:nvSpPr>
          <p:cNvPr id="26" name="object 26"/>
          <p:cNvSpPr/>
          <p:nvPr/>
        </p:nvSpPr>
        <p:spPr>
          <a:xfrm>
            <a:off x="8408555" y="5641085"/>
            <a:ext cx="415290" cy="328930"/>
          </a:xfrm>
          <a:custGeom>
            <a:avLst/>
            <a:gdLst/>
            <a:ahLst/>
            <a:cxnLst/>
            <a:rect l="l" t="t" r="r" b="b"/>
            <a:pathLst>
              <a:path w="415290" h="328929">
                <a:moveTo>
                  <a:pt x="415290" y="68580"/>
                </a:moveTo>
                <a:lnTo>
                  <a:pt x="415290" y="0"/>
                </a:lnTo>
                <a:lnTo>
                  <a:pt x="0" y="252984"/>
                </a:lnTo>
                <a:lnTo>
                  <a:pt x="0" y="328422"/>
                </a:lnTo>
                <a:lnTo>
                  <a:pt x="415290" y="68580"/>
                </a:lnTo>
                <a:close/>
              </a:path>
            </a:pathLst>
          </a:custGeom>
          <a:solidFill>
            <a:srgbClr val="FFFF00"/>
          </a:solidFill>
        </p:spPr>
        <p:txBody>
          <a:bodyPr wrap="square" lIns="0" tIns="0" rIns="0" bIns="0" rtlCol="0"/>
          <a:lstStyle/>
          <a:p>
            <a:endParaRPr/>
          </a:p>
        </p:txBody>
      </p:sp>
      <p:sp>
        <p:nvSpPr>
          <p:cNvPr id="27" name="object 27"/>
          <p:cNvSpPr/>
          <p:nvPr/>
        </p:nvSpPr>
        <p:spPr>
          <a:xfrm>
            <a:off x="8036686" y="5766053"/>
            <a:ext cx="372110" cy="203835"/>
          </a:xfrm>
          <a:custGeom>
            <a:avLst/>
            <a:gdLst/>
            <a:ahLst/>
            <a:cxnLst/>
            <a:rect l="l" t="t" r="r" b="b"/>
            <a:pathLst>
              <a:path w="372109" h="203835">
                <a:moveTo>
                  <a:pt x="371856" y="203453"/>
                </a:moveTo>
                <a:lnTo>
                  <a:pt x="371856" y="127253"/>
                </a:lnTo>
                <a:lnTo>
                  <a:pt x="0" y="0"/>
                </a:lnTo>
                <a:lnTo>
                  <a:pt x="0" y="77724"/>
                </a:lnTo>
                <a:lnTo>
                  <a:pt x="371856" y="203453"/>
                </a:lnTo>
                <a:close/>
              </a:path>
            </a:pathLst>
          </a:custGeom>
          <a:solidFill>
            <a:srgbClr val="808000"/>
          </a:solidFill>
        </p:spPr>
        <p:txBody>
          <a:bodyPr wrap="square" lIns="0" tIns="0" rIns="0" bIns="0" rtlCol="0"/>
          <a:lstStyle/>
          <a:p>
            <a:endParaRPr/>
          </a:p>
        </p:txBody>
      </p:sp>
      <p:sp>
        <p:nvSpPr>
          <p:cNvPr id="28" name="object 28"/>
          <p:cNvSpPr/>
          <p:nvPr/>
        </p:nvSpPr>
        <p:spPr>
          <a:xfrm>
            <a:off x="8029841" y="5759196"/>
            <a:ext cx="378460" cy="135255"/>
          </a:xfrm>
          <a:custGeom>
            <a:avLst/>
            <a:gdLst/>
            <a:ahLst/>
            <a:cxnLst/>
            <a:rect l="l" t="t" r="r" b="b"/>
            <a:pathLst>
              <a:path w="378459" h="135254">
                <a:moveTo>
                  <a:pt x="377952" y="134873"/>
                </a:moveTo>
                <a:lnTo>
                  <a:pt x="377952" y="129539"/>
                </a:lnTo>
                <a:lnTo>
                  <a:pt x="0" y="0"/>
                </a:lnTo>
                <a:lnTo>
                  <a:pt x="0" y="3810"/>
                </a:lnTo>
                <a:lnTo>
                  <a:pt x="377952" y="134873"/>
                </a:lnTo>
                <a:close/>
              </a:path>
            </a:pathLst>
          </a:custGeom>
          <a:solidFill>
            <a:srgbClr val="000080"/>
          </a:solidFill>
        </p:spPr>
        <p:txBody>
          <a:bodyPr wrap="square" lIns="0" tIns="0" rIns="0" bIns="0" rtlCol="0"/>
          <a:lstStyle/>
          <a:p>
            <a:endParaRPr/>
          </a:p>
        </p:txBody>
      </p:sp>
      <p:sp>
        <p:nvSpPr>
          <p:cNvPr id="29" name="object 29"/>
          <p:cNvSpPr/>
          <p:nvPr/>
        </p:nvSpPr>
        <p:spPr>
          <a:xfrm>
            <a:off x="8410079" y="5705855"/>
            <a:ext cx="435609" cy="281305"/>
          </a:xfrm>
          <a:custGeom>
            <a:avLst/>
            <a:gdLst/>
            <a:ahLst/>
            <a:cxnLst/>
            <a:rect l="l" t="t" r="r" b="b"/>
            <a:pathLst>
              <a:path w="435609" h="281304">
                <a:moveTo>
                  <a:pt x="435102" y="8381"/>
                </a:moveTo>
                <a:lnTo>
                  <a:pt x="435102" y="0"/>
                </a:lnTo>
                <a:lnTo>
                  <a:pt x="0" y="273557"/>
                </a:lnTo>
                <a:lnTo>
                  <a:pt x="0" y="281177"/>
                </a:lnTo>
                <a:lnTo>
                  <a:pt x="435102" y="8381"/>
                </a:lnTo>
                <a:close/>
              </a:path>
            </a:pathLst>
          </a:custGeom>
          <a:solidFill>
            <a:srgbClr val="008080"/>
          </a:solidFill>
        </p:spPr>
        <p:txBody>
          <a:bodyPr wrap="square" lIns="0" tIns="0" rIns="0" bIns="0" rtlCol="0"/>
          <a:lstStyle/>
          <a:p>
            <a:endParaRPr/>
          </a:p>
        </p:txBody>
      </p:sp>
      <p:sp>
        <p:nvSpPr>
          <p:cNvPr id="30" name="object 30"/>
          <p:cNvSpPr/>
          <p:nvPr/>
        </p:nvSpPr>
        <p:spPr>
          <a:xfrm>
            <a:off x="8027555" y="5565647"/>
            <a:ext cx="809625" cy="323215"/>
          </a:xfrm>
          <a:custGeom>
            <a:avLst/>
            <a:gdLst/>
            <a:ahLst/>
            <a:cxnLst/>
            <a:rect l="l" t="t" r="r" b="b"/>
            <a:pathLst>
              <a:path w="809625" h="323214">
                <a:moveTo>
                  <a:pt x="809244" y="64770"/>
                </a:moveTo>
                <a:lnTo>
                  <a:pt x="431292" y="0"/>
                </a:lnTo>
                <a:lnTo>
                  <a:pt x="0" y="192786"/>
                </a:lnTo>
                <a:lnTo>
                  <a:pt x="380238" y="323088"/>
                </a:lnTo>
                <a:lnTo>
                  <a:pt x="809244" y="64770"/>
                </a:lnTo>
                <a:close/>
              </a:path>
            </a:pathLst>
          </a:custGeom>
          <a:solidFill>
            <a:srgbClr val="0000FF"/>
          </a:solidFill>
        </p:spPr>
        <p:txBody>
          <a:bodyPr wrap="square" lIns="0" tIns="0" rIns="0" bIns="0" rtlCol="0"/>
          <a:lstStyle/>
          <a:p>
            <a:endParaRPr/>
          </a:p>
        </p:txBody>
      </p:sp>
      <p:sp>
        <p:nvSpPr>
          <p:cNvPr id="31" name="object 31"/>
          <p:cNvSpPr/>
          <p:nvPr/>
        </p:nvSpPr>
        <p:spPr>
          <a:xfrm>
            <a:off x="8407018" y="5583173"/>
            <a:ext cx="389890" cy="77470"/>
          </a:xfrm>
          <a:custGeom>
            <a:avLst/>
            <a:gdLst/>
            <a:ahLst/>
            <a:cxnLst/>
            <a:rect l="l" t="t" r="r" b="b"/>
            <a:pathLst>
              <a:path w="389890" h="77470">
                <a:moveTo>
                  <a:pt x="389381" y="72389"/>
                </a:moveTo>
                <a:lnTo>
                  <a:pt x="12953" y="0"/>
                </a:lnTo>
                <a:lnTo>
                  <a:pt x="0" y="6096"/>
                </a:lnTo>
                <a:lnTo>
                  <a:pt x="381761" y="76961"/>
                </a:lnTo>
                <a:lnTo>
                  <a:pt x="389381" y="72389"/>
                </a:lnTo>
                <a:close/>
              </a:path>
            </a:pathLst>
          </a:custGeom>
          <a:solidFill>
            <a:srgbClr val="FF0000"/>
          </a:solidFill>
        </p:spPr>
        <p:txBody>
          <a:bodyPr wrap="square" lIns="0" tIns="0" rIns="0" bIns="0" rtlCol="0"/>
          <a:lstStyle/>
          <a:p>
            <a:endParaRPr/>
          </a:p>
        </p:txBody>
      </p:sp>
      <p:sp>
        <p:nvSpPr>
          <p:cNvPr id="32" name="object 32"/>
          <p:cNvSpPr/>
          <p:nvPr/>
        </p:nvSpPr>
        <p:spPr>
          <a:xfrm>
            <a:off x="8377313" y="5596890"/>
            <a:ext cx="395605" cy="78740"/>
          </a:xfrm>
          <a:custGeom>
            <a:avLst/>
            <a:gdLst/>
            <a:ahLst/>
            <a:cxnLst/>
            <a:rect l="l" t="t" r="r" b="b"/>
            <a:pathLst>
              <a:path w="395604" h="78739">
                <a:moveTo>
                  <a:pt x="395478" y="72389"/>
                </a:moveTo>
                <a:lnTo>
                  <a:pt x="13716" y="0"/>
                </a:lnTo>
                <a:lnTo>
                  <a:pt x="0" y="5334"/>
                </a:lnTo>
                <a:lnTo>
                  <a:pt x="386334" y="78485"/>
                </a:lnTo>
                <a:lnTo>
                  <a:pt x="395478" y="72389"/>
                </a:lnTo>
                <a:close/>
              </a:path>
            </a:pathLst>
          </a:custGeom>
          <a:solidFill>
            <a:srgbClr val="FF0000"/>
          </a:solidFill>
        </p:spPr>
        <p:txBody>
          <a:bodyPr wrap="square" lIns="0" tIns="0" rIns="0" bIns="0" rtlCol="0"/>
          <a:lstStyle/>
          <a:p>
            <a:endParaRPr/>
          </a:p>
        </p:txBody>
      </p:sp>
      <p:sp>
        <p:nvSpPr>
          <p:cNvPr id="33" name="object 33"/>
          <p:cNvSpPr/>
          <p:nvPr/>
        </p:nvSpPr>
        <p:spPr>
          <a:xfrm>
            <a:off x="8407793" y="5630417"/>
            <a:ext cx="429259" cy="264160"/>
          </a:xfrm>
          <a:custGeom>
            <a:avLst/>
            <a:gdLst/>
            <a:ahLst/>
            <a:cxnLst/>
            <a:rect l="l" t="t" r="r" b="b"/>
            <a:pathLst>
              <a:path w="429259" h="264160">
                <a:moveTo>
                  <a:pt x="429006" y="7620"/>
                </a:moveTo>
                <a:lnTo>
                  <a:pt x="429006" y="0"/>
                </a:lnTo>
                <a:lnTo>
                  <a:pt x="0" y="258318"/>
                </a:lnTo>
                <a:lnTo>
                  <a:pt x="0" y="263652"/>
                </a:lnTo>
                <a:lnTo>
                  <a:pt x="429006" y="7620"/>
                </a:lnTo>
                <a:close/>
              </a:path>
            </a:pathLst>
          </a:custGeom>
          <a:solidFill>
            <a:srgbClr val="008080"/>
          </a:solidFill>
        </p:spPr>
        <p:txBody>
          <a:bodyPr wrap="square" lIns="0" tIns="0" rIns="0" bIns="0" rtlCol="0"/>
          <a:lstStyle/>
          <a:p>
            <a:endParaRPr/>
          </a:p>
        </p:txBody>
      </p:sp>
      <p:sp>
        <p:nvSpPr>
          <p:cNvPr id="34" name="object 34"/>
          <p:cNvSpPr/>
          <p:nvPr/>
        </p:nvSpPr>
        <p:spPr>
          <a:xfrm>
            <a:off x="8408258" y="5653259"/>
            <a:ext cx="414020" cy="248920"/>
          </a:xfrm>
          <a:custGeom>
            <a:avLst/>
            <a:gdLst/>
            <a:ahLst/>
            <a:cxnLst/>
            <a:rect l="l" t="t" r="r" b="b"/>
            <a:pathLst>
              <a:path w="414020" h="248920">
                <a:moveTo>
                  <a:pt x="413756" y="0"/>
                </a:moveTo>
                <a:lnTo>
                  <a:pt x="0" y="248409"/>
                </a:lnTo>
              </a:path>
            </a:pathLst>
          </a:custGeom>
          <a:ln w="3175">
            <a:solidFill>
              <a:srgbClr val="000000"/>
            </a:solidFill>
          </a:ln>
        </p:spPr>
        <p:txBody>
          <a:bodyPr wrap="square" lIns="0" tIns="0" rIns="0" bIns="0" rtlCol="0"/>
          <a:lstStyle/>
          <a:p>
            <a:endParaRPr/>
          </a:p>
        </p:txBody>
      </p:sp>
      <p:sp>
        <p:nvSpPr>
          <p:cNvPr id="35" name="object 35"/>
          <p:cNvSpPr/>
          <p:nvPr/>
        </p:nvSpPr>
        <p:spPr>
          <a:xfrm>
            <a:off x="8408258" y="5664689"/>
            <a:ext cx="414020" cy="248920"/>
          </a:xfrm>
          <a:custGeom>
            <a:avLst/>
            <a:gdLst/>
            <a:ahLst/>
            <a:cxnLst/>
            <a:rect l="l" t="t" r="r" b="b"/>
            <a:pathLst>
              <a:path w="414020" h="248920">
                <a:moveTo>
                  <a:pt x="413756" y="0"/>
                </a:moveTo>
                <a:lnTo>
                  <a:pt x="0" y="248409"/>
                </a:lnTo>
              </a:path>
            </a:pathLst>
          </a:custGeom>
          <a:ln w="3175">
            <a:solidFill>
              <a:srgbClr val="000000"/>
            </a:solidFill>
          </a:ln>
        </p:spPr>
        <p:txBody>
          <a:bodyPr wrap="square" lIns="0" tIns="0" rIns="0" bIns="0" rtlCol="0"/>
          <a:lstStyle/>
          <a:p>
            <a:endParaRPr/>
          </a:p>
        </p:txBody>
      </p:sp>
      <p:sp>
        <p:nvSpPr>
          <p:cNvPr id="36" name="object 36"/>
          <p:cNvSpPr/>
          <p:nvPr/>
        </p:nvSpPr>
        <p:spPr>
          <a:xfrm>
            <a:off x="8408258" y="5676119"/>
            <a:ext cx="414020" cy="250825"/>
          </a:xfrm>
          <a:custGeom>
            <a:avLst/>
            <a:gdLst/>
            <a:ahLst/>
            <a:cxnLst/>
            <a:rect l="l" t="t" r="r" b="b"/>
            <a:pathLst>
              <a:path w="414020" h="250825">
                <a:moveTo>
                  <a:pt x="413756" y="0"/>
                </a:moveTo>
                <a:lnTo>
                  <a:pt x="0" y="250700"/>
                </a:lnTo>
              </a:path>
            </a:pathLst>
          </a:custGeom>
          <a:ln w="3175">
            <a:solidFill>
              <a:srgbClr val="000000"/>
            </a:solidFill>
          </a:ln>
        </p:spPr>
        <p:txBody>
          <a:bodyPr wrap="square" lIns="0" tIns="0" rIns="0" bIns="0" rtlCol="0"/>
          <a:lstStyle/>
          <a:p>
            <a:endParaRPr/>
          </a:p>
        </p:txBody>
      </p:sp>
      <p:sp>
        <p:nvSpPr>
          <p:cNvPr id="37" name="object 37"/>
          <p:cNvSpPr/>
          <p:nvPr/>
        </p:nvSpPr>
        <p:spPr>
          <a:xfrm>
            <a:off x="8408258" y="5686781"/>
            <a:ext cx="414020" cy="253365"/>
          </a:xfrm>
          <a:custGeom>
            <a:avLst/>
            <a:gdLst/>
            <a:ahLst/>
            <a:cxnLst/>
            <a:rect l="l" t="t" r="r" b="b"/>
            <a:pathLst>
              <a:path w="414020" h="253364">
                <a:moveTo>
                  <a:pt x="413756" y="0"/>
                </a:moveTo>
                <a:lnTo>
                  <a:pt x="0" y="252979"/>
                </a:lnTo>
              </a:path>
            </a:pathLst>
          </a:custGeom>
          <a:ln w="3175">
            <a:solidFill>
              <a:srgbClr val="000000"/>
            </a:solidFill>
          </a:ln>
        </p:spPr>
        <p:txBody>
          <a:bodyPr wrap="square" lIns="0" tIns="0" rIns="0" bIns="0" rtlCol="0"/>
          <a:lstStyle/>
          <a:p>
            <a:endParaRPr/>
          </a:p>
        </p:txBody>
      </p:sp>
      <p:sp>
        <p:nvSpPr>
          <p:cNvPr id="38" name="object 38"/>
          <p:cNvSpPr/>
          <p:nvPr/>
        </p:nvSpPr>
        <p:spPr>
          <a:xfrm>
            <a:off x="8408258" y="5698979"/>
            <a:ext cx="414655" cy="255270"/>
          </a:xfrm>
          <a:custGeom>
            <a:avLst/>
            <a:gdLst/>
            <a:ahLst/>
            <a:cxnLst/>
            <a:rect l="l" t="t" r="r" b="b"/>
            <a:pathLst>
              <a:path w="414654" h="255270">
                <a:moveTo>
                  <a:pt x="414519" y="0"/>
                </a:moveTo>
                <a:lnTo>
                  <a:pt x="0" y="255269"/>
                </a:lnTo>
              </a:path>
            </a:pathLst>
          </a:custGeom>
          <a:ln w="3175">
            <a:solidFill>
              <a:srgbClr val="000000"/>
            </a:solidFill>
          </a:ln>
        </p:spPr>
        <p:txBody>
          <a:bodyPr wrap="square" lIns="0" tIns="0" rIns="0" bIns="0" rtlCol="0"/>
          <a:lstStyle/>
          <a:p>
            <a:endParaRPr/>
          </a:p>
        </p:txBody>
      </p:sp>
      <p:sp>
        <p:nvSpPr>
          <p:cNvPr id="39" name="object 39"/>
          <p:cNvSpPr/>
          <p:nvPr/>
        </p:nvSpPr>
        <p:spPr>
          <a:xfrm>
            <a:off x="8035657" y="5774418"/>
            <a:ext cx="372745" cy="127635"/>
          </a:xfrm>
          <a:custGeom>
            <a:avLst/>
            <a:gdLst/>
            <a:ahLst/>
            <a:cxnLst/>
            <a:rect l="l" t="t" r="r" b="b"/>
            <a:pathLst>
              <a:path w="372745" h="127635">
                <a:moveTo>
                  <a:pt x="0" y="0"/>
                </a:moveTo>
                <a:lnTo>
                  <a:pt x="372601" y="127251"/>
                </a:lnTo>
              </a:path>
            </a:pathLst>
          </a:custGeom>
          <a:ln w="3175">
            <a:solidFill>
              <a:srgbClr val="000000"/>
            </a:solidFill>
          </a:ln>
        </p:spPr>
        <p:txBody>
          <a:bodyPr wrap="square" lIns="0" tIns="0" rIns="0" bIns="0" rtlCol="0"/>
          <a:lstStyle/>
          <a:p>
            <a:endParaRPr/>
          </a:p>
        </p:txBody>
      </p:sp>
      <p:sp>
        <p:nvSpPr>
          <p:cNvPr id="40" name="object 40"/>
          <p:cNvSpPr/>
          <p:nvPr/>
        </p:nvSpPr>
        <p:spPr>
          <a:xfrm>
            <a:off x="8035657" y="5785848"/>
            <a:ext cx="372745" cy="127635"/>
          </a:xfrm>
          <a:custGeom>
            <a:avLst/>
            <a:gdLst/>
            <a:ahLst/>
            <a:cxnLst/>
            <a:rect l="l" t="t" r="r" b="b"/>
            <a:pathLst>
              <a:path w="372745" h="127635">
                <a:moveTo>
                  <a:pt x="0" y="0"/>
                </a:moveTo>
                <a:lnTo>
                  <a:pt x="372601" y="127251"/>
                </a:lnTo>
              </a:path>
            </a:pathLst>
          </a:custGeom>
          <a:ln w="3175">
            <a:solidFill>
              <a:srgbClr val="000000"/>
            </a:solidFill>
          </a:ln>
        </p:spPr>
        <p:txBody>
          <a:bodyPr wrap="square" lIns="0" tIns="0" rIns="0" bIns="0" rtlCol="0"/>
          <a:lstStyle/>
          <a:p>
            <a:endParaRPr/>
          </a:p>
        </p:txBody>
      </p:sp>
      <p:sp>
        <p:nvSpPr>
          <p:cNvPr id="41" name="object 41"/>
          <p:cNvSpPr/>
          <p:nvPr/>
        </p:nvSpPr>
        <p:spPr>
          <a:xfrm>
            <a:off x="8035657" y="5798045"/>
            <a:ext cx="372745" cy="128905"/>
          </a:xfrm>
          <a:custGeom>
            <a:avLst/>
            <a:gdLst/>
            <a:ahLst/>
            <a:cxnLst/>
            <a:rect l="l" t="t" r="r" b="b"/>
            <a:pathLst>
              <a:path w="372745" h="128904">
                <a:moveTo>
                  <a:pt x="0" y="0"/>
                </a:moveTo>
                <a:lnTo>
                  <a:pt x="372601" y="128774"/>
                </a:lnTo>
              </a:path>
            </a:pathLst>
          </a:custGeom>
          <a:ln w="3175">
            <a:solidFill>
              <a:srgbClr val="000000"/>
            </a:solidFill>
          </a:ln>
        </p:spPr>
        <p:txBody>
          <a:bodyPr wrap="square" lIns="0" tIns="0" rIns="0" bIns="0" rtlCol="0"/>
          <a:lstStyle/>
          <a:p>
            <a:endParaRPr/>
          </a:p>
        </p:txBody>
      </p:sp>
      <p:sp>
        <p:nvSpPr>
          <p:cNvPr id="42" name="object 42"/>
          <p:cNvSpPr/>
          <p:nvPr/>
        </p:nvSpPr>
        <p:spPr>
          <a:xfrm>
            <a:off x="8035657" y="5812521"/>
            <a:ext cx="372745" cy="127635"/>
          </a:xfrm>
          <a:custGeom>
            <a:avLst/>
            <a:gdLst/>
            <a:ahLst/>
            <a:cxnLst/>
            <a:rect l="l" t="t" r="r" b="b"/>
            <a:pathLst>
              <a:path w="372745" h="127635">
                <a:moveTo>
                  <a:pt x="0" y="0"/>
                </a:moveTo>
                <a:lnTo>
                  <a:pt x="372601" y="127251"/>
                </a:lnTo>
              </a:path>
            </a:pathLst>
          </a:custGeom>
          <a:ln w="3175">
            <a:solidFill>
              <a:srgbClr val="000000"/>
            </a:solidFill>
          </a:ln>
        </p:spPr>
        <p:txBody>
          <a:bodyPr wrap="square" lIns="0" tIns="0" rIns="0" bIns="0" rtlCol="0"/>
          <a:lstStyle/>
          <a:p>
            <a:endParaRPr/>
          </a:p>
        </p:txBody>
      </p:sp>
      <p:sp>
        <p:nvSpPr>
          <p:cNvPr id="43" name="object 43"/>
          <p:cNvSpPr/>
          <p:nvPr/>
        </p:nvSpPr>
        <p:spPr>
          <a:xfrm>
            <a:off x="8035657" y="5826997"/>
            <a:ext cx="372745" cy="127635"/>
          </a:xfrm>
          <a:custGeom>
            <a:avLst/>
            <a:gdLst/>
            <a:ahLst/>
            <a:cxnLst/>
            <a:rect l="l" t="t" r="r" b="b"/>
            <a:pathLst>
              <a:path w="372745" h="127635">
                <a:moveTo>
                  <a:pt x="0" y="0"/>
                </a:moveTo>
                <a:lnTo>
                  <a:pt x="372601" y="127251"/>
                </a:lnTo>
              </a:path>
            </a:pathLst>
          </a:custGeom>
          <a:ln w="3175">
            <a:solidFill>
              <a:srgbClr val="000000"/>
            </a:solidFill>
          </a:ln>
        </p:spPr>
        <p:txBody>
          <a:bodyPr wrap="square" lIns="0" tIns="0" rIns="0" bIns="0" rtlCol="0"/>
          <a:lstStyle/>
          <a:p>
            <a:endParaRPr/>
          </a:p>
        </p:txBody>
      </p:sp>
      <p:sp>
        <p:nvSpPr>
          <p:cNvPr id="44" name="object 44"/>
          <p:cNvSpPr/>
          <p:nvPr/>
        </p:nvSpPr>
        <p:spPr>
          <a:xfrm>
            <a:off x="7699120" y="4011167"/>
            <a:ext cx="1282065" cy="2192655"/>
          </a:xfrm>
          <a:custGeom>
            <a:avLst/>
            <a:gdLst/>
            <a:ahLst/>
            <a:cxnLst/>
            <a:rect l="l" t="t" r="r" b="b"/>
            <a:pathLst>
              <a:path w="1282065" h="2192654">
                <a:moveTo>
                  <a:pt x="640842" y="0"/>
                </a:moveTo>
                <a:lnTo>
                  <a:pt x="588331" y="3633"/>
                </a:lnTo>
                <a:lnTo>
                  <a:pt x="536981" y="14346"/>
                </a:lnTo>
                <a:lnTo>
                  <a:pt x="486957" y="31856"/>
                </a:lnTo>
                <a:lnTo>
                  <a:pt x="438424" y="55882"/>
                </a:lnTo>
                <a:lnTo>
                  <a:pt x="391548" y="86141"/>
                </a:lnTo>
                <a:lnTo>
                  <a:pt x="346496" y="122353"/>
                </a:lnTo>
                <a:lnTo>
                  <a:pt x="303433" y="164235"/>
                </a:lnTo>
                <a:lnTo>
                  <a:pt x="262524" y="211506"/>
                </a:lnTo>
                <a:lnTo>
                  <a:pt x="223935" y="263884"/>
                </a:lnTo>
                <a:lnTo>
                  <a:pt x="187833" y="321087"/>
                </a:lnTo>
                <a:lnTo>
                  <a:pt x="154382" y="382834"/>
                </a:lnTo>
                <a:lnTo>
                  <a:pt x="123748" y="448842"/>
                </a:lnTo>
                <a:lnTo>
                  <a:pt x="96098" y="518830"/>
                </a:lnTo>
                <a:lnTo>
                  <a:pt x="71597" y="592516"/>
                </a:lnTo>
                <a:lnTo>
                  <a:pt x="50411" y="669619"/>
                </a:lnTo>
                <a:lnTo>
                  <a:pt x="32705" y="749856"/>
                </a:lnTo>
                <a:lnTo>
                  <a:pt x="18645" y="832947"/>
                </a:lnTo>
                <a:lnTo>
                  <a:pt x="8397" y="918608"/>
                </a:lnTo>
                <a:lnTo>
                  <a:pt x="2126" y="1006559"/>
                </a:lnTo>
                <a:lnTo>
                  <a:pt x="0" y="1096518"/>
                </a:lnTo>
                <a:lnTo>
                  <a:pt x="2126" y="1186367"/>
                </a:lnTo>
                <a:lnTo>
                  <a:pt x="8397" y="1274220"/>
                </a:lnTo>
                <a:lnTo>
                  <a:pt x="18645" y="1359794"/>
                </a:lnTo>
                <a:lnTo>
                  <a:pt x="32705" y="1442807"/>
                </a:lnTo>
                <a:lnTo>
                  <a:pt x="50411" y="1522976"/>
                </a:lnTo>
                <a:lnTo>
                  <a:pt x="71597" y="1600018"/>
                </a:lnTo>
                <a:lnTo>
                  <a:pt x="96098" y="1673652"/>
                </a:lnTo>
                <a:lnTo>
                  <a:pt x="123748" y="1743596"/>
                </a:lnTo>
                <a:lnTo>
                  <a:pt x="154382" y="1809566"/>
                </a:lnTo>
                <a:lnTo>
                  <a:pt x="187833" y="1871281"/>
                </a:lnTo>
                <a:lnTo>
                  <a:pt x="223935" y="1928458"/>
                </a:lnTo>
                <a:lnTo>
                  <a:pt x="262524" y="1980815"/>
                </a:lnTo>
                <a:lnTo>
                  <a:pt x="303433" y="2028070"/>
                </a:lnTo>
                <a:lnTo>
                  <a:pt x="346496" y="2069940"/>
                </a:lnTo>
                <a:lnTo>
                  <a:pt x="391548" y="2106144"/>
                </a:lnTo>
                <a:lnTo>
                  <a:pt x="438424" y="2136398"/>
                </a:lnTo>
                <a:lnTo>
                  <a:pt x="486957" y="2160420"/>
                </a:lnTo>
                <a:lnTo>
                  <a:pt x="536981" y="2177928"/>
                </a:lnTo>
                <a:lnTo>
                  <a:pt x="588331" y="2188640"/>
                </a:lnTo>
                <a:lnTo>
                  <a:pt x="640842" y="2192274"/>
                </a:lnTo>
                <a:lnTo>
                  <a:pt x="693352" y="2188640"/>
                </a:lnTo>
                <a:lnTo>
                  <a:pt x="744702" y="2177928"/>
                </a:lnTo>
                <a:lnTo>
                  <a:pt x="794726" y="2160420"/>
                </a:lnTo>
                <a:lnTo>
                  <a:pt x="843259" y="2136398"/>
                </a:lnTo>
                <a:lnTo>
                  <a:pt x="890135" y="2106144"/>
                </a:lnTo>
                <a:lnTo>
                  <a:pt x="935187" y="2069940"/>
                </a:lnTo>
                <a:lnTo>
                  <a:pt x="978250" y="2028070"/>
                </a:lnTo>
                <a:lnTo>
                  <a:pt x="1019159" y="1980815"/>
                </a:lnTo>
                <a:lnTo>
                  <a:pt x="1057748" y="1928458"/>
                </a:lnTo>
                <a:lnTo>
                  <a:pt x="1093851" y="1871281"/>
                </a:lnTo>
                <a:lnTo>
                  <a:pt x="1127301" y="1809566"/>
                </a:lnTo>
                <a:lnTo>
                  <a:pt x="1157935" y="1743596"/>
                </a:lnTo>
                <a:lnTo>
                  <a:pt x="1185585" y="1673652"/>
                </a:lnTo>
                <a:lnTo>
                  <a:pt x="1210086" y="1600018"/>
                </a:lnTo>
                <a:lnTo>
                  <a:pt x="1231272" y="1522976"/>
                </a:lnTo>
                <a:lnTo>
                  <a:pt x="1248978" y="1442807"/>
                </a:lnTo>
                <a:lnTo>
                  <a:pt x="1263038" y="1359794"/>
                </a:lnTo>
                <a:lnTo>
                  <a:pt x="1273286" y="1274220"/>
                </a:lnTo>
                <a:lnTo>
                  <a:pt x="1279557" y="1186367"/>
                </a:lnTo>
                <a:lnTo>
                  <a:pt x="1281684" y="1096518"/>
                </a:lnTo>
                <a:lnTo>
                  <a:pt x="1279557" y="1006559"/>
                </a:lnTo>
                <a:lnTo>
                  <a:pt x="1273286" y="918608"/>
                </a:lnTo>
                <a:lnTo>
                  <a:pt x="1263038" y="832947"/>
                </a:lnTo>
                <a:lnTo>
                  <a:pt x="1248978" y="749856"/>
                </a:lnTo>
                <a:lnTo>
                  <a:pt x="1231272" y="669619"/>
                </a:lnTo>
                <a:lnTo>
                  <a:pt x="1210086" y="592516"/>
                </a:lnTo>
                <a:lnTo>
                  <a:pt x="1185585" y="518830"/>
                </a:lnTo>
                <a:lnTo>
                  <a:pt x="1157935" y="448842"/>
                </a:lnTo>
                <a:lnTo>
                  <a:pt x="1127301" y="382834"/>
                </a:lnTo>
                <a:lnTo>
                  <a:pt x="1093851" y="321087"/>
                </a:lnTo>
                <a:lnTo>
                  <a:pt x="1057748" y="263884"/>
                </a:lnTo>
                <a:lnTo>
                  <a:pt x="1019159" y="211506"/>
                </a:lnTo>
                <a:lnTo>
                  <a:pt x="978250" y="164235"/>
                </a:lnTo>
                <a:lnTo>
                  <a:pt x="935187" y="122353"/>
                </a:lnTo>
                <a:lnTo>
                  <a:pt x="890135" y="86141"/>
                </a:lnTo>
                <a:lnTo>
                  <a:pt x="843259" y="55882"/>
                </a:lnTo>
                <a:lnTo>
                  <a:pt x="794726" y="31856"/>
                </a:lnTo>
                <a:lnTo>
                  <a:pt x="744702" y="14346"/>
                </a:lnTo>
                <a:lnTo>
                  <a:pt x="693352" y="3633"/>
                </a:lnTo>
                <a:lnTo>
                  <a:pt x="640842" y="0"/>
                </a:lnTo>
                <a:close/>
              </a:path>
            </a:pathLst>
          </a:custGeom>
          <a:ln w="9525">
            <a:solidFill>
              <a:srgbClr val="000000"/>
            </a:solidFill>
          </a:ln>
        </p:spPr>
        <p:txBody>
          <a:bodyPr wrap="square" lIns="0" tIns="0" rIns="0" bIns="0" rtlCol="0"/>
          <a:lstStyle/>
          <a:p>
            <a:endParaRPr/>
          </a:p>
        </p:txBody>
      </p:sp>
      <p:sp>
        <p:nvSpPr>
          <p:cNvPr id="45" name="object 45"/>
          <p:cNvSpPr/>
          <p:nvPr/>
        </p:nvSpPr>
        <p:spPr>
          <a:xfrm>
            <a:off x="8221484" y="4240148"/>
            <a:ext cx="521969" cy="400811"/>
          </a:xfrm>
          <a:prstGeom prst="rect">
            <a:avLst/>
          </a:prstGeom>
          <a:blipFill>
            <a:blip r:embed="rId2" cstate="print"/>
            <a:stretch>
              <a:fillRect/>
            </a:stretch>
          </a:blipFill>
        </p:spPr>
        <p:txBody>
          <a:bodyPr wrap="square" lIns="0" tIns="0" rIns="0" bIns="0" rtlCol="0"/>
          <a:lstStyle/>
          <a:p>
            <a:endParaRPr/>
          </a:p>
        </p:txBody>
      </p:sp>
      <p:sp>
        <p:nvSpPr>
          <p:cNvPr id="46" name="object 46"/>
          <p:cNvSpPr/>
          <p:nvPr/>
        </p:nvSpPr>
        <p:spPr>
          <a:xfrm>
            <a:off x="7859534" y="4861559"/>
            <a:ext cx="1149477" cy="693801"/>
          </a:xfrm>
          <a:prstGeom prst="rect">
            <a:avLst/>
          </a:prstGeom>
          <a:blipFill>
            <a:blip r:embed="rId3" cstate="print"/>
            <a:stretch>
              <a:fillRect/>
            </a:stretch>
          </a:blipFill>
        </p:spPr>
        <p:txBody>
          <a:bodyPr wrap="square" lIns="0" tIns="0" rIns="0" bIns="0" rtlCol="0"/>
          <a:lstStyle/>
          <a:p>
            <a:endParaRPr/>
          </a:p>
        </p:txBody>
      </p:sp>
      <p:sp>
        <p:nvSpPr>
          <p:cNvPr id="47" name="object 47"/>
          <p:cNvSpPr/>
          <p:nvPr/>
        </p:nvSpPr>
        <p:spPr>
          <a:xfrm>
            <a:off x="5508994" y="4198620"/>
            <a:ext cx="1076095" cy="1931669"/>
          </a:xfrm>
          <a:prstGeom prst="rect">
            <a:avLst/>
          </a:prstGeom>
          <a:blipFill>
            <a:blip r:embed="rId4" cstate="print"/>
            <a:stretch>
              <a:fillRect/>
            </a:stretch>
          </a:blipFill>
        </p:spPr>
        <p:txBody>
          <a:bodyPr wrap="square" lIns="0" tIns="0" rIns="0" bIns="0" rtlCol="0"/>
          <a:lstStyle/>
          <a:p>
            <a:endParaRPr/>
          </a:p>
        </p:txBody>
      </p:sp>
      <p:sp>
        <p:nvSpPr>
          <p:cNvPr id="48" name="object 48"/>
          <p:cNvSpPr/>
          <p:nvPr/>
        </p:nvSpPr>
        <p:spPr>
          <a:xfrm>
            <a:off x="5411609" y="4011167"/>
            <a:ext cx="1282065" cy="2192655"/>
          </a:xfrm>
          <a:custGeom>
            <a:avLst/>
            <a:gdLst/>
            <a:ahLst/>
            <a:cxnLst/>
            <a:rect l="l" t="t" r="r" b="b"/>
            <a:pathLst>
              <a:path w="1282065" h="2192654">
                <a:moveTo>
                  <a:pt x="640841" y="0"/>
                </a:moveTo>
                <a:lnTo>
                  <a:pt x="588331" y="3633"/>
                </a:lnTo>
                <a:lnTo>
                  <a:pt x="536981" y="14346"/>
                </a:lnTo>
                <a:lnTo>
                  <a:pt x="486957" y="31856"/>
                </a:lnTo>
                <a:lnTo>
                  <a:pt x="438424" y="55882"/>
                </a:lnTo>
                <a:lnTo>
                  <a:pt x="391548" y="86141"/>
                </a:lnTo>
                <a:lnTo>
                  <a:pt x="346496" y="122353"/>
                </a:lnTo>
                <a:lnTo>
                  <a:pt x="303433" y="164235"/>
                </a:lnTo>
                <a:lnTo>
                  <a:pt x="262524" y="211506"/>
                </a:lnTo>
                <a:lnTo>
                  <a:pt x="223935" y="263884"/>
                </a:lnTo>
                <a:lnTo>
                  <a:pt x="187832" y="321087"/>
                </a:lnTo>
                <a:lnTo>
                  <a:pt x="154382" y="382834"/>
                </a:lnTo>
                <a:lnTo>
                  <a:pt x="123748" y="448842"/>
                </a:lnTo>
                <a:lnTo>
                  <a:pt x="96098" y="518830"/>
                </a:lnTo>
                <a:lnTo>
                  <a:pt x="71597" y="592516"/>
                </a:lnTo>
                <a:lnTo>
                  <a:pt x="50411" y="669619"/>
                </a:lnTo>
                <a:lnTo>
                  <a:pt x="32705" y="749856"/>
                </a:lnTo>
                <a:lnTo>
                  <a:pt x="18645" y="832947"/>
                </a:lnTo>
                <a:lnTo>
                  <a:pt x="8397" y="918608"/>
                </a:lnTo>
                <a:lnTo>
                  <a:pt x="2126" y="1006559"/>
                </a:lnTo>
                <a:lnTo>
                  <a:pt x="0" y="1096518"/>
                </a:lnTo>
                <a:lnTo>
                  <a:pt x="2126" y="1186367"/>
                </a:lnTo>
                <a:lnTo>
                  <a:pt x="8397" y="1274220"/>
                </a:lnTo>
                <a:lnTo>
                  <a:pt x="18645" y="1359794"/>
                </a:lnTo>
                <a:lnTo>
                  <a:pt x="32705" y="1442807"/>
                </a:lnTo>
                <a:lnTo>
                  <a:pt x="50411" y="1522976"/>
                </a:lnTo>
                <a:lnTo>
                  <a:pt x="71597" y="1600018"/>
                </a:lnTo>
                <a:lnTo>
                  <a:pt x="96098" y="1673652"/>
                </a:lnTo>
                <a:lnTo>
                  <a:pt x="123748" y="1743596"/>
                </a:lnTo>
                <a:lnTo>
                  <a:pt x="154382" y="1809566"/>
                </a:lnTo>
                <a:lnTo>
                  <a:pt x="187832" y="1871281"/>
                </a:lnTo>
                <a:lnTo>
                  <a:pt x="223935" y="1928458"/>
                </a:lnTo>
                <a:lnTo>
                  <a:pt x="262524" y="1980815"/>
                </a:lnTo>
                <a:lnTo>
                  <a:pt x="303433" y="2028070"/>
                </a:lnTo>
                <a:lnTo>
                  <a:pt x="346496" y="2069940"/>
                </a:lnTo>
                <a:lnTo>
                  <a:pt x="391548" y="2106144"/>
                </a:lnTo>
                <a:lnTo>
                  <a:pt x="438424" y="2136398"/>
                </a:lnTo>
                <a:lnTo>
                  <a:pt x="486957" y="2160420"/>
                </a:lnTo>
                <a:lnTo>
                  <a:pt x="536981" y="2177928"/>
                </a:lnTo>
                <a:lnTo>
                  <a:pt x="588331" y="2188640"/>
                </a:lnTo>
                <a:lnTo>
                  <a:pt x="640841" y="2192274"/>
                </a:lnTo>
                <a:lnTo>
                  <a:pt x="693352" y="2188640"/>
                </a:lnTo>
                <a:lnTo>
                  <a:pt x="744702" y="2177928"/>
                </a:lnTo>
                <a:lnTo>
                  <a:pt x="794726" y="2160420"/>
                </a:lnTo>
                <a:lnTo>
                  <a:pt x="843259" y="2136398"/>
                </a:lnTo>
                <a:lnTo>
                  <a:pt x="890135" y="2106144"/>
                </a:lnTo>
                <a:lnTo>
                  <a:pt x="935187" y="2069940"/>
                </a:lnTo>
                <a:lnTo>
                  <a:pt x="978250" y="2028070"/>
                </a:lnTo>
                <a:lnTo>
                  <a:pt x="1019159" y="1980815"/>
                </a:lnTo>
                <a:lnTo>
                  <a:pt x="1057748" y="1928458"/>
                </a:lnTo>
                <a:lnTo>
                  <a:pt x="1093850" y="1871281"/>
                </a:lnTo>
                <a:lnTo>
                  <a:pt x="1127301" y="1809566"/>
                </a:lnTo>
                <a:lnTo>
                  <a:pt x="1157935" y="1743596"/>
                </a:lnTo>
                <a:lnTo>
                  <a:pt x="1185585" y="1673652"/>
                </a:lnTo>
                <a:lnTo>
                  <a:pt x="1210086" y="1600018"/>
                </a:lnTo>
                <a:lnTo>
                  <a:pt x="1231272" y="1522976"/>
                </a:lnTo>
                <a:lnTo>
                  <a:pt x="1248978" y="1442807"/>
                </a:lnTo>
                <a:lnTo>
                  <a:pt x="1263038" y="1359794"/>
                </a:lnTo>
                <a:lnTo>
                  <a:pt x="1273286" y="1274220"/>
                </a:lnTo>
                <a:lnTo>
                  <a:pt x="1279557" y="1186367"/>
                </a:lnTo>
                <a:lnTo>
                  <a:pt x="1281683" y="1096518"/>
                </a:lnTo>
                <a:lnTo>
                  <a:pt x="1279557" y="1006559"/>
                </a:lnTo>
                <a:lnTo>
                  <a:pt x="1273286" y="918608"/>
                </a:lnTo>
                <a:lnTo>
                  <a:pt x="1263038" y="832947"/>
                </a:lnTo>
                <a:lnTo>
                  <a:pt x="1248978" y="749856"/>
                </a:lnTo>
                <a:lnTo>
                  <a:pt x="1231272" y="669619"/>
                </a:lnTo>
                <a:lnTo>
                  <a:pt x="1210086" y="592516"/>
                </a:lnTo>
                <a:lnTo>
                  <a:pt x="1185585" y="518830"/>
                </a:lnTo>
                <a:lnTo>
                  <a:pt x="1157935" y="448842"/>
                </a:lnTo>
                <a:lnTo>
                  <a:pt x="1127301" y="382834"/>
                </a:lnTo>
                <a:lnTo>
                  <a:pt x="1093850" y="321087"/>
                </a:lnTo>
                <a:lnTo>
                  <a:pt x="1057748" y="263884"/>
                </a:lnTo>
                <a:lnTo>
                  <a:pt x="1019159" y="211506"/>
                </a:lnTo>
                <a:lnTo>
                  <a:pt x="978250" y="164235"/>
                </a:lnTo>
                <a:lnTo>
                  <a:pt x="935187" y="122353"/>
                </a:lnTo>
                <a:lnTo>
                  <a:pt x="890135" y="86141"/>
                </a:lnTo>
                <a:lnTo>
                  <a:pt x="843259" y="55882"/>
                </a:lnTo>
                <a:lnTo>
                  <a:pt x="794726" y="31856"/>
                </a:lnTo>
                <a:lnTo>
                  <a:pt x="744702" y="14346"/>
                </a:lnTo>
                <a:lnTo>
                  <a:pt x="693352" y="3633"/>
                </a:lnTo>
                <a:lnTo>
                  <a:pt x="640841" y="0"/>
                </a:lnTo>
                <a:close/>
              </a:path>
            </a:pathLst>
          </a:custGeom>
          <a:ln w="9525">
            <a:solidFill>
              <a:srgbClr val="000000"/>
            </a:solidFill>
          </a:ln>
        </p:spPr>
        <p:txBody>
          <a:bodyPr wrap="square" lIns="0" tIns="0" rIns="0" bIns="0" rtlCol="0"/>
          <a:lstStyle/>
          <a:p>
            <a:endParaRPr/>
          </a:p>
        </p:txBody>
      </p:sp>
      <p:sp>
        <p:nvSpPr>
          <p:cNvPr id="49" name="object 49"/>
          <p:cNvSpPr/>
          <p:nvPr/>
        </p:nvSpPr>
        <p:spPr>
          <a:xfrm>
            <a:off x="6441821" y="4821173"/>
            <a:ext cx="1403985" cy="48895"/>
          </a:xfrm>
          <a:custGeom>
            <a:avLst/>
            <a:gdLst/>
            <a:ahLst/>
            <a:cxnLst/>
            <a:rect l="l" t="t" r="r" b="b"/>
            <a:pathLst>
              <a:path w="1403984" h="48895">
                <a:moveTo>
                  <a:pt x="0" y="48768"/>
                </a:moveTo>
                <a:lnTo>
                  <a:pt x="1403604" y="0"/>
                </a:lnTo>
              </a:path>
            </a:pathLst>
          </a:custGeom>
          <a:ln w="12699">
            <a:solidFill>
              <a:srgbClr val="000000"/>
            </a:solidFill>
          </a:ln>
        </p:spPr>
        <p:txBody>
          <a:bodyPr wrap="square" lIns="0" tIns="0" rIns="0" bIns="0" rtlCol="0"/>
          <a:lstStyle/>
          <a:p>
            <a:endParaRPr/>
          </a:p>
        </p:txBody>
      </p:sp>
      <p:sp>
        <p:nvSpPr>
          <p:cNvPr id="50" name="object 50"/>
          <p:cNvSpPr/>
          <p:nvPr/>
        </p:nvSpPr>
        <p:spPr>
          <a:xfrm>
            <a:off x="6416675" y="4869941"/>
            <a:ext cx="1729105" cy="452755"/>
          </a:xfrm>
          <a:custGeom>
            <a:avLst/>
            <a:gdLst/>
            <a:ahLst/>
            <a:cxnLst/>
            <a:rect l="l" t="t" r="r" b="b"/>
            <a:pathLst>
              <a:path w="1729104" h="452754">
                <a:moveTo>
                  <a:pt x="0" y="0"/>
                </a:moveTo>
                <a:lnTo>
                  <a:pt x="1728977" y="452627"/>
                </a:lnTo>
              </a:path>
            </a:pathLst>
          </a:custGeom>
          <a:ln w="12700">
            <a:solidFill>
              <a:srgbClr val="000000"/>
            </a:solidFill>
          </a:ln>
        </p:spPr>
        <p:txBody>
          <a:bodyPr wrap="square" lIns="0" tIns="0" rIns="0" bIns="0" rtlCol="0"/>
          <a:lstStyle/>
          <a:p>
            <a:endParaRPr/>
          </a:p>
        </p:txBody>
      </p:sp>
      <p:sp>
        <p:nvSpPr>
          <p:cNvPr id="51" name="object 51"/>
          <p:cNvSpPr/>
          <p:nvPr/>
        </p:nvSpPr>
        <p:spPr>
          <a:xfrm>
            <a:off x="1600085" y="4424171"/>
            <a:ext cx="2014855" cy="1428750"/>
          </a:xfrm>
          <a:custGeom>
            <a:avLst/>
            <a:gdLst/>
            <a:ahLst/>
            <a:cxnLst/>
            <a:rect l="l" t="t" r="r" b="b"/>
            <a:pathLst>
              <a:path w="2014854" h="1428750">
                <a:moveTo>
                  <a:pt x="0" y="1335786"/>
                </a:moveTo>
                <a:lnTo>
                  <a:pt x="39717" y="1347021"/>
                </a:lnTo>
                <a:lnTo>
                  <a:pt x="79285" y="1356949"/>
                </a:lnTo>
                <a:lnTo>
                  <a:pt x="118657" y="1365911"/>
                </a:lnTo>
                <a:lnTo>
                  <a:pt x="157788" y="1374245"/>
                </a:lnTo>
                <a:lnTo>
                  <a:pt x="183718" y="1379620"/>
                </a:lnTo>
                <a:lnTo>
                  <a:pt x="196631" y="1382291"/>
                </a:lnTo>
                <a:lnTo>
                  <a:pt x="235140" y="1390389"/>
                </a:lnTo>
                <a:lnTo>
                  <a:pt x="260604" y="1395984"/>
                </a:lnTo>
                <a:lnTo>
                  <a:pt x="273694" y="1398574"/>
                </a:lnTo>
                <a:lnTo>
                  <a:pt x="312573" y="1405188"/>
                </a:lnTo>
                <a:lnTo>
                  <a:pt x="350842" y="1410664"/>
                </a:lnTo>
                <a:lnTo>
                  <a:pt x="376002" y="1414062"/>
                </a:lnTo>
                <a:lnTo>
                  <a:pt x="388474" y="1415770"/>
                </a:lnTo>
                <a:lnTo>
                  <a:pt x="437616" y="1423327"/>
                </a:lnTo>
                <a:lnTo>
                  <a:pt x="461727" y="1427939"/>
                </a:lnTo>
                <a:lnTo>
                  <a:pt x="490681" y="1428161"/>
                </a:lnTo>
                <a:lnTo>
                  <a:pt x="542249" y="1427901"/>
                </a:lnTo>
                <a:lnTo>
                  <a:pt x="586113" y="1426848"/>
                </a:lnTo>
                <a:lnTo>
                  <a:pt x="639436" y="1424161"/>
                </a:lnTo>
                <a:lnTo>
                  <a:pt x="680493" y="1420668"/>
                </a:lnTo>
                <a:lnTo>
                  <a:pt x="721410" y="1415771"/>
                </a:lnTo>
                <a:lnTo>
                  <a:pt x="729922" y="1414649"/>
                </a:lnTo>
                <a:lnTo>
                  <a:pt x="737972" y="1413612"/>
                </a:lnTo>
                <a:lnTo>
                  <a:pt x="745672" y="1412680"/>
                </a:lnTo>
                <a:lnTo>
                  <a:pt x="753136" y="1411877"/>
                </a:lnTo>
                <a:lnTo>
                  <a:pt x="760476" y="1411224"/>
                </a:lnTo>
                <a:lnTo>
                  <a:pt x="773001" y="1409308"/>
                </a:lnTo>
                <a:lnTo>
                  <a:pt x="810964" y="1402219"/>
                </a:lnTo>
                <a:lnTo>
                  <a:pt x="848913" y="1393798"/>
                </a:lnTo>
                <a:lnTo>
                  <a:pt x="886088" y="1384925"/>
                </a:lnTo>
                <a:lnTo>
                  <a:pt x="898177" y="1382017"/>
                </a:lnTo>
                <a:lnTo>
                  <a:pt x="910066" y="1379190"/>
                </a:lnTo>
                <a:lnTo>
                  <a:pt x="923226" y="1375185"/>
                </a:lnTo>
                <a:lnTo>
                  <a:pt x="935969" y="1371338"/>
                </a:lnTo>
                <a:lnTo>
                  <a:pt x="984000" y="1356432"/>
                </a:lnTo>
                <a:lnTo>
                  <a:pt x="1030280" y="1339668"/>
                </a:lnTo>
                <a:lnTo>
                  <a:pt x="1053995" y="1329494"/>
                </a:lnTo>
                <a:lnTo>
                  <a:pt x="1066038" y="1326287"/>
                </a:lnTo>
                <a:lnTo>
                  <a:pt x="1114470" y="1312410"/>
                </a:lnTo>
                <a:lnTo>
                  <a:pt x="1150909" y="1300847"/>
                </a:lnTo>
                <a:lnTo>
                  <a:pt x="1187277" y="1288235"/>
                </a:lnTo>
                <a:lnTo>
                  <a:pt x="1199358" y="1283789"/>
                </a:lnTo>
                <a:lnTo>
                  <a:pt x="1211729" y="1280142"/>
                </a:lnTo>
                <a:lnTo>
                  <a:pt x="1259822" y="1264811"/>
                </a:lnTo>
                <a:lnTo>
                  <a:pt x="1271677" y="1260884"/>
                </a:lnTo>
                <a:lnTo>
                  <a:pt x="1283535" y="1256956"/>
                </a:lnTo>
                <a:lnTo>
                  <a:pt x="1331727" y="1241600"/>
                </a:lnTo>
                <a:lnTo>
                  <a:pt x="1368519" y="1231844"/>
                </a:lnTo>
                <a:lnTo>
                  <a:pt x="1380217" y="1229069"/>
                </a:lnTo>
                <a:lnTo>
                  <a:pt x="1427178" y="1216419"/>
                </a:lnTo>
                <a:lnTo>
                  <a:pt x="1439105" y="1213051"/>
                </a:lnTo>
                <a:lnTo>
                  <a:pt x="1451163" y="1209673"/>
                </a:lnTo>
                <a:lnTo>
                  <a:pt x="1488417" y="1199847"/>
                </a:lnTo>
                <a:lnTo>
                  <a:pt x="1527896" y="1191244"/>
                </a:lnTo>
                <a:lnTo>
                  <a:pt x="1553832" y="1187310"/>
                </a:lnTo>
                <a:lnTo>
                  <a:pt x="1565909" y="1185585"/>
                </a:lnTo>
                <a:lnTo>
                  <a:pt x="1613998" y="1177124"/>
                </a:lnTo>
                <a:lnTo>
                  <a:pt x="1638255" y="1172368"/>
                </a:lnTo>
                <a:lnTo>
                  <a:pt x="1650523" y="1169963"/>
                </a:lnTo>
                <a:lnTo>
                  <a:pt x="1688178" y="1162991"/>
                </a:lnTo>
                <a:lnTo>
                  <a:pt x="1727625" y="1157008"/>
                </a:lnTo>
                <a:lnTo>
                  <a:pt x="1754851" y="1155182"/>
                </a:lnTo>
                <a:lnTo>
                  <a:pt x="1768378" y="1154903"/>
                </a:lnTo>
                <a:lnTo>
                  <a:pt x="1808823" y="1153636"/>
                </a:lnTo>
                <a:lnTo>
                  <a:pt x="1849228" y="1151951"/>
                </a:lnTo>
                <a:lnTo>
                  <a:pt x="1876249" y="1150737"/>
                </a:lnTo>
                <a:lnTo>
                  <a:pt x="1889808" y="1150136"/>
                </a:lnTo>
                <a:lnTo>
                  <a:pt x="1930775" y="1148481"/>
                </a:lnTo>
                <a:lnTo>
                  <a:pt x="1972344" y="1147276"/>
                </a:lnTo>
                <a:lnTo>
                  <a:pt x="2014727" y="1146810"/>
                </a:lnTo>
                <a:lnTo>
                  <a:pt x="2014727" y="0"/>
                </a:lnTo>
                <a:lnTo>
                  <a:pt x="0" y="0"/>
                </a:lnTo>
                <a:lnTo>
                  <a:pt x="0" y="1335786"/>
                </a:lnTo>
                <a:close/>
              </a:path>
            </a:pathLst>
          </a:custGeom>
          <a:ln w="9525">
            <a:solidFill>
              <a:srgbClr val="000000"/>
            </a:solidFill>
          </a:ln>
        </p:spPr>
        <p:txBody>
          <a:bodyPr wrap="square" lIns="0" tIns="0" rIns="0" bIns="0" rtlCol="0"/>
          <a:lstStyle/>
          <a:p>
            <a:endParaRPr/>
          </a:p>
        </p:txBody>
      </p:sp>
      <p:sp>
        <p:nvSpPr>
          <p:cNvPr id="52" name="object 52"/>
          <p:cNvSpPr/>
          <p:nvPr/>
        </p:nvSpPr>
        <p:spPr>
          <a:xfrm>
            <a:off x="1736483" y="4547615"/>
            <a:ext cx="1714500" cy="0"/>
          </a:xfrm>
          <a:custGeom>
            <a:avLst/>
            <a:gdLst/>
            <a:ahLst/>
            <a:cxnLst/>
            <a:rect l="l" t="t" r="r" b="b"/>
            <a:pathLst>
              <a:path w="1714500">
                <a:moveTo>
                  <a:pt x="0" y="0"/>
                </a:moveTo>
                <a:lnTo>
                  <a:pt x="1714500" y="0"/>
                </a:lnTo>
              </a:path>
            </a:pathLst>
          </a:custGeom>
          <a:ln w="9525">
            <a:solidFill>
              <a:srgbClr val="000000"/>
            </a:solidFill>
          </a:ln>
        </p:spPr>
        <p:txBody>
          <a:bodyPr wrap="square" lIns="0" tIns="0" rIns="0" bIns="0" rtlCol="0"/>
          <a:lstStyle/>
          <a:p>
            <a:endParaRPr/>
          </a:p>
        </p:txBody>
      </p:sp>
      <p:sp>
        <p:nvSpPr>
          <p:cNvPr id="53" name="object 53"/>
          <p:cNvSpPr/>
          <p:nvPr/>
        </p:nvSpPr>
        <p:spPr>
          <a:xfrm>
            <a:off x="1736483" y="4850891"/>
            <a:ext cx="1704339" cy="0"/>
          </a:xfrm>
          <a:custGeom>
            <a:avLst/>
            <a:gdLst/>
            <a:ahLst/>
            <a:cxnLst/>
            <a:rect l="l" t="t" r="r" b="b"/>
            <a:pathLst>
              <a:path w="1704339">
                <a:moveTo>
                  <a:pt x="0" y="0"/>
                </a:moveTo>
                <a:lnTo>
                  <a:pt x="1703832" y="0"/>
                </a:lnTo>
              </a:path>
            </a:pathLst>
          </a:custGeom>
          <a:ln w="9525">
            <a:solidFill>
              <a:srgbClr val="000000"/>
            </a:solidFill>
          </a:ln>
        </p:spPr>
        <p:txBody>
          <a:bodyPr wrap="square" lIns="0" tIns="0" rIns="0" bIns="0" rtlCol="0"/>
          <a:lstStyle/>
          <a:p>
            <a:endParaRPr/>
          </a:p>
        </p:txBody>
      </p:sp>
      <p:sp>
        <p:nvSpPr>
          <p:cNvPr id="54" name="object 54"/>
          <p:cNvSpPr/>
          <p:nvPr/>
        </p:nvSpPr>
        <p:spPr>
          <a:xfrm>
            <a:off x="3316109" y="4547615"/>
            <a:ext cx="0" cy="1097280"/>
          </a:xfrm>
          <a:custGeom>
            <a:avLst/>
            <a:gdLst/>
            <a:ahLst/>
            <a:cxnLst/>
            <a:rect l="l" t="t" r="r" b="b"/>
            <a:pathLst>
              <a:path h="1097279">
                <a:moveTo>
                  <a:pt x="0" y="0"/>
                </a:moveTo>
                <a:lnTo>
                  <a:pt x="0" y="1097280"/>
                </a:lnTo>
              </a:path>
            </a:pathLst>
          </a:custGeom>
          <a:ln w="9525">
            <a:solidFill>
              <a:srgbClr val="000000"/>
            </a:solidFill>
          </a:ln>
        </p:spPr>
        <p:txBody>
          <a:bodyPr wrap="square" lIns="0" tIns="0" rIns="0" bIns="0" rtlCol="0"/>
          <a:lstStyle/>
          <a:p>
            <a:endParaRPr/>
          </a:p>
        </p:txBody>
      </p:sp>
      <p:sp>
        <p:nvSpPr>
          <p:cNvPr id="55" name="object 55"/>
          <p:cNvSpPr/>
          <p:nvPr/>
        </p:nvSpPr>
        <p:spPr>
          <a:xfrm>
            <a:off x="2413139" y="4547615"/>
            <a:ext cx="0" cy="1065530"/>
          </a:xfrm>
          <a:custGeom>
            <a:avLst/>
            <a:gdLst/>
            <a:ahLst/>
            <a:cxnLst/>
            <a:rect l="l" t="t" r="r" b="b"/>
            <a:pathLst>
              <a:path h="1065529">
                <a:moveTo>
                  <a:pt x="0" y="0"/>
                </a:moveTo>
                <a:lnTo>
                  <a:pt x="0" y="1065276"/>
                </a:lnTo>
              </a:path>
            </a:pathLst>
          </a:custGeom>
          <a:ln w="952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56" name="object 56"/>
          <p:cNvSpPr/>
          <p:nvPr/>
        </p:nvSpPr>
        <p:spPr>
          <a:xfrm>
            <a:off x="1551317" y="4103370"/>
            <a:ext cx="2116455" cy="337185"/>
          </a:xfrm>
          <a:custGeom>
            <a:avLst/>
            <a:gdLst/>
            <a:ahLst/>
            <a:cxnLst/>
            <a:rect l="l" t="t" r="r" b="b"/>
            <a:pathLst>
              <a:path w="2116454" h="337185">
                <a:moveTo>
                  <a:pt x="0" y="0"/>
                </a:moveTo>
                <a:lnTo>
                  <a:pt x="0" y="336803"/>
                </a:lnTo>
                <a:lnTo>
                  <a:pt x="2116074" y="336803"/>
                </a:lnTo>
                <a:lnTo>
                  <a:pt x="2116074" y="0"/>
                </a:lnTo>
                <a:lnTo>
                  <a:pt x="0" y="0"/>
                </a:lnTo>
                <a:close/>
              </a:path>
            </a:pathLst>
          </a:custGeom>
          <a:solidFill>
            <a:srgbClr val="000000"/>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57" name="object 57"/>
          <p:cNvSpPr/>
          <p:nvPr/>
        </p:nvSpPr>
        <p:spPr>
          <a:xfrm>
            <a:off x="1593989" y="4447794"/>
            <a:ext cx="930401" cy="486155"/>
          </a:xfrm>
          <a:prstGeom prst="rect">
            <a:avLst/>
          </a:prstGeom>
          <a:noFill/>
        </p:spPr>
        <p:txBody>
          <a:bodyPr wrap="square" lIns="0" tIns="0" rIns="0" bIns="0" rtlCol="0"/>
          <a:lstStyle/>
          <a:p>
            <a:endParaRPr/>
          </a:p>
        </p:txBody>
      </p:sp>
      <p:sp>
        <p:nvSpPr>
          <p:cNvPr id="58" name="object 58"/>
          <p:cNvSpPr/>
          <p:nvPr/>
        </p:nvSpPr>
        <p:spPr>
          <a:xfrm>
            <a:off x="1593989" y="4447794"/>
            <a:ext cx="930910" cy="486409"/>
          </a:xfrm>
          <a:custGeom>
            <a:avLst/>
            <a:gdLst/>
            <a:ahLst/>
            <a:cxnLst/>
            <a:rect l="l" t="t" r="r" b="b"/>
            <a:pathLst>
              <a:path w="930910" h="486410">
                <a:moveTo>
                  <a:pt x="464819" y="0"/>
                </a:moveTo>
                <a:lnTo>
                  <a:pt x="426686" y="806"/>
                </a:lnTo>
                <a:lnTo>
                  <a:pt x="353092" y="7072"/>
                </a:lnTo>
                <a:lnTo>
                  <a:pt x="283856" y="19121"/>
                </a:lnTo>
                <a:lnTo>
                  <a:pt x="219936" y="36451"/>
                </a:lnTo>
                <a:lnTo>
                  <a:pt x="162287" y="58558"/>
                </a:lnTo>
                <a:lnTo>
                  <a:pt x="111863" y="84941"/>
                </a:lnTo>
                <a:lnTo>
                  <a:pt x="69621" y="115095"/>
                </a:lnTo>
                <a:lnTo>
                  <a:pt x="36516" y="148518"/>
                </a:lnTo>
                <a:lnTo>
                  <a:pt x="13504" y="184707"/>
                </a:lnTo>
                <a:lnTo>
                  <a:pt x="1540" y="223160"/>
                </a:lnTo>
                <a:lnTo>
                  <a:pt x="0" y="243078"/>
                </a:lnTo>
                <a:lnTo>
                  <a:pt x="1540" y="262995"/>
                </a:lnTo>
                <a:lnTo>
                  <a:pt x="13504" y="301448"/>
                </a:lnTo>
                <a:lnTo>
                  <a:pt x="36516" y="337637"/>
                </a:lnTo>
                <a:lnTo>
                  <a:pt x="69621" y="371060"/>
                </a:lnTo>
                <a:lnTo>
                  <a:pt x="111863" y="401214"/>
                </a:lnTo>
                <a:lnTo>
                  <a:pt x="162287" y="427597"/>
                </a:lnTo>
                <a:lnTo>
                  <a:pt x="219936" y="449704"/>
                </a:lnTo>
                <a:lnTo>
                  <a:pt x="283856" y="467034"/>
                </a:lnTo>
                <a:lnTo>
                  <a:pt x="353092" y="479083"/>
                </a:lnTo>
                <a:lnTo>
                  <a:pt x="426686" y="485349"/>
                </a:lnTo>
                <a:lnTo>
                  <a:pt x="464819" y="486156"/>
                </a:lnTo>
                <a:lnTo>
                  <a:pt x="503062" y="485349"/>
                </a:lnTo>
                <a:lnTo>
                  <a:pt x="576842" y="479083"/>
                </a:lnTo>
                <a:lnTo>
                  <a:pt x="646223" y="467034"/>
                </a:lnTo>
                <a:lnTo>
                  <a:pt x="710256" y="449704"/>
                </a:lnTo>
                <a:lnTo>
                  <a:pt x="767988" y="427597"/>
                </a:lnTo>
                <a:lnTo>
                  <a:pt x="818469" y="401214"/>
                </a:lnTo>
                <a:lnTo>
                  <a:pt x="860747" y="371060"/>
                </a:lnTo>
                <a:lnTo>
                  <a:pt x="893873" y="337637"/>
                </a:lnTo>
                <a:lnTo>
                  <a:pt x="916895" y="301448"/>
                </a:lnTo>
                <a:lnTo>
                  <a:pt x="928861" y="262995"/>
                </a:lnTo>
                <a:lnTo>
                  <a:pt x="930401" y="243077"/>
                </a:lnTo>
                <a:lnTo>
                  <a:pt x="928861" y="223160"/>
                </a:lnTo>
                <a:lnTo>
                  <a:pt x="916895" y="184707"/>
                </a:lnTo>
                <a:lnTo>
                  <a:pt x="893873" y="148518"/>
                </a:lnTo>
                <a:lnTo>
                  <a:pt x="860747" y="115095"/>
                </a:lnTo>
                <a:lnTo>
                  <a:pt x="818469" y="84941"/>
                </a:lnTo>
                <a:lnTo>
                  <a:pt x="767988" y="58558"/>
                </a:lnTo>
                <a:lnTo>
                  <a:pt x="710256" y="36451"/>
                </a:lnTo>
                <a:lnTo>
                  <a:pt x="646223" y="19121"/>
                </a:lnTo>
                <a:lnTo>
                  <a:pt x="576842" y="7072"/>
                </a:lnTo>
                <a:lnTo>
                  <a:pt x="503062" y="806"/>
                </a:lnTo>
                <a:lnTo>
                  <a:pt x="464819" y="0"/>
                </a:lnTo>
                <a:close/>
              </a:path>
            </a:pathLst>
          </a:custGeom>
          <a:ln w="12700">
            <a:solidFill>
              <a:srgbClr val="000000"/>
            </a:solidFill>
          </a:ln>
        </p:spPr>
        <p:txBody>
          <a:bodyPr wrap="square" lIns="0" tIns="0" rIns="0" bIns="0" rtlCol="0"/>
          <a:lstStyle/>
          <a:p>
            <a:endParaRPr/>
          </a:p>
        </p:txBody>
      </p:sp>
      <p:sp>
        <p:nvSpPr>
          <p:cNvPr id="59" name="object 59"/>
          <p:cNvSpPr/>
          <p:nvPr/>
        </p:nvSpPr>
        <p:spPr>
          <a:xfrm>
            <a:off x="2454287" y="4434840"/>
            <a:ext cx="930401" cy="486156"/>
          </a:xfrm>
          <a:prstGeom prst="rect">
            <a:avLst/>
          </a:prstGeom>
          <a:blipFill>
            <a:blip r:embed="rId5" cstate="print"/>
            <a:stretch>
              <a:fillRect/>
            </a:stretch>
          </a:blipFill>
        </p:spPr>
        <p:txBody>
          <a:bodyPr wrap="square" lIns="0" tIns="0" rIns="0" bIns="0" rtlCol="0"/>
          <a:lstStyle/>
          <a:p>
            <a:endParaRPr/>
          </a:p>
        </p:txBody>
      </p:sp>
      <p:sp>
        <p:nvSpPr>
          <p:cNvPr id="60" name="object 60"/>
          <p:cNvSpPr/>
          <p:nvPr/>
        </p:nvSpPr>
        <p:spPr>
          <a:xfrm>
            <a:off x="2454287" y="4434840"/>
            <a:ext cx="930910" cy="486409"/>
          </a:xfrm>
          <a:custGeom>
            <a:avLst/>
            <a:gdLst/>
            <a:ahLst/>
            <a:cxnLst/>
            <a:rect l="l" t="t" r="r" b="b"/>
            <a:pathLst>
              <a:path w="930910" h="486410">
                <a:moveTo>
                  <a:pt x="465581" y="0"/>
                </a:moveTo>
                <a:lnTo>
                  <a:pt x="427339" y="806"/>
                </a:lnTo>
                <a:lnTo>
                  <a:pt x="353559" y="7072"/>
                </a:lnTo>
                <a:lnTo>
                  <a:pt x="284178" y="19121"/>
                </a:lnTo>
                <a:lnTo>
                  <a:pt x="220145" y="36451"/>
                </a:lnTo>
                <a:lnTo>
                  <a:pt x="162413" y="58558"/>
                </a:lnTo>
                <a:lnTo>
                  <a:pt x="111932" y="84941"/>
                </a:lnTo>
                <a:lnTo>
                  <a:pt x="69654" y="115095"/>
                </a:lnTo>
                <a:lnTo>
                  <a:pt x="36528" y="148518"/>
                </a:lnTo>
                <a:lnTo>
                  <a:pt x="13506" y="184707"/>
                </a:lnTo>
                <a:lnTo>
                  <a:pt x="1540" y="223160"/>
                </a:lnTo>
                <a:lnTo>
                  <a:pt x="0" y="243078"/>
                </a:lnTo>
                <a:lnTo>
                  <a:pt x="1540" y="262995"/>
                </a:lnTo>
                <a:lnTo>
                  <a:pt x="13506" y="301448"/>
                </a:lnTo>
                <a:lnTo>
                  <a:pt x="36528" y="337637"/>
                </a:lnTo>
                <a:lnTo>
                  <a:pt x="69654" y="371060"/>
                </a:lnTo>
                <a:lnTo>
                  <a:pt x="111932" y="401214"/>
                </a:lnTo>
                <a:lnTo>
                  <a:pt x="162413" y="427597"/>
                </a:lnTo>
                <a:lnTo>
                  <a:pt x="220145" y="449704"/>
                </a:lnTo>
                <a:lnTo>
                  <a:pt x="284178" y="467034"/>
                </a:lnTo>
                <a:lnTo>
                  <a:pt x="353559" y="479083"/>
                </a:lnTo>
                <a:lnTo>
                  <a:pt x="427339" y="485349"/>
                </a:lnTo>
                <a:lnTo>
                  <a:pt x="465581" y="486156"/>
                </a:lnTo>
                <a:lnTo>
                  <a:pt x="503715" y="485349"/>
                </a:lnTo>
                <a:lnTo>
                  <a:pt x="577309" y="479083"/>
                </a:lnTo>
                <a:lnTo>
                  <a:pt x="646545" y="467034"/>
                </a:lnTo>
                <a:lnTo>
                  <a:pt x="710465" y="449704"/>
                </a:lnTo>
                <a:lnTo>
                  <a:pt x="768114" y="427597"/>
                </a:lnTo>
                <a:lnTo>
                  <a:pt x="818538" y="401214"/>
                </a:lnTo>
                <a:lnTo>
                  <a:pt x="860780" y="371060"/>
                </a:lnTo>
                <a:lnTo>
                  <a:pt x="893885" y="337637"/>
                </a:lnTo>
                <a:lnTo>
                  <a:pt x="916897" y="301448"/>
                </a:lnTo>
                <a:lnTo>
                  <a:pt x="928861" y="262995"/>
                </a:lnTo>
                <a:lnTo>
                  <a:pt x="930401" y="243077"/>
                </a:lnTo>
                <a:lnTo>
                  <a:pt x="928861" y="223160"/>
                </a:lnTo>
                <a:lnTo>
                  <a:pt x="916897" y="184707"/>
                </a:lnTo>
                <a:lnTo>
                  <a:pt x="893885" y="148518"/>
                </a:lnTo>
                <a:lnTo>
                  <a:pt x="860780" y="115095"/>
                </a:lnTo>
                <a:lnTo>
                  <a:pt x="818538" y="84941"/>
                </a:lnTo>
                <a:lnTo>
                  <a:pt x="768114" y="58558"/>
                </a:lnTo>
                <a:lnTo>
                  <a:pt x="710465" y="36451"/>
                </a:lnTo>
                <a:lnTo>
                  <a:pt x="646545" y="19121"/>
                </a:lnTo>
                <a:lnTo>
                  <a:pt x="577309" y="7072"/>
                </a:lnTo>
                <a:lnTo>
                  <a:pt x="503715" y="806"/>
                </a:lnTo>
                <a:lnTo>
                  <a:pt x="465581" y="0"/>
                </a:lnTo>
                <a:close/>
              </a:path>
            </a:pathLst>
          </a:custGeom>
          <a:ln w="12700">
            <a:solidFill>
              <a:srgbClr val="000000"/>
            </a:solidFill>
          </a:ln>
        </p:spPr>
        <p:txBody>
          <a:bodyPr wrap="square" lIns="0" tIns="0" rIns="0" bIns="0" rtlCol="0"/>
          <a:lstStyle/>
          <a:p>
            <a:endParaRPr/>
          </a:p>
        </p:txBody>
      </p:sp>
      <p:sp>
        <p:nvSpPr>
          <p:cNvPr id="61" name="object 61"/>
          <p:cNvSpPr/>
          <p:nvPr/>
        </p:nvSpPr>
        <p:spPr>
          <a:xfrm>
            <a:off x="6947027" y="2894076"/>
            <a:ext cx="977900" cy="957580"/>
          </a:xfrm>
          <a:custGeom>
            <a:avLst/>
            <a:gdLst/>
            <a:ahLst/>
            <a:cxnLst/>
            <a:rect l="l" t="t" r="r" b="b"/>
            <a:pathLst>
              <a:path w="977900" h="957579">
                <a:moveTo>
                  <a:pt x="977646" y="478536"/>
                </a:moveTo>
                <a:lnTo>
                  <a:pt x="976026" y="439271"/>
                </a:lnTo>
                <a:lnTo>
                  <a:pt x="971252" y="400884"/>
                </a:lnTo>
                <a:lnTo>
                  <a:pt x="963449" y="363497"/>
                </a:lnTo>
                <a:lnTo>
                  <a:pt x="939260" y="292215"/>
                </a:lnTo>
                <a:lnTo>
                  <a:pt x="904463" y="226407"/>
                </a:lnTo>
                <a:lnTo>
                  <a:pt x="860065" y="167058"/>
                </a:lnTo>
                <a:lnTo>
                  <a:pt x="807072" y="115150"/>
                </a:lnTo>
                <a:lnTo>
                  <a:pt x="746489" y="71665"/>
                </a:lnTo>
                <a:lnTo>
                  <a:pt x="679323" y="37588"/>
                </a:lnTo>
                <a:lnTo>
                  <a:pt x="606578" y="13900"/>
                </a:lnTo>
                <a:lnTo>
                  <a:pt x="568429" y="6259"/>
                </a:lnTo>
                <a:lnTo>
                  <a:pt x="529262" y="1585"/>
                </a:lnTo>
                <a:lnTo>
                  <a:pt x="489204" y="0"/>
                </a:lnTo>
                <a:lnTo>
                  <a:pt x="449036" y="1585"/>
                </a:lnTo>
                <a:lnTo>
                  <a:pt x="409772" y="6259"/>
                </a:lnTo>
                <a:lnTo>
                  <a:pt x="371535" y="13900"/>
                </a:lnTo>
                <a:lnTo>
                  <a:pt x="334450" y="24384"/>
                </a:lnTo>
                <a:lnTo>
                  <a:pt x="298644" y="37588"/>
                </a:lnTo>
                <a:lnTo>
                  <a:pt x="231365" y="71665"/>
                </a:lnTo>
                <a:lnTo>
                  <a:pt x="170700" y="115150"/>
                </a:lnTo>
                <a:lnTo>
                  <a:pt x="117649" y="167058"/>
                </a:lnTo>
                <a:lnTo>
                  <a:pt x="73215" y="226407"/>
                </a:lnTo>
                <a:lnTo>
                  <a:pt x="38397" y="292215"/>
                </a:lnTo>
                <a:lnTo>
                  <a:pt x="14198" y="363497"/>
                </a:lnTo>
                <a:lnTo>
                  <a:pt x="6393" y="400884"/>
                </a:lnTo>
                <a:lnTo>
                  <a:pt x="1619" y="439271"/>
                </a:lnTo>
                <a:lnTo>
                  <a:pt x="0" y="478536"/>
                </a:lnTo>
                <a:lnTo>
                  <a:pt x="1619" y="517800"/>
                </a:lnTo>
                <a:lnTo>
                  <a:pt x="6393" y="556187"/>
                </a:lnTo>
                <a:lnTo>
                  <a:pt x="14198" y="593574"/>
                </a:lnTo>
                <a:lnTo>
                  <a:pt x="38397" y="664856"/>
                </a:lnTo>
                <a:lnTo>
                  <a:pt x="73215" y="730664"/>
                </a:lnTo>
                <a:lnTo>
                  <a:pt x="86868" y="750448"/>
                </a:lnTo>
                <a:lnTo>
                  <a:pt x="86868" y="478536"/>
                </a:lnTo>
                <a:lnTo>
                  <a:pt x="88199" y="446177"/>
                </a:lnTo>
                <a:lnTo>
                  <a:pt x="98543" y="383748"/>
                </a:lnTo>
                <a:lnTo>
                  <a:pt x="118443" y="325040"/>
                </a:lnTo>
                <a:lnTo>
                  <a:pt x="147075" y="270859"/>
                </a:lnTo>
                <a:lnTo>
                  <a:pt x="183617" y="222009"/>
                </a:lnTo>
                <a:lnTo>
                  <a:pt x="227245" y="179294"/>
                </a:lnTo>
                <a:lnTo>
                  <a:pt x="277137" y="143520"/>
                </a:lnTo>
                <a:lnTo>
                  <a:pt x="332470" y="115490"/>
                </a:lnTo>
                <a:lnTo>
                  <a:pt x="392420" y="96010"/>
                </a:lnTo>
                <a:lnTo>
                  <a:pt x="456165" y="85885"/>
                </a:lnTo>
                <a:lnTo>
                  <a:pt x="489204" y="84582"/>
                </a:lnTo>
                <a:lnTo>
                  <a:pt x="522139" y="85885"/>
                </a:lnTo>
                <a:lnTo>
                  <a:pt x="585739" y="96010"/>
                </a:lnTo>
                <a:lnTo>
                  <a:pt x="645616" y="115490"/>
                </a:lnTo>
                <a:lnTo>
                  <a:pt x="700932" y="143520"/>
                </a:lnTo>
                <a:lnTo>
                  <a:pt x="750851" y="179294"/>
                </a:lnTo>
                <a:lnTo>
                  <a:pt x="794536" y="222009"/>
                </a:lnTo>
                <a:lnTo>
                  <a:pt x="831150" y="270859"/>
                </a:lnTo>
                <a:lnTo>
                  <a:pt x="859857" y="325040"/>
                </a:lnTo>
                <a:lnTo>
                  <a:pt x="879820" y="383748"/>
                </a:lnTo>
                <a:lnTo>
                  <a:pt x="890202" y="446177"/>
                </a:lnTo>
                <a:lnTo>
                  <a:pt x="891540" y="478536"/>
                </a:lnTo>
                <a:lnTo>
                  <a:pt x="891540" y="749405"/>
                </a:lnTo>
                <a:lnTo>
                  <a:pt x="904463" y="730664"/>
                </a:lnTo>
                <a:lnTo>
                  <a:pt x="939260" y="664856"/>
                </a:lnTo>
                <a:lnTo>
                  <a:pt x="963449" y="593574"/>
                </a:lnTo>
                <a:lnTo>
                  <a:pt x="971252" y="556187"/>
                </a:lnTo>
                <a:lnTo>
                  <a:pt x="976026" y="517800"/>
                </a:lnTo>
                <a:lnTo>
                  <a:pt x="977646" y="478536"/>
                </a:lnTo>
                <a:close/>
              </a:path>
              <a:path w="977900" h="957579">
                <a:moveTo>
                  <a:pt x="891540" y="749405"/>
                </a:moveTo>
                <a:lnTo>
                  <a:pt x="891540" y="478536"/>
                </a:lnTo>
                <a:lnTo>
                  <a:pt x="890202" y="510786"/>
                </a:lnTo>
                <a:lnTo>
                  <a:pt x="886261" y="542317"/>
                </a:lnTo>
                <a:lnTo>
                  <a:pt x="870984" y="602821"/>
                </a:lnTo>
                <a:lnTo>
                  <a:pt x="846544" y="659237"/>
                </a:lnTo>
                <a:lnTo>
                  <a:pt x="813779" y="710757"/>
                </a:lnTo>
                <a:lnTo>
                  <a:pt x="773525" y="756570"/>
                </a:lnTo>
                <a:lnTo>
                  <a:pt x="726618" y="795869"/>
                </a:lnTo>
                <a:lnTo>
                  <a:pt x="673896" y="827843"/>
                </a:lnTo>
                <a:lnTo>
                  <a:pt x="616195" y="851684"/>
                </a:lnTo>
                <a:lnTo>
                  <a:pt x="554352" y="866582"/>
                </a:lnTo>
                <a:lnTo>
                  <a:pt x="489204" y="871728"/>
                </a:lnTo>
                <a:lnTo>
                  <a:pt x="456165" y="870424"/>
                </a:lnTo>
                <a:lnTo>
                  <a:pt x="392420" y="860301"/>
                </a:lnTo>
                <a:lnTo>
                  <a:pt x="332470" y="840831"/>
                </a:lnTo>
                <a:lnTo>
                  <a:pt x="277137" y="812822"/>
                </a:lnTo>
                <a:lnTo>
                  <a:pt x="227245" y="777085"/>
                </a:lnTo>
                <a:lnTo>
                  <a:pt x="183617" y="734427"/>
                </a:lnTo>
                <a:lnTo>
                  <a:pt x="147075" y="685659"/>
                </a:lnTo>
                <a:lnTo>
                  <a:pt x="118443" y="631590"/>
                </a:lnTo>
                <a:lnTo>
                  <a:pt x="98543" y="573029"/>
                </a:lnTo>
                <a:lnTo>
                  <a:pt x="88199" y="510786"/>
                </a:lnTo>
                <a:lnTo>
                  <a:pt x="86868" y="478536"/>
                </a:lnTo>
                <a:lnTo>
                  <a:pt x="86868" y="750448"/>
                </a:lnTo>
                <a:lnTo>
                  <a:pt x="117649" y="790013"/>
                </a:lnTo>
                <a:lnTo>
                  <a:pt x="170700" y="841921"/>
                </a:lnTo>
                <a:lnTo>
                  <a:pt x="231365" y="885406"/>
                </a:lnTo>
                <a:lnTo>
                  <a:pt x="298644" y="919483"/>
                </a:lnTo>
                <a:lnTo>
                  <a:pt x="334450" y="932688"/>
                </a:lnTo>
                <a:lnTo>
                  <a:pt x="371535" y="943171"/>
                </a:lnTo>
                <a:lnTo>
                  <a:pt x="409772" y="950812"/>
                </a:lnTo>
                <a:lnTo>
                  <a:pt x="449036" y="955486"/>
                </a:lnTo>
                <a:lnTo>
                  <a:pt x="489204" y="957072"/>
                </a:lnTo>
                <a:lnTo>
                  <a:pt x="529262" y="955486"/>
                </a:lnTo>
                <a:lnTo>
                  <a:pt x="568429" y="950812"/>
                </a:lnTo>
                <a:lnTo>
                  <a:pt x="606578" y="943171"/>
                </a:lnTo>
                <a:lnTo>
                  <a:pt x="643585" y="932688"/>
                </a:lnTo>
                <a:lnTo>
                  <a:pt x="713666" y="903682"/>
                </a:lnTo>
                <a:lnTo>
                  <a:pt x="777666" y="864778"/>
                </a:lnTo>
                <a:lnTo>
                  <a:pt x="834580" y="816959"/>
                </a:lnTo>
                <a:lnTo>
                  <a:pt x="883401" y="761207"/>
                </a:lnTo>
                <a:lnTo>
                  <a:pt x="891540" y="749405"/>
                </a:lnTo>
                <a:close/>
              </a:path>
            </a:pathLst>
          </a:custGeom>
          <a:solidFill>
            <a:srgbClr val="B90000"/>
          </a:solidFill>
        </p:spPr>
        <p:txBody>
          <a:bodyPr wrap="square" lIns="0" tIns="0" rIns="0" bIns="0" rtlCol="0"/>
          <a:lstStyle/>
          <a:p>
            <a:endParaRPr/>
          </a:p>
        </p:txBody>
      </p:sp>
      <p:sp>
        <p:nvSpPr>
          <p:cNvPr id="62" name="object 62"/>
          <p:cNvSpPr/>
          <p:nvPr/>
        </p:nvSpPr>
        <p:spPr>
          <a:xfrm>
            <a:off x="7027811" y="2971800"/>
            <a:ext cx="816610" cy="802005"/>
          </a:xfrm>
          <a:custGeom>
            <a:avLst/>
            <a:gdLst/>
            <a:ahLst/>
            <a:cxnLst/>
            <a:rect l="l" t="t" r="r" b="b"/>
            <a:pathLst>
              <a:path w="816609" h="802004">
                <a:moveTo>
                  <a:pt x="816101" y="400811"/>
                </a:moveTo>
                <a:lnTo>
                  <a:pt x="810756" y="335705"/>
                </a:lnTo>
                <a:lnTo>
                  <a:pt x="795284" y="273978"/>
                </a:lnTo>
                <a:lnTo>
                  <a:pt x="770530" y="216448"/>
                </a:lnTo>
                <a:lnTo>
                  <a:pt x="737341" y="163933"/>
                </a:lnTo>
                <a:lnTo>
                  <a:pt x="696563" y="117252"/>
                </a:lnTo>
                <a:lnTo>
                  <a:pt x="649041" y="77224"/>
                </a:lnTo>
                <a:lnTo>
                  <a:pt x="595621" y="44666"/>
                </a:lnTo>
                <a:lnTo>
                  <a:pt x="537149" y="20397"/>
                </a:lnTo>
                <a:lnTo>
                  <a:pt x="474470" y="5235"/>
                </a:lnTo>
                <a:lnTo>
                  <a:pt x="408431" y="0"/>
                </a:lnTo>
                <a:lnTo>
                  <a:pt x="374936" y="1325"/>
                </a:lnTo>
                <a:lnTo>
                  <a:pt x="310287" y="11626"/>
                </a:lnTo>
                <a:lnTo>
                  <a:pt x="249459" y="31444"/>
                </a:lnTo>
                <a:lnTo>
                  <a:pt x="193295" y="59960"/>
                </a:lnTo>
                <a:lnTo>
                  <a:pt x="142636" y="96355"/>
                </a:lnTo>
                <a:lnTo>
                  <a:pt x="98323" y="139812"/>
                </a:lnTo>
                <a:lnTo>
                  <a:pt x="61196" y="189512"/>
                </a:lnTo>
                <a:lnTo>
                  <a:pt x="32099" y="244637"/>
                </a:lnTo>
                <a:lnTo>
                  <a:pt x="11871" y="304368"/>
                </a:lnTo>
                <a:lnTo>
                  <a:pt x="1354" y="367887"/>
                </a:lnTo>
                <a:lnTo>
                  <a:pt x="0" y="400812"/>
                </a:lnTo>
                <a:lnTo>
                  <a:pt x="1354" y="433633"/>
                </a:lnTo>
                <a:lnTo>
                  <a:pt x="11871" y="497007"/>
                </a:lnTo>
                <a:lnTo>
                  <a:pt x="32099" y="556664"/>
                </a:lnTo>
                <a:lnTo>
                  <a:pt x="61196" y="611773"/>
                </a:lnTo>
                <a:lnTo>
                  <a:pt x="98323" y="661500"/>
                </a:lnTo>
                <a:lnTo>
                  <a:pt x="142636" y="705013"/>
                </a:lnTo>
                <a:lnTo>
                  <a:pt x="193295" y="741481"/>
                </a:lnTo>
                <a:lnTo>
                  <a:pt x="249459" y="770072"/>
                </a:lnTo>
                <a:lnTo>
                  <a:pt x="310287" y="789953"/>
                </a:lnTo>
                <a:lnTo>
                  <a:pt x="374936" y="800292"/>
                </a:lnTo>
                <a:lnTo>
                  <a:pt x="408431" y="801624"/>
                </a:lnTo>
                <a:lnTo>
                  <a:pt x="441818" y="800292"/>
                </a:lnTo>
                <a:lnTo>
                  <a:pt x="506282" y="789953"/>
                </a:lnTo>
                <a:lnTo>
                  <a:pt x="566963" y="770072"/>
                </a:lnTo>
                <a:lnTo>
                  <a:pt x="623015" y="741481"/>
                </a:lnTo>
                <a:lnTo>
                  <a:pt x="673592" y="705013"/>
                </a:lnTo>
                <a:lnTo>
                  <a:pt x="717848" y="661500"/>
                </a:lnTo>
                <a:lnTo>
                  <a:pt x="754937" y="611773"/>
                </a:lnTo>
                <a:lnTo>
                  <a:pt x="784014" y="556664"/>
                </a:lnTo>
                <a:lnTo>
                  <a:pt x="804233" y="497007"/>
                </a:lnTo>
                <a:lnTo>
                  <a:pt x="814748" y="433633"/>
                </a:lnTo>
                <a:lnTo>
                  <a:pt x="816101" y="400811"/>
                </a:lnTo>
                <a:close/>
              </a:path>
            </a:pathLst>
          </a:custGeom>
          <a:solidFill>
            <a:srgbClr val="FFFF66"/>
          </a:solidFill>
        </p:spPr>
        <p:txBody>
          <a:bodyPr wrap="square" lIns="0" tIns="0" rIns="0" bIns="0" rtlCol="0"/>
          <a:lstStyle/>
          <a:p>
            <a:endParaRPr/>
          </a:p>
        </p:txBody>
      </p:sp>
      <p:sp>
        <p:nvSpPr>
          <p:cNvPr id="63" name="object 63"/>
          <p:cNvSpPr/>
          <p:nvPr/>
        </p:nvSpPr>
        <p:spPr>
          <a:xfrm>
            <a:off x="7027811" y="2971800"/>
            <a:ext cx="816610" cy="802005"/>
          </a:xfrm>
          <a:custGeom>
            <a:avLst/>
            <a:gdLst/>
            <a:ahLst/>
            <a:cxnLst/>
            <a:rect l="l" t="t" r="r" b="b"/>
            <a:pathLst>
              <a:path w="816609" h="802004">
                <a:moveTo>
                  <a:pt x="408431" y="0"/>
                </a:moveTo>
                <a:lnTo>
                  <a:pt x="342186" y="5235"/>
                </a:lnTo>
                <a:lnTo>
                  <a:pt x="279343" y="20397"/>
                </a:lnTo>
                <a:lnTo>
                  <a:pt x="220742" y="44666"/>
                </a:lnTo>
                <a:lnTo>
                  <a:pt x="167225" y="77224"/>
                </a:lnTo>
                <a:lnTo>
                  <a:pt x="119633" y="117252"/>
                </a:lnTo>
                <a:lnTo>
                  <a:pt x="78809" y="163933"/>
                </a:lnTo>
                <a:lnTo>
                  <a:pt x="45591" y="216448"/>
                </a:lnTo>
                <a:lnTo>
                  <a:pt x="20823" y="273978"/>
                </a:lnTo>
                <a:lnTo>
                  <a:pt x="5346" y="335705"/>
                </a:lnTo>
                <a:lnTo>
                  <a:pt x="0" y="400812"/>
                </a:lnTo>
                <a:lnTo>
                  <a:pt x="1354" y="433633"/>
                </a:lnTo>
                <a:lnTo>
                  <a:pt x="11871" y="497007"/>
                </a:lnTo>
                <a:lnTo>
                  <a:pt x="32099" y="556664"/>
                </a:lnTo>
                <a:lnTo>
                  <a:pt x="61196" y="611773"/>
                </a:lnTo>
                <a:lnTo>
                  <a:pt x="98323" y="661500"/>
                </a:lnTo>
                <a:lnTo>
                  <a:pt x="142636" y="705013"/>
                </a:lnTo>
                <a:lnTo>
                  <a:pt x="193295" y="741481"/>
                </a:lnTo>
                <a:lnTo>
                  <a:pt x="249459" y="770072"/>
                </a:lnTo>
                <a:lnTo>
                  <a:pt x="310287" y="789953"/>
                </a:lnTo>
                <a:lnTo>
                  <a:pt x="374936" y="800292"/>
                </a:lnTo>
                <a:lnTo>
                  <a:pt x="408431" y="801624"/>
                </a:lnTo>
                <a:lnTo>
                  <a:pt x="441818" y="800292"/>
                </a:lnTo>
                <a:lnTo>
                  <a:pt x="506282" y="789953"/>
                </a:lnTo>
                <a:lnTo>
                  <a:pt x="566963" y="770072"/>
                </a:lnTo>
                <a:lnTo>
                  <a:pt x="623015" y="741481"/>
                </a:lnTo>
                <a:lnTo>
                  <a:pt x="673592" y="705013"/>
                </a:lnTo>
                <a:lnTo>
                  <a:pt x="717848" y="661500"/>
                </a:lnTo>
                <a:lnTo>
                  <a:pt x="754937" y="611773"/>
                </a:lnTo>
                <a:lnTo>
                  <a:pt x="784014" y="556664"/>
                </a:lnTo>
                <a:lnTo>
                  <a:pt x="804233" y="497007"/>
                </a:lnTo>
                <a:lnTo>
                  <a:pt x="814748" y="433633"/>
                </a:lnTo>
                <a:lnTo>
                  <a:pt x="816101" y="400811"/>
                </a:lnTo>
                <a:lnTo>
                  <a:pt x="814748" y="367887"/>
                </a:lnTo>
                <a:lnTo>
                  <a:pt x="804233" y="304368"/>
                </a:lnTo>
                <a:lnTo>
                  <a:pt x="784014" y="244637"/>
                </a:lnTo>
                <a:lnTo>
                  <a:pt x="754937" y="189512"/>
                </a:lnTo>
                <a:lnTo>
                  <a:pt x="717848" y="139812"/>
                </a:lnTo>
                <a:lnTo>
                  <a:pt x="673592" y="96355"/>
                </a:lnTo>
                <a:lnTo>
                  <a:pt x="623015" y="59960"/>
                </a:lnTo>
                <a:lnTo>
                  <a:pt x="566963" y="31444"/>
                </a:lnTo>
                <a:lnTo>
                  <a:pt x="506282" y="11626"/>
                </a:lnTo>
                <a:lnTo>
                  <a:pt x="441818" y="1325"/>
                </a:lnTo>
                <a:lnTo>
                  <a:pt x="408431" y="0"/>
                </a:lnTo>
                <a:close/>
              </a:path>
            </a:pathLst>
          </a:custGeom>
          <a:ln w="28575">
            <a:solidFill>
              <a:srgbClr val="FFFFFF"/>
            </a:solidFill>
          </a:ln>
        </p:spPr>
        <p:txBody>
          <a:bodyPr wrap="square" lIns="0" tIns="0" rIns="0" bIns="0" rtlCol="0"/>
          <a:lstStyle/>
          <a:p>
            <a:endParaRPr/>
          </a:p>
        </p:txBody>
      </p:sp>
      <p:sp>
        <p:nvSpPr>
          <p:cNvPr id="64" name="object 64"/>
          <p:cNvSpPr txBox="1"/>
          <p:nvPr/>
        </p:nvSpPr>
        <p:spPr>
          <a:xfrm>
            <a:off x="1027309" y="1460012"/>
            <a:ext cx="6649720" cy="2305759"/>
          </a:xfrm>
          <a:prstGeom prst="rect">
            <a:avLst/>
          </a:prstGeom>
        </p:spPr>
        <p:txBody>
          <a:bodyPr vert="horz" wrap="square" lIns="0" tIns="0" rIns="0" bIns="0" rtlCol="0">
            <a:spAutoFit/>
          </a:bodyPr>
          <a:lstStyle/>
          <a:p>
            <a:pPr marL="12700">
              <a:lnSpc>
                <a:spcPct val="100000"/>
              </a:lnSpc>
            </a:pPr>
            <a:r>
              <a:rPr sz="2000" spc="-5" dirty="0">
                <a:latin typeface="Microsoft JhengHei UI" panose="020B0604030504040204" pitchFamily="34" charset="-120"/>
                <a:ea typeface="Microsoft JhengHei UI" panose="020B0604030504040204" pitchFamily="34" charset="-120"/>
                <a:cs typeface="微软雅黑"/>
              </a:rPr>
              <a:t>参与发生联系的实体的数目，称为联系</a:t>
            </a:r>
            <a:r>
              <a:rPr sz="2000" dirty="0">
                <a:latin typeface="Microsoft JhengHei UI" panose="020B0604030504040204" pitchFamily="34" charset="-120"/>
                <a:ea typeface="Microsoft JhengHei UI" panose="020B0604030504040204" pitchFamily="34" charset="-120"/>
                <a:cs typeface="微软雅黑"/>
              </a:rPr>
              <a:t>的</a:t>
            </a:r>
            <a:r>
              <a:rPr sz="2800" b="1" u="heavy" spc="-5" dirty="0">
                <a:latin typeface="Microsoft JhengHei UI" panose="020B0604030504040204" pitchFamily="34" charset="-120"/>
                <a:ea typeface="Microsoft JhengHei UI" panose="020B0604030504040204" pitchFamily="34" charset="-120"/>
                <a:cs typeface="微软雅黑"/>
              </a:rPr>
              <a:t>度</a:t>
            </a:r>
            <a:r>
              <a:rPr sz="2000" dirty="0">
                <a:latin typeface="Microsoft JhengHei UI" panose="020B0604030504040204" pitchFamily="34" charset="-120"/>
                <a:ea typeface="Microsoft JhengHei UI" panose="020B0604030504040204" pitchFamily="34" charset="-120"/>
                <a:cs typeface="微软雅黑"/>
              </a:rPr>
              <a:t>或</a:t>
            </a:r>
            <a:r>
              <a:rPr sz="2800" b="1" u="heavy" spc="-5" dirty="0">
                <a:latin typeface="Microsoft JhengHei UI" panose="020B0604030504040204" pitchFamily="34" charset="-120"/>
                <a:ea typeface="Microsoft JhengHei UI" panose="020B0604030504040204" pitchFamily="34" charset="-120"/>
                <a:cs typeface="微软雅黑"/>
              </a:rPr>
              <a:t>元</a:t>
            </a:r>
            <a:r>
              <a:rPr sz="2000" spc="-5" dirty="0">
                <a:latin typeface="Microsoft JhengHei UI" panose="020B0604030504040204" pitchFamily="34" charset="-120"/>
                <a:ea typeface="Microsoft JhengHei UI" panose="020B0604030504040204" pitchFamily="34" charset="-120"/>
                <a:cs typeface="微软雅黑"/>
              </a:rPr>
              <a:t>。</a:t>
            </a:r>
            <a:endParaRPr sz="2000" dirty="0">
              <a:latin typeface="Microsoft JhengHei UI" panose="020B0604030504040204" pitchFamily="34" charset="-120"/>
              <a:ea typeface="Microsoft JhengHei UI" panose="020B0604030504040204" pitchFamily="34" charset="-120"/>
              <a:cs typeface="微软雅黑"/>
            </a:endParaRPr>
          </a:p>
          <a:p>
            <a:pPr marL="354965" indent="-342900">
              <a:lnSpc>
                <a:spcPct val="100000"/>
              </a:lnSpc>
              <a:spcBef>
                <a:spcPts val="850"/>
              </a:spcBef>
              <a:buFont typeface="Wingdings" panose="05000000000000000000" pitchFamily="2" charset="2"/>
              <a:buChar char="ü"/>
            </a:pPr>
            <a:r>
              <a:rPr sz="2000" spc="-5" dirty="0" err="1">
                <a:latin typeface="Microsoft JhengHei UI" panose="020B0604030504040204" pitchFamily="34" charset="-120"/>
                <a:ea typeface="Microsoft JhengHei UI" panose="020B0604030504040204" pitchFamily="34" charset="-120"/>
                <a:cs typeface="微软雅黑"/>
              </a:rPr>
              <a:t>联系有一元联系、二元联系和多元联系</a:t>
            </a:r>
            <a:endParaRPr sz="2000" dirty="0">
              <a:latin typeface="Microsoft JhengHei UI" panose="020B0604030504040204" pitchFamily="34" charset="-120"/>
              <a:ea typeface="Microsoft JhengHei UI" panose="020B0604030504040204" pitchFamily="34" charset="-120"/>
              <a:cs typeface="微软雅黑"/>
            </a:endParaRPr>
          </a:p>
          <a:p>
            <a:pPr>
              <a:lnSpc>
                <a:spcPct val="100000"/>
              </a:lnSpc>
              <a:spcBef>
                <a:spcPts val="51"/>
              </a:spcBef>
            </a:pPr>
            <a:endParaRPr sz="1700" dirty="0">
              <a:latin typeface="Microsoft JhengHei UI" panose="020B0604030504040204" pitchFamily="34" charset="-120"/>
              <a:ea typeface="Microsoft JhengHei UI" panose="020B0604030504040204" pitchFamily="34" charset="-120"/>
              <a:cs typeface="Times New Roman"/>
            </a:endParaRPr>
          </a:p>
          <a:p>
            <a:pPr marL="29845">
              <a:lnSpc>
                <a:spcPct val="100000"/>
              </a:lnSpc>
            </a:pPr>
            <a:r>
              <a:rPr sz="2400" b="1" dirty="0">
                <a:latin typeface="Microsoft JhengHei UI" panose="020B0604030504040204" pitchFamily="34" charset="-120"/>
                <a:ea typeface="Microsoft JhengHei UI" panose="020B0604030504040204" pitchFamily="34" charset="-120"/>
                <a:cs typeface="微软雅黑"/>
              </a:rPr>
              <a:t>示例：二元联系</a:t>
            </a:r>
            <a:endParaRPr sz="2400" dirty="0">
              <a:latin typeface="Microsoft JhengHei UI" panose="020B0604030504040204" pitchFamily="34" charset="-120"/>
              <a:ea typeface="Microsoft JhengHei UI" panose="020B0604030504040204" pitchFamily="34" charset="-120"/>
              <a:cs typeface="微软雅黑"/>
            </a:endParaRPr>
          </a:p>
          <a:p>
            <a:pPr marL="6179185" marR="5080" algn="r">
              <a:lnSpc>
                <a:spcPct val="100000"/>
              </a:lnSpc>
              <a:spcBef>
                <a:spcPts val="1480"/>
              </a:spcBef>
            </a:pPr>
            <a:r>
              <a:rPr sz="1800" b="1" dirty="0">
                <a:solidFill>
                  <a:srgbClr val="3333CC"/>
                </a:solidFill>
                <a:latin typeface="Microsoft JhengHei UI" panose="020B0604030504040204" pitchFamily="34" charset="-120"/>
                <a:ea typeface="Microsoft JhengHei UI" panose="020B0604030504040204" pitchFamily="34" charset="-120"/>
                <a:cs typeface="微软雅黑"/>
              </a:rPr>
              <a:t>二元 联系</a:t>
            </a:r>
            <a:endParaRPr sz="1800" dirty="0">
              <a:latin typeface="Microsoft JhengHei UI" panose="020B0604030504040204" pitchFamily="34" charset="-120"/>
              <a:ea typeface="Microsoft JhengHei UI" panose="020B0604030504040204" pitchFamily="34" charset="-120"/>
              <a:cs typeface="微软雅黑"/>
            </a:endParaRPr>
          </a:p>
        </p:txBody>
      </p:sp>
      <p:sp>
        <p:nvSpPr>
          <p:cNvPr id="65" name="object 65"/>
          <p:cNvSpPr txBox="1"/>
          <p:nvPr/>
        </p:nvSpPr>
        <p:spPr>
          <a:xfrm>
            <a:off x="8880481" y="4092063"/>
            <a:ext cx="534670" cy="307777"/>
          </a:xfrm>
          <a:prstGeom prst="rect">
            <a:avLst/>
          </a:prstGeom>
        </p:spPr>
        <p:txBody>
          <a:bodyPr vert="horz" wrap="square" lIns="0" tIns="0" rIns="0" bIns="0" rtlCol="0">
            <a:spAutoFit/>
          </a:bodyPr>
          <a:lstStyle/>
          <a:p>
            <a:pPr marL="12700">
              <a:lnSpc>
                <a:spcPts val="2380"/>
              </a:lnSpc>
            </a:pPr>
            <a:r>
              <a:rPr sz="2000" b="1" spc="-5" dirty="0">
                <a:latin typeface="Microsoft JhengHei UI" panose="020B0604030504040204" pitchFamily="34" charset="-120"/>
                <a:ea typeface="Microsoft JhengHei UI" panose="020B0604030504040204" pitchFamily="34" charset="-120"/>
                <a:cs typeface="新宋体"/>
              </a:rPr>
              <a:t>图书</a:t>
            </a:r>
            <a:endParaRPr sz="2000">
              <a:latin typeface="Microsoft JhengHei UI" panose="020B0604030504040204" pitchFamily="34" charset="-120"/>
              <a:ea typeface="Microsoft JhengHei UI" panose="020B0604030504040204" pitchFamily="34" charset="-120"/>
              <a:cs typeface="新宋体"/>
            </a:endParaRPr>
          </a:p>
        </p:txBody>
      </p:sp>
      <p:sp>
        <p:nvSpPr>
          <p:cNvPr id="66" name="object 66"/>
          <p:cNvSpPr txBox="1"/>
          <p:nvPr/>
        </p:nvSpPr>
        <p:spPr>
          <a:xfrm>
            <a:off x="6516757" y="4066916"/>
            <a:ext cx="534670" cy="307777"/>
          </a:xfrm>
          <a:prstGeom prst="rect">
            <a:avLst/>
          </a:prstGeom>
        </p:spPr>
        <p:txBody>
          <a:bodyPr vert="horz" wrap="square" lIns="0" tIns="0" rIns="0" bIns="0" rtlCol="0">
            <a:spAutoFit/>
          </a:bodyPr>
          <a:lstStyle/>
          <a:p>
            <a:pPr marL="12700">
              <a:lnSpc>
                <a:spcPts val="2380"/>
              </a:lnSpc>
            </a:pPr>
            <a:r>
              <a:rPr sz="2000" b="1" spc="-5" dirty="0">
                <a:latin typeface="Microsoft JhengHei UI" panose="020B0604030504040204" pitchFamily="34" charset="-120"/>
                <a:ea typeface="Microsoft JhengHei UI" panose="020B0604030504040204" pitchFamily="34" charset="-120"/>
                <a:cs typeface="新宋体"/>
              </a:rPr>
              <a:t>读者</a:t>
            </a:r>
            <a:endParaRPr sz="2000">
              <a:latin typeface="Microsoft JhengHei UI" panose="020B0604030504040204" pitchFamily="34" charset="-120"/>
              <a:ea typeface="Microsoft JhengHei UI" panose="020B0604030504040204" pitchFamily="34" charset="-120"/>
              <a:cs typeface="新宋体"/>
            </a:endParaRPr>
          </a:p>
        </p:txBody>
      </p:sp>
      <p:sp>
        <p:nvSpPr>
          <p:cNvPr id="67" name="object 67"/>
          <p:cNvSpPr txBox="1"/>
          <p:nvPr/>
        </p:nvSpPr>
        <p:spPr>
          <a:xfrm>
            <a:off x="1030103" y="483233"/>
            <a:ext cx="3514090" cy="631825"/>
          </a:xfrm>
          <a:prstGeom prst="rect">
            <a:avLst/>
          </a:prstGeom>
        </p:spPr>
        <p:txBody>
          <a:bodyPr vert="horz" wrap="square" lIns="0" tIns="0" rIns="0" bIns="0" rtlCol="0">
            <a:spAutoFit/>
          </a:bodyPr>
          <a:lstStyle/>
          <a:p>
            <a:pPr>
              <a:lnSpc>
                <a:spcPct val="119700"/>
              </a:lnSpc>
            </a:pPr>
            <a:r>
              <a:rPr sz="2000" b="1" spc="-5" dirty="0">
                <a:solidFill>
                  <a:srgbClr val="FFFFFF"/>
                </a:solidFill>
                <a:latin typeface="Arial"/>
                <a:cs typeface="Arial"/>
              </a:rPr>
              <a:t>E-</a:t>
            </a:r>
            <a:r>
              <a:rPr sz="2000" b="1" spc="-10" dirty="0">
                <a:solidFill>
                  <a:srgbClr val="FFFFFF"/>
                </a:solidFill>
                <a:latin typeface="Arial"/>
                <a:cs typeface="Arial"/>
              </a:rPr>
              <a:t>R</a:t>
            </a:r>
            <a:r>
              <a:rPr sz="2000" b="1" dirty="0">
                <a:solidFill>
                  <a:srgbClr val="FFFFFF"/>
                </a:solidFill>
                <a:latin typeface="华文中宋"/>
                <a:cs typeface="华文中宋"/>
              </a:rPr>
              <a:t>模型</a:t>
            </a:r>
            <a:r>
              <a:rPr sz="2000" b="1" spc="-15" dirty="0">
                <a:solidFill>
                  <a:srgbClr val="FFFFFF"/>
                </a:solidFill>
                <a:latin typeface="Arial"/>
                <a:cs typeface="Arial"/>
              </a:rPr>
              <a:t>-</a:t>
            </a:r>
            <a:r>
              <a:rPr sz="2000" b="1" spc="-5" dirty="0">
                <a:solidFill>
                  <a:srgbClr val="FFFFFF"/>
                </a:solidFill>
                <a:latin typeface="Arial"/>
                <a:cs typeface="Arial"/>
              </a:rPr>
              <a:t>-</a:t>
            </a:r>
            <a:r>
              <a:rPr sz="2000" b="1" spc="-5" dirty="0">
                <a:solidFill>
                  <a:srgbClr val="FFFFFF"/>
                </a:solidFill>
                <a:latin typeface="华文中宋"/>
                <a:cs typeface="华文中宋"/>
              </a:rPr>
              <a:t>数据建模之基本思想 </a:t>
            </a:r>
            <a:r>
              <a:rPr sz="2000" b="1" spc="-10" dirty="0">
                <a:solidFill>
                  <a:srgbClr val="FFFFFF"/>
                </a:solidFill>
                <a:latin typeface="Arial"/>
                <a:cs typeface="Arial"/>
              </a:rPr>
              <a:t>(7</a:t>
            </a:r>
            <a:r>
              <a:rPr sz="2000" b="1" spc="-5" dirty="0">
                <a:solidFill>
                  <a:srgbClr val="FFFFFF"/>
                </a:solidFill>
                <a:latin typeface="Arial"/>
                <a:cs typeface="Arial"/>
              </a:rPr>
              <a:t>)</a:t>
            </a:r>
            <a:r>
              <a:rPr sz="2000" b="1" spc="-5" dirty="0">
                <a:solidFill>
                  <a:srgbClr val="FFFFFF"/>
                </a:solidFill>
                <a:latin typeface="华文中宋"/>
                <a:cs typeface="华文中宋"/>
              </a:rPr>
              <a:t>有什么样的联系需要区分</a:t>
            </a:r>
            <a:r>
              <a:rPr sz="2000" b="1" dirty="0">
                <a:solidFill>
                  <a:srgbClr val="FFFFFF"/>
                </a:solidFill>
                <a:latin typeface="华文中宋"/>
                <a:cs typeface="华文中宋"/>
              </a:rPr>
              <a:t>呢</a:t>
            </a:r>
            <a:r>
              <a:rPr sz="2000" b="1" spc="-5" dirty="0">
                <a:solidFill>
                  <a:srgbClr val="FFFFFF"/>
                </a:solidFill>
                <a:latin typeface="Arial"/>
                <a:cs typeface="Arial"/>
              </a:rPr>
              <a:t>?</a:t>
            </a:r>
            <a:endParaRPr sz="2000">
              <a:latin typeface="Arial"/>
              <a:cs typeface="Arial"/>
            </a:endParaRPr>
          </a:p>
        </p:txBody>
      </p:sp>
      <p:sp>
        <p:nvSpPr>
          <p:cNvPr id="68" name="object 68"/>
          <p:cNvSpPr txBox="1"/>
          <p:nvPr/>
        </p:nvSpPr>
        <p:spPr>
          <a:xfrm>
            <a:off x="1787785" y="4912261"/>
            <a:ext cx="339090" cy="642676"/>
          </a:xfrm>
          <a:prstGeom prst="rect">
            <a:avLst/>
          </a:prstGeom>
        </p:spPr>
        <p:txBody>
          <a:bodyPr vert="horz" wrap="square" lIns="0" tIns="0" rIns="0" bIns="0" rtlCol="0">
            <a:spAutoFit/>
          </a:bodyPr>
          <a:lstStyle/>
          <a:p>
            <a:pPr marL="12700">
              <a:lnSpc>
                <a:spcPts val="1675"/>
              </a:lnSpc>
            </a:pPr>
            <a:r>
              <a:rPr sz="1400" spc="-5" dirty="0">
                <a:latin typeface="Microsoft JhengHei UI" panose="020B0604030504040204" pitchFamily="34" charset="-120"/>
                <a:ea typeface="Microsoft JhengHei UI" panose="020B0604030504040204" pitchFamily="34" charset="-120"/>
                <a:cs typeface="微软雅黑"/>
              </a:rPr>
              <a:t>001</a:t>
            </a:r>
            <a:endParaRPr sz="1400">
              <a:latin typeface="Microsoft JhengHei UI" panose="020B0604030504040204" pitchFamily="34" charset="-120"/>
              <a:ea typeface="Microsoft JhengHei UI" panose="020B0604030504040204" pitchFamily="34" charset="-120"/>
              <a:cs typeface="微软雅黑"/>
            </a:endParaRPr>
          </a:p>
          <a:p>
            <a:pPr marL="12700">
              <a:lnSpc>
                <a:spcPts val="1675"/>
              </a:lnSpc>
            </a:pPr>
            <a:r>
              <a:rPr sz="1400" spc="-5" dirty="0">
                <a:latin typeface="Microsoft JhengHei UI" panose="020B0604030504040204" pitchFamily="34" charset="-120"/>
                <a:ea typeface="Microsoft JhengHei UI" panose="020B0604030504040204" pitchFamily="34" charset="-120"/>
                <a:cs typeface="微软雅黑"/>
              </a:rPr>
              <a:t>002</a:t>
            </a:r>
            <a:endParaRPr sz="1400">
              <a:latin typeface="Microsoft JhengHei UI" panose="020B0604030504040204" pitchFamily="34" charset="-120"/>
              <a:ea typeface="Microsoft JhengHei UI" panose="020B0604030504040204" pitchFamily="34" charset="-120"/>
              <a:cs typeface="微软雅黑"/>
            </a:endParaRPr>
          </a:p>
          <a:p>
            <a:pPr marL="12700">
              <a:lnSpc>
                <a:spcPts val="1675"/>
              </a:lnSpc>
            </a:pPr>
            <a:r>
              <a:rPr sz="1400" spc="-5" dirty="0">
                <a:latin typeface="Microsoft JhengHei UI" panose="020B0604030504040204" pitchFamily="34" charset="-120"/>
                <a:ea typeface="Microsoft JhengHei UI" panose="020B0604030504040204" pitchFamily="34" charset="-120"/>
                <a:cs typeface="微软雅黑"/>
              </a:rPr>
              <a:t>003</a:t>
            </a:r>
            <a:endParaRPr sz="1400">
              <a:latin typeface="Microsoft JhengHei UI" panose="020B0604030504040204" pitchFamily="34" charset="-120"/>
              <a:ea typeface="Microsoft JhengHei UI" panose="020B0604030504040204" pitchFamily="34" charset="-120"/>
              <a:cs typeface="微软雅黑"/>
            </a:endParaRPr>
          </a:p>
        </p:txBody>
      </p:sp>
      <p:sp>
        <p:nvSpPr>
          <p:cNvPr id="69" name="object 69"/>
          <p:cNvSpPr txBox="1"/>
          <p:nvPr/>
        </p:nvSpPr>
        <p:spPr>
          <a:xfrm>
            <a:off x="2701596" y="4912261"/>
            <a:ext cx="346075" cy="646331"/>
          </a:xfrm>
          <a:prstGeom prst="rect">
            <a:avLst/>
          </a:prstGeom>
        </p:spPr>
        <p:txBody>
          <a:bodyPr vert="horz" wrap="square" lIns="0" tIns="0" rIns="0" bIns="0" rtlCol="0">
            <a:spAutoFit/>
          </a:bodyPr>
          <a:lstStyle/>
          <a:p>
            <a:pPr marL="12700" marR="5080" algn="just">
              <a:lnSpc>
                <a:spcPct val="100000"/>
              </a:lnSpc>
            </a:pPr>
            <a:r>
              <a:rPr sz="1400" spc="-10" dirty="0">
                <a:latin typeface="Microsoft JhengHei UI" panose="020B0604030504040204" pitchFamily="34" charset="-120"/>
                <a:ea typeface="Microsoft JhengHei UI" panose="020B0604030504040204" pitchFamily="34" charset="-120"/>
                <a:cs typeface="微软雅黑"/>
              </a:rPr>
              <a:t>B</a:t>
            </a:r>
            <a:r>
              <a:rPr sz="1400" spc="-5" dirty="0">
                <a:latin typeface="Microsoft JhengHei UI" panose="020B0604030504040204" pitchFamily="34" charset="-120"/>
                <a:ea typeface="Microsoft JhengHei UI" panose="020B0604030504040204" pitchFamily="34" charset="-120"/>
                <a:cs typeface="微软雅黑"/>
              </a:rPr>
              <a:t>01 </a:t>
            </a:r>
            <a:r>
              <a:rPr sz="1400" spc="-10" dirty="0">
                <a:latin typeface="Microsoft JhengHei UI" panose="020B0604030504040204" pitchFamily="34" charset="-120"/>
                <a:ea typeface="Microsoft JhengHei UI" panose="020B0604030504040204" pitchFamily="34" charset="-120"/>
                <a:cs typeface="微软雅黑"/>
              </a:rPr>
              <a:t>B</a:t>
            </a:r>
            <a:r>
              <a:rPr sz="1400" spc="-5" dirty="0">
                <a:latin typeface="Microsoft JhengHei UI" panose="020B0604030504040204" pitchFamily="34" charset="-120"/>
                <a:ea typeface="Microsoft JhengHei UI" panose="020B0604030504040204" pitchFamily="34" charset="-120"/>
                <a:cs typeface="微软雅黑"/>
              </a:rPr>
              <a:t>02 </a:t>
            </a:r>
            <a:r>
              <a:rPr sz="1400" spc="-10" dirty="0">
                <a:latin typeface="Microsoft JhengHei UI" panose="020B0604030504040204" pitchFamily="34" charset="-120"/>
                <a:ea typeface="Microsoft JhengHei UI" panose="020B0604030504040204" pitchFamily="34" charset="-120"/>
                <a:cs typeface="微软雅黑"/>
              </a:rPr>
              <a:t>B</a:t>
            </a:r>
            <a:r>
              <a:rPr sz="1400" spc="-5" dirty="0">
                <a:latin typeface="Microsoft JhengHei UI" panose="020B0604030504040204" pitchFamily="34" charset="-120"/>
                <a:ea typeface="Microsoft JhengHei UI" panose="020B0604030504040204" pitchFamily="34" charset="-120"/>
                <a:cs typeface="微软雅黑"/>
              </a:rPr>
              <a:t>01</a:t>
            </a:r>
            <a:endParaRPr sz="1400">
              <a:latin typeface="Microsoft JhengHei UI" panose="020B0604030504040204" pitchFamily="34" charset="-120"/>
              <a:ea typeface="Microsoft JhengHei UI" panose="020B0604030504040204" pitchFamily="34" charset="-120"/>
              <a:cs typeface="微软雅黑"/>
            </a:endParaRPr>
          </a:p>
        </p:txBody>
      </p:sp>
      <p:sp>
        <p:nvSpPr>
          <p:cNvPr id="70" name="object 70"/>
          <p:cNvSpPr txBox="1"/>
          <p:nvPr/>
        </p:nvSpPr>
        <p:spPr>
          <a:xfrm>
            <a:off x="1630813" y="4168352"/>
            <a:ext cx="1958339" cy="677108"/>
          </a:xfrm>
          <a:prstGeom prst="rect">
            <a:avLst/>
          </a:prstGeom>
        </p:spPr>
        <p:txBody>
          <a:bodyPr vert="horz" wrap="square" lIns="0" tIns="0" rIns="0" bIns="0" rtlCol="0">
            <a:spAutoFit/>
          </a:bodyPr>
          <a:lstStyle/>
          <a:p>
            <a:pPr marL="12700">
              <a:lnSpc>
                <a:spcPct val="100000"/>
              </a:lnSpc>
            </a:pPr>
            <a:r>
              <a:rPr sz="1600" dirty="0">
                <a:solidFill>
                  <a:srgbClr val="FFFFFF"/>
                </a:solidFill>
                <a:latin typeface="Microsoft JhengHei UI" panose="020B0604030504040204" pitchFamily="34" charset="-120"/>
                <a:ea typeface="Microsoft JhengHei UI" panose="020B0604030504040204" pitchFamily="34" charset="-120"/>
                <a:cs typeface="微软雅黑"/>
              </a:rPr>
              <a:t>借阅(</a:t>
            </a:r>
            <a:r>
              <a:rPr sz="1600" spc="-5" dirty="0">
                <a:solidFill>
                  <a:srgbClr val="FFFFFF"/>
                </a:solidFill>
                <a:latin typeface="Microsoft JhengHei UI" panose="020B0604030504040204" pitchFamily="34" charset="-120"/>
                <a:ea typeface="Microsoft JhengHei UI" panose="020B0604030504040204" pitchFamily="34" charset="-120"/>
                <a:cs typeface="微软雅黑"/>
              </a:rPr>
              <a:t> </a:t>
            </a:r>
            <a:r>
              <a:rPr sz="1600" u="sng" dirty="0">
                <a:solidFill>
                  <a:srgbClr val="FFFFFF"/>
                </a:solidFill>
                <a:latin typeface="Microsoft JhengHei UI" panose="020B0604030504040204" pitchFamily="34" charset="-120"/>
                <a:ea typeface="Microsoft JhengHei UI" panose="020B0604030504040204" pitchFamily="34" charset="-120"/>
                <a:cs typeface="微软雅黑"/>
              </a:rPr>
              <a:t>借书证号</a:t>
            </a:r>
            <a:r>
              <a:rPr sz="1600" dirty="0">
                <a:solidFill>
                  <a:srgbClr val="FFFFFF"/>
                </a:solidFill>
                <a:latin typeface="Microsoft JhengHei UI" panose="020B0604030504040204" pitchFamily="34" charset="-120"/>
                <a:ea typeface="Microsoft JhengHei UI" panose="020B0604030504040204" pitchFamily="34" charset="-120"/>
                <a:cs typeface="微软雅黑"/>
              </a:rPr>
              <a:t>, </a:t>
            </a:r>
            <a:r>
              <a:rPr sz="1600" spc="-5" dirty="0">
                <a:solidFill>
                  <a:srgbClr val="FFFFFF"/>
                </a:solidFill>
                <a:latin typeface="Microsoft JhengHei UI" panose="020B0604030504040204" pitchFamily="34" charset="-120"/>
                <a:ea typeface="Microsoft JhengHei UI" panose="020B0604030504040204" pitchFamily="34" charset="-120"/>
                <a:cs typeface="微软雅黑"/>
              </a:rPr>
              <a:t>书号)</a:t>
            </a:r>
            <a:endParaRPr sz="1600" dirty="0">
              <a:latin typeface="Microsoft JhengHei UI" panose="020B0604030504040204" pitchFamily="34" charset="-120"/>
              <a:ea typeface="Microsoft JhengHei UI" panose="020B0604030504040204" pitchFamily="34" charset="-120"/>
              <a:cs typeface="微软雅黑"/>
            </a:endParaRPr>
          </a:p>
          <a:p>
            <a:pPr>
              <a:lnSpc>
                <a:spcPct val="100000"/>
              </a:lnSpc>
              <a:spcBef>
                <a:spcPts val="12"/>
              </a:spcBef>
            </a:pPr>
            <a:endParaRPr sz="1400" dirty="0">
              <a:latin typeface="Microsoft JhengHei UI" panose="020B0604030504040204" pitchFamily="34" charset="-120"/>
              <a:ea typeface="Microsoft JhengHei UI" panose="020B0604030504040204" pitchFamily="34" charset="-120"/>
              <a:cs typeface="Times New Roman"/>
            </a:endParaRPr>
          </a:p>
          <a:p>
            <a:pPr marL="97155">
              <a:lnSpc>
                <a:spcPct val="100000"/>
              </a:lnSpc>
              <a:tabLst>
                <a:tab pos="1063625" algn="l"/>
              </a:tabLst>
            </a:pPr>
            <a:r>
              <a:rPr sz="1400" spc="-5" dirty="0">
                <a:latin typeface="Microsoft JhengHei UI" panose="020B0604030504040204" pitchFamily="34" charset="-120"/>
                <a:ea typeface="Microsoft JhengHei UI" panose="020B0604030504040204" pitchFamily="34" charset="-120"/>
                <a:cs typeface="微软雅黑"/>
              </a:rPr>
              <a:t>借书证号	书号</a:t>
            </a:r>
            <a:endParaRPr sz="1400" dirty="0">
              <a:latin typeface="Microsoft JhengHei UI" panose="020B0604030504040204" pitchFamily="34" charset="-120"/>
              <a:ea typeface="Microsoft JhengHei UI" panose="020B0604030504040204" pitchFamily="34" charset="-120"/>
              <a:cs typeface="微软雅黑"/>
            </a:endParaRPr>
          </a:p>
        </p:txBody>
      </p:sp>
      <p:sp>
        <p:nvSpPr>
          <p:cNvPr id="71" name="object 71"/>
          <p:cNvSpPr/>
          <p:nvPr/>
        </p:nvSpPr>
        <p:spPr>
          <a:xfrm>
            <a:off x="7165720" y="3810000"/>
            <a:ext cx="200660" cy="957580"/>
          </a:xfrm>
          <a:custGeom>
            <a:avLst/>
            <a:gdLst/>
            <a:ahLst/>
            <a:cxnLst/>
            <a:rect l="l" t="t" r="r" b="b"/>
            <a:pathLst>
              <a:path w="200659" h="957579">
                <a:moveTo>
                  <a:pt x="200405" y="2286"/>
                </a:moveTo>
                <a:lnTo>
                  <a:pt x="187451" y="0"/>
                </a:lnTo>
                <a:lnTo>
                  <a:pt x="179069" y="50292"/>
                </a:lnTo>
                <a:lnTo>
                  <a:pt x="191261" y="52578"/>
                </a:lnTo>
                <a:lnTo>
                  <a:pt x="200405" y="2286"/>
                </a:lnTo>
                <a:close/>
              </a:path>
              <a:path w="200659" h="957579">
                <a:moveTo>
                  <a:pt x="184403" y="89916"/>
                </a:moveTo>
                <a:lnTo>
                  <a:pt x="172211" y="87630"/>
                </a:lnTo>
                <a:lnTo>
                  <a:pt x="163067" y="137922"/>
                </a:lnTo>
                <a:lnTo>
                  <a:pt x="176021" y="140208"/>
                </a:lnTo>
                <a:lnTo>
                  <a:pt x="184403" y="89916"/>
                </a:lnTo>
                <a:close/>
              </a:path>
              <a:path w="200659" h="957579">
                <a:moveTo>
                  <a:pt x="169163" y="177546"/>
                </a:moveTo>
                <a:lnTo>
                  <a:pt x="156971" y="175260"/>
                </a:lnTo>
                <a:lnTo>
                  <a:pt x="147827" y="225552"/>
                </a:lnTo>
                <a:lnTo>
                  <a:pt x="160019" y="227838"/>
                </a:lnTo>
                <a:lnTo>
                  <a:pt x="169163" y="177546"/>
                </a:lnTo>
                <a:close/>
              </a:path>
              <a:path w="200659" h="957579">
                <a:moveTo>
                  <a:pt x="153923" y="265176"/>
                </a:moveTo>
                <a:lnTo>
                  <a:pt x="140969" y="262890"/>
                </a:lnTo>
                <a:lnTo>
                  <a:pt x="132587" y="312420"/>
                </a:lnTo>
                <a:lnTo>
                  <a:pt x="144779" y="314706"/>
                </a:lnTo>
                <a:lnTo>
                  <a:pt x="153923" y="265176"/>
                </a:lnTo>
                <a:close/>
              </a:path>
              <a:path w="200659" h="957579">
                <a:moveTo>
                  <a:pt x="137921" y="352806"/>
                </a:moveTo>
                <a:lnTo>
                  <a:pt x="125729" y="350520"/>
                </a:lnTo>
                <a:lnTo>
                  <a:pt x="116585" y="400050"/>
                </a:lnTo>
                <a:lnTo>
                  <a:pt x="129539" y="402336"/>
                </a:lnTo>
                <a:lnTo>
                  <a:pt x="137921" y="352806"/>
                </a:lnTo>
                <a:close/>
              </a:path>
              <a:path w="200659" h="957579">
                <a:moveTo>
                  <a:pt x="122681" y="440436"/>
                </a:moveTo>
                <a:lnTo>
                  <a:pt x="109727" y="438150"/>
                </a:lnTo>
                <a:lnTo>
                  <a:pt x="101345" y="487680"/>
                </a:lnTo>
                <a:lnTo>
                  <a:pt x="113537" y="489966"/>
                </a:lnTo>
                <a:lnTo>
                  <a:pt x="122681" y="440436"/>
                </a:lnTo>
                <a:close/>
              </a:path>
              <a:path w="200659" h="957579">
                <a:moveTo>
                  <a:pt x="106679" y="527304"/>
                </a:moveTo>
                <a:lnTo>
                  <a:pt x="94487" y="525018"/>
                </a:lnTo>
                <a:lnTo>
                  <a:pt x="85343" y="575310"/>
                </a:lnTo>
                <a:lnTo>
                  <a:pt x="98297" y="577596"/>
                </a:lnTo>
                <a:lnTo>
                  <a:pt x="106679" y="527304"/>
                </a:lnTo>
                <a:close/>
              </a:path>
              <a:path w="200659" h="957579">
                <a:moveTo>
                  <a:pt x="91439" y="614934"/>
                </a:moveTo>
                <a:lnTo>
                  <a:pt x="79247" y="612648"/>
                </a:lnTo>
                <a:lnTo>
                  <a:pt x="70103" y="662940"/>
                </a:lnTo>
                <a:lnTo>
                  <a:pt x="82295" y="665226"/>
                </a:lnTo>
                <a:lnTo>
                  <a:pt x="91439" y="614934"/>
                </a:lnTo>
                <a:close/>
              </a:path>
              <a:path w="200659" h="957579">
                <a:moveTo>
                  <a:pt x="76199" y="702564"/>
                </a:moveTo>
                <a:lnTo>
                  <a:pt x="63245" y="700278"/>
                </a:lnTo>
                <a:lnTo>
                  <a:pt x="54101" y="750570"/>
                </a:lnTo>
                <a:lnTo>
                  <a:pt x="67055" y="752856"/>
                </a:lnTo>
                <a:lnTo>
                  <a:pt x="76199" y="702564"/>
                </a:lnTo>
                <a:close/>
              </a:path>
              <a:path w="200659" h="957579">
                <a:moveTo>
                  <a:pt x="60197" y="790194"/>
                </a:moveTo>
                <a:lnTo>
                  <a:pt x="48005" y="787908"/>
                </a:lnTo>
                <a:lnTo>
                  <a:pt x="38861" y="838200"/>
                </a:lnTo>
                <a:lnTo>
                  <a:pt x="51053" y="840486"/>
                </a:lnTo>
                <a:lnTo>
                  <a:pt x="60197" y="790194"/>
                </a:lnTo>
                <a:close/>
              </a:path>
              <a:path w="200659" h="957579">
                <a:moveTo>
                  <a:pt x="31066" y="880927"/>
                </a:moveTo>
                <a:lnTo>
                  <a:pt x="0" y="875538"/>
                </a:lnTo>
                <a:lnTo>
                  <a:pt x="24383" y="957072"/>
                </a:lnTo>
                <a:lnTo>
                  <a:pt x="28955" y="950837"/>
                </a:lnTo>
                <a:lnTo>
                  <a:pt x="28955" y="893064"/>
                </a:lnTo>
                <a:lnTo>
                  <a:pt x="31066" y="880927"/>
                </a:lnTo>
                <a:close/>
              </a:path>
              <a:path w="200659" h="957579">
                <a:moveTo>
                  <a:pt x="44027" y="883175"/>
                </a:moveTo>
                <a:lnTo>
                  <a:pt x="31066" y="880927"/>
                </a:lnTo>
                <a:lnTo>
                  <a:pt x="28955" y="893064"/>
                </a:lnTo>
                <a:lnTo>
                  <a:pt x="41909" y="895350"/>
                </a:lnTo>
                <a:lnTo>
                  <a:pt x="44027" y="883175"/>
                </a:lnTo>
                <a:close/>
              </a:path>
              <a:path w="200659" h="957579">
                <a:moveTo>
                  <a:pt x="74675" y="888492"/>
                </a:moveTo>
                <a:lnTo>
                  <a:pt x="44027" y="883175"/>
                </a:lnTo>
                <a:lnTo>
                  <a:pt x="41909" y="895350"/>
                </a:lnTo>
                <a:lnTo>
                  <a:pt x="28955" y="893064"/>
                </a:lnTo>
                <a:lnTo>
                  <a:pt x="28955" y="950837"/>
                </a:lnTo>
                <a:lnTo>
                  <a:pt x="74675" y="888492"/>
                </a:lnTo>
                <a:close/>
              </a:path>
              <a:path w="200659" h="957579">
                <a:moveTo>
                  <a:pt x="44957" y="877824"/>
                </a:moveTo>
                <a:lnTo>
                  <a:pt x="32003" y="875538"/>
                </a:lnTo>
                <a:lnTo>
                  <a:pt x="31066" y="880927"/>
                </a:lnTo>
                <a:lnTo>
                  <a:pt x="44027" y="883175"/>
                </a:lnTo>
                <a:lnTo>
                  <a:pt x="44957" y="877824"/>
                </a:lnTo>
                <a:close/>
              </a:path>
            </a:pathLst>
          </a:custGeom>
          <a:solidFill>
            <a:srgbClr val="CC0000"/>
          </a:solidFill>
        </p:spPr>
        <p:txBody>
          <a:bodyPr wrap="square" lIns="0" tIns="0" rIns="0" bIns="0" rtlCol="0"/>
          <a:lstStyle/>
          <a:p>
            <a:endParaRPr/>
          </a:p>
        </p:txBody>
      </p:sp>
      <p:sp>
        <p:nvSpPr>
          <p:cNvPr id="72" name="object 72"/>
          <p:cNvSpPr/>
          <p:nvPr/>
        </p:nvSpPr>
        <p:spPr>
          <a:xfrm>
            <a:off x="3066935" y="3183635"/>
            <a:ext cx="3912870" cy="893444"/>
          </a:xfrm>
          <a:custGeom>
            <a:avLst/>
            <a:gdLst/>
            <a:ahLst/>
            <a:cxnLst/>
            <a:rect l="l" t="t" r="r" b="b"/>
            <a:pathLst>
              <a:path w="3912870" h="893445">
                <a:moveTo>
                  <a:pt x="3912870" y="197358"/>
                </a:moveTo>
                <a:lnTo>
                  <a:pt x="3863340" y="186690"/>
                </a:lnTo>
                <a:lnTo>
                  <a:pt x="3861054" y="198882"/>
                </a:lnTo>
                <a:lnTo>
                  <a:pt x="3910584" y="210312"/>
                </a:lnTo>
                <a:lnTo>
                  <a:pt x="3912870" y="197358"/>
                </a:lnTo>
                <a:close/>
              </a:path>
              <a:path w="3912870" h="893445">
                <a:moveTo>
                  <a:pt x="3826764" y="178308"/>
                </a:moveTo>
                <a:lnTo>
                  <a:pt x="3776472" y="167640"/>
                </a:lnTo>
                <a:lnTo>
                  <a:pt x="3774186" y="179832"/>
                </a:lnTo>
                <a:lnTo>
                  <a:pt x="3823716" y="190500"/>
                </a:lnTo>
                <a:lnTo>
                  <a:pt x="3826764" y="178308"/>
                </a:lnTo>
                <a:close/>
              </a:path>
              <a:path w="3912870" h="893445">
                <a:moveTo>
                  <a:pt x="3739896" y="159258"/>
                </a:moveTo>
                <a:lnTo>
                  <a:pt x="3690366" y="148590"/>
                </a:lnTo>
                <a:lnTo>
                  <a:pt x="3687318" y="160782"/>
                </a:lnTo>
                <a:lnTo>
                  <a:pt x="3736848" y="171450"/>
                </a:lnTo>
                <a:lnTo>
                  <a:pt x="3739896" y="159258"/>
                </a:lnTo>
                <a:close/>
              </a:path>
              <a:path w="3912870" h="893445">
                <a:moveTo>
                  <a:pt x="3653028" y="140208"/>
                </a:moveTo>
                <a:lnTo>
                  <a:pt x="3602736" y="129540"/>
                </a:lnTo>
                <a:lnTo>
                  <a:pt x="3600450" y="142494"/>
                </a:lnTo>
                <a:lnTo>
                  <a:pt x="3649980" y="152400"/>
                </a:lnTo>
                <a:lnTo>
                  <a:pt x="3653028" y="140208"/>
                </a:lnTo>
                <a:close/>
              </a:path>
              <a:path w="3912870" h="893445">
                <a:moveTo>
                  <a:pt x="3565398" y="121920"/>
                </a:moveTo>
                <a:lnTo>
                  <a:pt x="3515868" y="112014"/>
                </a:lnTo>
                <a:lnTo>
                  <a:pt x="3513582" y="124206"/>
                </a:lnTo>
                <a:lnTo>
                  <a:pt x="3563112" y="134112"/>
                </a:lnTo>
                <a:lnTo>
                  <a:pt x="3565398" y="121920"/>
                </a:lnTo>
                <a:close/>
              </a:path>
              <a:path w="3912870" h="893445">
                <a:moveTo>
                  <a:pt x="3478530" y="104394"/>
                </a:moveTo>
                <a:lnTo>
                  <a:pt x="3460242" y="100584"/>
                </a:lnTo>
                <a:lnTo>
                  <a:pt x="3428238" y="94488"/>
                </a:lnTo>
                <a:lnTo>
                  <a:pt x="3425952" y="106680"/>
                </a:lnTo>
                <a:lnTo>
                  <a:pt x="3457956" y="112776"/>
                </a:lnTo>
                <a:lnTo>
                  <a:pt x="3476244" y="116586"/>
                </a:lnTo>
                <a:lnTo>
                  <a:pt x="3478530" y="104394"/>
                </a:lnTo>
                <a:close/>
              </a:path>
              <a:path w="3912870" h="893445">
                <a:moveTo>
                  <a:pt x="3390900" y="87630"/>
                </a:moveTo>
                <a:lnTo>
                  <a:pt x="3346704" y="79248"/>
                </a:lnTo>
                <a:lnTo>
                  <a:pt x="3341370" y="78486"/>
                </a:lnTo>
                <a:lnTo>
                  <a:pt x="3339084" y="90678"/>
                </a:lnTo>
                <a:lnTo>
                  <a:pt x="3343656" y="91440"/>
                </a:lnTo>
                <a:lnTo>
                  <a:pt x="3388614" y="99822"/>
                </a:lnTo>
                <a:lnTo>
                  <a:pt x="3390900" y="87630"/>
                </a:lnTo>
                <a:close/>
              </a:path>
              <a:path w="3912870" h="893445">
                <a:moveTo>
                  <a:pt x="3303270" y="71628"/>
                </a:moveTo>
                <a:lnTo>
                  <a:pt x="3253740" y="63246"/>
                </a:lnTo>
                <a:lnTo>
                  <a:pt x="3251454" y="75438"/>
                </a:lnTo>
                <a:lnTo>
                  <a:pt x="3301746" y="83820"/>
                </a:lnTo>
                <a:lnTo>
                  <a:pt x="3303270" y="71628"/>
                </a:lnTo>
                <a:close/>
              </a:path>
              <a:path w="3912870" h="893445">
                <a:moveTo>
                  <a:pt x="3215640" y="57150"/>
                </a:moveTo>
                <a:lnTo>
                  <a:pt x="3165348" y="49530"/>
                </a:lnTo>
                <a:lnTo>
                  <a:pt x="3163824" y="61722"/>
                </a:lnTo>
                <a:lnTo>
                  <a:pt x="3214116" y="69342"/>
                </a:lnTo>
                <a:lnTo>
                  <a:pt x="3215640" y="57150"/>
                </a:lnTo>
                <a:close/>
              </a:path>
              <a:path w="3912870" h="893445">
                <a:moveTo>
                  <a:pt x="3128010" y="43434"/>
                </a:moveTo>
                <a:lnTo>
                  <a:pt x="3117342" y="41910"/>
                </a:lnTo>
                <a:lnTo>
                  <a:pt x="3077718" y="36576"/>
                </a:lnTo>
                <a:lnTo>
                  <a:pt x="3075432" y="49530"/>
                </a:lnTo>
                <a:lnTo>
                  <a:pt x="3115818" y="54864"/>
                </a:lnTo>
                <a:lnTo>
                  <a:pt x="3125724" y="56388"/>
                </a:lnTo>
                <a:lnTo>
                  <a:pt x="3128010" y="43434"/>
                </a:lnTo>
                <a:close/>
              </a:path>
              <a:path w="3912870" h="893445">
                <a:moveTo>
                  <a:pt x="3039618" y="32004"/>
                </a:moveTo>
                <a:lnTo>
                  <a:pt x="3002280" y="27432"/>
                </a:lnTo>
                <a:lnTo>
                  <a:pt x="2989326" y="25908"/>
                </a:lnTo>
                <a:lnTo>
                  <a:pt x="2987802" y="38100"/>
                </a:lnTo>
                <a:lnTo>
                  <a:pt x="3000756" y="39624"/>
                </a:lnTo>
                <a:lnTo>
                  <a:pt x="3038094" y="44196"/>
                </a:lnTo>
                <a:lnTo>
                  <a:pt x="3039618" y="32004"/>
                </a:lnTo>
                <a:close/>
              </a:path>
              <a:path w="3912870" h="893445">
                <a:moveTo>
                  <a:pt x="2951226" y="21336"/>
                </a:moveTo>
                <a:lnTo>
                  <a:pt x="2944368" y="20574"/>
                </a:lnTo>
                <a:lnTo>
                  <a:pt x="2900934" y="16764"/>
                </a:lnTo>
                <a:lnTo>
                  <a:pt x="2899410" y="28956"/>
                </a:lnTo>
                <a:lnTo>
                  <a:pt x="2942844" y="33528"/>
                </a:lnTo>
                <a:lnTo>
                  <a:pt x="2949702" y="34290"/>
                </a:lnTo>
                <a:lnTo>
                  <a:pt x="2951226" y="21336"/>
                </a:lnTo>
                <a:close/>
              </a:path>
              <a:path w="3912870" h="893445">
                <a:moveTo>
                  <a:pt x="2862834" y="12954"/>
                </a:moveTo>
                <a:lnTo>
                  <a:pt x="2828544" y="10668"/>
                </a:lnTo>
                <a:lnTo>
                  <a:pt x="2811780" y="9144"/>
                </a:lnTo>
                <a:lnTo>
                  <a:pt x="2811018" y="22098"/>
                </a:lnTo>
                <a:lnTo>
                  <a:pt x="2827782" y="22860"/>
                </a:lnTo>
                <a:lnTo>
                  <a:pt x="2861310" y="25908"/>
                </a:lnTo>
                <a:lnTo>
                  <a:pt x="2862834" y="12954"/>
                </a:lnTo>
                <a:close/>
              </a:path>
              <a:path w="3912870" h="893445">
                <a:moveTo>
                  <a:pt x="2773680" y="6858"/>
                </a:moveTo>
                <a:lnTo>
                  <a:pt x="2769870" y="6096"/>
                </a:lnTo>
                <a:lnTo>
                  <a:pt x="2722626" y="3810"/>
                </a:lnTo>
                <a:lnTo>
                  <a:pt x="2722626" y="16764"/>
                </a:lnTo>
                <a:lnTo>
                  <a:pt x="2769108" y="19050"/>
                </a:lnTo>
                <a:lnTo>
                  <a:pt x="2772918" y="19050"/>
                </a:lnTo>
                <a:lnTo>
                  <a:pt x="2773680" y="6858"/>
                </a:lnTo>
                <a:close/>
              </a:path>
              <a:path w="3912870" h="893445">
                <a:moveTo>
                  <a:pt x="2684526" y="15240"/>
                </a:moveTo>
                <a:lnTo>
                  <a:pt x="2684526" y="2286"/>
                </a:lnTo>
                <a:lnTo>
                  <a:pt x="2652522" y="1493"/>
                </a:lnTo>
                <a:lnTo>
                  <a:pt x="2634234" y="762"/>
                </a:lnTo>
                <a:lnTo>
                  <a:pt x="2633472" y="13716"/>
                </a:lnTo>
                <a:lnTo>
                  <a:pt x="2653284" y="13752"/>
                </a:lnTo>
                <a:lnTo>
                  <a:pt x="2684526" y="15240"/>
                </a:lnTo>
                <a:close/>
              </a:path>
              <a:path w="3912870" h="893445">
                <a:moveTo>
                  <a:pt x="2596134" y="0"/>
                </a:moveTo>
                <a:lnTo>
                  <a:pt x="2545080" y="0"/>
                </a:lnTo>
                <a:lnTo>
                  <a:pt x="2545080" y="12954"/>
                </a:lnTo>
                <a:lnTo>
                  <a:pt x="2595372" y="12954"/>
                </a:lnTo>
                <a:lnTo>
                  <a:pt x="2596134" y="0"/>
                </a:lnTo>
                <a:close/>
              </a:path>
              <a:path w="3912870" h="893445">
                <a:moveTo>
                  <a:pt x="2506980" y="13716"/>
                </a:moveTo>
                <a:lnTo>
                  <a:pt x="2506980" y="762"/>
                </a:lnTo>
                <a:lnTo>
                  <a:pt x="2475738" y="1524"/>
                </a:lnTo>
                <a:lnTo>
                  <a:pt x="2455926" y="2286"/>
                </a:lnTo>
                <a:lnTo>
                  <a:pt x="2455926" y="15240"/>
                </a:lnTo>
                <a:lnTo>
                  <a:pt x="2475738" y="14478"/>
                </a:lnTo>
                <a:lnTo>
                  <a:pt x="2506980" y="13716"/>
                </a:lnTo>
                <a:close/>
              </a:path>
              <a:path w="3912870" h="893445">
                <a:moveTo>
                  <a:pt x="2417826" y="16002"/>
                </a:moveTo>
                <a:lnTo>
                  <a:pt x="2417826" y="3810"/>
                </a:lnTo>
                <a:lnTo>
                  <a:pt x="2416302" y="3810"/>
                </a:lnTo>
                <a:lnTo>
                  <a:pt x="2366772" y="6858"/>
                </a:lnTo>
                <a:lnTo>
                  <a:pt x="2367534" y="19050"/>
                </a:lnTo>
                <a:lnTo>
                  <a:pt x="2416302" y="16048"/>
                </a:lnTo>
                <a:lnTo>
                  <a:pt x="2417826" y="16002"/>
                </a:lnTo>
                <a:close/>
              </a:path>
              <a:path w="3912870" h="893445">
                <a:moveTo>
                  <a:pt x="2329434" y="22098"/>
                </a:moveTo>
                <a:lnTo>
                  <a:pt x="2328672" y="9144"/>
                </a:lnTo>
                <a:lnTo>
                  <a:pt x="2296668" y="11430"/>
                </a:lnTo>
                <a:lnTo>
                  <a:pt x="2277618" y="13716"/>
                </a:lnTo>
                <a:lnTo>
                  <a:pt x="2279142" y="25908"/>
                </a:lnTo>
                <a:lnTo>
                  <a:pt x="2297430" y="24384"/>
                </a:lnTo>
                <a:lnTo>
                  <a:pt x="2329434" y="22098"/>
                </a:lnTo>
                <a:close/>
              </a:path>
              <a:path w="3912870" h="893445">
                <a:moveTo>
                  <a:pt x="2241042" y="29718"/>
                </a:moveTo>
                <a:lnTo>
                  <a:pt x="2240280" y="17526"/>
                </a:lnTo>
                <a:lnTo>
                  <a:pt x="2235708" y="17526"/>
                </a:lnTo>
                <a:lnTo>
                  <a:pt x="2189226" y="23622"/>
                </a:lnTo>
                <a:lnTo>
                  <a:pt x="2190750" y="35814"/>
                </a:lnTo>
                <a:lnTo>
                  <a:pt x="2237232" y="30480"/>
                </a:lnTo>
                <a:lnTo>
                  <a:pt x="2241042" y="29718"/>
                </a:lnTo>
                <a:close/>
              </a:path>
              <a:path w="3912870" h="893445">
                <a:moveTo>
                  <a:pt x="2153412" y="41148"/>
                </a:moveTo>
                <a:lnTo>
                  <a:pt x="2151888" y="28194"/>
                </a:lnTo>
                <a:lnTo>
                  <a:pt x="2114550" y="33528"/>
                </a:lnTo>
                <a:lnTo>
                  <a:pt x="2100834" y="35814"/>
                </a:lnTo>
                <a:lnTo>
                  <a:pt x="2103120" y="48006"/>
                </a:lnTo>
                <a:lnTo>
                  <a:pt x="2116074" y="46482"/>
                </a:lnTo>
                <a:lnTo>
                  <a:pt x="2153412" y="41148"/>
                </a:lnTo>
                <a:close/>
              </a:path>
              <a:path w="3912870" h="893445">
                <a:moveTo>
                  <a:pt x="2065782" y="54102"/>
                </a:moveTo>
                <a:lnTo>
                  <a:pt x="2063496" y="41910"/>
                </a:lnTo>
                <a:lnTo>
                  <a:pt x="2053590" y="43434"/>
                </a:lnTo>
                <a:lnTo>
                  <a:pt x="2013204" y="51054"/>
                </a:lnTo>
                <a:lnTo>
                  <a:pt x="2015490" y="63246"/>
                </a:lnTo>
                <a:lnTo>
                  <a:pt x="2055876" y="56388"/>
                </a:lnTo>
                <a:lnTo>
                  <a:pt x="2065782" y="54102"/>
                </a:lnTo>
                <a:close/>
              </a:path>
              <a:path w="3912870" h="893445">
                <a:moveTo>
                  <a:pt x="1978914" y="70866"/>
                </a:moveTo>
                <a:lnTo>
                  <a:pt x="1975866" y="58674"/>
                </a:lnTo>
                <a:lnTo>
                  <a:pt x="1926336" y="68580"/>
                </a:lnTo>
                <a:lnTo>
                  <a:pt x="1928622" y="81534"/>
                </a:lnTo>
                <a:lnTo>
                  <a:pt x="1933194" y="80010"/>
                </a:lnTo>
                <a:lnTo>
                  <a:pt x="1978914" y="70866"/>
                </a:lnTo>
                <a:close/>
              </a:path>
              <a:path w="3912870" h="893445">
                <a:moveTo>
                  <a:pt x="1892046" y="89916"/>
                </a:moveTo>
                <a:lnTo>
                  <a:pt x="1888998" y="77724"/>
                </a:lnTo>
                <a:lnTo>
                  <a:pt x="1868424" y="82296"/>
                </a:lnTo>
                <a:lnTo>
                  <a:pt x="1839468" y="89154"/>
                </a:lnTo>
                <a:lnTo>
                  <a:pt x="1842516" y="101346"/>
                </a:lnTo>
                <a:lnTo>
                  <a:pt x="1871472" y="94488"/>
                </a:lnTo>
                <a:lnTo>
                  <a:pt x="1892046" y="89916"/>
                </a:lnTo>
                <a:close/>
              </a:path>
              <a:path w="3912870" h="893445">
                <a:moveTo>
                  <a:pt x="1805940" y="111252"/>
                </a:moveTo>
                <a:lnTo>
                  <a:pt x="1802130" y="99060"/>
                </a:lnTo>
                <a:lnTo>
                  <a:pt x="1753362" y="112014"/>
                </a:lnTo>
                <a:lnTo>
                  <a:pt x="1756410" y="124206"/>
                </a:lnTo>
                <a:lnTo>
                  <a:pt x="1805940" y="111252"/>
                </a:lnTo>
                <a:close/>
              </a:path>
              <a:path w="3912870" h="893445">
                <a:moveTo>
                  <a:pt x="1719834" y="134874"/>
                </a:moveTo>
                <a:lnTo>
                  <a:pt x="1716786" y="122682"/>
                </a:lnTo>
                <a:lnTo>
                  <a:pt x="1680972" y="132588"/>
                </a:lnTo>
                <a:lnTo>
                  <a:pt x="1668018" y="136398"/>
                </a:lnTo>
                <a:lnTo>
                  <a:pt x="1671828" y="148590"/>
                </a:lnTo>
                <a:lnTo>
                  <a:pt x="1684020" y="144780"/>
                </a:lnTo>
                <a:lnTo>
                  <a:pt x="1719834" y="134874"/>
                </a:lnTo>
                <a:close/>
              </a:path>
              <a:path w="3912870" h="893445">
                <a:moveTo>
                  <a:pt x="1635252" y="160020"/>
                </a:moveTo>
                <a:lnTo>
                  <a:pt x="1631442" y="147828"/>
                </a:lnTo>
                <a:lnTo>
                  <a:pt x="1617726" y="151638"/>
                </a:lnTo>
                <a:lnTo>
                  <a:pt x="1582674" y="163068"/>
                </a:lnTo>
                <a:lnTo>
                  <a:pt x="1586484" y="175260"/>
                </a:lnTo>
                <a:lnTo>
                  <a:pt x="1621536" y="163830"/>
                </a:lnTo>
                <a:lnTo>
                  <a:pt x="1635252" y="160020"/>
                </a:lnTo>
                <a:close/>
              </a:path>
              <a:path w="3912870" h="893445">
                <a:moveTo>
                  <a:pt x="1550670" y="187452"/>
                </a:moveTo>
                <a:lnTo>
                  <a:pt x="1546860" y="175260"/>
                </a:lnTo>
                <a:lnTo>
                  <a:pt x="1498092" y="191262"/>
                </a:lnTo>
                <a:lnTo>
                  <a:pt x="1502664" y="203454"/>
                </a:lnTo>
                <a:lnTo>
                  <a:pt x="1550670" y="187452"/>
                </a:lnTo>
                <a:close/>
              </a:path>
              <a:path w="3912870" h="893445">
                <a:moveTo>
                  <a:pt x="1466850" y="216408"/>
                </a:moveTo>
                <a:lnTo>
                  <a:pt x="1462278" y="204216"/>
                </a:lnTo>
                <a:lnTo>
                  <a:pt x="1427988" y="216408"/>
                </a:lnTo>
                <a:lnTo>
                  <a:pt x="1414272" y="220980"/>
                </a:lnTo>
                <a:lnTo>
                  <a:pt x="1418844" y="233172"/>
                </a:lnTo>
                <a:lnTo>
                  <a:pt x="1431798" y="228600"/>
                </a:lnTo>
                <a:lnTo>
                  <a:pt x="1466850" y="216408"/>
                </a:lnTo>
                <a:close/>
              </a:path>
              <a:path w="3912870" h="893445">
                <a:moveTo>
                  <a:pt x="1383030" y="246126"/>
                </a:moveTo>
                <a:lnTo>
                  <a:pt x="1378458" y="234696"/>
                </a:lnTo>
                <a:lnTo>
                  <a:pt x="1363980" y="240030"/>
                </a:lnTo>
                <a:lnTo>
                  <a:pt x="1331214" y="252984"/>
                </a:lnTo>
                <a:lnTo>
                  <a:pt x="1335786" y="264414"/>
                </a:lnTo>
                <a:lnTo>
                  <a:pt x="1368552" y="252222"/>
                </a:lnTo>
                <a:lnTo>
                  <a:pt x="1383030" y="246126"/>
                </a:lnTo>
                <a:close/>
              </a:path>
              <a:path w="3912870" h="893445">
                <a:moveTo>
                  <a:pt x="1299972" y="278130"/>
                </a:moveTo>
                <a:lnTo>
                  <a:pt x="1295400" y="266700"/>
                </a:lnTo>
                <a:lnTo>
                  <a:pt x="1248156" y="284988"/>
                </a:lnTo>
                <a:lnTo>
                  <a:pt x="1252728" y="297180"/>
                </a:lnTo>
                <a:lnTo>
                  <a:pt x="1299972" y="278130"/>
                </a:lnTo>
                <a:close/>
              </a:path>
              <a:path w="3912870" h="893445">
                <a:moveTo>
                  <a:pt x="1217676" y="310896"/>
                </a:moveTo>
                <a:lnTo>
                  <a:pt x="1213104" y="299466"/>
                </a:lnTo>
                <a:lnTo>
                  <a:pt x="1171956" y="316230"/>
                </a:lnTo>
                <a:lnTo>
                  <a:pt x="1165860" y="318516"/>
                </a:lnTo>
                <a:lnTo>
                  <a:pt x="1171194" y="330708"/>
                </a:lnTo>
                <a:lnTo>
                  <a:pt x="1217676" y="310896"/>
                </a:lnTo>
                <a:close/>
              </a:path>
              <a:path w="3912870" h="893445">
                <a:moveTo>
                  <a:pt x="1136142" y="345186"/>
                </a:moveTo>
                <a:lnTo>
                  <a:pt x="1130808" y="333756"/>
                </a:lnTo>
                <a:lnTo>
                  <a:pt x="1107186" y="343662"/>
                </a:lnTo>
                <a:lnTo>
                  <a:pt x="1084326" y="353568"/>
                </a:lnTo>
                <a:lnTo>
                  <a:pt x="1088898" y="364998"/>
                </a:lnTo>
                <a:lnTo>
                  <a:pt x="1136142" y="345186"/>
                </a:lnTo>
                <a:close/>
              </a:path>
              <a:path w="3912870" h="893445">
                <a:moveTo>
                  <a:pt x="1053846" y="380238"/>
                </a:moveTo>
                <a:lnTo>
                  <a:pt x="1049274" y="368808"/>
                </a:lnTo>
                <a:lnTo>
                  <a:pt x="1042416" y="371094"/>
                </a:lnTo>
                <a:lnTo>
                  <a:pt x="1002792" y="389382"/>
                </a:lnTo>
                <a:lnTo>
                  <a:pt x="1008126" y="400812"/>
                </a:lnTo>
                <a:lnTo>
                  <a:pt x="1047750" y="383286"/>
                </a:lnTo>
                <a:lnTo>
                  <a:pt x="1053846" y="380238"/>
                </a:lnTo>
                <a:close/>
              </a:path>
              <a:path w="3912870" h="893445">
                <a:moveTo>
                  <a:pt x="973074" y="416814"/>
                </a:moveTo>
                <a:lnTo>
                  <a:pt x="967740" y="404622"/>
                </a:lnTo>
                <a:lnTo>
                  <a:pt x="921258" y="425958"/>
                </a:lnTo>
                <a:lnTo>
                  <a:pt x="926592" y="437388"/>
                </a:lnTo>
                <a:lnTo>
                  <a:pt x="973074" y="416814"/>
                </a:lnTo>
                <a:close/>
              </a:path>
              <a:path w="3912870" h="893445">
                <a:moveTo>
                  <a:pt x="892302" y="453390"/>
                </a:moveTo>
                <a:lnTo>
                  <a:pt x="886968" y="441960"/>
                </a:lnTo>
                <a:lnTo>
                  <a:pt x="840486" y="463296"/>
                </a:lnTo>
                <a:lnTo>
                  <a:pt x="845820" y="474726"/>
                </a:lnTo>
                <a:lnTo>
                  <a:pt x="892302" y="453390"/>
                </a:lnTo>
                <a:close/>
              </a:path>
              <a:path w="3912870" h="893445">
                <a:moveTo>
                  <a:pt x="811530" y="490728"/>
                </a:moveTo>
                <a:lnTo>
                  <a:pt x="806196" y="479298"/>
                </a:lnTo>
                <a:lnTo>
                  <a:pt x="783336" y="489966"/>
                </a:lnTo>
                <a:lnTo>
                  <a:pt x="760476" y="501396"/>
                </a:lnTo>
                <a:lnTo>
                  <a:pt x="765810" y="512826"/>
                </a:lnTo>
                <a:lnTo>
                  <a:pt x="788670" y="501396"/>
                </a:lnTo>
                <a:lnTo>
                  <a:pt x="811530" y="490728"/>
                </a:lnTo>
                <a:close/>
              </a:path>
              <a:path w="3912870" h="893445">
                <a:moveTo>
                  <a:pt x="731520" y="528828"/>
                </a:moveTo>
                <a:lnTo>
                  <a:pt x="726186" y="517398"/>
                </a:lnTo>
                <a:lnTo>
                  <a:pt x="680466" y="539496"/>
                </a:lnTo>
                <a:lnTo>
                  <a:pt x="685800" y="550926"/>
                </a:lnTo>
                <a:lnTo>
                  <a:pt x="731520" y="528828"/>
                </a:lnTo>
                <a:close/>
              </a:path>
              <a:path w="3912870" h="893445">
                <a:moveTo>
                  <a:pt x="651510" y="567690"/>
                </a:moveTo>
                <a:lnTo>
                  <a:pt x="646176" y="556260"/>
                </a:lnTo>
                <a:lnTo>
                  <a:pt x="600456" y="578358"/>
                </a:lnTo>
                <a:lnTo>
                  <a:pt x="605789" y="589788"/>
                </a:lnTo>
                <a:lnTo>
                  <a:pt x="651510" y="567690"/>
                </a:lnTo>
                <a:close/>
              </a:path>
              <a:path w="3912870" h="893445">
                <a:moveTo>
                  <a:pt x="571500" y="607314"/>
                </a:moveTo>
                <a:lnTo>
                  <a:pt x="566166" y="595884"/>
                </a:lnTo>
                <a:lnTo>
                  <a:pt x="521970" y="617220"/>
                </a:lnTo>
                <a:lnTo>
                  <a:pt x="520446" y="617982"/>
                </a:lnTo>
                <a:lnTo>
                  <a:pt x="526542" y="629412"/>
                </a:lnTo>
                <a:lnTo>
                  <a:pt x="527304" y="628650"/>
                </a:lnTo>
                <a:lnTo>
                  <a:pt x="571500" y="607314"/>
                </a:lnTo>
                <a:close/>
              </a:path>
              <a:path w="3912870" h="893445">
                <a:moveTo>
                  <a:pt x="492251" y="646938"/>
                </a:moveTo>
                <a:lnTo>
                  <a:pt x="486156" y="635508"/>
                </a:lnTo>
                <a:lnTo>
                  <a:pt x="441198" y="658368"/>
                </a:lnTo>
                <a:lnTo>
                  <a:pt x="446532" y="669798"/>
                </a:lnTo>
                <a:lnTo>
                  <a:pt x="492251" y="646938"/>
                </a:lnTo>
                <a:close/>
              </a:path>
              <a:path w="3912870" h="893445">
                <a:moveTo>
                  <a:pt x="413004" y="686562"/>
                </a:moveTo>
                <a:lnTo>
                  <a:pt x="406908" y="675132"/>
                </a:lnTo>
                <a:lnTo>
                  <a:pt x="361950" y="698754"/>
                </a:lnTo>
                <a:lnTo>
                  <a:pt x="367284" y="709422"/>
                </a:lnTo>
                <a:lnTo>
                  <a:pt x="397001" y="694944"/>
                </a:lnTo>
                <a:lnTo>
                  <a:pt x="413004" y="686562"/>
                </a:lnTo>
                <a:close/>
              </a:path>
              <a:path w="3912870" h="893445">
                <a:moveTo>
                  <a:pt x="333756" y="726948"/>
                </a:moveTo>
                <a:lnTo>
                  <a:pt x="327660" y="715518"/>
                </a:lnTo>
                <a:lnTo>
                  <a:pt x="282701" y="739140"/>
                </a:lnTo>
                <a:lnTo>
                  <a:pt x="288798" y="750570"/>
                </a:lnTo>
                <a:lnTo>
                  <a:pt x="333756" y="726948"/>
                </a:lnTo>
                <a:close/>
              </a:path>
              <a:path w="3912870" h="893445">
                <a:moveTo>
                  <a:pt x="254508" y="768096"/>
                </a:moveTo>
                <a:lnTo>
                  <a:pt x="249174" y="756666"/>
                </a:lnTo>
                <a:lnTo>
                  <a:pt x="203454" y="779526"/>
                </a:lnTo>
                <a:lnTo>
                  <a:pt x="209550" y="790956"/>
                </a:lnTo>
                <a:lnTo>
                  <a:pt x="254508" y="768096"/>
                </a:lnTo>
                <a:close/>
              </a:path>
              <a:path w="3912870" h="893445">
                <a:moveTo>
                  <a:pt x="176022" y="808482"/>
                </a:moveTo>
                <a:lnTo>
                  <a:pt x="169925" y="797052"/>
                </a:lnTo>
                <a:lnTo>
                  <a:pt x="128778" y="819150"/>
                </a:lnTo>
                <a:lnTo>
                  <a:pt x="124968" y="820674"/>
                </a:lnTo>
                <a:lnTo>
                  <a:pt x="130301" y="832104"/>
                </a:lnTo>
                <a:lnTo>
                  <a:pt x="134112" y="829818"/>
                </a:lnTo>
                <a:lnTo>
                  <a:pt x="176022" y="808482"/>
                </a:lnTo>
                <a:close/>
              </a:path>
              <a:path w="3912870" h="893445">
                <a:moveTo>
                  <a:pt x="64856" y="851901"/>
                </a:moveTo>
                <a:lnTo>
                  <a:pt x="50292" y="823722"/>
                </a:lnTo>
                <a:lnTo>
                  <a:pt x="0" y="893064"/>
                </a:lnTo>
                <a:lnTo>
                  <a:pt x="53339" y="892111"/>
                </a:lnTo>
                <a:lnTo>
                  <a:pt x="53339" y="858012"/>
                </a:lnTo>
                <a:lnTo>
                  <a:pt x="64856" y="851901"/>
                </a:lnTo>
                <a:close/>
              </a:path>
              <a:path w="3912870" h="893445">
                <a:moveTo>
                  <a:pt x="70804" y="863409"/>
                </a:moveTo>
                <a:lnTo>
                  <a:pt x="64856" y="851901"/>
                </a:lnTo>
                <a:lnTo>
                  <a:pt x="53339" y="858012"/>
                </a:lnTo>
                <a:lnTo>
                  <a:pt x="59436" y="869442"/>
                </a:lnTo>
                <a:lnTo>
                  <a:pt x="70804" y="863409"/>
                </a:lnTo>
                <a:close/>
              </a:path>
              <a:path w="3912870" h="893445">
                <a:moveTo>
                  <a:pt x="85344" y="891540"/>
                </a:moveTo>
                <a:lnTo>
                  <a:pt x="70804" y="863409"/>
                </a:lnTo>
                <a:lnTo>
                  <a:pt x="59436" y="869442"/>
                </a:lnTo>
                <a:lnTo>
                  <a:pt x="53339" y="858012"/>
                </a:lnTo>
                <a:lnTo>
                  <a:pt x="53339" y="892111"/>
                </a:lnTo>
                <a:lnTo>
                  <a:pt x="85344" y="891540"/>
                </a:lnTo>
                <a:close/>
              </a:path>
              <a:path w="3912870" h="893445">
                <a:moveTo>
                  <a:pt x="96774" y="849630"/>
                </a:moveTo>
                <a:lnTo>
                  <a:pt x="90678" y="838200"/>
                </a:lnTo>
                <a:lnTo>
                  <a:pt x="64856" y="851901"/>
                </a:lnTo>
                <a:lnTo>
                  <a:pt x="70804" y="863409"/>
                </a:lnTo>
                <a:lnTo>
                  <a:pt x="96774" y="849630"/>
                </a:lnTo>
                <a:close/>
              </a:path>
            </a:pathLst>
          </a:custGeom>
          <a:solidFill>
            <a:srgbClr val="CC0000"/>
          </a:solidFill>
        </p:spPr>
        <p:txBody>
          <a:bodyPr wrap="square" lIns="0" tIns="0" rIns="0" bIns="0" rtlCol="0"/>
          <a:lstStyle/>
          <a:p>
            <a:endParaRPr/>
          </a:p>
        </p:txBody>
      </p:sp>
      <p:sp>
        <p:nvSpPr>
          <p:cNvPr id="73" name="object 73"/>
          <p:cNvSpPr/>
          <p:nvPr/>
        </p:nvSpPr>
        <p:spPr>
          <a:xfrm>
            <a:off x="3016643" y="5498591"/>
            <a:ext cx="1303020" cy="1072515"/>
          </a:xfrm>
          <a:custGeom>
            <a:avLst/>
            <a:gdLst/>
            <a:ahLst/>
            <a:cxnLst/>
            <a:rect l="l" t="t" r="r" b="b"/>
            <a:pathLst>
              <a:path w="1303020" h="1072515">
                <a:moveTo>
                  <a:pt x="1303020" y="535686"/>
                </a:moveTo>
                <a:lnTo>
                  <a:pt x="1300859" y="491777"/>
                </a:lnTo>
                <a:lnTo>
                  <a:pt x="1294488" y="448842"/>
                </a:lnTo>
                <a:lnTo>
                  <a:pt x="1284076" y="407017"/>
                </a:lnTo>
                <a:lnTo>
                  <a:pt x="1269790" y="366442"/>
                </a:lnTo>
                <a:lnTo>
                  <a:pt x="1251799" y="327255"/>
                </a:lnTo>
                <a:lnTo>
                  <a:pt x="1230270" y="289593"/>
                </a:lnTo>
                <a:lnTo>
                  <a:pt x="1205371" y="253596"/>
                </a:lnTo>
                <a:lnTo>
                  <a:pt x="1177271" y="219401"/>
                </a:lnTo>
                <a:lnTo>
                  <a:pt x="1146138" y="187147"/>
                </a:lnTo>
                <a:lnTo>
                  <a:pt x="1112139" y="156972"/>
                </a:lnTo>
                <a:lnTo>
                  <a:pt x="1075442" y="129014"/>
                </a:lnTo>
                <a:lnTo>
                  <a:pt x="1036216" y="103412"/>
                </a:lnTo>
                <a:lnTo>
                  <a:pt x="994628" y="80304"/>
                </a:lnTo>
                <a:lnTo>
                  <a:pt x="950847" y="59829"/>
                </a:lnTo>
                <a:lnTo>
                  <a:pt x="905041" y="42124"/>
                </a:lnTo>
                <a:lnTo>
                  <a:pt x="857378" y="27328"/>
                </a:lnTo>
                <a:lnTo>
                  <a:pt x="808024" y="15579"/>
                </a:lnTo>
                <a:lnTo>
                  <a:pt x="757150" y="7016"/>
                </a:lnTo>
                <a:lnTo>
                  <a:pt x="704922" y="1777"/>
                </a:lnTo>
                <a:lnTo>
                  <a:pt x="651510" y="0"/>
                </a:lnTo>
                <a:lnTo>
                  <a:pt x="597993" y="1777"/>
                </a:lnTo>
                <a:lnTo>
                  <a:pt x="545684" y="7016"/>
                </a:lnTo>
                <a:lnTo>
                  <a:pt x="494747" y="15579"/>
                </a:lnTo>
                <a:lnTo>
                  <a:pt x="445349" y="27328"/>
                </a:lnTo>
                <a:lnTo>
                  <a:pt x="397656" y="42124"/>
                </a:lnTo>
                <a:lnTo>
                  <a:pt x="351835" y="59829"/>
                </a:lnTo>
                <a:lnTo>
                  <a:pt x="308053" y="80304"/>
                </a:lnTo>
                <a:lnTo>
                  <a:pt x="266474" y="103412"/>
                </a:lnTo>
                <a:lnTo>
                  <a:pt x="227266" y="129014"/>
                </a:lnTo>
                <a:lnTo>
                  <a:pt x="190595" y="156972"/>
                </a:lnTo>
                <a:lnTo>
                  <a:pt x="156627" y="187147"/>
                </a:lnTo>
                <a:lnTo>
                  <a:pt x="125528" y="219401"/>
                </a:lnTo>
                <a:lnTo>
                  <a:pt x="97466" y="253596"/>
                </a:lnTo>
                <a:lnTo>
                  <a:pt x="72605" y="289593"/>
                </a:lnTo>
                <a:lnTo>
                  <a:pt x="51113" y="327255"/>
                </a:lnTo>
                <a:lnTo>
                  <a:pt x="33156" y="366442"/>
                </a:lnTo>
                <a:lnTo>
                  <a:pt x="18899" y="407017"/>
                </a:lnTo>
                <a:lnTo>
                  <a:pt x="8510" y="448842"/>
                </a:lnTo>
                <a:lnTo>
                  <a:pt x="2155" y="491777"/>
                </a:lnTo>
                <a:lnTo>
                  <a:pt x="0" y="535686"/>
                </a:lnTo>
                <a:lnTo>
                  <a:pt x="2155" y="579702"/>
                </a:lnTo>
                <a:lnTo>
                  <a:pt x="8510" y="622736"/>
                </a:lnTo>
                <a:lnTo>
                  <a:pt x="18899" y="664648"/>
                </a:lnTo>
                <a:lnTo>
                  <a:pt x="33156" y="705301"/>
                </a:lnTo>
                <a:lnTo>
                  <a:pt x="51113" y="744557"/>
                </a:lnTo>
                <a:lnTo>
                  <a:pt x="72605" y="782279"/>
                </a:lnTo>
                <a:lnTo>
                  <a:pt x="97466" y="818328"/>
                </a:lnTo>
                <a:lnTo>
                  <a:pt x="115062" y="839797"/>
                </a:lnTo>
                <a:lnTo>
                  <a:pt x="115062" y="535686"/>
                </a:lnTo>
                <a:lnTo>
                  <a:pt x="116839" y="499586"/>
                </a:lnTo>
                <a:lnTo>
                  <a:pt x="130644" y="429898"/>
                </a:lnTo>
                <a:lnTo>
                  <a:pt x="157198" y="364319"/>
                </a:lnTo>
                <a:lnTo>
                  <a:pt x="195399" y="303757"/>
                </a:lnTo>
                <a:lnTo>
                  <a:pt x="244145" y="249123"/>
                </a:lnTo>
                <a:lnTo>
                  <a:pt x="302335" y="201326"/>
                </a:lnTo>
                <a:lnTo>
                  <a:pt x="334627" y="180277"/>
                </a:lnTo>
                <a:lnTo>
                  <a:pt x="368867" y="161277"/>
                </a:lnTo>
                <a:lnTo>
                  <a:pt x="404916" y="144442"/>
                </a:lnTo>
                <a:lnTo>
                  <a:pt x="442638" y="129885"/>
                </a:lnTo>
                <a:lnTo>
                  <a:pt x="481894" y="117719"/>
                </a:lnTo>
                <a:lnTo>
                  <a:pt x="522547" y="108059"/>
                </a:lnTo>
                <a:lnTo>
                  <a:pt x="564459" y="101019"/>
                </a:lnTo>
                <a:lnTo>
                  <a:pt x="607493" y="96711"/>
                </a:lnTo>
                <a:lnTo>
                  <a:pt x="651510" y="95250"/>
                </a:lnTo>
                <a:lnTo>
                  <a:pt x="695418" y="96711"/>
                </a:lnTo>
                <a:lnTo>
                  <a:pt x="738353" y="101019"/>
                </a:lnTo>
                <a:lnTo>
                  <a:pt x="780178" y="108059"/>
                </a:lnTo>
                <a:lnTo>
                  <a:pt x="820753" y="117719"/>
                </a:lnTo>
                <a:lnTo>
                  <a:pt x="859940" y="129885"/>
                </a:lnTo>
                <a:lnTo>
                  <a:pt x="897602" y="144442"/>
                </a:lnTo>
                <a:lnTo>
                  <a:pt x="933599" y="161277"/>
                </a:lnTo>
                <a:lnTo>
                  <a:pt x="967794" y="180277"/>
                </a:lnTo>
                <a:lnTo>
                  <a:pt x="1000048" y="201326"/>
                </a:lnTo>
                <a:lnTo>
                  <a:pt x="1058181" y="249123"/>
                </a:lnTo>
                <a:lnTo>
                  <a:pt x="1106891" y="303757"/>
                </a:lnTo>
                <a:lnTo>
                  <a:pt x="1145071" y="364319"/>
                </a:lnTo>
                <a:lnTo>
                  <a:pt x="1171616" y="429898"/>
                </a:lnTo>
                <a:lnTo>
                  <a:pt x="1185418" y="499586"/>
                </a:lnTo>
                <a:lnTo>
                  <a:pt x="1187196" y="535686"/>
                </a:lnTo>
                <a:lnTo>
                  <a:pt x="1187196" y="840475"/>
                </a:lnTo>
                <a:lnTo>
                  <a:pt x="1205371" y="818328"/>
                </a:lnTo>
                <a:lnTo>
                  <a:pt x="1230270" y="782279"/>
                </a:lnTo>
                <a:lnTo>
                  <a:pt x="1251799" y="744557"/>
                </a:lnTo>
                <a:lnTo>
                  <a:pt x="1269790" y="705301"/>
                </a:lnTo>
                <a:lnTo>
                  <a:pt x="1284076" y="664648"/>
                </a:lnTo>
                <a:lnTo>
                  <a:pt x="1294488" y="622736"/>
                </a:lnTo>
                <a:lnTo>
                  <a:pt x="1300859" y="579702"/>
                </a:lnTo>
                <a:lnTo>
                  <a:pt x="1303020" y="535686"/>
                </a:lnTo>
                <a:close/>
              </a:path>
              <a:path w="1303020" h="1072515">
                <a:moveTo>
                  <a:pt x="1187196" y="840475"/>
                </a:moveTo>
                <a:lnTo>
                  <a:pt x="1187196" y="535686"/>
                </a:lnTo>
                <a:lnTo>
                  <a:pt x="1185418" y="571894"/>
                </a:lnTo>
                <a:lnTo>
                  <a:pt x="1180179" y="607292"/>
                </a:lnTo>
                <a:lnTo>
                  <a:pt x="1159867" y="675205"/>
                </a:lnTo>
                <a:lnTo>
                  <a:pt x="1127366" y="738518"/>
                </a:lnTo>
                <a:lnTo>
                  <a:pt x="1083783" y="796326"/>
                </a:lnTo>
                <a:lnTo>
                  <a:pt x="1030224" y="847725"/>
                </a:lnTo>
                <a:lnTo>
                  <a:pt x="967794" y="891808"/>
                </a:lnTo>
                <a:lnTo>
                  <a:pt x="933599" y="910823"/>
                </a:lnTo>
                <a:lnTo>
                  <a:pt x="897602" y="927670"/>
                </a:lnTo>
                <a:lnTo>
                  <a:pt x="859940" y="942236"/>
                </a:lnTo>
                <a:lnTo>
                  <a:pt x="820753" y="954408"/>
                </a:lnTo>
                <a:lnTo>
                  <a:pt x="780178" y="964071"/>
                </a:lnTo>
                <a:lnTo>
                  <a:pt x="738353" y="971114"/>
                </a:lnTo>
                <a:lnTo>
                  <a:pt x="695418" y="975422"/>
                </a:lnTo>
                <a:lnTo>
                  <a:pt x="651510" y="976884"/>
                </a:lnTo>
                <a:lnTo>
                  <a:pt x="607493" y="975422"/>
                </a:lnTo>
                <a:lnTo>
                  <a:pt x="564459" y="971114"/>
                </a:lnTo>
                <a:lnTo>
                  <a:pt x="522547" y="964071"/>
                </a:lnTo>
                <a:lnTo>
                  <a:pt x="481894" y="954408"/>
                </a:lnTo>
                <a:lnTo>
                  <a:pt x="442638" y="942236"/>
                </a:lnTo>
                <a:lnTo>
                  <a:pt x="404916" y="927670"/>
                </a:lnTo>
                <a:lnTo>
                  <a:pt x="368867" y="910823"/>
                </a:lnTo>
                <a:lnTo>
                  <a:pt x="334627" y="891808"/>
                </a:lnTo>
                <a:lnTo>
                  <a:pt x="302335" y="870737"/>
                </a:lnTo>
                <a:lnTo>
                  <a:pt x="244145" y="822883"/>
                </a:lnTo>
                <a:lnTo>
                  <a:pt x="195399" y="768167"/>
                </a:lnTo>
                <a:lnTo>
                  <a:pt x="157198" y="707493"/>
                </a:lnTo>
                <a:lnTo>
                  <a:pt x="130644" y="641767"/>
                </a:lnTo>
                <a:lnTo>
                  <a:pt x="116839" y="571894"/>
                </a:lnTo>
                <a:lnTo>
                  <a:pt x="115062" y="535686"/>
                </a:lnTo>
                <a:lnTo>
                  <a:pt x="115062" y="839797"/>
                </a:lnTo>
                <a:lnTo>
                  <a:pt x="156627" y="884860"/>
                </a:lnTo>
                <a:lnTo>
                  <a:pt x="190595" y="915066"/>
                </a:lnTo>
                <a:lnTo>
                  <a:pt x="227266" y="943050"/>
                </a:lnTo>
                <a:lnTo>
                  <a:pt x="266474" y="968672"/>
                </a:lnTo>
                <a:lnTo>
                  <a:pt x="308053" y="991796"/>
                </a:lnTo>
                <a:lnTo>
                  <a:pt x="351835" y="1012284"/>
                </a:lnTo>
                <a:lnTo>
                  <a:pt x="397656" y="1029997"/>
                </a:lnTo>
                <a:lnTo>
                  <a:pt x="445349" y="1044799"/>
                </a:lnTo>
                <a:lnTo>
                  <a:pt x="494747" y="1056551"/>
                </a:lnTo>
                <a:lnTo>
                  <a:pt x="545684" y="1065116"/>
                </a:lnTo>
                <a:lnTo>
                  <a:pt x="597993" y="1070356"/>
                </a:lnTo>
                <a:lnTo>
                  <a:pt x="651510" y="1072134"/>
                </a:lnTo>
                <a:lnTo>
                  <a:pt x="704922" y="1070356"/>
                </a:lnTo>
                <a:lnTo>
                  <a:pt x="757150" y="1065116"/>
                </a:lnTo>
                <a:lnTo>
                  <a:pt x="808024" y="1056551"/>
                </a:lnTo>
                <a:lnTo>
                  <a:pt x="857378" y="1044799"/>
                </a:lnTo>
                <a:lnTo>
                  <a:pt x="905041" y="1029997"/>
                </a:lnTo>
                <a:lnTo>
                  <a:pt x="950847" y="1012284"/>
                </a:lnTo>
                <a:lnTo>
                  <a:pt x="994628" y="991796"/>
                </a:lnTo>
                <a:lnTo>
                  <a:pt x="1036216" y="968672"/>
                </a:lnTo>
                <a:lnTo>
                  <a:pt x="1075442" y="943050"/>
                </a:lnTo>
                <a:lnTo>
                  <a:pt x="1112139" y="915066"/>
                </a:lnTo>
                <a:lnTo>
                  <a:pt x="1146138" y="884860"/>
                </a:lnTo>
                <a:lnTo>
                  <a:pt x="1177271" y="852568"/>
                </a:lnTo>
                <a:lnTo>
                  <a:pt x="1187196" y="840475"/>
                </a:lnTo>
                <a:close/>
              </a:path>
            </a:pathLst>
          </a:custGeom>
          <a:solidFill>
            <a:srgbClr val="B90000"/>
          </a:solidFill>
        </p:spPr>
        <p:txBody>
          <a:bodyPr wrap="square" lIns="0" tIns="0" rIns="0" bIns="0" rtlCol="0"/>
          <a:lstStyle/>
          <a:p>
            <a:endParaRPr/>
          </a:p>
        </p:txBody>
      </p:sp>
      <p:sp>
        <p:nvSpPr>
          <p:cNvPr id="74" name="object 74"/>
          <p:cNvSpPr/>
          <p:nvPr/>
        </p:nvSpPr>
        <p:spPr>
          <a:xfrm>
            <a:off x="3124085" y="5586221"/>
            <a:ext cx="1087755" cy="897255"/>
          </a:xfrm>
          <a:custGeom>
            <a:avLst/>
            <a:gdLst/>
            <a:ahLst/>
            <a:cxnLst/>
            <a:rect l="l" t="t" r="r" b="b"/>
            <a:pathLst>
              <a:path w="1087754" h="897254">
                <a:moveTo>
                  <a:pt x="1087374" y="448056"/>
                </a:moveTo>
                <a:lnTo>
                  <a:pt x="1080267" y="375331"/>
                </a:lnTo>
                <a:lnTo>
                  <a:pt x="1059692" y="306360"/>
                </a:lnTo>
                <a:lnTo>
                  <a:pt x="1026762" y="242062"/>
                </a:lnTo>
                <a:lnTo>
                  <a:pt x="982595" y="183355"/>
                </a:lnTo>
                <a:lnTo>
                  <a:pt x="928306" y="131159"/>
                </a:lnTo>
                <a:lnTo>
                  <a:pt x="897714" y="107789"/>
                </a:lnTo>
                <a:lnTo>
                  <a:pt x="865010" y="86392"/>
                </a:lnTo>
                <a:lnTo>
                  <a:pt x="830333" y="67082"/>
                </a:lnTo>
                <a:lnTo>
                  <a:pt x="793822" y="49974"/>
                </a:lnTo>
                <a:lnTo>
                  <a:pt x="755618" y="35182"/>
                </a:lnTo>
                <a:lnTo>
                  <a:pt x="715859" y="22823"/>
                </a:lnTo>
                <a:lnTo>
                  <a:pt x="674685" y="13010"/>
                </a:lnTo>
                <a:lnTo>
                  <a:pt x="632235" y="5859"/>
                </a:lnTo>
                <a:lnTo>
                  <a:pt x="588650" y="1483"/>
                </a:lnTo>
                <a:lnTo>
                  <a:pt x="544068" y="0"/>
                </a:lnTo>
                <a:lnTo>
                  <a:pt x="499480" y="1483"/>
                </a:lnTo>
                <a:lnTo>
                  <a:pt x="455878" y="5859"/>
                </a:lnTo>
                <a:lnTo>
                  <a:pt x="413404" y="13010"/>
                </a:lnTo>
                <a:lnTo>
                  <a:pt x="372197" y="22823"/>
                </a:lnTo>
                <a:lnTo>
                  <a:pt x="332398" y="35182"/>
                </a:lnTo>
                <a:lnTo>
                  <a:pt x="294148" y="49974"/>
                </a:lnTo>
                <a:lnTo>
                  <a:pt x="257588" y="67082"/>
                </a:lnTo>
                <a:lnTo>
                  <a:pt x="222857" y="86392"/>
                </a:lnTo>
                <a:lnTo>
                  <a:pt x="190097" y="107789"/>
                </a:lnTo>
                <a:lnTo>
                  <a:pt x="159448" y="131159"/>
                </a:lnTo>
                <a:lnTo>
                  <a:pt x="105046" y="183355"/>
                </a:lnTo>
                <a:lnTo>
                  <a:pt x="60775" y="242062"/>
                </a:lnTo>
                <a:lnTo>
                  <a:pt x="27761" y="306360"/>
                </a:lnTo>
                <a:lnTo>
                  <a:pt x="7127" y="375331"/>
                </a:lnTo>
                <a:lnTo>
                  <a:pt x="0" y="448056"/>
                </a:lnTo>
                <a:lnTo>
                  <a:pt x="1805" y="484835"/>
                </a:lnTo>
                <a:lnTo>
                  <a:pt x="15826" y="555838"/>
                </a:lnTo>
                <a:lnTo>
                  <a:pt x="42791" y="622661"/>
                </a:lnTo>
                <a:lnTo>
                  <a:pt x="81574" y="684374"/>
                </a:lnTo>
                <a:lnTo>
                  <a:pt x="131051" y="740049"/>
                </a:lnTo>
                <a:lnTo>
                  <a:pt x="190097" y="788760"/>
                </a:lnTo>
                <a:lnTo>
                  <a:pt x="222857" y="810213"/>
                </a:lnTo>
                <a:lnTo>
                  <a:pt x="257588" y="829576"/>
                </a:lnTo>
                <a:lnTo>
                  <a:pt x="294148" y="846735"/>
                </a:lnTo>
                <a:lnTo>
                  <a:pt x="332398" y="861571"/>
                </a:lnTo>
                <a:lnTo>
                  <a:pt x="372197" y="873971"/>
                </a:lnTo>
                <a:lnTo>
                  <a:pt x="413404" y="883817"/>
                </a:lnTo>
                <a:lnTo>
                  <a:pt x="455878" y="890993"/>
                </a:lnTo>
                <a:lnTo>
                  <a:pt x="499480" y="895384"/>
                </a:lnTo>
                <a:lnTo>
                  <a:pt x="544068" y="896874"/>
                </a:lnTo>
                <a:lnTo>
                  <a:pt x="588650" y="895384"/>
                </a:lnTo>
                <a:lnTo>
                  <a:pt x="632235" y="890993"/>
                </a:lnTo>
                <a:lnTo>
                  <a:pt x="674685" y="883817"/>
                </a:lnTo>
                <a:lnTo>
                  <a:pt x="715859" y="873971"/>
                </a:lnTo>
                <a:lnTo>
                  <a:pt x="755618" y="861571"/>
                </a:lnTo>
                <a:lnTo>
                  <a:pt x="793822" y="846735"/>
                </a:lnTo>
                <a:lnTo>
                  <a:pt x="830333" y="829576"/>
                </a:lnTo>
                <a:lnTo>
                  <a:pt x="865010" y="810213"/>
                </a:lnTo>
                <a:lnTo>
                  <a:pt x="897714" y="788760"/>
                </a:lnTo>
                <a:lnTo>
                  <a:pt x="928306" y="765333"/>
                </a:lnTo>
                <a:lnTo>
                  <a:pt x="982595" y="713024"/>
                </a:lnTo>
                <a:lnTo>
                  <a:pt x="1026762" y="654214"/>
                </a:lnTo>
                <a:lnTo>
                  <a:pt x="1059692" y="589830"/>
                </a:lnTo>
                <a:lnTo>
                  <a:pt x="1080267" y="520801"/>
                </a:lnTo>
                <a:lnTo>
                  <a:pt x="1087374" y="448056"/>
                </a:lnTo>
                <a:close/>
              </a:path>
            </a:pathLst>
          </a:custGeom>
          <a:solidFill>
            <a:srgbClr val="FFFF66"/>
          </a:solidFill>
        </p:spPr>
        <p:txBody>
          <a:bodyPr wrap="square" lIns="0" tIns="0" rIns="0" bIns="0" rtlCol="0"/>
          <a:lstStyle/>
          <a:p>
            <a:endParaRPr/>
          </a:p>
        </p:txBody>
      </p:sp>
      <p:sp>
        <p:nvSpPr>
          <p:cNvPr id="75" name="object 75"/>
          <p:cNvSpPr/>
          <p:nvPr/>
        </p:nvSpPr>
        <p:spPr>
          <a:xfrm>
            <a:off x="3124085" y="5586221"/>
            <a:ext cx="1087755" cy="897255"/>
          </a:xfrm>
          <a:custGeom>
            <a:avLst/>
            <a:gdLst/>
            <a:ahLst/>
            <a:cxnLst/>
            <a:rect l="l" t="t" r="r" b="b"/>
            <a:pathLst>
              <a:path w="1087754" h="897254">
                <a:moveTo>
                  <a:pt x="544068" y="0"/>
                </a:moveTo>
                <a:lnTo>
                  <a:pt x="499480" y="1483"/>
                </a:lnTo>
                <a:lnTo>
                  <a:pt x="455878" y="5859"/>
                </a:lnTo>
                <a:lnTo>
                  <a:pt x="413404" y="13010"/>
                </a:lnTo>
                <a:lnTo>
                  <a:pt x="372197" y="22823"/>
                </a:lnTo>
                <a:lnTo>
                  <a:pt x="332398" y="35182"/>
                </a:lnTo>
                <a:lnTo>
                  <a:pt x="294148" y="49974"/>
                </a:lnTo>
                <a:lnTo>
                  <a:pt x="257588" y="67082"/>
                </a:lnTo>
                <a:lnTo>
                  <a:pt x="222857" y="86392"/>
                </a:lnTo>
                <a:lnTo>
                  <a:pt x="190097" y="107789"/>
                </a:lnTo>
                <a:lnTo>
                  <a:pt x="159448" y="131159"/>
                </a:lnTo>
                <a:lnTo>
                  <a:pt x="105046" y="183355"/>
                </a:lnTo>
                <a:lnTo>
                  <a:pt x="60775" y="242062"/>
                </a:lnTo>
                <a:lnTo>
                  <a:pt x="27761" y="306360"/>
                </a:lnTo>
                <a:lnTo>
                  <a:pt x="7127" y="375331"/>
                </a:lnTo>
                <a:lnTo>
                  <a:pt x="0" y="448056"/>
                </a:lnTo>
                <a:lnTo>
                  <a:pt x="1805" y="484835"/>
                </a:lnTo>
                <a:lnTo>
                  <a:pt x="15826" y="555838"/>
                </a:lnTo>
                <a:lnTo>
                  <a:pt x="42791" y="622661"/>
                </a:lnTo>
                <a:lnTo>
                  <a:pt x="81574" y="684374"/>
                </a:lnTo>
                <a:lnTo>
                  <a:pt x="131051" y="740049"/>
                </a:lnTo>
                <a:lnTo>
                  <a:pt x="190097" y="788760"/>
                </a:lnTo>
                <a:lnTo>
                  <a:pt x="222857" y="810213"/>
                </a:lnTo>
                <a:lnTo>
                  <a:pt x="257588" y="829576"/>
                </a:lnTo>
                <a:lnTo>
                  <a:pt x="294148" y="846735"/>
                </a:lnTo>
                <a:lnTo>
                  <a:pt x="332398" y="861571"/>
                </a:lnTo>
                <a:lnTo>
                  <a:pt x="372197" y="873971"/>
                </a:lnTo>
                <a:lnTo>
                  <a:pt x="413404" y="883817"/>
                </a:lnTo>
                <a:lnTo>
                  <a:pt x="455878" y="890993"/>
                </a:lnTo>
                <a:lnTo>
                  <a:pt x="499480" y="895384"/>
                </a:lnTo>
                <a:lnTo>
                  <a:pt x="544068" y="896874"/>
                </a:lnTo>
                <a:lnTo>
                  <a:pt x="588650" y="895384"/>
                </a:lnTo>
                <a:lnTo>
                  <a:pt x="632235" y="890993"/>
                </a:lnTo>
                <a:lnTo>
                  <a:pt x="674685" y="883817"/>
                </a:lnTo>
                <a:lnTo>
                  <a:pt x="715859" y="873971"/>
                </a:lnTo>
                <a:lnTo>
                  <a:pt x="755618" y="861571"/>
                </a:lnTo>
                <a:lnTo>
                  <a:pt x="793822" y="846735"/>
                </a:lnTo>
                <a:lnTo>
                  <a:pt x="830333" y="829576"/>
                </a:lnTo>
                <a:lnTo>
                  <a:pt x="865010" y="810213"/>
                </a:lnTo>
                <a:lnTo>
                  <a:pt x="897714" y="788760"/>
                </a:lnTo>
                <a:lnTo>
                  <a:pt x="928306" y="765333"/>
                </a:lnTo>
                <a:lnTo>
                  <a:pt x="982595" y="713024"/>
                </a:lnTo>
                <a:lnTo>
                  <a:pt x="1026762" y="654214"/>
                </a:lnTo>
                <a:lnTo>
                  <a:pt x="1059692" y="589830"/>
                </a:lnTo>
                <a:lnTo>
                  <a:pt x="1080267" y="520801"/>
                </a:lnTo>
                <a:lnTo>
                  <a:pt x="1087374" y="448056"/>
                </a:lnTo>
                <a:lnTo>
                  <a:pt x="1085574" y="411281"/>
                </a:lnTo>
                <a:lnTo>
                  <a:pt x="1071593" y="340319"/>
                </a:lnTo>
                <a:lnTo>
                  <a:pt x="1044702" y="273569"/>
                </a:lnTo>
                <a:lnTo>
                  <a:pt x="1006014" y="211952"/>
                </a:lnTo>
                <a:lnTo>
                  <a:pt x="956646" y="156386"/>
                </a:lnTo>
                <a:lnTo>
                  <a:pt x="897714" y="107789"/>
                </a:lnTo>
                <a:lnTo>
                  <a:pt x="865010" y="86392"/>
                </a:lnTo>
                <a:lnTo>
                  <a:pt x="830333" y="67082"/>
                </a:lnTo>
                <a:lnTo>
                  <a:pt x="793822" y="49974"/>
                </a:lnTo>
                <a:lnTo>
                  <a:pt x="755618" y="35182"/>
                </a:lnTo>
                <a:lnTo>
                  <a:pt x="715859" y="22823"/>
                </a:lnTo>
                <a:lnTo>
                  <a:pt x="674685" y="13010"/>
                </a:lnTo>
                <a:lnTo>
                  <a:pt x="632235" y="5859"/>
                </a:lnTo>
                <a:lnTo>
                  <a:pt x="588650" y="1483"/>
                </a:lnTo>
                <a:lnTo>
                  <a:pt x="544068" y="0"/>
                </a:lnTo>
                <a:close/>
              </a:path>
            </a:pathLst>
          </a:custGeom>
          <a:ln w="28575">
            <a:solidFill>
              <a:srgbClr val="FFFFFF"/>
            </a:solidFill>
          </a:ln>
        </p:spPr>
        <p:txBody>
          <a:bodyPr wrap="square" lIns="0" tIns="0" rIns="0" bIns="0" rtlCol="0"/>
          <a:lstStyle/>
          <a:p>
            <a:endParaRPr/>
          </a:p>
        </p:txBody>
      </p:sp>
      <p:sp>
        <p:nvSpPr>
          <p:cNvPr id="76" name="object 76"/>
          <p:cNvSpPr txBox="1"/>
          <p:nvPr/>
        </p:nvSpPr>
        <p:spPr>
          <a:xfrm>
            <a:off x="3300355" y="5753508"/>
            <a:ext cx="735965" cy="646331"/>
          </a:xfrm>
          <a:prstGeom prst="rect">
            <a:avLst/>
          </a:prstGeom>
        </p:spPr>
        <p:txBody>
          <a:bodyPr vert="horz" wrap="square" lIns="0" tIns="0" rIns="0" bIns="0" rtlCol="0">
            <a:spAutoFit/>
          </a:bodyPr>
          <a:lstStyle/>
          <a:p>
            <a:pPr marL="12700" marR="5080" algn="just">
              <a:lnSpc>
                <a:spcPct val="100000"/>
              </a:lnSpc>
            </a:pPr>
            <a:r>
              <a:rPr sz="1400" b="1" spc="-5" dirty="0">
                <a:solidFill>
                  <a:srgbClr val="3333CC"/>
                </a:solidFill>
                <a:latin typeface="Microsoft JhengHei UI" panose="020B0604030504040204" pitchFamily="34" charset="-120"/>
                <a:ea typeface="Microsoft JhengHei UI" panose="020B0604030504040204" pitchFamily="34" charset="-120"/>
                <a:cs typeface="微软雅黑"/>
              </a:rPr>
              <a:t>联系是需 要存储和 处理的</a:t>
            </a:r>
            <a:endParaRPr sz="1400">
              <a:latin typeface="Microsoft JhengHei UI" panose="020B0604030504040204" pitchFamily="34" charset="-120"/>
              <a:ea typeface="Microsoft JhengHei UI" panose="020B0604030504040204" pitchFamily="34" charset="-120"/>
              <a:cs typeface="微软雅黑"/>
            </a:endParaRPr>
          </a:p>
        </p:txBody>
      </p:sp>
      <p:sp>
        <p:nvSpPr>
          <p:cNvPr id="79" name="矩形 78">
            <a:extLst>
              <a:ext uri="{FF2B5EF4-FFF2-40B4-BE49-F238E27FC236}">
                <a16:creationId xmlns="" xmlns:a16="http://schemas.microsoft.com/office/drawing/2014/main" id="{D110E7E4-0B79-4A16-8A8D-DDEBF0201AA8}"/>
              </a:ext>
            </a:extLst>
          </p:cNvPr>
          <p:cNvSpPr/>
          <p:nvPr/>
        </p:nvSpPr>
        <p:spPr>
          <a:xfrm>
            <a:off x="241300" y="383633"/>
            <a:ext cx="59436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Microsoft JhengHei" panose="020B0604030504040204" pitchFamily="34" charset="-120"/>
                <a:ea typeface="Microsoft JhengHei" panose="020B0604030504040204" pitchFamily="34" charset="-120"/>
              </a:rPr>
              <a:t>E-R</a:t>
            </a:r>
            <a:r>
              <a:rPr lang="zh-CN" altLang="en-US" sz="2800" b="1" u="dbl" spc="-5" dirty="0">
                <a:solidFill>
                  <a:srgbClr val="000000"/>
                </a:solidFill>
                <a:latin typeface="Microsoft JhengHei" panose="020B0604030504040204" pitchFamily="34" charset="-120"/>
                <a:ea typeface="Microsoft JhengHei" panose="020B0604030504040204" pitchFamily="34" charset="-120"/>
              </a:rPr>
              <a:t>模型</a:t>
            </a:r>
            <a:r>
              <a:rPr lang="en-US" altLang="zh-CN" sz="2800" b="1" u="dbl" spc="-5" dirty="0">
                <a:solidFill>
                  <a:srgbClr val="000000"/>
                </a:solidFill>
                <a:latin typeface="Microsoft JhengHei" panose="020B0604030504040204" pitchFamily="34" charset="-120"/>
                <a:ea typeface="Microsoft JhengHei" panose="020B0604030504040204" pitchFamily="34" charset="-120"/>
              </a:rPr>
              <a:t>--</a:t>
            </a:r>
            <a:r>
              <a:rPr lang="zh-CN" altLang="en-US" sz="2800" b="1" u="dbl" spc="-5" dirty="0">
                <a:solidFill>
                  <a:srgbClr val="000000"/>
                </a:solidFill>
                <a:latin typeface="Microsoft JhengHei" panose="020B0604030504040204" pitchFamily="34" charset="-120"/>
                <a:ea typeface="Microsoft JhengHei" panose="020B0604030504040204" pitchFamily="34" charset="-120"/>
              </a:rPr>
              <a:t>数学建模之基本思想</a:t>
            </a:r>
            <a:endParaRPr lang="zh-CN" altLang="en-US" sz="2400" u="dbl"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bject 50"/>
          <p:cNvSpPr/>
          <p:nvPr/>
        </p:nvSpPr>
        <p:spPr>
          <a:xfrm>
            <a:off x="1838591" y="5522976"/>
            <a:ext cx="930402" cy="485394"/>
          </a:xfrm>
          <a:prstGeom prst="rect">
            <a:avLst/>
          </a:prstGeom>
          <a:blipFill>
            <a:blip r:embed="rId2" cstate="print"/>
            <a:stretch>
              <a:fillRect/>
            </a:stretch>
          </a:blipFill>
        </p:spPr>
        <p:txBody>
          <a:bodyPr wrap="square" lIns="0" tIns="0" rIns="0" bIns="0" rtlCol="0"/>
          <a:lstStyle/>
          <a:p>
            <a:endParaRPr/>
          </a:p>
        </p:txBody>
      </p:sp>
      <p:sp>
        <p:nvSpPr>
          <p:cNvPr id="69" name="object 69"/>
          <p:cNvSpPr/>
          <p:nvPr/>
        </p:nvSpPr>
        <p:spPr>
          <a:xfrm>
            <a:off x="7607693" y="5517641"/>
            <a:ext cx="929640" cy="486156"/>
          </a:xfrm>
          <a:prstGeom prst="rect">
            <a:avLst/>
          </a:prstGeom>
          <a:blipFill>
            <a:blip r:embed="rId3" cstate="print"/>
            <a:stretch>
              <a:fillRect/>
            </a:stretch>
          </a:blipFill>
        </p:spPr>
        <p:txBody>
          <a:bodyPr wrap="square" lIns="0" tIns="0" rIns="0" bIns="0" rtlCol="0"/>
          <a:lstStyle/>
          <a:p>
            <a:endParaRPr/>
          </a:p>
        </p:txBody>
      </p:sp>
      <p:sp>
        <p:nvSpPr>
          <p:cNvPr id="65" name="object 65"/>
          <p:cNvSpPr/>
          <p:nvPr/>
        </p:nvSpPr>
        <p:spPr>
          <a:xfrm>
            <a:off x="6702425" y="5513070"/>
            <a:ext cx="930401" cy="486155"/>
          </a:xfrm>
          <a:prstGeom prst="rect">
            <a:avLst/>
          </a:prstGeom>
          <a:blipFill>
            <a:blip r:embed="rId4" cstate="print"/>
            <a:stretch>
              <a:fillRect/>
            </a:stretch>
          </a:blipFill>
        </p:spPr>
        <p:txBody>
          <a:bodyPr wrap="square" lIns="0" tIns="0" rIns="0" bIns="0" rtlCol="0"/>
          <a:lstStyle/>
          <a:p>
            <a:endParaRPr/>
          </a:p>
        </p:txBody>
      </p:sp>
      <p:sp>
        <p:nvSpPr>
          <p:cNvPr id="63" name="object 63"/>
          <p:cNvSpPr/>
          <p:nvPr/>
        </p:nvSpPr>
        <p:spPr>
          <a:xfrm>
            <a:off x="5794133" y="5479541"/>
            <a:ext cx="930389" cy="486156"/>
          </a:xfrm>
          <a:prstGeom prst="rect">
            <a:avLst/>
          </a:prstGeom>
          <a:blipFill>
            <a:blip r:embed="rId5" cstate="print"/>
            <a:stretch>
              <a:fillRect/>
            </a:stretch>
          </a:blipFill>
        </p:spPr>
        <p:txBody>
          <a:bodyPr wrap="square" lIns="0" tIns="0" rIns="0" bIns="0" rtlCol="0"/>
          <a:lstStyle/>
          <a:p>
            <a:endParaRPr/>
          </a:p>
        </p:txBody>
      </p:sp>
      <p:sp>
        <p:nvSpPr>
          <p:cNvPr id="54" name="object 54"/>
          <p:cNvSpPr/>
          <p:nvPr/>
        </p:nvSpPr>
        <p:spPr>
          <a:xfrm>
            <a:off x="2743085" y="5527547"/>
            <a:ext cx="930401" cy="485393"/>
          </a:xfrm>
          <a:prstGeom prst="rect">
            <a:avLst/>
          </a:prstGeom>
          <a:blipFill>
            <a:blip r:embed="rId6" cstate="print"/>
            <a:stretch>
              <a:fillRect/>
            </a:stretch>
          </a:blipFill>
        </p:spPr>
        <p:txBody>
          <a:bodyPr wrap="square" lIns="0" tIns="0" rIns="0" bIns="0" rtlCol="0"/>
          <a:lstStyle/>
          <a:p>
            <a:endParaRPr/>
          </a:p>
        </p:txBody>
      </p:sp>
      <p:sp>
        <p:nvSpPr>
          <p:cNvPr id="48" name="object 48"/>
          <p:cNvSpPr/>
          <p:nvPr/>
        </p:nvSpPr>
        <p:spPr>
          <a:xfrm>
            <a:off x="978293" y="5535167"/>
            <a:ext cx="929639" cy="486156"/>
          </a:xfrm>
          <a:prstGeom prst="rect">
            <a:avLst/>
          </a:prstGeom>
          <a:blipFill>
            <a:blip r:embed="rId7" cstate="print"/>
            <a:stretch>
              <a:fillRect/>
            </a:stretch>
          </a:blipFill>
        </p:spPr>
        <p:txBody>
          <a:bodyPr wrap="square" lIns="0" tIns="0" rIns="0" bIns="0" rtlCol="0"/>
          <a:lstStyle/>
          <a:p>
            <a:endParaRPr/>
          </a:p>
        </p:txBody>
      </p:sp>
      <p:sp>
        <p:nvSpPr>
          <p:cNvPr id="3" name="object 3"/>
          <p:cNvSpPr/>
          <p:nvPr/>
        </p:nvSpPr>
        <p:spPr>
          <a:xfrm>
            <a:off x="4193933" y="2344673"/>
            <a:ext cx="1802130" cy="541020"/>
          </a:xfrm>
          <a:custGeom>
            <a:avLst/>
            <a:gdLst/>
            <a:ahLst/>
            <a:cxnLst/>
            <a:rect l="l" t="t" r="r" b="b"/>
            <a:pathLst>
              <a:path w="1802129" h="541019">
                <a:moveTo>
                  <a:pt x="0" y="541020"/>
                </a:moveTo>
                <a:lnTo>
                  <a:pt x="1802130" y="0"/>
                </a:lnTo>
              </a:path>
            </a:pathLst>
          </a:custGeom>
          <a:ln w="28575">
            <a:solidFill>
              <a:srgbClr val="000000"/>
            </a:solidFill>
          </a:ln>
        </p:spPr>
        <p:txBody>
          <a:bodyPr wrap="square" lIns="0" tIns="0" rIns="0" bIns="0" rtlCol="0"/>
          <a:lstStyle/>
          <a:p>
            <a:endParaRPr/>
          </a:p>
        </p:txBody>
      </p:sp>
      <p:sp>
        <p:nvSpPr>
          <p:cNvPr id="4" name="object 4"/>
          <p:cNvSpPr/>
          <p:nvPr/>
        </p:nvSpPr>
        <p:spPr>
          <a:xfrm>
            <a:off x="3367163" y="2120645"/>
            <a:ext cx="1281430" cy="2192655"/>
          </a:xfrm>
          <a:custGeom>
            <a:avLst/>
            <a:gdLst/>
            <a:ahLst/>
            <a:cxnLst/>
            <a:rect l="l" t="t" r="r" b="b"/>
            <a:pathLst>
              <a:path w="1281429" h="2192654">
                <a:moveTo>
                  <a:pt x="640841" y="0"/>
                </a:moveTo>
                <a:lnTo>
                  <a:pt x="588228" y="3633"/>
                </a:lnTo>
                <a:lnTo>
                  <a:pt x="536796" y="14346"/>
                </a:lnTo>
                <a:lnTo>
                  <a:pt x="486709" y="31856"/>
                </a:lnTo>
                <a:lnTo>
                  <a:pt x="438131" y="55882"/>
                </a:lnTo>
                <a:lnTo>
                  <a:pt x="391227" y="86141"/>
                </a:lnTo>
                <a:lnTo>
                  <a:pt x="346160" y="122353"/>
                </a:lnTo>
                <a:lnTo>
                  <a:pt x="303095" y="164235"/>
                </a:lnTo>
                <a:lnTo>
                  <a:pt x="262195" y="211506"/>
                </a:lnTo>
                <a:lnTo>
                  <a:pt x="223624" y="263884"/>
                </a:lnTo>
                <a:lnTo>
                  <a:pt x="187547" y="321087"/>
                </a:lnTo>
                <a:lnTo>
                  <a:pt x="154127" y="382834"/>
                </a:lnTo>
                <a:lnTo>
                  <a:pt x="123529" y="448842"/>
                </a:lnTo>
                <a:lnTo>
                  <a:pt x="95916" y="518830"/>
                </a:lnTo>
                <a:lnTo>
                  <a:pt x="71453" y="592516"/>
                </a:lnTo>
                <a:lnTo>
                  <a:pt x="50303" y="669619"/>
                </a:lnTo>
                <a:lnTo>
                  <a:pt x="32631" y="749856"/>
                </a:lnTo>
                <a:lnTo>
                  <a:pt x="18601" y="832947"/>
                </a:lnTo>
                <a:lnTo>
                  <a:pt x="8376" y="918608"/>
                </a:lnTo>
                <a:lnTo>
                  <a:pt x="2121" y="1006559"/>
                </a:lnTo>
                <a:lnTo>
                  <a:pt x="0" y="1096518"/>
                </a:lnTo>
                <a:lnTo>
                  <a:pt x="2121" y="1186367"/>
                </a:lnTo>
                <a:lnTo>
                  <a:pt x="8376" y="1274220"/>
                </a:lnTo>
                <a:lnTo>
                  <a:pt x="18601" y="1359794"/>
                </a:lnTo>
                <a:lnTo>
                  <a:pt x="32631" y="1442807"/>
                </a:lnTo>
                <a:lnTo>
                  <a:pt x="50303" y="1522976"/>
                </a:lnTo>
                <a:lnTo>
                  <a:pt x="71453" y="1600018"/>
                </a:lnTo>
                <a:lnTo>
                  <a:pt x="95916" y="1673652"/>
                </a:lnTo>
                <a:lnTo>
                  <a:pt x="123529" y="1743596"/>
                </a:lnTo>
                <a:lnTo>
                  <a:pt x="154127" y="1809566"/>
                </a:lnTo>
                <a:lnTo>
                  <a:pt x="187547" y="1871281"/>
                </a:lnTo>
                <a:lnTo>
                  <a:pt x="223624" y="1928458"/>
                </a:lnTo>
                <a:lnTo>
                  <a:pt x="262195" y="1980815"/>
                </a:lnTo>
                <a:lnTo>
                  <a:pt x="303095" y="2028070"/>
                </a:lnTo>
                <a:lnTo>
                  <a:pt x="346160" y="2069940"/>
                </a:lnTo>
                <a:lnTo>
                  <a:pt x="391227" y="2106144"/>
                </a:lnTo>
                <a:lnTo>
                  <a:pt x="438131" y="2136398"/>
                </a:lnTo>
                <a:lnTo>
                  <a:pt x="486709" y="2160420"/>
                </a:lnTo>
                <a:lnTo>
                  <a:pt x="536796" y="2177928"/>
                </a:lnTo>
                <a:lnTo>
                  <a:pt x="588228" y="2188640"/>
                </a:lnTo>
                <a:lnTo>
                  <a:pt x="640841" y="2192274"/>
                </a:lnTo>
                <a:lnTo>
                  <a:pt x="693346" y="2188640"/>
                </a:lnTo>
                <a:lnTo>
                  <a:pt x="744681" y="2177928"/>
                </a:lnTo>
                <a:lnTo>
                  <a:pt x="794680" y="2160420"/>
                </a:lnTo>
                <a:lnTo>
                  <a:pt x="843180" y="2136398"/>
                </a:lnTo>
                <a:lnTo>
                  <a:pt x="890015" y="2106144"/>
                </a:lnTo>
                <a:lnTo>
                  <a:pt x="935022" y="2069940"/>
                </a:lnTo>
                <a:lnTo>
                  <a:pt x="978036" y="2028070"/>
                </a:lnTo>
                <a:lnTo>
                  <a:pt x="1018891" y="1980815"/>
                </a:lnTo>
                <a:lnTo>
                  <a:pt x="1057424" y="1928458"/>
                </a:lnTo>
                <a:lnTo>
                  <a:pt x="1093469" y="1871281"/>
                </a:lnTo>
                <a:lnTo>
                  <a:pt x="1126863" y="1809566"/>
                </a:lnTo>
                <a:lnTo>
                  <a:pt x="1157441" y="1743596"/>
                </a:lnTo>
                <a:lnTo>
                  <a:pt x="1185038" y="1673652"/>
                </a:lnTo>
                <a:lnTo>
                  <a:pt x="1209489" y="1600018"/>
                </a:lnTo>
                <a:lnTo>
                  <a:pt x="1230629" y="1522976"/>
                </a:lnTo>
                <a:lnTo>
                  <a:pt x="1248296" y="1442807"/>
                </a:lnTo>
                <a:lnTo>
                  <a:pt x="1262323" y="1359794"/>
                </a:lnTo>
                <a:lnTo>
                  <a:pt x="1272546" y="1274220"/>
                </a:lnTo>
                <a:lnTo>
                  <a:pt x="1278800" y="1186367"/>
                </a:lnTo>
                <a:lnTo>
                  <a:pt x="1280921" y="1096518"/>
                </a:lnTo>
                <a:lnTo>
                  <a:pt x="1278800" y="1006559"/>
                </a:lnTo>
                <a:lnTo>
                  <a:pt x="1272546" y="918608"/>
                </a:lnTo>
                <a:lnTo>
                  <a:pt x="1262323" y="832947"/>
                </a:lnTo>
                <a:lnTo>
                  <a:pt x="1248296" y="749856"/>
                </a:lnTo>
                <a:lnTo>
                  <a:pt x="1230629" y="669619"/>
                </a:lnTo>
                <a:lnTo>
                  <a:pt x="1209489" y="592516"/>
                </a:lnTo>
                <a:lnTo>
                  <a:pt x="1185038" y="518830"/>
                </a:lnTo>
                <a:lnTo>
                  <a:pt x="1157441" y="448842"/>
                </a:lnTo>
                <a:lnTo>
                  <a:pt x="1126863" y="382834"/>
                </a:lnTo>
                <a:lnTo>
                  <a:pt x="1093469" y="321087"/>
                </a:lnTo>
                <a:lnTo>
                  <a:pt x="1057424" y="263884"/>
                </a:lnTo>
                <a:lnTo>
                  <a:pt x="1018891" y="211506"/>
                </a:lnTo>
                <a:lnTo>
                  <a:pt x="978036" y="164235"/>
                </a:lnTo>
                <a:lnTo>
                  <a:pt x="935022" y="122353"/>
                </a:lnTo>
                <a:lnTo>
                  <a:pt x="890015" y="86141"/>
                </a:lnTo>
                <a:lnTo>
                  <a:pt x="843180" y="55882"/>
                </a:lnTo>
                <a:lnTo>
                  <a:pt x="794680" y="31856"/>
                </a:lnTo>
                <a:lnTo>
                  <a:pt x="744681" y="14346"/>
                </a:lnTo>
                <a:lnTo>
                  <a:pt x="693346" y="3633"/>
                </a:lnTo>
                <a:lnTo>
                  <a:pt x="640841" y="0"/>
                </a:lnTo>
                <a:close/>
              </a:path>
            </a:pathLst>
          </a:custGeom>
          <a:ln w="9525">
            <a:solidFill>
              <a:srgbClr val="000000"/>
            </a:solidFill>
          </a:ln>
        </p:spPr>
        <p:txBody>
          <a:bodyPr wrap="square" lIns="0" tIns="0" rIns="0" bIns="0" rtlCol="0"/>
          <a:lstStyle/>
          <a:p>
            <a:endParaRPr/>
          </a:p>
        </p:txBody>
      </p:sp>
      <p:sp>
        <p:nvSpPr>
          <p:cNvPr id="5" name="object 5"/>
          <p:cNvSpPr txBox="1"/>
          <p:nvPr/>
        </p:nvSpPr>
        <p:spPr>
          <a:xfrm>
            <a:off x="4472311" y="2175633"/>
            <a:ext cx="788035" cy="307777"/>
          </a:xfrm>
          <a:prstGeom prst="rect">
            <a:avLst/>
          </a:prstGeom>
        </p:spPr>
        <p:txBody>
          <a:bodyPr vert="horz" wrap="square" lIns="0" tIns="0" rIns="0" bIns="0" rtlCol="0">
            <a:spAutoFit/>
          </a:bodyPr>
          <a:lstStyle/>
          <a:p>
            <a:pPr marL="12700">
              <a:lnSpc>
                <a:spcPts val="2380"/>
              </a:lnSpc>
            </a:pPr>
            <a:r>
              <a:rPr sz="2000" b="1" spc="-10" dirty="0">
                <a:latin typeface="Microsoft JhengHei UI" panose="020B0604030504040204" pitchFamily="34" charset="-120"/>
                <a:ea typeface="Microsoft JhengHei UI" panose="020B0604030504040204" pitchFamily="34" charset="-120"/>
                <a:cs typeface="新宋体"/>
              </a:rPr>
              <a:t>供货商</a:t>
            </a:r>
            <a:endParaRPr sz="2000">
              <a:latin typeface="Microsoft JhengHei UI" panose="020B0604030504040204" pitchFamily="34" charset="-120"/>
              <a:ea typeface="Microsoft JhengHei UI" panose="020B0604030504040204" pitchFamily="34" charset="-120"/>
              <a:cs typeface="新宋体"/>
            </a:endParaRPr>
          </a:p>
        </p:txBody>
      </p:sp>
      <p:sp>
        <p:nvSpPr>
          <p:cNvPr id="6" name="object 6"/>
          <p:cNvSpPr txBox="1"/>
          <p:nvPr/>
        </p:nvSpPr>
        <p:spPr>
          <a:xfrm>
            <a:off x="3686689" y="2374467"/>
            <a:ext cx="649605" cy="215444"/>
          </a:xfrm>
          <a:prstGeom prst="rect">
            <a:avLst/>
          </a:prstGeom>
        </p:spPr>
        <p:txBody>
          <a:bodyPr vert="horz" wrap="square" lIns="0" tIns="0" rIns="0" bIns="0" rtlCol="0">
            <a:spAutoFit/>
          </a:bodyPr>
          <a:lstStyle/>
          <a:p>
            <a:pPr marL="12700">
              <a:lnSpc>
                <a:spcPct val="100000"/>
              </a:lnSpc>
            </a:pPr>
            <a:r>
              <a:rPr sz="1400" b="1" spc="-10" dirty="0">
                <a:latin typeface="Microsoft JhengHei UI" panose="020B0604030504040204" pitchFamily="34" charset="-120"/>
                <a:ea typeface="Microsoft JhengHei UI" panose="020B0604030504040204" pitchFamily="34" charset="-120"/>
                <a:cs typeface="新宋体"/>
              </a:rPr>
              <a:t>供货商1</a:t>
            </a:r>
            <a:endParaRPr sz="1400">
              <a:latin typeface="Microsoft JhengHei UI" panose="020B0604030504040204" pitchFamily="34" charset="-120"/>
              <a:ea typeface="Microsoft JhengHei UI" panose="020B0604030504040204" pitchFamily="34" charset="-120"/>
              <a:cs typeface="新宋体"/>
            </a:endParaRPr>
          </a:p>
        </p:txBody>
      </p:sp>
      <p:sp>
        <p:nvSpPr>
          <p:cNvPr id="7" name="object 7"/>
          <p:cNvSpPr/>
          <p:nvPr/>
        </p:nvSpPr>
        <p:spPr>
          <a:xfrm>
            <a:off x="3649865" y="2276094"/>
            <a:ext cx="768350" cy="357505"/>
          </a:xfrm>
          <a:custGeom>
            <a:avLst/>
            <a:gdLst/>
            <a:ahLst/>
            <a:cxnLst/>
            <a:rect l="l" t="t" r="r" b="b"/>
            <a:pathLst>
              <a:path w="768350" h="357505">
                <a:moveTo>
                  <a:pt x="384048" y="0"/>
                </a:moveTo>
                <a:lnTo>
                  <a:pt x="321818" y="2339"/>
                </a:lnTo>
                <a:lnTo>
                  <a:pt x="262761" y="9113"/>
                </a:lnTo>
                <a:lnTo>
                  <a:pt x="207673" y="19956"/>
                </a:lnTo>
                <a:lnTo>
                  <a:pt x="157349" y="34503"/>
                </a:lnTo>
                <a:lnTo>
                  <a:pt x="112585" y="52387"/>
                </a:lnTo>
                <a:lnTo>
                  <a:pt x="74176" y="73243"/>
                </a:lnTo>
                <a:lnTo>
                  <a:pt x="42917" y="96705"/>
                </a:lnTo>
                <a:lnTo>
                  <a:pt x="11176" y="135984"/>
                </a:lnTo>
                <a:lnTo>
                  <a:pt x="0" y="179070"/>
                </a:lnTo>
                <a:lnTo>
                  <a:pt x="1275" y="193669"/>
                </a:lnTo>
                <a:lnTo>
                  <a:pt x="19604" y="235360"/>
                </a:lnTo>
                <a:lnTo>
                  <a:pt x="57603" y="272915"/>
                </a:lnTo>
                <a:lnTo>
                  <a:pt x="92536" y="295037"/>
                </a:lnTo>
                <a:lnTo>
                  <a:pt x="134223" y="314396"/>
                </a:lnTo>
                <a:lnTo>
                  <a:pt x="181866" y="330620"/>
                </a:lnTo>
                <a:lnTo>
                  <a:pt x="234672" y="343340"/>
                </a:lnTo>
                <a:lnTo>
                  <a:pt x="291843" y="352185"/>
                </a:lnTo>
                <a:lnTo>
                  <a:pt x="352586" y="356785"/>
                </a:lnTo>
                <a:lnTo>
                  <a:pt x="384048" y="357378"/>
                </a:lnTo>
                <a:lnTo>
                  <a:pt x="415612" y="356785"/>
                </a:lnTo>
                <a:lnTo>
                  <a:pt x="476499" y="352185"/>
                </a:lnTo>
                <a:lnTo>
                  <a:pt x="533745" y="343340"/>
                </a:lnTo>
                <a:lnTo>
                  <a:pt x="586567" y="330620"/>
                </a:lnTo>
                <a:lnTo>
                  <a:pt x="634184" y="314396"/>
                </a:lnTo>
                <a:lnTo>
                  <a:pt x="675813" y="295037"/>
                </a:lnTo>
                <a:lnTo>
                  <a:pt x="710674" y="272915"/>
                </a:lnTo>
                <a:lnTo>
                  <a:pt x="748564" y="235360"/>
                </a:lnTo>
                <a:lnTo>
                  <a:pt x="766826" y="193669"/>
                </a:lnTo>
                <a:lnTo>
                  <a:pt x="768096" y="179069"/>
                </a:lnTo>
                <a:lnTo>
                  <a:pt x="766826" y="164361"/>
                </a:lnTo>
                <a:lnTo>
                  <a:pt x="748564" y="122407"/>
                </a:lnTo>
                <a:lnTo>
                  <a:pt x="710674" y="84671"/>
                </a:lnTo>
                <a:lnTo>
                  <a:pt x="675813" y="62466"/>
                </a:lnTo>
                <a:lnTo>
                  <a:pt x="634184" y="43051"/>
                </a:lnTo>
                <a:lnTo>
                  <a:pt x="586567" y="26790"/>
                </a:lnTo>
                <a:lnTo>
                  <a:pt x="533745" y="14049"/>
                </a:lnTo>
                <a:lnTo>
                  <a:pt x="476499" y="5194"/>
                </a:lnTo>
                <a:lnTo>
                  <a:pt x="415612" y="592"/>
                </a:lnTo>
                <a:lnTo>
                  <a:pt x="384048" y="0"/>
                </a:lnTo>
                <a:close/>
              </a:path>
            </a:pathLst>
          </a:custGeom>
          <a:ln w="28575">
            <a:solidFill>
              <a:srgbClr val="000000"/>
            </a:solidFill>
          </a:ln>
        </p:spPr>
        <p:txBody>
          <a:bodyPr wrap="square" lIns="0" tIns="0" rIns="0" bIns="0" rtlCol="0"/>
          <a:lstStyle/>
          <a:p>
            <a:endParaRPr/>
          </a:p>
        </p:txBody>
      </p:sp>
      <p:sp>
        <p:nvSpPr>
          <p:cNvPr id="8" name="object 8"/>
          <p:cNvSpPr txBox="1"/>
          <p:nvPr/>
        </p:nvSpPr>
        <p:spPr>
          <a:xfrm>
            <a:off x="3483235" y="2877387"/>
            <a:ext cx="649605" cy="215444"/>
          </a:xfrm>
          <a:prstGeom prst="rect">
            <a:avLst/>
          </a:prstGeom>
        </p:spPr>
        <p:txBody>
          <a:bodyPr vert="horz" wrap="square" lIns="0" tIns="0" rIns="0" bIns="0" rtlCol="0">
            <a:spAutoFit/>
          </a:bodyPr>
          <a:lstStyle/>
          <a:p>
            <a:pPr marL="12700">
              <a:lnSpc>
                <a:spcPct val="100000"/>
              </a:lnSpc>
            </a:pPr>
            <a:r>
              <a:rPr sz="1400" b="1" spc="-10" dirty="0">
                <a:latin typeface="Microsoft JhengHei UI" panose="020B0604030504040204" pitchFamily="34" charset="-120"/>
                <a:ea typeface="Microsoft JhengHei UI" panose="020B0604030504040204" pitchFamily="34" charset="-120"/>
                <a:cs typeface="新宋体"/>
              </a:rPr>
              <a:t>供货商2</a:t>
            </a:r>
            <a:endParaRPr sz="1400">
              <a:latin typeface="Microsoft JhengHei UI" panose="020B0604030504040204" pitchFamily="34" charset="-120"/>
              <a:ea typeface="Microsoft JhengHei UI" panose="020B0604030504040204" pitchFamily="34" charset="-120"/>
              <a:cs typeface="新宋体"/>
            </a:endParaRPr>
          </a:p>
        </p:txBody>
      </p:sp>
      <p:sp>
        <p:nvSpPr>
          <p:cNvPr id="9" name="object 9"/>
          <p:cNvSpPr/>
          <p:nvPr/>
        </p:nvSpPr>
        <p:spPr>
          <a:xfrm>
            <a:off x="3446411" y="2779776"/>
            <a:ext cx="768985" cy="356870"/>
          </a:xfrm>
          <a:custGeom>
            <a:avLst/>
            <a:gdLst/>
            <a:ahLst/>
            <a:cxnLst/>
            <a:rect l="l" t="t" r="r" b="b"/>
            <a:pathLst>
              <a:path w="768985" h="356869">
                <a:moveTo>
                  <a:pt x="384048" y="0"/>
                </a:moveTo>
                <a:lnTo>
                  <a:pt x="321818" y="2318"/>
                </a:lnTo>
                <a:lnTo>
                  <a:pt x="262761" y="9034"/>
                </a:lnTo>
                <a:lnTo>
                  <a:pt x="207673" y="19792"/>
                </a:lnTo>
                <a:lnTo>
                  <a:pt x="157349" y="34235"/>
                </a:lnTo>
                <a:lnTo>
                  <a:pt x="112585" y="52006"/>
                </a:lnTo>
                <a:lnTo>
                  <a:pt x="74176" y="72749"/>
                </a:lnTo>
                <a:lnTo>
                  <a:pt x="42917" y="96108"/>
                </a:lnTo>
                <a:lnTo>
                  <a:pt x="11176" y="135268"/>
                </a:lnTo>
                <a:lnTo>
                  <a:pt x="0" y="178308"/>
                </a:lnTo>
                <a:lnTo>
                  <a:pt x="1275" y="192907"/>
                </a:lnTo>
                <a:lnTo>
                  <a:pt x="19604" y="234598"/>
                </a:lnTo>
                <a:lnTo>
                  <a:pt x="57603" y="272153"/>
                </a:lnTo>
                <a:lnTo>
                  <a:pt x="92536" y="294275"/>
                </a:lnTo>
                <a:lnTo>
                  <a:pt x="134223" y="313634"/>
                </a:lnTo>
                <a:lnTo>
                  <a:pt x="181866" y="329858"/>
                </a:lnTo>
                <a:lnTo>
                  <a:pt x="234672" y="342578"/>
                </a:lnTo>
                <a:lnTo>
                  <a:pt x="291843" y="351423"/>
                </a:lnTo>
                <a:lnTo>
                  <a:pt x="352586" y="356023"/>
                </a:lnTo>
                <a:lnTo>
                  <a:pt x="384048" y="356616"/>
                </a:lnTo>
                <a:lnTo>
                  <a:pt x="415618" y="356023"/>
                </a:lnTo>
                <a:lnTo>
                  <a:pt x="476546" y="351423"/>
                </a:lnTo>
                <a:lnTo>
                  <a:pt x="533864" y="342578"/>
                </a:lnTo>
                <a:lnTo>
                  <a:pt x="586782" y="329858"/>
                </a:lnTo>
                <a:lnTo>
                  <a:pt x="634508" y="313634"/>
                </a:lnTo>
                <a:lnTo>
                  <a:pt x="676251" y="294275"/>
                </a:lnTo>
                <a:lnTo>
                  <a:pt x="711222" y="272153"/>
                </a:lnTo>
                <a:lnTo>
                  <a:pt x="749247" y="234598"/>
                </a:lnTo>
                <a:lnTo>
                  <a:pt x="767582" y="192907"/>
                </a:lnTo>
                <a:lnTo>
                  <a:pt x="768858" y="178307"/>
                </a:lnTo>
                <a:lnTo>
                  <a:pt x="767582" y="163605"/>
                </a:lnTo>
                <a:lnTo>
                  <a:pt x="749247" y="121724"/>
                </a:lnTo>
                <a:lnTo>
                  <a:pt x="711222" y="84124"/>
                </a:lnTo>
                <a:lnTo>
                  <a:pt x="676251" y="62028"/>
                </a:lnTo>
                <a:lnTo>
                  <a:pt x="634508" y="42727"/>
                </a:lnTo>
                <a:lnTo>
                  <a:pt x="586782" y="26575"/>
                </a:lnTo>
                <a:lnTo>
                  <a:pt x="533864" y="13930"/>
                </a:lnTo>
                <a:lnTo>
                  <a:pt x="476546" y="5148"/>
                </a:lnTo>
                <a:lnTo>
                  <a:pt x="415618" y="586"/>
                </a:lnTo>
                <a:lnTo>
                  <a:pt x="384048" y="0"/>
                </a:lnTo>
                <a:close/>
              </a:path>
            </a:pathLst>
          </a:custGeom>
          <a:ln w="28575">
            <a:solidFill>
              <a:srgbClr val="000000"/>
            </a:solidFill>
          </a:ln>
        </p:spPr>
        <p:txBody>
          <a:bodyPr wrap="square" lIns="0" tIns="0" rIns="0" bIns="0" rtlCol="0"/>
          <a:lstStyle/>
          <a:p>
            <a:endParaRPr/>
          </a:p>
        </p:txBody>
      </p:sp>
      <p:sp>
        <p:nvSpPr>
          <p:cNvPr id="10" name="object 10"/>
          <p:cNvSpPr txBox="1"/>
          <p:nvPr/>
        </p:nvSpPr>
        <p:spPr>
          <a:xfrm>
            <a:off x="3808609" y="3382593"/>
            <a:ext cx="649605" cy="203200"/>
          </a:xfrm>
          <a:prstGeom prst="rect">
            <a:avLst/>
          </a:prstGeom>
        </p:spPr>
        <p:txBody>
          <a:bodyPr vert="horz" wrap="square" lIns="0" tIns="0" rIns="0" bIns="0" rtlCol="0">
            <a:spAutoFit/>
          </a:bodyPr>
          <a:lstStyle/>
          <a:p>
            <a:pPr marL="12700">
              <a:lnSpc>
                <a:spcPct val="100000"/>
              </a:lnSpc>
            </a:pPr>
            <a:r>
              <a:rPr sz="1400" b="1" spc="-10" dirty="0">
                <a:latin typeface="新宋体"/>
                <a:cs typeface="新宋体"/>
              </a:rPr>
              <a:t>供货商3</a:t>
            </a:r>
            <a:endParaRPr sz="1400">
              <a:latin typeface="新宋体"/>
              <a:cs typeface="新宋体"/>
            </a:endParaRPr>
          </a:p>
        </p:txBody>
      </p:sp>
      <p:sp>
        <p:nvSpPr>
          <p:cNvPr id="11" name="object 11"/>
          <p:cNvSpPr/>
          <p:nvPr/>
        </p:nvSpPr>
        <p:spPr>
          <a:xfrm>
            <a:off x="3771785" y="3284220"/>
            <a:ext cx="768985" cy="357505"/>
          </a:xfrm>
          <a:custGeom>
            <a:avLst/>
            <a:gdLst/>
            <a:ahLst/>
            <a:cxnLst/>
            <a:rect l="l" t="t" r="r" b="b"/>
            <a:pathLst>
              <a:path w="768985" h="357504">
                <a:moveTo>
                  <a:pt x="384048" y="0"/>
                </a:moveTo>
                <a:lnTo>
                  <a:pt x="321818" y="2338"/>
                </a:lnTo>
                <a:lnTo>
                  <a:pt x="262761" y="9107"/>
                </a:lnTo>
                <a:lnTo>
                  <a:pt x="207673" y="19936"/>
                </a:lnTo>
                <a:lnTo>
                  <a:pt x="157349" y="34454"/>
                </a:lnTo>
                <a:lnTo>
                  <a:pt x="112585" y="52292"/>
                </a:lnTo>
                <a:lnTo>
                  <a:pt x="74176" y="73078"/>
                </a:lnTo>
                <a:lnTo>
                  <a:pt x="42917" y="96444"/>
                </a:lnTo>
                <a:lnTo>
                  <a:pt x="11176" y="135516"/>
                </a:lnTo>
                <a:lnTo>
                  <a:pt x="0" y="178308"/>
                </a:lnTo>
                <a:lnTo>
                  <a:pt x="1275" y="193016"/>
                </a:lnTo>
                <a:lnTo>
                  <a:pt x="19604" y="234970"/>
                </a:lnTo>
                <a:lnTo>
                  <a:pt x="57603" y="272706"/>
                </a:lnTo>
                <a:lnTo>
                  <a:pt x="92536" y="294911"/>
                </a:lnTo>
                <a:lnTo>
                  <a:pt x="134223" y="314326"/>
                </a:lnTo>
                <a:lnTo>
                  <a:pt x="181866" y="330587"/>
                </a:lnTo>
                <a:lnTo>
                  <a:pt x="234672" y="343328"/>
                </a:lnTo>
                <a:lnTo>
                  <a:pt x="291843" y="352183"/>
                </a:lnTo>
                <a:lnTo>
                  <a:pt x="352586" y="356785"/>
                </a:lnTo>
                <a:lnTo>
                  <a:pt x="384048" y="357378"/>
                </a:lnTo>
                <a:lnTo>
                  <a:pt x="415618" y="356785"/>
                </a:lnTo>
                <a:lnTo>
                  <a:pt x="476546" y="352183"/>
                </a:lnTo>
                <a:lnTo>
                  <a:pt x="533864" y="343328"/>
                </a:lnTo>
                <a:lnTo>
                  <a:pt x="586782" y="330587"/>
                </a:lnTo>
                <a:lnTo>
                  <a:pt x="634508" y="314326"/>
                </a:lnTo>
                <a:lnTo>
                  <a:pt x="676251" y="294911"/>
                </a:lnTo>
                <a:lnTo>
                  <a:pt x="711222" y="272706"/>
                </a:lnTo>
                <a:lnTo>
                  <a:pt x="749247" y="234970"/>
                </a:lnTo>
                <a:lnTo>
                  <a:pt x="767582" y="193016"/>
                </a:lnTo>
                <a:lnTo>
                  <a:pt x="768858" y="178307"/>
                </a:lnTo>
                <a:lnTo>
                  <a:pt x="767582" y="163708"/>
                </a:lnTo>
                <a:lnTo>
                  <a:pt x="749247" y="122017"/>
                </a:lnTo>
                <a:lnTo>
                  <a:pt x="711222" y="84462"/>
                </a:lnTo>
                <a:lnTo>
                  <a:pt x="676251" y="62340"/>
                </a:lnTo>
                <a:lnTo>
                  <a:pt x="634508" y="42981"/>
                </a:lnTo>
                <a:lnTo>
                  <a:pt x="586782" y="26757"/>
                </a:lnTo>
                <a:lnTo>
                  <a:pt x="533864" y="14037"/>
                </a:lnTo>
                <a:lnTo>
                  <a:pt x="476546" y="5192"/>
                </a:lnTo>
                <a:lnTo>
                  <a:pt x="415618" y="592"/>
                </a:lnTo>
                <a:lnTo>
                  <a:pt x="384048" y="0"/>
                </a:lnTo>
                <a:close/>
              </a:path>
            </a:pathLst>
          </a:custGeom>
          <a:ln w="285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12" name="object 12"/>
          <p:cNvSpPr txBox="1"/>
          <p:nvPr/>
        </p:nvSpPr>
        <p:spPr>
          <a:xfrm>
            <a:off x="3656209" y="3887037"/>
            <a:ext cx="1039888" cy="215444"/>
          </a:xfrm>
          <a:prstGeom prst="rect">
            <a:avLst/>
          </a:prstGeom>
        </p:spPr>
        <p:txBody>
          <a:bodyPr vert="horz" wrap="square" lIns="0" tIns="0" rIns="0" bIns="0" rtlCol="0">
            <a:spAutoFit/>
          </a:bodyPr>
          <a:lstStyle/>
          <a:p>
            <a:pPr marL="12700">
              <a:lnSpc>
                <a:spcPct val="100000"/>
              </a:lnSpc>
            </a:pPr>
            <a:r>
              <a:rPr sz="1400" b="1" spc="-10" dirty="0" err="1" smtClean="0">
                <a:latin typeface="Microsoft JhengHei UI" panose="020B0604030504040204" pitchFamily="34" charset="-120"/>
                <a:ea typeface="Microsoft JhengHei UI" panose="020B0604030504040204" pitchFamily="34" charset="-120"/>
                <a:cs typeface="新宋体"/>
              </a:rPr>
              <a:t>供货商n</a:t>
            </a:r>
            <a:endParaRPr sz="1400" dirty="0">
              <a:latin typeface="Microsoft JhengHei UI" panose="020B0604030504040204" pitchFamily="34" charset="-120"/>
              <a:ea typeface="Microsoft JhengHei UI" panose="020B0604030504040204" pitchFamily="34" charset="-120"/>
              <a:cs typeface="新宋体"/>
            </a:endParaRPr>
          </a:p>
        </p:txBody>
      </p:sp>
      <p:sp>
        <p:nvSpPr>
          <p:cNvPr id="13" name="object 13"/>
          <p:cNvSpPr/>
          <p:nvPr/>
        </p:nvSpPr>
        <p:spPr>
          <a:xfrm>
            <a:off x="3619385" y="3789425"/>
            <a:ext cx="951484" cy="366521"/>
          </a:xfrm>
          <a:custGeom>
            <a:avLst/>
            <a:gdLst/>
            <a:ahLst/>
            <a:cxnLst/>
            <a:rect l="l" t="t" r="r" b="b"/>
            <a:pathLst>
              <a:path w="768985" h="356870">
                <a:moveTo>
                  <a:pt x="384048" y="0"/>
                </a:moveTo>
                <a:lnTo>
                  <a:pt x="321818" y="2318"/>
                </a:lnTo>
                <a:lnTo>
                  <a:pt x="262761" y="9034"/>
                </a:lnTo>
                <a:lnTo>
                  <a:pt x="207673" y="19792"/>
                </a:lnTo>
                <a:lnTo>
                  <a:pt x="157349" y="34235"/>
                </a:lnTo>
                <a:lnTo>
                  <a:pt x="112585" y="52006"/>
                </a:lnTo>
                <a:lnTo>
                  <a:pt x="74176" y="72749"/>
                </a:lnTo>
                <a:lnTo>
                  <a:pt x="42917" y="96108"/>
                </a:lnTo>
                <a:lnTo>
                  <a:pt x="11176" y="135268"/>
                </a:lnTo>
                <a:lnTo>
                  <a:pt x="0" y="178308"/>
                </a:lnTo>
                <a:lnTo>
                  <a:pt x="1275" y="192907"/>
                </a:lnTo>
                <a:lnTo>
                  <a:pt x="19604" y="234598"/>
                </a:lnTo>
                <a:lnTo>
                  <a:pt x="57603" y="272153"/>
                </a:lnTo>
                <a:lnTo>
                  <a:pt x="92536" y="294275"/>
                </a:lnTo>
                <a:lnTo>
                  <a:pt x="134223" y="313634"/>
                </a:lnTo>
                <a:lnTo>
                  <a:pt x="181866" y="329858"/>
                </a:lnTo>
                <a:lnTo>
                  <a:pt x="234672" y="342578"/>
                </a:lnTo>
                <a:lnTo>
                  <a:pt x="291843" y="351423"/>
                </a:lnTo>
                <a:lnTo>
                  <a:pt x="352586" y="356023"/>
                </a:lnTo>
                <a:lnTo>
                  <a:pt x="384048" y="356616"/>
                </a:lnTo>
                <a:lnTo>
                  <a:pt x="415618" y="356023"/>
                </a:lnTo>
                <a:lnTo>
                  <a:pt x="476546" y="351423"/>
                </a:lnTo>
                <a:lnTo>
                  <a:pt x="533864" y="342578"/>
                </a:lnTo>
                <a:lnTo>
                  <a:pt x="586782" y="329858"/>
                </a:lnTo>
                <a:lnTo>
                  <a:pt x="634508" y="313634"/>
                </a:lnTo>
                <a:lnTo>
                  <a:pt x="676251" y="294275"/>
                </a:lnTo>
                <a:lnTo>
                  <a:pt x="711222" y="272153"/>
                </a:lnTo>
                <a:lnTo>
                  <a:pt x="749247" y="234598"/>
                </a:lnTo>
                <a:lnTo>
                  <a:pt x="767582" y="192907"/>
                </a:lnTo>
                <a:lnTo>
                  <a:pt x="768858" y="178307"/>
                </a:lnTo>
                <a:lnTo>
                  <a:pt x="767582" y="163605"/>
                </a:lnTo>
                <a:lnTo>
                  <a:pt x="749247" y="121724"/>
                </a:lnTo>
                <a:lnTo>
                  <a:pt x="711222" y="84124"/>
                </a:lnTo>
                <a:lnTo>
                  <a:pt x="676251" y="62028"/>
                </a:lnTo>
                <a:lnTo>
                  <a:pt x="634508" y="42727"/>
                </a:lnTo>
                <a:lnTo>
                  <a:pt x="586782" y="26575"/>
                </a:lnTo>
                <a:lnTo>
                  <a:pt x="533864" y="13930"/>
                </a:lnTo>
                <a:lnTo>
                  <a:pt x="476546" y="5148"/>
                </a:lnTo>
                <a:lnTo>
                  <a:pt x="415618" y="586"/>
                </a:lnTo>
                <a:lnTo>
                  <a:pt x="384048" y="0"/>
                </a:lnTo>
                <a:close/>
              </a:path>
            </a:pathLst>
          </a:custGeom>
          <a:ln w="28575">
            <a:solidFill>
              <a:srgbClr val="000000"/>
            </a:solidFill>
          </a:ln>
        </p:spPr>
        <p:txBody>
          <a:bodyPr wrap="square" lIns="0" tIns="0" rIns="0" bIns="0" rtlCol="0"/>
          <a:lstStyle/>
          <a:p>
            <a:endParaRPr/>
          </a:p>
        </p:txBody>
      </p:sp>
      <p:sp>
        <p:nvSpPr>
          <p:cNvPr id="14" name="object 14"/>
          <p:cNvSpPr/>
          <p:nvPr/>
        </p:nvSpPr>
        <p:spPr>
          <a:xfrm>
            <a:off x="5402465" y="3139439"/>
            <a:ext cx="1281430" cy="1705610"/>
          </a:xfrm>
          <a:custGeom>
            <a:avLst/>
            <a:gdLst/>
            <a:ahLst/>
            <a:cxnLst/>
            <a:rect l="l" t="t" r="r" b="b"/>
            <a:pathLst>
              <a:path w="1281429" h="1705610">
                <a:moveTo>
                  <a:pt x="640841" y="0"/>
                </a:moveTo>
                <a:lnTo>
                  <a:pt x="588228" y="2826"/>
                </a:lnTo>
                <a:lnTo>
                  <a:pt x="536796" y="11160"/>
                </a:lnTo>
                <a:lnTo>
                  <a:pt x="486709" y="24781"/>
                </a:lnTo>
                <a:lnTo>
                  <a:pt x="438131" y="43470"/>
                </a:lnTo>
                <a:lnTo>
                  <a:pt x="391227" y="67008"/>
                </a:lnTo>
                <a:lnTo>
                  <a:pt x="346160" y="95175"/>
                </a:lnTo>
                <a:lnTo>
                  <a:pt x="303095" y="127751"/>
                </a:lnTo>
                <a:lnTo>
                  <a:pt x="262195" y="164518"/>
                </a:lnTo>
                <a:lnTo>
                  <a:pt x="223624" y="205256"/>
                </a:lnTo>
                <a:lnTo>
                  <a:pt x="187547" y="249745"/>
                </a:lnTo>
                <a:lnTo>
                  <a:pt x="154127" y="297766"/>
                </a:lnTo>
                <a:lnTo>
                  <a:pt x="123529" y="349099"/>
                </a:lnTo>
                <a:lnTo>
                  <a:pt x="95916" y="403525"/>
                </a:lnTo>
                <a:lnTo>
                  <a:pt x="71453" y="460825"/>
                </a:lnTo>
                <a:lnTo>
                  <a:pt x="50303" y="520779"/>
                </a:lnTo>
                <a:lnTo>
                  <a:pt x="32631" y="583167"/>
                </a:lnTo>
                <a:lnTo>
                  <a:pt x="18601" y="647771"/>
                </a:lnTo>
                <a:lnTo>
                  <a:pt x="8376" y="714370"/>
                </a:lnTo>
                <a:lnTo>
                  <a:pt x="2121" y="782745"/>
                </a:lnTo>
                <a:lnTo>
                  <a:pt x="0" y="852678"/>
                </a:lnTo>
                <a:lnTo>
                  <a:pt x="2121" y="922610"/>
                </a:lnTo>
                <a:lnTo>
                  <a:pt x="8376" y="990985"/>
                </a:lnTo>
                <a:lnTo>
                  <a:pt x="18601" y="1057584"/>
                </a:lnTo>
                <a:lnTo>
                  <a:pt x="32631" y="1122188"/>
                </a:lnTo>
                <a:lnTo>
                  <a:pt x="50303" y="1184576"/>
                </a:lnTo>
                <a:lnTo>
                  <a:pt x="71453" y="1244530"/>
                </a:lnTo>
                <a:lnTo>
                  <a:pt x="95916" y="1301830"/>
                </a:lnTo>
                <a:lnTo>
                  <a:pt x="123529" y="1356256"/>
                </a:lnTo>
                <a:lnTo>
                  <a:pt x="154127" y="1407589"/>
                </a:lnTo>
                <a:lnTo>
                  <a:pt x="187547" y="1455610"/>
                </a:lnTo>
                <a:lnTo>
                  <a:pt x="223624" y="1500099"/>
                </a:lnTo>
                <a:lnTo>
                  <a:pt x="262195" y="1540837"/>
                </a:lnTo>
                <a:lnTo>
                  <a:pt x="303095" y="1577604"/>
                </a:lnTo>
                <a:lnTo>
                  <a:pt x="346160" y="1610180"/>
                </a:lnTo>
                <a:lnTo>
                  <a:pt x="391227" y="1638347"/>
                </a:lnTo>
                <a:lnTo>
                  <a:pt x="438131" y="1661885"/>
                </a:lnTo>
                <a:lnTo>
                  <a:pt x="486709" y="1680574"/>
                </a:lnTo>
                <a:lnTo>
                  <a:pt x="536796" y="1694195"/>
                </a:lnTo>
                <a:lnTo>
                  <a:pt x="588228" y="1702529"/>
                </a:lnTo>
                <a:lnTo>
                  <a:pt x="640841" y="1705356"/>
                </a:lnTo>
                <a:lnTo>
                  <a:pt x="693346" y="1702529"/>
                </a:lnTo>
                <a:lnTo>
                  <a:pt x="744681" y="1694195"/>
                </a:lnTo>
                <a:lnTo>
                  <a:pt x="794680" y="1680574"/>
                </a:lnTo>
                <a:lnTo>
                  <a:pt x="843180" y="1661885"/>
                </a:lnTo>
                <a:lnTo>
                  <a:pt x="890015" y="1638347"/>
                </a:lnTo>
                <a:lnTo>
                  <a:pt x="935022" y="1610180"/>
                </a:lnTo>
                <a:lnTo>
                  <a:pt x="978036" y="1577604"/>
                </a:lnTo>
                <a:lnTo>
                  <a:pt x="1018891" y="1540837"/>
                </a:lnTo>
                <a:lnTo>
                  <a:pt x="1057424" y="1500099"/>
                </a:lnTo>
                <a:lnTo>
                  <a:pt x="1093469" y="1455610"/>
                </a:lnTo>
                <a:lnTo>
                  <a:pt x="1126863" y="1407589"/>
                </a:lnTo>
                <a:lnTo>
                  <a:pt x="1157441" y="1356256"/>
                </a:lnTo>
                <a:lnTo>
                  <a:pt x="1185038" y="1301830"/>
                </a:lnTo>
                <a:lnTo>
                  <a:pt x="1209489" y="1244530"/>
                </a:lnTo>
                <a:lnTo>
                  <a:pt x="1230629" y="1184576"/>
                </a:lnTo>
                <a:lnTo>
                  <a:pt x="1248296" y="1122188"/>
                </a:lnTo>
                <a:lnTo>
                  <a:pt x="1262323" y="1057584"/>
                </a:lnTo>
                <a:lnTo>
                  <a:pt x="1272546" y="990985"/>
                </a:lnTo>
                <a:lnTo>
                  <a:pt x="1278800" y="922610"/>
                </a:lnTo>
                <a:lnTo>
                  <a:pt x="1280921" y="852678"/>
                </a:lnTo>
                <a:lnTo>
                  <a:pt x="1278800" y="782745"/>
                </a:lnTo>
                <a:lnTo>
                  <a:pt x="1272546" y="714370"/>
                </a:lnTo>
                <a:lnTo>
                  <a:pt x="1262323" y="647771"/>
                </a:lnTo>
                <a:lnTo>
                  <a:pt x="1248296" y="583167"/>
                </a:lnTo>
                <a:lnTo>
                  <a:pt x="1230629" y="520779"/>
                </a:lnTo>
                <a:lnTo>
                  <a:pt x="1209489" y="460825"/>
                </a:lnTo>
                <a:lnTo>
                  <a:pt x="1185038" y="403525"/>
                </a:lnTo>
                <a:lnTo>
                  <a:pt x="1157441" y="349099"/>
                </a:lnTo>
                <a:lnTo>
                  <a:pt x="1126863" y="297766"/>
                </a:lnTo>
                <a:lnTo>
                  <a:pt x="1093469" y="249745"/>
                </a:lnTo>
                <a:lnTo>
                  <a:pt x="1057424" y="205256"/>
                </a:lnTo>
                <a:lnTo>
                  <a:pt x="1018891" y="164518"/>
                </a:lnTo>
                <a:lnTo>
                  <a:pt x="978036" y="127751"/>
                </a:lnTo>
                <a:lnTo>
                  <a:pt x="935022" y="95175"/>
                </a:lnTo>
                <a:lnTo>
                  <a:pt x="890015" y="67008"/>
                </a:lnTo>
                <a:lnTo>
                  <a:pt x="843180" y="43470"/>
                </a:lnTo>
                <a:lnTo>
                  <a:pt x="794680" y="24781"/>
                </a:lnTo>
                <a:lnTo>
                  <a:pt x="744681" y="11160"/>
                </a:lnTo>
                <a:lnTo>
                  <a:pt x="693346" y="2826"/>
                </a:lnTo>
                <a:lnTo>
                  <a:pt x="640841" y="0"/>
                </a:lnTo>
                <a:close/>
              </a:path>
            </a:pathLst>
          </a:custGeom>
          <a:ln w="9525">
            <a:solidFill>
              <a:srgbClr val="000000"/>
            </a:solidFill>
          </a:ln>
        </p:spPr>
        <p:txBody>
          <a:bodyPr wrap="square" lIns="0" tIns="0" rIns="0" bIns="0" rtlCol="0"/>
          <a:lstStyle/>
          <a:p>
            <a:endParaRPr/>
          </a:p>
        </p:txBody>
      </p:sp>
      <p:sp>
        <p:nvSpPr>
          <p:cNvPr id="15" name="object 15"/>
          <p:cNvSpPr txBox="1"/>
          <p:nvPr/>
        </p:nvSpPr>
        <p:spPr>
          <a:xfrm>
            <a:off x="6337300" y="2943225"/>
            <a:ext cx="534670" cy="307777"/>
          </a:xfrm>
          <a:prstGeom prst="rect">
            <a:avLst/>
          </a:prstGeom>
        </p:spPr>
        <p:txBody>
          <a:bodyPr vert="horz" wrap="square" lIns="0" tIns="0" rIns="0" bIns="0" rtlCol="0">
            <a:spAutoFit/>
          </a:bodyPr>
          <a:lstStyle/>
          <a:p>
            <a:pPr marL="12700">
              <a:lnSpc>
                <a:spcPts val="2380"/>
              </a:lnSpc>
            </a:pPr>
            <a:r>
              <a:rPr sz="2000" b="1" spc="-5" dirty="0">
                <a:latin typeface="Microsoft JhengHei UI" panose="020B0604030504040204" pitchFamily="34" charset="-120"/>
                <a:ea typeface="Microsoft JhengHei UI" panose="020B0604030504040204" pitchFamily="34" charset="-120"/>
                <a:cs typeface="新宋体"/>
              </a:rPr>
              <a:t>零件</a:t>
            </a:r>
            <a:endParaRPr sz="2000">
              <a:latin typeface="Microsoft JhengHei UI" panose="020B0604030504040204" pitchFamily="34" charset="-120"/>
              <a:ea typeface="Microsoft JhengHei UI" panose="020B0604030504040204" pitchFamily="34" charset="-120"/>
              <a:cs typeface="新宋体"/>
            </a:endParaRPr>
          </a:p>
        </p:txBody>
      </p:sp>
      <p:sp>
        <p:nvSpPr>
          <p:cNvPr id="16" name="object 16"/>
          <p:cNvSpPr txBox="1"/>
          <p:nvPr/>
        </p:nvSpPr>
        <p:spPr>
          <a:xfrm>
            <a:off x="5880100" y="3324225"/>
            <a:ext cx="567569" cy="215444"/>
          </a:xfrm>
          <a:prstGeom prst="rect">
            <a:avLst/>
          </a:prstGeom>
        </p:spPr>
        <p:txBody>
          <a:bodyPr vert="horz" wrap="square" lIns="0" tIns="0" rIns="0" bIns="0" rtlCol="0">
            <a:spAutoFit/>
          </a:bodyPr>
          <a:lstStyle/>
          <a:p>
            <a:pPr marL="12700">
              <a:lnSpc>
                <a:spcPct val="100000"/>
              </a:lnSpc>
            </a:pPr>
            <a:r>
              <a:rPr sz="1400" b="1" spc="-10" dirty="0">
                <a:latin typeface="Microsoft JhengHei UI" panose="020B0604030504040204" pitchFamily="34" charset="-120"/>
                <a:ea typeface="Microsoft JhengHei UI" panose="020B0604030504040204" pitchFamily="34" charset="-120"/>
                <a:cs typeface="新宋体"/>
              </a:rPr>
              <a:t>零件A</a:t>
            </a:r>
            <a:endParaRPr sz="1400" dirty="0">
              <a:latin typeface="Microsoft JhengHei UI" panose="020B0604030504040204" pitchFamily="34" charset="-120"/>
              <a:ea typeface="Microsoft JhengHei UI" panose="020B0604030504040204" pitchFamily="34" charset="-120"/>
              <a:cs typeface="新宋体"/>
            </a:endParaRPr>
          </a:p>
        </p:txBody>
      </p:sp>
      <p:sp>
        <p:nvSpPr>
          <p:cNvPr id="17" name="object 17"/>
          <p:cNvSpPr/>
          <p:nvPr/>
        </p:nvSpPr>
        <p:spPr>
          <a:xfrm>
            <a:off x="5685166" y="3260597"/>
            <a:ext cx="965841" cy="277495"/>
          </a:xfrm>
          <a:custGeom>
            <a:avLst/>
            <a:gdLst/>
            <a:ahLst/>
            <a:cxnLst/>
            <a:rect l="l" t="t" r="r" b="b"/>
            <a:pathLst>
              <a:path w="768350" h="277495">
                <a:moveTo>
                  <a:pt x="384048" y="0"/>
                </a:moveTo>
                <a:lnTo>
                  <a:pt x="321633" y="1805"/>
                </a:lnTo>
                <a:lnTo>
                  <a:pt x="262469" y="7034"/>
                </a:lnTo>
                <a:lnTo>
                  <a:pt x="207337" y="15409"/>
                </a:lnTo>
                <a:lnTo>
                  <a:pt x="157020" y="26651"/>
                </a:lnTo>
                <a:lnTo>
                  <a:pt x="112299" y="40481"/>
                </a:lnTo>
                <a:lnTo>
                  <a:pt x="73956" y="56619"/>
                </a:lnTo>
                <a:lnTo>
                  <a:pt x="30110" y="84546"/>
                </a:lnTo>
                <a:lnTo>
                  <a:pt x="5013" y="116099"/>
                </a:lnTo>
                <a:lnTo>
                  <a:pt x="0" y="138684"/>
                </a:lnTo>
                <a:lnTo>
                  <a:pt x="1269" y="150108"/>
                </a:lnTo>
                <a:lnTo>
                  <a:pt x="30110" y="192821"/>
                </a:lnTo>
                <a:lnTo>
                  <a:pt x="73956" y="220748"/>
                </a:lnTo>
                <a:lnTo>
                  <a:pt x="112299" y="236886"/>
                </a:lnTo>
                <a:lnTo>
                  <a:pt x="157020" y="250716"/>
                </a:lnTo>
                <a:lnTo>
                  <a:pt x="207337" y="261958"/>
                </a:lnTo>
                <a:lnTo>
                  <a:pt x="262469" y="270333"/>
                </a:lnTo>
                <a:lnTo>
                  <a:pt x="321633" y="275562"/>
                </a:lnTo>
                <a:lnTo>
                  <a:pt x="384048" y="277368"/>
                </a:lnTo>
                <a:lnTo>
                  <a:pt x="415509" y="276910"/>
                </a:lnTo>
                <a:lnTo>
                  <a:pt x="476252" y="273358"/>
                </a:lnTo>
                <a:lnTo>
                  <a:pt x="533423" y="266521"/>
                </a:lnTo>
                <a:lnTo>
                  <a:pt x="586229" y="256678"/>
                </a:lnTo>
                <a:lnTo>
                  <a:pt x="633872" y="244107"/>
                </a:lnTo>
                <a:lnTo>
                  <a:pt x="675559" y="229088"/>
                </a:lnTo>
                <a:lnTo>
                  <a:pt x="710492" y="211900"/>
                </a:lnTo>
                <a:lnTo>
                  <a:pt x="748491" y="182660"/>
                </a:lnTo>
                <a:lnTo>
                  <a:pt x="768096" y="138683"/>
                </a:lnTo>
                <a:lnTo>
                  <a:pt x="766820" y="127259"/>
                </a:lnTo>
                <a:lnTo>
                  <a:pt x="737877" y="84546"/>
                </a:lnTo>
                <a:lnTo>
                  <a:pt x="693919" y="56619"/>
                </a:lnTo>
                <a:lnTo>
                  <a:pt x="655510" y="40481"/>
                </a:lnTo>
                <a:lnTo>
                  <a:pt x="610746" y="26651"/>
                </a:lnTo>
                <a:lnTo>
                  <a:pt x="560422" y="15409"/>
                </a:lnTo>
                <a:lnTo>
                  <a:pt x="505334" y="7034"/>
                </a:lnTo>
                <a:lnTo>
                  <a:pt x="446277" y="1805"/>
                </a:lnTo>
                <a:lnTo>
                  <a:pt x="384048" y="0"/>
                </a:lnTo>
                <a:close/>
              </a:path>
            </a:pathLst>
          </a:custGeom>
          <a:ln w="28575">
            <a:solidFill>
              <a:srgbClr val="000000"/>
            </a:solidFill>
          </a:ln>
        </p:spPr>
        <p:txBody>
          <a:bodyPr wrap="square" lIns="0" tIns="0" rIns="0" bIns="0" rtlCol="0"/>
          <a:lstStyle/>
          <a:p>
            <a:endParaRPr/>
          </a:p>
        </p:txBody>
      </p:sp>
      <p:sp>
        <p:nvSpPr>
          <p:cNvPr id="18" name="object 18"/>
          <p:cNvSpPr txBox="1"/>
          <p:nvPr/>
        </p:nvSpPr>
        <p:spPr>
          <a:xfrm>
            <a:off x="5747258" y="3705225"/>
            <a:ext cx="666242" cy="215444"/>
          </a:xfrm>
          <a:prstGeom prst="rect">
            <a:avLst/>
          </a:prstGeom>
        </p:spPr>
        <p:txBody>
          <a:bodyPr vert="horz" wrap="square" lIns="0" tIns="0" rIns="0" bIns="0" rtlCol="0">
            <a:spAutoFit/>
          </a:bodyPr>
          <a:lstStyle/>
          <a:p>
            <a:pPr marL="12700">
              <a:lnSpc>
                <a:spcPct val="100000"/>
              </a:lnSpc>
            </a:pPr>
            <a:r>
              <a:rPr sz="1400" b="1" spc="-10" dirty="0">
                <a:latin typeface="Microsoft JhengHei UI" panose="020B0604030504040204" pitchFamily="34" charset="-120"/>
                <a:ea typeface="Microsoft JhengHei UI" panose="020B0604030504040204" pitchFamily="34" charset="-120"/>
                <a:cs typeface="新宋体"/>
              </a:rPr>
              <a:t>零件B</a:t>
            </a:r>
            <a:endParaRPr sz="1400">
              <a:latin typeface="Microsoft JhengHei UI" panose="020B0604030504040204" pitchFamily="34" charset="-120"/>
              <a:ea typeface="Microsoft JhengHei UI" panose="020B0604030504040204" pitchFamily="34" charset="-120"/>
              <a:cs typeface="新宋体"/>
            </a:endParaRPr>
          </a:p>
        </p:txBody>
      </p:sp>
      <p:sp>
        <p:nvSpPr>
          <p:cNvPr id="19" name="object 19"/>
          <p:cNvSpPr/>
          <p:nvPr/>
        </p:nvSpPr>
        <p:spPr>
          <a:xfrm>
            <a:off x="5481713" y="3652265"/>
            <a:ext cx="995426" cy="278130"/>
          </a:xfrm>
          <a:custGeom>
            <a:avLst/>
            <a:gdLst/>
            <a:ahLst/>
            <a:cxnLst/>
            <a:rect l="l" t="t" r="r" b="b"/>
            <a:pathLst>
              <a:path w="768350" h="278129">
                <a:moveTo>
                  <a:pt x="384048" y="0"/>
                </a:moveTo>
                <a:lnTo>
                  <a:pt x="321818" y="1826"/>
                </a:lnTo>
                <a:lnTo>
                  <a:pt x="262761" y="7114"/>
                </a:lnTo>
                <a:lnTo>
                  <a:pt x="207673" y="15574"/>
                </a:lnTo>
                <a:lnTo>
                  <a:pt x="157349" y="26919"/>
                </a:lnTo>
                <a:lnTo>
                  <a:pt x="112585" y="40862"/>
                </a:lnTo>
                <a:lnTo>
                  <a:pt x="74176" y="57113"/>
                </a:lnTo>
                <a:lnTo>
                  <a:pt x="30218" y="85189"/>
                </a:lnTo>
                <a:lnTo>
                  <a:pt x="5033" y="116839"/>
                </a:lnTo>
                <a:lnTo>
                  <a:pt x="0" y="139446"/>
                </a:lnTo>
                <a:lnTo>
                  <a:pt x="1275" y="150767"/>
                </a:lnTo>
                <a:lnTo>
                  <a:pt x="30218" y="193262"/>
                </a:lnTo>
                <a:lnTo>
                  <a:pt x="74176" y="221181"/>
                </a:lnTo>
                <a:lnTo>
                  <a:pt x="112585" y="237362"/>
                </a:lnTo>
                <a:lnTo>
                  <a:pt x="157349" y="251258"/>
                </a:lnTo>
                <a:lnTo>
                  <a:pt x="207673" y="262576"/>
                </a:lnTo>
                <a:lnTo>
                  <a:pt x="262761" y="271022"/>
                </a:lnTo>
                <a:lnTo>
                  <a:pt x="321818" y="276304"/>
                </a:lnTo>
                <a:lnTo>
                  <a:pt x="384048" y="278130"/>
                </a:lnTo>
                <a:lnTo>
                  <a:pt x="415612" y="277667"/>
                </a:lnTo>
                <a:lnTo>
                  <a:pt x="476499" y="274076"/>
                </a:lnTo>
                <a:lnTo>
                  <a:pt x="533745" y="267176"/>
                </a:lnTo>
                <a:lnTo>
                  <a:pt x="586567" y="257258"/>
                </a:lnTo>
                <a:lnTo>
                  <a:pt x="634184" y="244614"/>
                </a:lnTo>
                <a:lnTo>
                  <a:pt x="675813" y="229539"/>
                </a:lnTo>
                <a:lnTo>
                  <a:pt x="710674" y="212324"/>
                </a:lnTo>
                <a:lnTo>
                  <a:pt x="748564" y="183129"/>
                </a:lnTo>
                <a:lnTo>
                  <a:pt x="768096" y="139445"/>
                </a:lnTo>
                <a:lnTo>
                  <a:pt x="766826" y="128016"/>
                </a:lnTo>
                <a:lnTo>
                  <a:pt x="737985" y="85189"/>
                </a:lnTo>
                <a:lnTo>
                  <a:pt x="694139" y="57113"/>
                </a:lnTo>
                <a:lnTo>
                  <a:pt x="655796" y="40862"/>
                </a:lnTo>
                <a:lnTo>
                  <a:pt x="611075" y="26919"/>
                </a:lnTo>
                <a:lnTo>
                  <a:pt x="560758" y="15574"/>
                </a:lnTo>
                <a:lnTo>
                  <a:pt x="505626" y="7114"/>
                </a:lnTo>
                <a:lnTo>
                  <a:pt x="446462" y="1826"/>
                </a:lnTo>
                <a:lnTo>
                  <a:pt x="384048" y="0"/>
                </a:lnTo>
                <a:close/>
              </a:path>
            </a:pathLst>
          </a:custGeom>
          <a:ln w="28575">
            <a:solidFill>
              <a:srgbClr val="000000"/>
            </a:solidFill>
          </a:ln>
        </p:spPr>
        <p:txBody>
          <a:bodyPr wrap="square" lIns="0" tIns="0" rIns="0" bIns="0" rtlCol="0"/>
          <a:lstStyle/>
          <a:p>
            <a:endParaRPr/>
          </a:p>
        </p:txBody>
      </p:sp>
      <p:sp>
        <p:nvSpPr>
          <p:cNvPr id="20" name="object 20"/>
          <p:cNvSpPr txBox="1"/>
          <p:nvPr/>
        </p:nvSpPr>
        <p:spPr>
          <a:xfrm>
            <a:off x="5888107" y="4134687"/>
            <a:ext cx="722756" cy="215444"/>
          </a:xfrm>
          <a:prstGeom prst="rect">
            <a:avLst/>
          </a:prstGeom>
        </p:spPr>
        <p:txBody>
          <a:bodyPr vert="horz" wrap="square" lIns="0" tIns="0" rIns="0" bIns="0" rtlCol="0">
            <a:spAutoFit/>
          </a:bodyPr>
          <a:lstStyle/>
          <a:p>
            <a:pPr marL="12700">
              <a:lnSpc>
                <a:spcPct val="100000"/>
              </a:lnSpc>
            </a:pPr>
            <a:r>
              <a:rPr sz="1400" b="1" spc="-10" dirty="0">
                <a:latin typeface="Microsoft JhengHei UI" panose="020B0604030504040204" pitchFamily="34" charset="-120"/>
                <a:ea typeface="Microsoft JhengHei UI" panose="020B0604030504040204" pitchFamily="34" charset="-120"/>
                <a:cs typeface="新宋体"/>
              </a:rPr>
              <a:t>零件C</a:t>
            </a:r>
            <a:endParaRPr sz="1400">
              <a:latin typeface="Microsoft JhengHei UI" panose="020B0604030504040204" pitchFamily="34" charset="-120"/>
              <a:ea typeface="Microsoft JhengHei UI" panose="020B0604030504040204" pitchFamily="34" charset="-120"/>
              <a:cs typeface="新宋体"/>
            </a:endParaRPr>
          </a:p>
        </p:txBody>
      </p:sp>
      <p:sp>
        <p:nvSpPr>
          <p:cNvPr id="21" name="object 21"/>
          <p:cNvSpPr/>
          <p:nvPr/>
        </p:nvSpPr>
        <p:spPr>
          <a:xfrm>
            <a:off x="5807087" y="4044696"/>
            <a:ext cx="768350" cy="278130"/>
          </a:xfrm>
          <a:custGeom>
            <a:avLst/>
            <a:gdLst/>
            <a:ahLst/>
            <a:cxnLst/>
            <a:rect l="l" t="t" r="r" b="b"/>
            <a:pathLst>
              <a:path w="768350" h="278129">
                <a:moveTo>
                  <a:pt x="384048" y="0"/>
                </a:moveTo>
                <a:lnTo>
                  <a:pt x="321818" y="1825"/>
                </a:lnTo>
                <a:lnTo>
                  <a:pt x="262761" y="7107"/>
                </a:lnTo>
                <a:lnTo>
                  <a:pt x="207673" y="15553"/>
                </a:lnTo>
                <a:lnTo>
                  <a:pt x="157349" y="26871"/>
                </a:lnTo>
                <a:lnTo>
                  <a:pt x="112585" y="40767"/>
                </a:lnTo>
                <a:lnTo>
                  <a:pt x="74176" y="56948"/>
                </a:lnTo>
                <a:lnTo>
                  <a:pt x="30218" y="84867"/>
                </a:lnTo>
                <a:lnTo>
                  <a:pt x="5033" y="116284"/>
                </a:lnTo>
                <a:lnTo>
                  <a:pt x="0" y="138684"/>
                </a:lnTo>
                <a:lnTo>
                  <a:pt x="1275" y="150113"/>
                </a:lnTo>
                <a:lnTo>
                  <a:pt x="30218" y="192940"/>
                </a:lnTo>
                <a:lnTo>
                  <a:pt x="74176" y="221016"/>
                </a:lnTo>
                <a:lnTo>
                  <a:pt x="112585" y="237267"/>
                </a:lnTo>
                <a:lnTo>
                  <a:pt x="157349" y="251210"/>
                </a:lnTo>
                <a:lnTo>
                  <a:pt x="207673" y="262555"/>
                </a:lnTo>
                <a:lnTo>
                  <a:pt x="262761" y="271015"/>
                </a:lnTo>
                <a:lnTo>
                  <a:pt x="321818" y="276303"/>
                </a:lnTo>
                <a:lnTo>
                  <a:pt x="384048" y="278130"/>
                </a:lnTo>
                <a:lnTo>
                  <a:pt x="415612" y="277667"/>
                </a:lnTo>
                <a:lnTo>
                  <a:pt x="476499" y="274074"/>
                </a:lnTo>
                <a:lnTo>
                  <a:pt x="533745" y="267164"/>
                </a:lnTo>
                <a:lnTo>
                  <a:pt x="586567" y="257225"/>
                </a:lnTo>
                <a:lnTo>
                  <a:pt x="634184" y="244545"/>
                </a:lnTo>
                <a:lnTo>
                  <a:pt x="675813" y="229412"/>
                </a:lnTo>
                <a:lnTo>
                  <a:pt x="710674" y="212115"/>
                </a:lnTo>
                <a:lnTo>
                  <a:pt x="748564" y="182739"/>
                </a:lnTo>
                <a:lnTo>
                  <a:pt x="768096" y="138683"/>
                </a:lnTo>
                <a:lnTo>
                  <a:pt x="766826" y="127362"/>
                </a:lnTo>
                <a:lnTo>
                  <a:pt x="737985" y="84867"/>
                </a:lnTo>
                <a:lnTo>
                  <a:pt x="694139" y="56948"/>
                </a:lnTo>
                <a:lnTo>
                  <a:pt x="655796" y="40766"/>
                </a:lnTo>
                <a:lnTo>
                  <a:pt x="611075" y="26871"/>
                </a:lnTo>
                <a:lnTo>
                  <a:pt x="560758" y="15553"/>
                </a:lnTo>
                <a:lnTo>
                  <a:pt x="505626" y="7107"/>
                </a:lnTo>
                <a:lnTo>
                  <a:pt x="446462" y="1825"/>
                </a:lnTo>
                <a:lnTo>
                  <a:pt x="384048" y="0"/>
                </a:lnTo>
                <a:close/>
              </a:path>
            </a:pathLst>
          </a:custGeom>
          <a:ln w="28575">
            <a:solidFill>
              <a:srgbClr val="000000"/>
            </a:solidFill>
          </a:ln>
        </p:spPr>
        <p:txBody>
          <a:bodyPr wrap="square" lIns="0" tIns="0" rIns="0" bIns="0" rtlCol="0"/>
          <a:lstStyle/>
          <a:p>
            <a:endParaRPr/>
          </a:p>
        </p:txBody>
      </p:sp>
      <p:sp>
        <p:nvSpPr>
          <p:cNvPr id="22" name="object 22"/>
          <p:cNvSpPr txBox="1"/>
          <p:nvPr/>
        </p:nvSpPr>
        <p:spPr>
          <a:xfrm>
            <a:off x="5735707" y="4527117"/>
            <a:ext cx="470534" cy="203200"/>
          </a:xfrm>
          <a:prstGeom prst="rect">
            <a:avLst/>
          </a:prstGeom>
        </p:spPr>
        <p:txBody>
          <a:bodyPr vert="horz" wrap="square" lIns="0" tIns="0" rIns="0" bIns="0" rtlCol="0">
            <a:spAutoFit/>
          </a:bodyPr>
          <a:lstStyle/>
          <a:p>
            <a:pPr marL="12700">
              <a:lnSpc>
                <a:spcPct val="100000"/>
              </a:lnSpc>
            </a:pPr>
            <a:r>
              <a:rPr sz="1400" b="1" spc="-10" dirty="0">
                <a:latin typeface="新宋体"/>
                <a:cs typeface="新宋体"/>
              </a:rPr>
              <a:t>零件K</a:t>
            </a:r>
            <a:endParaRPr sz="1400">
              <a:latin typeface="新宋体"/>
              <a:cs typeface="新宋体"/>
            </a:endParaRPr>
          </a:p>
        </p:txBody>
      </p:sp>
      <p:sp>
        <p:nvSpPr>
          <p:cNvPr id="23" name="object 23"/>
          <p:cNvSpPr/>
          <p:nvPr/>
        </p:nvSpPr>
        <p:spPr>
          <a:xfrm>
            <a:off x="5654687" y="4437126"/>
            <a:ext cx="768350" cy="279400"/>
          </a:xfrm>
          <a:custGeom>
            <a:avLst/>
            <a:gdLst/>
            <a:ahLst/>
            <a:cxnLst/>
            <a:rect l="l" t="t" r="r" b="b"/>
            <a:pathLst>
              <a:path w="768350" h="279400">
                <a:moveTo>
                  <a:pt x="384048" y="0"/>
                </a:moveTo>
                <a:lnTo>
                  <a:pt x="321818" y="1826"/>
                </a:lnTo>
                <a:lnTo>
                  <a:pt x="262761" y="7114"/>
                </a:lnTo>
                <a:lnTo>
                  <a:pt x="207673" y="15574"/>
                </a:lnTo>
                <a:lnTo>
                  <a:pt x="157349" y="26919"/>
                </a:lnTo>
                <a:lnTo>
                  <a:pt x="112585" y="40862"/>
                </a:lnTo>
                <a:lnTo>
                  <a:pt x="74176" y="57113"/>
                </a:lnTo>
                <a:lnTo>
                  <a:pt x="30218" y="85189"/>
                </a:lnTo>
                <a:lnTo>
                  <a:pt x="5033" y="116839"/>
                </a:lnTo>
                <a:lnTo>
                  <a:pt x="0" y="139446"/>
                </a:lnTo>
                <a:lnTo>
                  <a:pt x="1275" y="150875"/>
                </a:lnTo>
                <a:lnTo>
                  <a:pt x="30218" y="193702"/>
                </a:lnTo>
                <a:lnTo>
                  <a:pt x="74176" y="221778"/>
                </a:lnTo>
                <a:lnTo>
                  <a:pt x="112585" y="238029"/>
                </a:lnTo>
                <a:lnTo>
                  <a:pt x="157349" y="251972"/>
                </a:lnTo>
                <a:lnTo>
                  <a:pt x="207673" y="263317"/>
                </a:lnTo>
                <a:lnTo>
                  <a:pt x="262761" y="271777"/>
                </a:lnTo>
                <a:lnTo>
                  <a:pt x="321818" y="277065"/>
                </a:lnTo>
                <a:lnTo>
                  <a:pt x="384048" y="278892"/>
                </a:lnTo>
                <a:lnTo>
                  <a:pt x="415612" y="278429"/>
                </a:lnTo>
                <a:lnTo>
                  <a:pt x="476499" y="274836"/>
                </a:lnTo>
                <a:lnTo>
                  <a:pt x="533745" y="267926"/>
                </a:lnTo>
                <a:lnTo>
                  <a:pt x="586567" y="257987"/>
                </a:lnTo>
                <a:lnTo>
                  <a:pt x="634184" y="245307"/>
                </a:lnTo>
                <a:lnTo>
                  <a:pt x="675813" y="230174"/>
                </a:lnTo>
                <a:lnTo>
                  <a:pt x="710674" y="212877"/>
                </a:lnTo>
                <a:lnTo>
                  <a:pt x="748564" y="183501"/>
                </a:lnTo>
                <a:lnTo>
                  <a:pt x="768096" y="139445"/>
                </a:lnTo>
                <a:lnTo>
                  <a:pt x="766826" y="128016"/>
                </a:lnTo>
                <a:lnTo>
                  <a:pt x="737985" y="85189"/>
                </a:lnTo>
                <a:lnTo>
                  <a:pt x="694139" y="57113"/>
                </a:lnTo>
                <a:lnTo>
                  <a:pt x="655796" y="40862"/>
                </a:lnTo>
                <a:lnTo>
                  <a:pt x="611075" y="26919"/>
                </a:lnTo>
                <a:lnTo>
                  <a:pt x="560758" y="15574"/>
                </a:lnTo>
                <a:lnTo>
                  <a:pt x="505626" y="7114"/>
                </a:lnTo>
                <a:lnTo>
                  <a:pt x="446462" y="1826"/>
                </a:lnTo>
                <a:lnTo>
                  <a:pt x="384048" y="0"/>
                </a:lnTo>
                <a:close/>
              </a:path>
            </a:pathLst>
          </a:custGeom>
          <a:ln w="28574">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24" name="object 24"/>
          <p:cNvSpPr/>
          <p:nvPr/>
        </p:nvSpPr>
        <p:spPr>
          <a:xfrm>
            <a:off x="7515491" y="2120645"/>
            <a:ext cx="1281430" cy="2192655"/>
          </a:xfrm>
          <a:custGeom>
            <a:avLst/>
            <a:gdLst/>
            <a:ahLst/>
            <a:cxnLst/>
            <a:rect l="l" t="t" r="r" b="b"/>
            <a:pathLst>
              <a:path w="1281429" h="2192654">
                <a:moveTo>
                  <a:pt x="640079" y="0"/>
                </a:moveTo>
                <a:lnTo>
                  <a:pt x="587575" y="3633"/>
                </a:lnTo>
                <a:lnTo>
                  <a:pt x="536240" y="14346"/>
                </a:lnTo>
                <a:lnTo>
                  <a:pt x="486241" y="31856"/>
                </a:lnTo>
                <a:lnTo>
                  <a:pt x="437741" y="55882"/>
                </a:lnTo>
                <a:lnTo>
                  <a:pt x="390905" y="86141"/>
                </a:lnTo>
                <a:lnTo>
                  <a:pt x="345899" y="122353"/>
                </a:lnTo>
                <a:lnTo>
                  <a:pt x="302885" y="164235"/>
                </a:lnTo>
                <a:lnTo>
                  <a:pt x="262030" y="211506"/>
                </a:lnTo>
                <a:lnTo>
                  <a:pt x="223497" y="263884"/>
                </a:lnTo>
                <a:lnTo>
                  <a:pt x="187451" y="321087"/>
                </a:lnTo>
                <a:lnTo>
                  <a:pt x="154058" y="382834"/>
                </a:lnTo>
                <a:lnTo>
                  <a:pt x="123480" y="448842"/>
                </a:lnTo>
                <a:lnTo>
                  <a:pt x="95883" y="518830"/>
                </a:lnTo>
                <a:lnTo>
                  <a:pt x="71432" y="592516"/>
                </a:lnTo>
                <a:lnTo>
                  <a:pt x="50291" y="669619"/>
                </a:lnTo>
                <a:lnTo>
                  <a:pt x="32625" y="749856"/>
                </a:lnTo>
                <a:lnTo>
                  <a:pt x="18598" y="832947"/>
                </a:lnTo>
                <a:lnTo>
                  <a:pt x="8375" y="918608"/>
                </a:lnTo>
                <a:lnTo>
                  <a:pt x="2121" y="1006559"/>
                </a:lnTo>
                <a:lnTo>
                  <a:pt x="0" y="1096518"/>
                </a:lnTo>
                <a:lnTo>
                  <a:pt x="2121" y="1186367"/>
                </a:lnTo>
                <a:lnTo>
                  <a:pt x="8375" y="1274220"/>
                </a:lnTo>
                <a:lnTo>
                  <a:pt x="18598" y="1359794"/>
                </a:lnTo>
                <a:lnTo>
                  <a:pt x="32625" y="1442807"/>
                </a:lnTo>
                <a:lnTo>
                  <a:pt x="50291" y="1522976"/>
                </a:lnTo>
                <a:lnTo>
                  <a:pt x="71432" y="1600018"/>
                </a:lnTo>
                <a:lnTo>
                  <a:pt x="95883" y="1673652"/>
                </a:lnTo>
                <a:lnTo>
                  <a:pt x="123480" y="1743596"/>
                </a:lnTo>
                <a:lnTo>
                  <a:pt x="154058" y="1809566"/>
                </a:lnTo>
                <a:lnTo>
                  <a:pt x="187451" y="1871281"/>
                </a:lnTo>
                <a:lnTo>
                  <a:pt x="223497" y="1928458"/>
                </a:lnTo>
                <a:lnTo>
                  <a:pt x="262030" y="1980815"/>
                </a:lnTo>
                <a:lnTo>
                  <a:pt x="302885" y="2028070"/>
                </a:lnTo>
                <a:lnTo>
                  <a:pt x="345899" y="2069940"/>
                </a:lnTo>
                <a:lnTo>
                  <a:pt x="390905" y="2106144"/>
                </a:lnTo>
                <a:lnTo>
                  <a:pt x="437741" y="2136398"/>
                </a:lnTo>
                <a:lnTo>
                  <a:pt x="486241" y="2160420"/>
                </a:lnTo>
                <a:lnTo>
                  <a:pt x="536240" y="2177928"/>
                </a:lnTo>
                <a:lnTo>
                  <a:pt x="587575" y="2188640"/>
                </a:lnTo>
                <a:lnTo>
                  <a:pt x="640079" y="2192274"/>
                </a:lnTo>
                <a:lnTo>
                  <a:pt x="692693" y="2188640"/>
                </a:lnTo>
                <a:lnTo>
                  <a:pt x="744125" y="2177928"/>
                </a:lnTo>
                <a:lnTo>
                  <a:pt x="794212" y="2160420"/>
                </a:lnTo>
                <a:lnTo>
                  <a:pt x="842790" y="2136398"/>
                </a:lnTo>
                <a:lnTo>
                  <a:pt x="889694" y="2106144"/>
                </a:lnTo>
                <a:lnTo>
                  <a:pt x="934761" y="2069940"/>
                </a:lnTo>
                <a:lnTo>
                  <a:pt x="977826" y="2028070"/>
                </a:lnTo>
                <a:lnTo>
                  <a:pt x="1018726" y="1980815"/>
                </a:lnTo>
                <a:lnTo>
                  <a:pt x="1057297" y="1928458"/>
                </a:lnTo>
                <a:lnTo>
                  <a:pt x="1093374" y="1871281"/>
                </a:lnTo>
                <a:lnTo>
                  <a:pt x="1126794" y="1809566"/>
                </a:lnTo>
                <a:lnTo>
                  <a:pt x="1157392" y="1743596"/>
                </a:lnTo>
                <a:lnTo>
                  <a:pt x="1185005" y="1673652"/>
                </a:lnTo>
                <a:lnTo>
                  <a:pt x="1209468" y="1600018"/>
                </a:lnTo>
                <a:lnTo>
                  <a:pt x="1230618" y="1522976"/>
                </a:lnTo>
                <a:lnTo>
                  <a:pt x="1248290" y="1442807"/>
                </a:lnTo>
                <a:lnTo>
                  <a:pt x="1262320" y="1359794"/>
                </a:lnTo>
                <a:lnTo>
                  <a:pt x="1272545" y="1274220"/>
                </a:lnTo>
                <a:lnTo>
                  <a:pt x="1278800" y="1186367"/>
                </a:lnTo>
                <a:lnTo>
                  <a:pt x="1280921" y="1096518"/>
                </a:lnTo>
                <a:lnTo>
                  <a:pt x="1278800" y="1006559"/>
                </a:lnTo>
                <a:lnTo>
                  <a:pt x="1272545" y="918608"/>
                </a:lnTo>
                <a:lnTo>
                  <a:pt x="1262320" y="832947"/>
                </a:lnTo>
                <a:lnTo>
                  <a:pt x="1248290" y="749856"/>
                </a:lnTo>
                <a:lnTo>
                  <a:pt x="1230618" y="669619"/>
                </a:lnTo>
                <a:lnTo>
                  <a:pt x="1209468" y="592516"/>
                </a:lnTo>
                <a:lnTo>
                  <a:pt x="1185005" y="518830"/>
                </a:lnTo>
                <a:lnTo>
                  <a:pt x="1157392" y="448842"/>
                </a:lnTo>
                <a:lnTo>
                  <a:pt x="1126794" y="382834"/>
                </a:lnTo>
                <a:lnTo>
                  <a:pt x="1093374" y="321087"/>
                </a:lnTo>
                <a:lnTo>
                  <a:pt x="1057297" y="263884"/>
                </a:lnTo>
                <a:lnTo>
                  <a:pt x="1018726" y="211506"/>
                </a:lnTo>
                <a:lnTo>
                  <a:pt x="977826" y="164235"/>
                </a:lnTo>
                <a:lnTo>
                  <a:pt x="934761" y="122353"/>
                </a:lnTo>
                <a:lnTo>
                  <a:pt x="889694" y="86141"/>
                </a:lnTo>
                <a:lnTo>
                  <a:pt x="842790" y="55882"/>
                </a:lnTo>
                <a:lnTo>
                  <a:pt x="794212" y="31856"/>
                </a:lnTo>
                <a:lnTo>
                  <a:pt x="744125" y="14346"/>
                </a:lnTo>
                <a:lnTo>
                  <a:pt x="692693" y="3633"/>
                </a:lnTo>
                <a:lnTo>
                  <a:pt x="640079" y="0"/>
                </a:lnTo>
                <a:close/>
              </a:path>
            </a:pathLst>
          </a:custGeom>
          <a:ln w="9525">
            <a:solidFill>
              <a:srgbClr val="000000"/>
            </a:solidFill>
          </a:ln>
        </p:spPr>
        <p:txBody>
          <a:bodyPr wrap="square" lIns="0" tIns="0" rIns="0" bIns="0" rtlCol="0"/>
          <a:lstStyle/>
          <a:p>
            <a:endParaRPr/>
          </a:p>
        </p:txBody>
      </p:sp>
      <p:sp>
        <p:nvSpPr>
          <p:cNvPr id="25" name="object 25"/>
          <p:cNvSpPr txBox="1"/>
          <p:nvPr/>
        </p:nvSpPr>
        <p:spPr>
          <a:xfrm>
            <a:off x="8620639" y="2175633"/>
            <a:ext cx="1040765" cy="307777"/>
          </a:xfrm>
          <a:prstGeom prst="rect">
            <a:avLst/>
          </a:prstGeom>
        </p:spPr>
        <p:txBody>
          <a:bodyPr vert="horz" wrap="square" lIns="0" tIns="0" rIns="0" bIns="0" rtlCol="0">
            <a:spAutoFit/>
          </a:bodyPr>
          <a:lstStyle/>
          <a:p>
            <a:pPr marL="12700">
              <a:lnSpc>
                <a:spcPts val="2380"/>
              </a:lnSpc>
            </a:pPr>
            <a:r>
              <a:rPr sz="2000" b="1" spc="-10" dirty="0">
                <a:latin typeface="Microsoft JhengHei UI" panose="020B0604030504040204" pitchFamily="34" charset="-120"/>
                <a:ea typeface="Microsoft JhengHei UI" panose="020B0604030504040204" pitchFamily="34" charset="-120"/>
                <a:cs typeface="新宋体"/>
              </a:rPr>
              <a:t>工程</a:t>
            </a:r>
            <a:r>
              <a:rPr sz="2000" b="1" spc="-20" dirty="0">
                <a:latin typeface="Microsoft JhengHei UI" panose="020B0604030504040204" pitchFamily="34" charset="-120"/>
                <a:ea typeface="Microsoft JhengHei UI" panose="020B0604030504040204" pitchFamily="34" charset="-120"/>
                <a:cs typeface="新宋体"/>
              </a:rPr>
              <a:t>项</a:t>
            </a:r>
            <a:r>
              <a:rPr sz="2000" b="1" spc="-10" dirty="0">
                <a:latin typeface="Microsoft JhengHei UI" panose="020B0604030504040204" pitchFamily="34" charset="-120"/>
                <a:ea typeface="Microsoft JhengHei UI" panose="020B0604030504040204" pitchFamily="34" charset="-120"/>
                <a:cs typeface="新宋体"/>
              </a:rPr>
              <a:t>目</a:t>
            </a:r>
            <a:endParaRPr sz="2000">
              <a:latin typeface="Microsoft JhengHei UI" panose="020B0604030504040204" pitchFamily="34" charset="-120"/>
              <a:ea typeface="Microsoft JhengHei UI" panose="020B0604030504040204" pitchFamily="34" charset="-120"/>
              <a:cs typeface="新宋体"/>
            </a:endParaRPr>
          </a:p>
        </p:txBody>
      </p:sp>
      <p:sp>
        <p:nvSpPr>
          <p:cNvPr id="26" name="object 26"/>
          <p:cNvSpPr txBox="1"/>
          <p:nvPr/>
        </p:nvSpPr>
        <p:spPr>
          <a:xfrm>
            <a:off x="7879213" y="2374467"/>
            <a:ext cx="631196" cy="215444"/>
          </a:xfrm>
          <a:prstGeom prst="rect">
            <a:avLst/>
          </a:prstGeom>
        </p:spPr>
        <p:txBody>
          <a:bodyPr vert="horz" wrap="square" lIns="0" tIns="0" rIns="0" bIns="0" rtlCol="0">
            <a:spAutoFit/>
          </a:bodyPr>
          <a:lstStyle/>
          <a:p>
            <a:pPr marL="12700">
              <a:lnSpc>
                <a:spcPct val="100000"/>
              </a:lnSpc>
            </a:pPr>
            <a:r>
              <a:rPr sz="1400" b="1" spc="-10" dirty="0">
                <a:latin typeface="Microsoft JhengHei UI" panose="020B0604030504040204" pitchFamily="34" charset="-120"/>
                <a:ea typeface="Microsoft JhengHei UI" panose="020B0604030504040204" pitchFamily="34" charset="-120"/>
                <a:cs typeface="新宋体"/>
              </a:rPr>
              <a:t>项目1</a:t>
            </a:r>
            <a:endParaRPr sz="1400" dirty="0">
              <a:latin typeface="Microsoft JhengHei UI" panose="020B0604030504040204" pitchFamily="34" charset="-120"/>
              <a:ea typeface="Microsoft JhengHei UI" panose="020B0604030504040204" pitchFamily="34" charset="-120"/>
              <a:cs typeface="新宋体"/>
            </a:endParaRPr>
          </a:p>
        </p:txBody>
      </p:sp>
      <p:sp>
        <p:nvSpPr>
          <p:cNvPr id="27" name="object 27"/>
          <p:cNvSpPr/>
          <p:nvPr/>
        </p:nvSpPr>
        <p:spPr>
          <a:xfrm>
            <a:off x="7798193" y="2276094"/>
            <a:ext cx="768350" cy="357505"/>
          </a:xfrm>
          <a:custGeom>
            <a:avLst/>
            <a:gdLst/>
            <a:ahLst/>
            <a:cxnLst/>
            <a:rect l="l" t="t" r="r" b="b"/>
            <a:pathLst>
              <a:path w="768350" h="357505">
                <a:moveTo>
                  <a:pt x="384048" y="0"/>
                </a:moveTo>
                <a:lnTo>
                  <a:pt x="321633" y="2339"/>
                </a:lnTo>
                <a:lnTo>
                  <a:pt x="262469" y="9113"/>
                </a:lnTo>
                <a:lnTo>
                  <a:pt x="207337" y="19956"/>
                </a:lnTo>
                <a:lnTo>
                  <a:pt x="157020" y="34503"/>
                </a:lnTo>
                <a:lnTo>
                  <a:pt x="112299" y="52387"/>
                </a:lnTo>
                <a:lnTo>
                  <a:pt x="73956" y="73243"/>
                </a:lnTo>
                <a:lnTo>
                  <a:pt x="42773" y="96705"/>
                </a:lnTo>
                <a:lnTo>
                  <a:pt x="11133" y="135984"/>
                </a:lnTo>
                <a:lnTo>
                  <a:pt x="0" y="179070"/>
                </a:lnTo>
                <a:lnTo>
                  <a:pt x="1269" y="193669"/>
                </a:lnTo>
                <a:lnTo>
                  <a:pt x="19531" y="235360"/>
                </a:lnTo>
                <a:lnTo>
                  <a:pt x="57421" y="272915"/>
                </a:lnTo>
                <a:lnTo>
                  <a:pt x="92282" y="295037"/>
                </a:lnTo>
                <a:lnTo>
                  <a:pt x="133911" y="314396"/>
                </a:lnTo>
                <a:lnTo>
                  <a:pt x="181528" y="330620"/>
                </a:lnTo>
                <a:lnTo>
                  <a:pt x="234350" y="343340"/>
                </a:lnTo>
                <a:lnTo>
                  <a:pt x="291596" y="352185"/>
                </a:lnTo>
                <a:lnTo>
                  <a:pt x="352483" y="356785"/>
                </a:lnTo>
                <a:lnTo>
                  <a:pt x="384048" y="357378"/>
                </a:lnTo>
                <a:lnTo>
                  <a:pt x="415509" y="356785"/>
                </a:lnTo>
                <a:lnTo>
                  <a:pt x="476252" y="352185"/>
                </a:lnTo>
                <a:lnTo>
                  <a:pt x="533423" y="343340"/>
                </a:lnTo>
                <a:lnTo>
                  <a:pt x="586229" y="330620"/>
                </a:lnTo>
                <a:lnTo>
                  <a:pt x="633872" y="314396"/>
                </a:lnTo>
                <a:lnTo>
                  <a:pt x="675559" y="295037"/>
                </a:lnTo>
                <a:lnTo>
                  <a:pt x="710492" y="272915"/>
                </a:lnTo>
                <a:lnTo>
                  <a:pt x="748491" y="235360"/>
                </a:lnTo>
                <a:lnTo>
                  <a:pt x="766820" y="193669"/>
                </a:lnTo>
                <a:lnTo>
                  <a:pt x="768096" y="179069"/>
                </a:lnTo>
                <a:lnTo>
                  <a:pt x="766820" y="164361"/>
                </a:lnTo>
                <a:lnTo>
                  <a:pt x="748491" y="122407"/>
                </a:lnTo>
                <a:lnTo>
                  <a:pt x="710492" y="84671"/>
                </a:lnTo>
                <a:lnTo>
                  <a:pt x="675559" y="62466"/>
                </a:lnTo>
                <a:lnTo>
                  <a:pt x="633872" y="43051"/>
                </a:lnTo>
                <a:lnTo>
                  <a:pt x="586229" y="26790"/>
                </a:lnTo>
                <a:lnTo>
                  <a:pt x="533423" y="14049"/>
                </a:lnTo>
                <a:lnTo>
                  <a:pt x="476252" y="5194"/>
                </a:lnTo>
                <a:lnTo>
                  <a:pt x="415509" y="592"/>
                </a:lnTo>
                <a:lnTo>
                  <a:pt x="384048" y="0"/>
                </a:lnTo>
                <a:close/>
              </a:path>
            </a:pathLst>
          </a:custGeom>
          <a:ln w="28575">
            <a:solidFill>
              <a:srgbClr val="000000"/>
            </a:solidFill>
          </a:ln>
        </p:spPr>
        <p:txBody>
          <a:bodyPr wrap="square" lIns="0" tIns="0" rIns="0" bIns="0" rtlCol="0"/>
          <a:lstStyle/>
          <a:p>
            <a:endParaRPr/>
          </a:p>
        </p:txBody>
      </p:sp>
      <p:sp>
        <p:nvSpPr>
          <p:cNvPr id="28" name="object 28"/>
          <p:cNvSpPr txBox="1"/>
          <p:nvPr/>
        </p:nvSpPr>
        <p:spPr>
          <a:xfrm>
            <a:off x="7675758" y="2877387"/>
            <a:ext cx="642741" cy="215444"/>
          </a:xfrm>
          <a:prstGeom prst="rect">
            <a:avLst/>
          </a:prstGeom>
        </p:spPr>
        <p:txBody>
          <a:bodyPr vert="horz" wrap="square" lIns="0" tIns="0" rIns="0" bIns="0" rtlCol="0">
            <a:spAutoFit/>
          </a:bodyPr>
          <a:lstStyle/>
          <a:p>
            <a:pPr marL="12700">
              <a:lnSpc>
                <a:spcPct val="100000"/>
              </a:lnSpc>
            </a:pPr>
            <a:r>
              <a:rPr sz="1400" b="1" spc="-10" dirty="0">
                <a:latin typeface="Microsoft JhengHei UI" panose="020B0604030504040204" pitchFamily="34" charset="-120"/>
                <a:ea typeface="Microsoft JhengHei UI" panose="020B0604030504040204" pitchFamily="34" charset="-120"/>
                <a:cs typeface="新宋体"/>
              </a:rPr>
              <a:t>项目2</a:t>
            </a:r>
            <a:endParaRPr sz="1400">
              <a:latin typeface="Microsoft JhengHei UI" panose="020B0604030504040204" pitchFamily="34" charset="-120"/>
              <a:ea typeface="Microsoft JhengHei UI" panose="020B0604030504040204" pitchFamily="34" charset="-120"/>
              <a:cs typeface="新宋体"/>
            </a:endParaRPr>
          </a:p>
        </p:txBody>
      </p:sp>
      <p:sp>
        <p:nvSpPr>
          <p:cNvPr id="29" name="object 29"/>
          <p:cNvSpPr/>
          <p:nvPr/>
        </p:nvSpPr>
        <p:spPr>
          <a:xfrm>
            <a:off x="7594727" y="2779776"/>
            <a:ext cx="768350" cy="356870"/>
          </a:xfrm>
          <a:custGeom>
            <a:avLst/>
            <a:gdLst/>
            <a:ahLst/>
            <a:cxnLst/>
            <a:rect l="l" t="t" r="r" b="b"/>
            <a:pathLst>
              <a:path w="768350" h="356869">
                <a:moveTo>
                  <a:pt x="384048" y="0"/>
                </a:moveTo>
                <a:lnTo>
                  <a:pt x="321818" y="2318"/>
                </a:lnTo>
                <a:lnTo>
                  <a:pt x="262761" y="9034"/>
                </a:lnTo>
                <a:lnTo>
                  <a:pt x="207673" y="19792"/>
                </a:lnTo>
                <a:lnTo>
                  <a:pt x="157349" y="34235"/>
                </a:lnTo>
                <a:lnTo>
                  <a:pt x="112585" y="52006"/>
                </a:lnTo>
                <a:lnTo>
                  <a:pt x="74176" y="72749"/>
                </a:lnTo>
                <a:lnTo>
                  <a:pt x="42917" y="96108"/>
                </a:lnTo>
                <a:lnTo>
                  <a:pt x="11176" y="135268"/>
                </a:lnTo>
                <a:lnTo>
                  <a:pt x="0" y="178308"/>
                </a:lnTo>
                <a:lnTo>
                  <a:pt x="1275" y="192907"/>
                </a:lnTo>
                <a:lnTo>
                  <a:pt x="19604" y="234598"/>
                </a:lnTo>
                <a:lnTo>
                  <a:pt x="57603" y="272153"/>
                </a:lnTo>
                <a:lnTo>
                  <a:pt x="92536" y="294275"/>
                </a:lnTo>
                <a:lnTo>
                  <a:pt x="134223" y="313634"/>
                </a:lnTo>
                <a:lnTo>
                  <a:pt x="181866" y="329858"/>
                </a:lnTo>
                <a:lnTo>
                  <a:pt x="234672" y="342578"/>
                </a:lnTo>
                <a:lnTo>
                  <a:pt x="291843" y="351423"/>
                </a:lnTo>
                <a:lnTo>
                  <a:pt x="352586" y="356023"/>
                </a:lnTo>
                <a:lnTo>
                  <a:pt x="384048" y="356616"/>
                </a:lnTo>
                <a:lnTo>
                  <a:pt x="415612" y="356023"/>
                </a:lnTo>
                <a:lnTo>
                  <a:pt x="476499" y="351423"/>
                </a:lnTo>
                <a:lnTo>
                  <a:pt x="533745" y="342578"/>
                </a:lnTo>
                <a:lnTo>
                  <a:pt x="586567" y="329858"/>
                </a:lnTo>
                <a:lnTo>
                  <a:pt x="634184" y="313634"/>
                </a:lnTo>
                <a:lnTo>
                  <a:pt x="675813" y="294275"/>
                </a:lnTo>
                <a:lnTo>
                  <a:pt x="710674" y="272153"/>
                </a:lnTo>
                <a:lnTo>
                  <a:pt x="748564" y="234598"/>
                </a:lnTo>
                <a:lnTo>
                  <a:pt x="766826" y="192907"/>
                </a:lnTo>
                <a:lnTo>
                  <a:pt x="768096" y="178307"/>
                </a:lnTo>
                <a:lnTo>
                  <a:pt x="766826" y="163605"/>
                </a:lnTo>
                <a:lnTo>
                  <a:pt x="748564" y="121724"/>
                </a:lnTo>
                <a:lnTo>
                  <a:pt x="710674" y="84124"/>
                </a:lnTo>
                <a:lnTo>
                  <a:pt x="675813" y="62028"/>
                </a:lnTo>
                <a:lnTo>
                  <a:pt x="634184" y="42727"/>
                </a:lnTo>
                <a:lnTo>
                  <a:pt x="586567" y="26575"/>
                </a:lnTo>
                <a:lnTo>
                  <a:pt x="533745" y="13930"/>
                </a:lnTo>
                <a:lnTo>
                  <a:pt x="476499" y="5148"/>
                </a:lnTo>
                <a:lnTo>
                  <a:pt x="415612" y="586"/>
                </a:lnTo>
                <a:lnTo>
                  <a:pt x="384048" y="0"/>
                </a:lnTo>
                <a:close/>
              </a:path>
            </a:pathLst>
          </a:custGeom>
          <a:ln w="28575">
            <a:solidFill>
              <a:srgbClr val="000000"/>
            </a:solidFill>
          </a:ln>
        </p:spPr>
        <p:txBody>
          <a:bodyPr wrap="square" lIns="0" tIns="0" rIns="0" bIns="0" rtlCol="0"/>
          <a:lstStyle/>
          <a:p>
            <a:endParaRPr/>
          </a:p>
        </p:txBody>
      </p:sp>
      <p:sp>
        <p:nvSpPr>
          <p:cNvPr id="30" name="object 30"/>
          <p:cNvSpPr txBox="1"/>
          <p:nvPr/>
        </p:nvSpPr>
        <p:spPr>
          <a:xfrm>
            <a:off x="8045329" y="3382593"/>
            <a:ext cx="469265" cy="203200"/>
          </a:xfrm>
          <a:prstGeom prst="rect">
            <a:avLst/>
          </a:prstGeom>
        </p:spPr>
        <p:txBody>
          <a:bodyPr vert="horz" wrap="square" lIns="0" tIns="0" rIns="0" bIns="0" rtlCol="0">
            <a:spAutoFit/>
          </a:bodyPr>
          <a:lstStyle/>
          <a:p>
            <a:pPr marL="12700">
              <a:lnSpc>
                <a:spcPct val="100000"/>
              </a:lnSpc>
            </a:pPr>
            <a:r>
              <a:rPr sz="1400" b="1" spc="-5" dirty="0">
                <a:latin typeface="新宋体"/>
                <a:cs typeface="新宋体"/>
              </a:rPr>
              <a:t>项</a:t>
            </a:r>
            <a:r>
              <a:rPr sz="1400" b="1" spc="-20" dirty="0">
                <a:latin typeface="新宋体"/>
                <a:cs typeface="新宋体"/>
              </a:rPr>
              <a:t>目</a:t>
            </a:r>
            <a:r>
              <a:rPr sz="1400" b="1" spc="-10" dirty="0">
                <a:latin typeface="新宋体"/>
                <a:cs typeface="新宋体"/>
              </a:rPr>
              <a:t>3</a:t>
            </a:r>
            <a:endParaRPr sz="1400">
              <a:latin typeface="新宋体"/>
              <a:cs typeface="新宋体"/>
            </a:endParaRPr>
          </a:p>
        </p:txBody>
      </p:sp>
      <p:sp>
        <p:nvSpPr>
          <p:cNvPr id="31" name="object 31"/>
          <p:cNvSpPr/>
          <p:nvPr/>
        </p:nvSpPr>
        <p:spPr>
          <a:xfrm>
            <a:off x="7920101" y="3284220"/>
            <a:ext cx="768350" cy="357505"/>
          </a:xfrm>
          <a:custGeom>
            <a:avLst/>
            <a:gdLst/>
            <a:ahLst/>
            <a:cxnLst/>
            <a:rect l="l" t="t" r="r" b="b"/>
            <a:pathLst>
              <a:path w="768350" h="357504">
                <a:moveTo>
                  <a:pt x="384048" y="0"/>
                </a:moveTo>
                <a:lnTo>
                  <a:pt x="321818" y="2338"/>
                </a:lnTo>
                <a:lnTo>
                  <a:pt x="262761" y="9107"/>
                </a:lnTo>
                <a:lnTo>
                  <a:pt x="207673" y="19936"/>
                </a:lnTo>
                <a:lnTo>
                  <a:pt x="157349" y="34454"/>
                </a:lnTo>
                <a:lnTo>
                  <a:pt x="112585" y="52292"/>
                </a:lnTo>
                <a:lnTo>
                  <a:pt x="74176" y="73078"/>
                </a:lnTo>
                <a:lnTo>
                  <a:pt x="42917" y="96444"/>
                </a:lnTo>
                <a:lnTo>
                  <a:pt x="11176" y="135516"/>
                </a:lnTo>
                <a:lnTo>
                  <a:pt x="0" y="178308"/>
                </a:lnTo>
                <a:lnTo>
                  <a:pt x="1275" y="193016"/>
                </a:lnTo>
                <a:lnTo>
                  <a:pt x="19604" y="234970"/>
                </a:lnTo>
                <a:lnTo>
                  <a:pt x="57603" y="272706"/>
                </a:lnTo>
                <a:lnTo>
                  <a:pt x="92536" y="294911"/>
                </a:lnTo>
                <a:lnTo>
                  <a:pt x="134223" y="314326"/>
                </a:lnTo>
                <a:lnTo>
                  <a:pt x="181866" y="330587"/>
                </a:lnTo>
                <a:lnTo>
                  <a:pt x="234672" y="343328"/>
                </a:lnTo>
                <a:lnTo>
                  <a:pt x="291843" y="352183"/>
                </a:lnTo>
                <a:lnTo>
                  <a:pt x="352586" y="356785"/>
                </a:lnTo>
                <a:lnTo>
                  <a:pt x="384048" y="357378"/>
                </a:lnTo>
                <a:lnTo>
                  <a:pt x="415612" y="356785"/>
                </a:lnTo>
                <a:lnTo>
                  <a:pt x="476499" y="352183"/>
                </a:lnTo>
                <a:lnTo>
                  <a:pt x="533745" y="343328"/>
                </a:lnTo>
                <a:lnTo>
                  <a:pt x="586567" y="330587"/>
                </a:lnTo>
                <a:lnTo>
                  <a:pt x="634184" y="314326"/>
                </a:lnTo>
                <a:lnTo>
                  <a:pt x="675813" y="294911"/>
                </a:lnTo>
                <a:lnTo>
                  <a:pt x="710674" y="272706"/>
                </a:lnTo>
                <a:lnTo>
                  <a:pt x="748564" y="234970"/>
                </a:lnTo>
                <a:lnTo>
                  <a:pt x="766826" y="193016"/>
                </a:lnTo>
                <a:lnTo>
                  <a:pt x="768096" y="178307"/>
                </a:lnTo>
                <a:lnTo>
                  <a:pt x="766826" y="163708"/>
                </a:lnTo>
                <a:lnTo>
                  <a:pt x="748564" y="122017"/>
                </a:lnTo>
                <a:lnTo>
                  <a:pt x="710674" y="84462"/>
                </a:lnTo>
                <a:lnTo>
                  <a:pt x="675813" y="62340"/>
                </a:lnTo>
                <a:lnTo>
                  <a:pt x="634184" y="42981"/>
                </a:lnTo>
                <a:lnTo>
                  <a:pt x="586567" y="26757"/>
                </a:lnTo>
                <a:lnTo>
                  <a:pt x="533745" y="14037"/>
                </a:lnTo>
                <a:lnTo>
                  <a:pt x="476499" y="5192"/>
                </a:lnTo>
                <a:lnTo>
                  <a:pt x="415612" y="592"/>
                </a:lnTo>
                <a:lnTo>
                  <a:pt x="384048" y="0"/>
                </a:lnTo>
                <a:close/>
              </a:path>
            </a:pathLst>
          </a:custGeom>
          <a:ln w="285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32" name="object 32"/>
          <p:cNvSpPr txBox="1"/>
          <p:nvPr/>
        </p:nvSpPr>
        <p:spPr>
          <a:xfrm>
            <a:off x="7892929" y="3887037"/>
            <a:ext cx="469265" cy="203200"/>
          </a:xfrm>
          <a:prstGeom prst="rect">
            <a:avLst/>
          </a:prstGeom>
        </p:spPr>
        <p:txBody>
          <a:bodyPr vert="horz" wrap="square" lIns="0" tIns="0" rIns="0" bIns="0" rtlCol="0">
            <a:spAutoFit/>
          </a:bodyPr>
          <a:lstStyle/>
          <a:p>
            <a:pPr marL="12700">
              <a:lnSpc>
                <a:spcPct val="100000"/>
              </a:lnSpc>
            </a:pPr>
            <a:r>
              <a:rPr sz="1400" b="1" spc="-5" dirty="0">
                <a:latin typeface="新宋体"/>
                <a:cs typeface="新宋体"/>
              </a:rPr>
              <a:t>项</a:t>
            </a:r>
            <a:r>
              <a:rPr sz="1400" b="1" spc="-20" dirty="0">
                <a:latin typeface="新宋体"/>
                <a:cs typeface="新宋体"/>
              </a:rPr>
              <a:t>目</a:t>
            </a:r>
            <a:r>
              <a:rPr sz="1400" b="1" spc="-10" dirty="0">
                <a:latin typeface="新宋体"/>
                <a:cs typeface="新宋体"/>
              </a:rPr>
              <a:t>4</a:t>
            </a:r>
            <a:endParaRPr sz="1400">
              <a:latin typeface="新宋体"/>
              <a:cs typeface="新宋体"/>
            </a:endParaRPr>
          </a:p>
        </p:txBody>
      </p:sp>
      <p:sp>
        <p:nvSpPr>
          <p:cNvPr id="33" name="object 33"/>
          <p:cNvSpPr/>
          <p:nvPr/>
        </p:nvSpPr>
        <p:spPr>
          <a:xfrm>
            <a:off x="7767701" y="3789426"/>
            <a:ext cx="768350" cy="356870"/>
          </a:xfrm>
          <a:custGeom>
            <a:avLst/>
            <a:gdLst/>
            <a:ahLst/>
            <a:cxnLst/>
            <a:rect l="l" t="t" r="r" b="b"/>
            <a:pathLst>
              <a:path w="768350" h="356870">
                <a:moveTo>
                  <a:pt x="384048" y="0"/>
                </a:moveTo>
                <a:lnTo>
                  <a:pt x="321818" y="2318"/>
                </a:lnTo>
                <a:lnTo>
                  <a:pt x="262761" y="9034"/>
                </a:lnTo>
                <a:lnTo>
                  <a:pt x="207673" y="19792"/>
                </a:lnTo>
                <a:lnTo>
                  <a:pt x="157349" y="34235"/>
                </a:lnTo>
                <a:lnTo>
                  <a:pt x="112585" y="52006"/>
                </a:lnTo>
                <a:lnTo>
                  <a:pt x="74176" y="72749"/>
                </a:lnTo>
                <a:lnTo>
                  <a:pt x="42917" y="96108"/>
                </a:lnTo>
                <a:lnTo>
                  <a:pt x="11176" y="135268"/>
                </a:lnTo>
                <a:lnTo>
                  <a:pt x="0" y="178308"/>
                </a:lnTo>
                <a:lnTo>
                  <a:pt x="1275" y="192907"/>
                </a:lnTo>
                <a:lnTo>
                  <a:pt x="19604" y="234598"/>
                </a:lnTo>
                <a:lnTo>
                  <a:pt x="57603" y="272153"/>
                </a:lnTo>
                <a:lnTo>
                  <a:pt x="92536" y="294275"/>
                </a:lnTo>
                <a:lnTo>
                  <a:pt x="134223" y="313634"/>
                </a:lnTo>
                <a:lnTo>
                  <a:pt x="181866" y="329858"/>
                </a:lnTo>
                <a:lnTo>
                  <a:pt x="234672" y="342578"/>
                </a:lnTo>
                <a:lnTo>
                  <a:pt x="291843" y="351423"/>
                </a:lnTo>
                <a:lnTo>
                  <a:pt x="352586" y="356023"/>
                </a:lnTo>
                <a:lnTo>
                  <a:pt x="384048" y="356616"/>
                </a:lnTo>
                <a:lnTo>
                  <a:pt x="415612" y="356023"/>
                </a:lnTo>
                <a:lnTo>
                  <a:pt x="476499" y="351423"/>
                </a:lnTo>
                <a:lnTo>
                  <a:pt x="533745" y="342578"/>
                </a:lnTo>
                <a:lnTo>
                  <a:pt x="586567" y="329858"/>
                </a:lnTo>
                <a:lnTo>
                  <a:pt x="634184" y="313634"/>
                </a:lnTo>
                <a:lnTo>
                  <a:pt x="675813" y="294275"/>
                </a:lnTo>
                <a:lnTo>
                  <a:pt x="710674" y="272153"/>
                </a:lnTo>
                <a:lnTo>
                  <a:pt x="748564" y="234598"/>
                </a:lnTo>
                <a:lnTo>
                  <a:pt x="766826" y="192907"/>
                </a:lnTo>
                <a:lnTo>
                  <a:pt x="768096" y="178307"/>
                </a:lnTo>
                <a:lnTo>
                  <a:pt x="766826" y="163605"/>
                </a:lnTo>
                <a:lnTo>
                  <a:pt x="748564" y="121724"/>
                </a:lnTo>
                <a:lnTo>
                  <a:pt x="710674" y="84124"/>
                </a:lnTo>
                <a:lnTo>
                  <a:pt x="675813" y="62028"/>
                </a:lnTo>
                <a:lnTo>
                  <a:pt x="634184" y="42727"/>
                </a:lnTo>
                <a:lnTo>
                  <a:pt x="586567" y="26575"/>
                </a:lnTo>
                <a:lnTo>
                  <a:pt x="533745" y="13930"/>
                </a:lnTo>
                <a:lnTo>
                  <a:pt x="476499" y="5148"/>
                </a:lnTo>
                <a:lnTo>
                  <a:pt x="415612" y="586"/>
                </a:lnTo>
                <a:lnTo>
                  <a:pt x="384048" y="0"/>
                </a:lnTo>
                <a:close/>
              </a:path>
            </a:pathLst>
          </a:custGeom>
          <a:ln w="285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34" name="object 34"/>
          <p:cNvSpPr/>
          <p:nvPr/>
        </p:nvSpPr>
        <p:spPr>
          <a:xfrm>
            <a:off x="5996063" y="2334767"/>
            <a:ext cx="119380" cy="993775"/>
          </a:xfrm>
          <a:custGeom>
            <a:avLst/>
            <a:gdLst/>
            <a:ahLst/>
            <a:cxnLst/>
            <a:rect l="l" t="t" r="r" b="b"/>
            <a:pathLst>
              <a:path w="119379" h="993775">
                <a:moveTo>
                  <a:pt x="0" y="0"/>
                </a:moveTo>
                <a:lnTo>
                  <a:pt x="118872" y="993647"/>
                </a:lnTo>
              </a:path>
            </a:pathLst>
          </a:custGeom>
          <a:ln w="28575">
            <a:solidFill>
              <a:srgbClr val="000000"/>
            </a:solidFill>
          </a:ln>
        </p:spPr>
        <p:txBody>
          <a:bodyPr wrap="square" lIns="0" tIns="0" rIns="0" bIns="0" rtlCol="0"/>
          <a:lstStyle/>
          <a:p>
            <a:endParaRPr/>
          </a:p>
        </p:txBody>
      </p:sp>
      <p:sp>
        <p:nvSpPr>
          <p:cNvPr id="35" name="object 35"/>
          <p:cNvSpPr/>
          <p:nvPr/>
        </p:nvSpPr>
        <p:spPr>
          <a:xfrm>
            <a:off x="5996063" y="2334767"/>
            <a:ext cx="1682750" cy="530860"/>
          </a:xfrm>
          <a:custGeom>
            <a:avLst/>
            <a:gdLst/>
            <a:ahLst/>
            <a:cxnLst/>
            <a:rect l="l" t="t" r="r" b="b"/>
            <a:pathLst>
              <a:path w="1682750" h="530860">
                <a:moveTo>
                  <a:pt x="0" y="0"/>
                </a:moveTo>
                <a:lnTo>
                  <a:pt x="1682495" y="530351"/>
                </a:lnTo>
              </a:path>
            </a:pathLst>
          </a:custGeom>
          <a:ln w="28575">
            <a:solidFill>
              <a:srgbClr val="000000"/>
            </a:solidFill>
          </a:ln>
        </p:spPr>
        <p:txBody>
          <a:bodyPr wrap="square" lIns="0" tIns="0" rIns="0" bIns="0" rtlCol="0"/>
          <a:lstStyle/>
          <a:p>
            <a:endParaRPr/>
          </a:p>
        </p:txBody>
      </p:sp>
      <p:sp>
        <p:nvSpPr>
          <p:cNvPr id="36" name="object 36"/>
          <p:cNvSpPr txBox="1"/>
          <p:nvPr/>
        </p:nvSpPr>
        <p:spPr>
          <a:xfrm>
            <a:off x="1073029" y="1425437"/>
            <a:ext cx="2159000" cy="369332"/>
          </a:xfrm>
          <a:prstGeom prst="rect">
            <a:avLst/>
          </a:prstGeom>
        </p:spPr>
        <p:txBody>
          <a:bodyPr vert="horz" wrap="square" lIns="0" tIns="0" rIns="0" bIns="0" rtlCol="0">
            <a:spAutoFit/>
          </a:bodyPr>
          <a:lstStyle/>
          <a:p>
            <a:pPr marL="12700">
              <a:lnSpc>
                <a:spcPct val="100000"/>
              </a:lnSpc>
            </a:pPr>
            <a:r>
              <a:rPr sz="2400" b="1" dirty="0">
                <a:latin typeface="Microsoft JhengHei UI" panose="020B0604030504040204" pitchFamily="34" charset="-120"/>
                <a:ea typeface="Microsoft JhengHei UI" panose="020B0604030504040204" pitchFamily="34" charset="-120"/>
                <a:cs typeface="微软雅黑"/>
              </a:rPr>
              <a:t>示例：三元联系</a:t>
            </a:r>
            <a:endParaRPr sz="2400">
              <a:latin typeface="Microsoft JhengHei UI" panose="020B0604030504040204" pitchFamily="34" charset="-120"/>
              <a:ea typeface="Microsoft JhengHei UI" panose="020B0604030504040204" pitchFamily="34" charset="-120"/>
              <a:cs typeface="微软雅黑"/>
            </a:endParaRPr>
          </a:p>
        </p:txBody>
      </p:sp>
      <p:sp>
        <p:nvSpPr>
          <p:cNvPr id="37" name="object 37"/>
          <p:cNvSpPr/>
          <p:nvPr/>
        </p:nvSpPr>
        <p:spPr>
          <a:xfrm>
            <a:off x="5499239" y="1398269"/>
            <a:ext cx="977900" cy="957580"/>
          </a:xfrm>
          <a:custGeom>
            <a:avLst/>
            <a:gdLst/>
            <a:ahLst/>
            <a:cxnLst/>
            <a:rect l="l" t="t" r="r" b="b"/>
            <a:pathLst>
              <a:path w="977900" h="957580">
                <a:moveTo>
                  <a:pt x="977646" y="478536"/>
                </a:moveTo>
                <a:lnTo>
                  <a:pt x="976026" y="439271"/>
                </a:lnTo>
                <a:lnTo>
                  <a:pt x="971252" y="400884"/>
                </a:lnTo>
                <a:lnTo>
                  <a:pt x="963449" y="363497"/>
                </a:lnTo>
                <a:lnTo>
                  <a:pt x="939260" y="292215"/>
                </a:lnTo>
                <a:lnTo>
                  <a:pt x="904463" y="226407"/>
                </a:lnTo>
                <a:lnTo>
                  <a:pt x="860065" y="167058"/>
                </a:lnTo>
                <a:lnTo>
                  <a:pt x="807072" y="115150"/>
                </a:lnTo>
                <a:lnTo>
                  <a:pt x="746489" y="71665"/>
                </a:lnTo>
                <a:lnTo>
                  <a:pt x="679323" y="37588"/>
                </a:lnTo>
                <a:lnTo>
                  <a:pt x="606578" y="13900"/>
                </a:lnTo>
                <a:lnTo>
                  <a:pt x="568429" y="6259"/>
                </a:lnTo>
                <a:lnTo>
                  <a:pt x="529262" y="1585"/>
                </a:lnTo>
                <a:lnTo>
                  <a:pt x="489204" y="0"/>
                </a:lnTo>
                <a:lnTo>
                  <a:pt x="449036" y="1585"/>
                </a:lnTo>
                <a:lnTo>
                  <a:pt x="409772" y="6259"/>
                </a:lnTo>
                <a:lnTo>
                  <a:pt x="371535" y="13900"/>
                </a:lnTo>
                <a:lnTo>
                  <a:pt x="334450" y="24384"/>
                </a:lnTo>
                <a:lnTo>
                  <a:pt x="298644" y="37588"/>
                </a:lnTo>
                <a:lnTo>
                  <a:pt x="231365" y="71665"/>
                </a:lnTo>
                <a:lnTo>
                  <a:pt x="170700" y="115150"/>
                </a:lnTo>
                <a:lnTo>
                  <a:pt x="117649" y="167058"/>
                </a:lnTo>
                <a:lnTo>
                  <a:pt x="73215" y="226407"/>
                </a:lnTo>
                <a:lnTo>
                  <a:pt x="38397" y="292215"/>
                </a:lnTo>
                <a:lnTo>
                  <a:pt x="14198" y="363497"/>
                </a:lnTo>
                <a:lnTo>
                  <a:pt x="6393" y="400884"/>
                </a:lnTo>
                <a:lnTo>
                  <a:pt x="1619" y="439271"/>
                </a:lnTo>
                <a:lnTo>
                  <a:pt x="0" y="478536"/>
                </a:lnTo>
                <a:lnTo>
                  <a:pt x="1619" y="517800"/>
                </a:lnTo>
                <a:lnTo>
                  <a:pt x="6393" y="556187"/>
                </a:lnTo>
                <a:lnTo>
                  <a:pt x="14198" y="593574"/>
                </a:lnTo>
                <a:lnTo>
                  <a:pt x="38397" y="664856"/>
                </a:lnTo>
                <a:lnTo>
                  <a:pt x="73215" y="730664"/>
                </a:lnTo>
                <a:lnTo>
                  <a:pt x="86868" y="750448"/>
                </a:lnTo>
                <a:lnTo>
                  <a:pt x="86868" y="478536"/>
                </a:lnTo>
                <a:lnTo>
                  <a:pt x="88199" y="446280"/>
                </a:lnTo>
                <a:lnTo>
                  <a:pt x="98543" y="383995"/>
                </a:lnTo>
                <a:lnTo>
                  <a:pt x="118443" y="325362"/>
                </a:lnTo>
                <a:lnTo>
                  <a:pt x="147075" y="271197"/>
                </a:lnTo>
                <a:lnTo>
                  <a:pt x="183617" y="222320"/>
                </a:lnTo>
                <a:lnTo>
                  <a:pt x="227245" y="179549"/>
                </a:lnTo>
                <a:lnTo>
                  <a:pt x="277137" y="143702"/>
                </a:lnTo>
                <a:lnTo>
                  <a:pt x="332470" y="115597"/>
                </a:lnTo>
                <a:lnTo>
                  <a:pt x="392420" y="96054"/>
                </a:lnTo>
                <a:lnTo>
                  <a:pt x="456165" y="85890"/>
                </a:lnTo>
                <a:lnTo>
                  <a:pt x="489204" y="84582"/>
                </a:lnTo>
                <a:lnTo>
                  <a:pt x="522139" y="85890"/>
                </a:lnTo>
                <a:lnTo>
                  <a:pt x="585739" y="96054"/>
                </a:lnTo>
                <a:lnTo>
                  <a:pt x="645616" y="115597"/>
                </a:lnTo>
                <a:lnTo>
                  <a:pt x="700932" y="143702"/>
                </a:lnTo>
                <a:lnTo>
                  <a:pt x="750851" y="179549"/>
                </a:lnTo>
                <a:lnTo>
                  <a:pt x="794536" y="222320"/>
                </a:lnTo>
                <a:lnTo>
                  <a:pt x="831150" y="271197"/>
                </a:lnTo>
                <a:lnTo>
                  <a:pt x="859857" y="325362"/>
                </a:lnTo>
                <a:lnTo>
                  <a:pt x="879820" y="383995"/>
                </a:lnTo>
                <a:lnTo>
                  <a:pt x="890202" y="446280"/>
                </a:lnTo>
                <a:lnTo>
                  <a:pt x="891540" y="478536"/>
                </a:lnTo>
                <a:lnTo>
                  <a:pt x="891540" y="749405"/>
                </a:lnTo>
                <a:lnTo>
                  <a:pt x="904463" y="730664"/>
                </a:lnTo>
                <a:lnTo>
                  <a:pt x="939260" y="664856"/>
                </a:lnTo>
                <a:lnTo>
                  <a:pt x="963449" y="593574"/>
                </a:lnTo>
                <a:lnTo>
                  <a:pt x="971252" y="556187"/>
                </a:lnTo>
                <a:lnTo>
                  <a:pt x="976026" y="517800"/>
                </a:lnTo>
                <a:lnTo>
                  <a:pt x="977646" y="478536"/>
                </a:lnTo>
                <a:close/>
              </a:path>
              <a:path w="977900" h="957580">
                <a:moveTo>
                  <a:pt x="891540" y="749405"/>
                </a:moveTo>
                <a:lnTo>
                  <a:pt x="891540" y="478536"/>
                </a:lnTo>
                <a:lnTo>
                  <a:pt x="890202" y="510894"/>
                </a:lnTo>
                <a:lnTo>
                  <a:pt x="886261" y="542524"/>
                </a:lnTo>
                <a:lnTo>
                  <a:pt x="870984" y="603193"/>
                </a:lnTo>
                <a:lnTo>
                  <a:pt x="846544" y="659738"/>
                </a:lnTo>
                <a:lnTo>
                  <a:pt x="813779" y="711354"/>
                </a:lnTo>
                <a:lnTo>
                  <a:pt x="773525" y="757237"/>
                </a:lnTo>
                <a:lnTo>
                  <a:pt x="726618" y="796582"/>
                </a:lnTo>
                <a:lnTo>
                  <a:pt x="673896" y="828585"/>
                </a:lnTo>
                <a:lnTo>
                  <a:pt x="616195" y="852440"/>
                </a:lnTo>
                <a:lnTo>
                  <a:pt x="554352" y="867343"/>
                </a:lnTo>
                <a:lnTo>
                  <a:pt x="489204" y="872490"/>
                </a:lnTo>
                <a:lnTo>
                  <a:pt x="456165" y="871186"/>
                </a:lnTo>
                <a:lnTo>
                  <a:pt x="392420" y="861061"/>
                </a:lnTo>
                <a:lnTo>
                  <a:pt x="332470" y="841581"/>
                </a:lnTo>
                <a:lnTo>
                  <a:pt x="277137" y="813551"/>
                </a:lnTo>
                <a:lnTo>
                  <a:pt x="227245" y="777777"/>
                </a:lnTo>
                <a:lnTo>
                  <a:pt x="183617" y="735062"/>
                </a:lnTo>
                <a:lnTo>
                  <a:pt x="147075" y="686212"/>
                </a:lnTo>
                <a:lnTo>
                  <a:pt x="118443" y="632031"/>
                </a:lnTo>
                <a:lnTo>
                  <a:pt x="98543" y="573323"/>
                </a:lnTo>
                <a:lnTo>
                  <a:pt x="88199" y="510894"/>
                </a:lnTo>
                <a:lnTo>
                  <a:pt x="86868" y="478536"/>
                </a:lnTo>
                <a:lnTo>
                  <a:pt x="86868" y="750448"/>
                </a:lnTo>
                <a:lnTo>
                  <a:pt x="117649" y="790013"/>
                </a:lnTo>
                <a:lnTo>
                  <a:pt x="170700" y="841921"/>
                </a:lnTo>
                <a:lnTo>
                  <a:pt x="231365" y="885406"/>
                </a:lnTo>
                <a:lnTo>
                  <a:pt x="298644" y="919483"/>
                </a:lnTo>
                <a:lnTo>
                  <a:pt x="334450" y="932688"/>
                </a:lnTo>
                <a:lnTo>
                  <a:pt x="371535" y="943171"/>
                </a:lnTo>
                <a:lnTo>
                  <a:pt x="409772" y="950812"/>
                </a:lnTo>
                <a:lnTo>
                  <a:pt x="449036" y="955486"/>
                </a:lnTo>
                <a:lnTo>
                  <a:pt x="489204" y="957072"/>
                </a:lnTo>
                <a:lnTo>
                  <a:pt x="529262" y="955486"/>
                </a:lnTo>
                <a:lnTo>
                  <a:pt x="568429" y="950812"/>
                </a:lnTo>
                <a:lnTo>
                  <a:pt x="606578" y="943171"/>
                </a:lnTo>
                <a:lnTo>
                  <a:pt x="643585" y="932688"/>
                </a:lnTo>
                <a:lnTo>
                  <a:pt x="713666" y="903682"/>
                </a:lnTo>
                <a:lnTo>
                  <a:pt x="777666" y="864778"/>
                </a:lnTo>
                <a:lnTo>
                  <a:pt x="834580" y="816959"/>
                </a:lnTo>
                <a:lnTo>
                  <a:pt x="883401" y="761207"/>
                </a:lnTo>
                <a:lnTo>
                  <a:pt x="891540" y="749405"/>
                </a:lnTo>
                <a:close/>
              </a:path>
            </a:pathLst>
          </a:custGeom>
          <a:solidFill>
            <a:srgbClr val="B90000"/>
          </a:solidFill>
        </p:spPr>
        <p:txBody>
          <a:bodyPr wrap="square" lIns="0" tIns="0" rIns="0" bIns="0" rtlCol="0"/>
          <a:lstStyle/>
          <a:p>
            <a:endParaRPr/>
          </a:p>
        </p:txBody>
      </p:sp>
      <p:sp>
        <p:nvSpPr>
          <p:cNvPr id="38" name="object 38"/>
          <p:cNvSpPr/>
          <p:nvPr/>
        </p:nvSpPr>
        <p:spPr>
          <a:xfrm>
            <a:off x="5580011" y="1475994"/>
            <a:ext cx="816610" cy="802005"/>
          </a:xfrm>
          <a:custGeom>
            <a:avLst/>
            <a:gdLst/>
            <a:ahLst/>
            <a:cxnLst/>
            <a:rect l="l" t="t" r="r" b="b"/>
            <a:pathLst>
              <a:path w="816610" h="802005">
                <a:moveTo>
                  <a:pt x="816102" y="400811"/>
                </a:moveTo>
                <a:lnTo>
                  <a:pt x="810756" y="335891"/>
                </a:lnTo>
                <a:lnTo>
                  <a:pt x="795284" y="274271"/>
                </a:lnTo>
                <a:lnTo>
                  <a:pt x="770530" y="216784"/>
                </a:lnTo>
                <a:lnTo>
                  <a:pt x="737341" y="164262"/>
                </a:lnTo>
                <a:lnTo>
                  <a:pt x="696563" y="117538"/>
                </a:lnTo>
                <a:lnTo>
                  <a:pt x="649041" y="77443"/>
                </a:lnTo>
                <a:lnTo>
                  <a:pt x="595621" y="44810"/>
                </a:lnTo>
                <a:lnTo>
                  <a:pt x="537149" y="20470"/>
                </a:lnTo>
                <a:lnTo>
                  <a:pt x="474470" y="5256"/>
                </a:lnTo>
                <a:lnTo>
                  <a:pt x="408432" y="0"/>
                </a:lnTo>
                <a:lnTo>
                  <a:pt x="374936" y="1331"/>
                </a:lnTo>
                <a:lnTo>
                  <a:pt x="310287" y="11670"/>
                </a:lnTo>
                <a:lnTo>
                  <a:pt x="249459" y="31551"/>
                </a:lnTo>
                <a:lnTo>
                  <a:pt x="193295" y="60142"/>
                </a:lnTo>
                <a:lnTo>
                  <a:pt x="142636" y="96610"/>
                </a:lnTo>
                <a:lnTo>
                  <a:pt x="98323" y="140123"/>
                </a:lnTo>
                <a:lnTo>
                  <a:pt x="61196" y="189850"/>
                </a:lnTo>
                <a:lnTo>
                  <a:pt x="32099" y="244959"/>
                </a:lnTo>
                <a:lnTo>
                  <a:pt x="11871" y="304616"/>
                </a:lnTo>
                <a:lnTo>
                  <a:pt x="1354" y="367990"/>
                </a:lnTo>
                <a:lnTo>
                  <a:pt x="0" y="400812"/>
                </a:lnTo>
                <a:lnTo>
                  <a:pt x="1354" y="433736"/>
                </a:lnTo>
                <a:lnTo>
                  <a:pt x="11871" y="497255"/>
                </a:lnTo>
                <a:lnTo>
                  <a:pt x="32099" y="556986"/>
                </a:lnTo>
                <a:lnTo>
                  <a:pt x="61196" y="612111"/>
                </a:lnTo>
                <a:lnTo>
                  <a:pt x="98323" y="661811"/>
                </a:lnTo>
                <a:lnTo>
                  <a:pt x="142636" y="705268"/>
                </a:lnTo>
                <a:lnTo>
                  <a:pt x="193295" y="741663"/>
                </a:lnTo>
                <a:lnTo>
                  <a:pt x="249459" y="770179"/>
                </a:lnTo>
                <a:lnTo>
                  <a:pt x="310287" y="789997"/>
                </a:lnTo>
                <a:lnTo>
                  <a:pt x="374936" y="800298"/>
                </a:lnTo>
                <a:lnTo>
                  <a:pt x="408432" y="801624"/>
                </a:lnTo>
                <a:lnTo>
                  <a:pt x="441818" y="800298"/>
                </a:lnTo>
                <a:lnTo>
                  <a:pt x="506282" y="789997"/>
                </a:lnTo>
                <a:lnTo>
                  <a:pt x="566963" y="770179"/>
                </a:lnTo>
                <a:lnTo>
                  <a:pt x="623015" y="741663"/>
                </a:lnTo>
                <a:lnTo>
                  <a:pt x="673592" y="705268"/>
                </a:lnTo>
                <a:lnTo>
                  <a:pt x="717848" y="661811"/>
                </a:lnTo>
                <a:lnTo>
                  <a:pt x="754937" y="612111"/>
                </a:lnTo>
                <a:lnTo>
                  <a:pt x="784014" y="556986"/>
                </a:lnTo>
                <a:lnTo>
                  <a:pt x="804233" y="497255"/>
                </a:lnTo>
                <a:lnTo>
                  <a:pt x="814748" y="433736"/>
                </a:lnTo>
                <a:lnTo>
                  <a:pt x="816102" y="400811"/>
                </a:lnTo>
                <a:close/>
              </a:path>
            </a:pathLst>
          </a:custGeom>
          <a:solidFill>
            <a:srgbClr val="FFFF66"/>
          </a:solidFill>
        </p:spPr>
        <p:txBody>
          <a:bodyPr wrap="square" lIns="0" tIns="0" rIns="0" bIns="0" rtlCol="0"/>
          <a:lstStyle/>
          <a:p>
            <a:endParaRPr/>
          </a:p>
        </p:txBody>
      </p:sp>
      <p:sp>
        <p:nvSpPr>
          <p:cNvPr id="39" name="object 39"/>
          <p:cNvSpPr/>
          <p:nvPr/>
        </p:nvSpPr>
        <p:spPr>
          <a:xfrm>
            <a:off x="5580011" y="1475994"/>
            <a:ext cx="816610" cy="802005"/>
          </a:xfrm>
          <a:custGeom>
            <a:avLst/>
            <a:gdLst/>
            <a:ahLst/>
            <a:cxnLst/>
            <a:rect l="l" t="t" r="r" b="b"/>
            <a:pathLst>
              <a:path w="816610" h="802005">
                <a:moveTo>
                  <a:pt x="408432" y="0"/>
                </a:moveTo>
                <a:lnTo>
                  <a:pt x="342186" y="5256"/>
                </a:lnTo>
                <a:lnTo>
                  <a:pt x="279343" y="20470"/>
                </a:lnTo>
                <a:lnTo>
                  <a:pt x="220742" y="44810"/>
                </a:lnTo>
                <a:lnTo>
                  <a:pt x="167225" y="77443"/>
                </a:lnTo>
                <a:lnTo>
                  <a:pt x="119634" y="117538"/>
                </a:lnTo>
                <a:lnTo>
                  <a:pt x="78809" y="164262"/>
                </a:lnTo>
                <a:lnTo>
                  <a:pt x="45591" y="216784"/>
                </a:lnTo>
                <a:lnTo>
                  <a:pt x="20823" y="274271"/>
                </a:lnTo>
                <a:lnTo>
                  <a:pt x="5346" y="335891"/>
                </a:lnTo>
                <a:lnTo>
                  <a:pt x="0" y="400812"/>
                </a:lnTo>
                <a:lnTo>
                  <a:pt x="1354" y="433736"/>
                </a:lnTo>
                <a:lnTo>
                  <a:pt x="11871" y="497255"/>
                </a:lnTo>
                <a:lnTo>
                  <a:pt x="32099" y="556986"/>
                </a:lnTo>
                <a:lnTo>
                  <a:pt x="61196" y="612111"/>
                </a:lnTo>
                <a:lnTo>
                  <a:pt x="98323" y="661811"/>
                </a:lnTo>
                <a:lnTo>
                  <a:pt x="142636" y="705268"/>
                </a:lnTo>
                <a:lnTo>
                  <a:pt x="193295" y="741663"/>
                </a:lnTo>
                <a:lnTo>
                  <a:pt x="249459" y="770179"/>
                </a:lnTo>
                <a:lnTo>
                  <a:pt x="310287" y="789997"/>
                </a:lnTo>
                <a:lnTo>
                  <a:pt x="374936" y="800298"/>
                </a:lnTo>
                <a:lnTo>
                  <a:pt x="408432" y="801624"/>
                </a:lnTo>
                <a:lnTo>
                  <a:pt x="441818" y="800298"/>
                </a:lnTo>
                <a:lnTo>
                  <a:pt x="506282" y="789997"/>
                </a:lnTo>
                <a:lnTo>
                  <a:pt x="566963" y="770179"/>
                </a:lnTo>
                <a:lnTo>
                  <a:pt x="623015" y="741663"/>
                </a:lnTo>
                <a:lnTo>
                  <a:pt x="673592" y="705268"/>
                </a:lnTo>
                <a:lnTo>
                  <a:pt x="717848" y="661811"/>
                </a:lnTo>
                <a:lnTo>
                  <a:pt x="754937" y="612111"/>
                </a:lnTo>
                <a:lnTo>
                  <a:pt x="784014" y="556986"/>
                </a:lnTo>
                <a:lnTo>
                  <a:pt x="804233" y="497255"/>
                </a:lnTo>
                <a:lnTo>
                  <a:pt x="814748" y="433736"/>
                </a:lnTo>
                <a:lnTo>
                  <a:pt x="816102" y="400811"/>
                </a:lnTo>
                <a:lnTo>
                  <a:pt x="814748" y="367990"/>
                </a:lnTo>
                <a:lnTo>
                  <a:pt x="804233" y="304616"/>
                </a:lnTo>
                <a:lnTo>
                  <a:pt x="784014" y="244959"/>
                </a:lnTo>
                <a:lnTo>
                  <a:pt x="754937" y="189850"/>
                </a:lnTo>
                <a:lnTo>
                  <a:pt x="717848" y="140123"/>
                </a:lnTo>
                <a:lnTo>
                  <a:pt x="673592" y="96610"/>
                </a:lnTo>
                <a:lnTo>
                  <a:pt x="623015" y="60142"/>
                </a:lnTo>
                <a:lnTo>
                  <a:pt x="566963" y="31551"/>
                </a:lnTo>
                <a:lnTo>
                  <a:pt x="506282" y="11670"/>
                </a:lnTo>
                <a:lnTo>
                  <a:pt x="441818" y="1331"/>
                </a:lnTo>
                <a:lnTo>
                  <a:pt x="408432" y="0"/>
                </a:lnTo>
                <a:close/>
              </a:path>
            </a:pathLst>
          </a:custGeom>
          <a:ln w="28575">
            <a:solidFill>
              <a:srgbClr val="FFFFFF"/>
            </a:solidFill>
          </a:ln>
        </p:spPr>
        <p:txBody>
          <a:bodyPr wrap="square" lIns="0" tIns="0" rIns="0" bIns="0" rtlCol="0"/>
          <a:lstStyle/>
          <a:p>
            <a:endParaRPr/>
          </a:p>
        </p:txBody>
      </p:sp>
      <p:sp>
        <p:nvSpPr>
          <p:cNvPr id="40" name="object 40"/>
          <p:cNvSpPr txBox="1"/>
          <p:nvPr/>
        </p:nvSpPr>
        <p:spPr>
          <a:xfrm>
            <a:off x="5746375" y="1638926"/>
            <a:ext cx="482600" cy="553998"/>
          </a:xfrm>
          <a:prstGeom prst="rect">
            <a:avLst/>
          </a:prstGeom>
        </p:spPr>
        <p:txBody>
          <a:bodyPr vert="horz" wrap="square" lIns="0" tIns="0" rIns="0" bIns="0" rtlCol="0">
            <a:spAutoFit/>
          </a:bodyPr>
          <a:lstStyle/>
          <a:p>
            <a:pPr marL="12700" marR="5080">
              <a:lnSpc>
                <a:spcPct val="100000"/>
              </a:lnSpc>
            </a:pPr>
            <a:r>
              <a:rPr sz="1800" b="1" dirty="0">
                <a:solidFill>
                  <a:srgbClr val="3333CC"/>
                </a:solidFill>
                <a:latin typeface="Microsoft JhengHei UI" panose="020B0604030504040204" pitchFamily="34" charset="-120"/>
                <a:ea typeface="Microsoft JhengHei UI" panose="020B0604030504040204" pitchFamily="34" charset="-120"/>
                <a:cs typeface="微软雅黑"/>
              </a:rPr>
              <a:t>三元 联系</a:t>
            </a:r>
            <a:endParaRPr sz="1800">
              <a:latin typeface="Microsoft JhengHei UI" panose="020B0604030504040204" pitchFamily="34" charset="-120"/>
              <a:ea typeface="Microsoft JhengHei UI" panose="020B0604030504040204" pitchFamily="34" charset="-120"/>
              <a:cs typeface="微软雅黑"/>
            </a:endParaRPr>
          </a:p>
        </p:txBody>
      </p:sp>
      <p:sp>
        <p:nvSpPr>
          <p:cNvPr id="41" name="object 41"/>
          <p:cNvSpPr txBox="1">
            <a:spLocks noGrp="1"/>
          </p:cNvSpPr>
          <p:nvPr>
            <p:ph type="title"/>
          </p:nvPr>
        </p:nvSpPr>
        <p:spPr>
          <a:xfrm>
            <a:off x="894499" y="689610"/>
            <a:ext cx="8597163" cy="314959"/>
          </a:xfrm>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E-</a:t>
            </a:r>
            <a:r>
              <a:rPr sz="2000" spc="-10" dirty="0">
                <a:solidFill>
                  <a:srgbClr val="FFFFFF"/>
                </a:solidFill>
                <a:latin typeface="Arial"/>
                <a:cs typeface="Arial"/>
              </a:rPr>
              <a:t>R</a:t>
            </a:r>
            <a:r>
              <a:rPr sz="2000" dirty="0">
                <a:solidFill>
                  <a:srgbClr val="FFFFFF"/>
                </a:solidFill>
                <a:latin typeface="华文中宋"/>
                <a:cs typeface="华文中宋"/>
              </a:rPr>
              <a:t>模型</a:t>
            </a:r>
            <a:r>
              <a:rPr sz="2000" spc="-15" dirty="0">
                <a:solidFill>
                  <a:srgbClr val="FFFFFF"/>
                </a:solidFill>
                <a:latin typeface="Arial"/>
                <a:cs typeface="Arial"/>
              </a:rPr>
              <a:t>-</a:t>
            </a:r>
            <a:r>
              <a:rPr sz="2000" spc="-5" dirty="0">
                <a:solidFill>
                  <a:srgbClr val="FFFFFF"/>
                </a:solidFill>
                <a:latin typeface="Arial"/>
                <a:cs typeface="Arial"/>
              </a:rPr>
              <a:t>-</a:t>
            </a:r>
            <a:r>
              <a:rPr sz="2000" spc="-5" dirty="0">
                <a:solidFill>
                  <a:srgbClr val="FFFFFF"/>
                </a:solidFill>
                <a:latin typeface="华文中宋"/>
                <a:cs typeface="华文中宋"/>
              </a:rPr>
              <a:t>数据建模之基本思想 </a:t>
            </a:r>
            <a:r>
              <a:rPr sz="2000" spc="-10" dirty="0">
                <a:solidFill>
                  <a:srgbClr val="FFFFFF"/>
                </a:solidFill>
                <a:latin typeface="Arial"/>
                <a:cs typeface="Arial"/>
              </a:rPr>
              <a:t>(7</a:t>
            </a:r>
            <a:r>
              <a:rPr sz="2000" spc="-5" dirty="0">
                <a:solidFill>
                  <a:srgbClr val="FFFFFF"/>
                </a:solidFill>
                <a:latin typeface="Arial"/>
                <a:cs typeface="Arial"/>
              </a:rPr>
              <a:t>)</a:t>
            </a:r>
            <a:r>
              <a:rPr sz="2000" spc="-5" dirty="0">
                <a:solidFill>
                  <a:srgbClr val="FFFFFF"/>
                </a:solidFill>
                <a:latin typeface="华文中宋"/>
                <a:cs typeface="华文中宋"/>
              </a:rPr>
              <a:t>有什么样的联系需要区分</a:t>
            </a:r>
            <a:r>
              <a:rPr sz="2000" dirty="0">
                <a:solidFill>
                  <a:srgbClr val="FFFFFF"/>
                </a:solidFill>
                <a:latin typeface="华文中宋"/>
                <a:cs typeface="华文中宋"/>
              </a:rPr>
              <a:t>呢</a:t>
            </a:r>
            <a:r>
              <a:rPr sz="2000" spc="-5" dirty="0">
                <a:solidFill>
                  <a:srgbClr val="FFFFFF"/>
                </a:solidFill>
                <a:latin typeface="Arial"/>
                <a:cs typeface="Arial"/>
              </a:rPr>
              <a:t>?</a:t>
            </a:r>
            <a:endParaRPr sz="2000">
              <a:latin typeface="Arial"/>
              <a:cs typeface="Arial"/>
            </a:endParaRPr>
          </a:p>
        </p:txBody>
      </p:sp>
      <p:sp>
        <p:nvSpPr>
          <p:cNvPr id="42" name="object 42"/>
          <p:cNvSpPr/>
          <p:nvPr/>
        </p:nvSpPr>
        <p:spPr>
          <a:xfrm>
            <a:off x="1028585" y="5481065"/>
            <a:ext cx="4238625" cy="1430655"/>
          </a:xfrm>
          <a:custGeom>
            <a:avLst/>
            <a:gdLst/>
            <a:ahLst/>
            <a:cxnLst/>
            <a:rect l="l" t="t" r="r" b="b"/>
            <a:pathLst>
              <a:path w="4238625" h="1430654">
                <a:moveTo>
                  <a:pt x="0" y="1335786"/>
                </a:moveTo>
                <a:lnTo>
                  <a:pt x="55728" y="1343459"/>
                </a:lnTo>
                <a:lnTo>
                  <a:pt x="111337" y="1350538"/>
                </a:lnTo>
                <a:lnTo>
                  <a:pt x="166800" y="1357114"/>
                </a:lnTo>
                <a:lnTo>
                  <a:pt x="222089" y="1363278"/>
                </a:lnTo>
                <a:lnTo>
                  <a:pt x="277177" y="1369123"/>
                </a:lnTo>
                <a:lnTo>
                  <a:pt x="332036" y="1374739"/>
                </a:lnTo>
                <a:lnTo>
                  <a:pt x="386640" y="1380218"/>
                </a:lnTo>
                <a:lnTo>
                  <a:pt x="413837" y="1382934"/>
                </a:lnTo>
                <a:lnTo>
                  <a:pt x="440960" y="1385651"/>
                </a:lnTo>
                <a:lnTo>
                  <a:pt x="468005" y="1388379"/>
                </a:lnTo>
                <a:lnTo>
                  <a:pt x="494969" y="1391130"/>
                </a:lnTo>
                <a:lnTo>
                  <a:pt x="521848" y="1393915"/>
                </a:lnTo>
                <a:lnTo>
                  <a:pt x="548640" y="1396746"/>
                </a:lnTo>
                <a:lnTo>
                  <a:pt x="571900" y="1398840"/>
                </a:lnTo>
                <a:lnTo>
                  <a:pt x="618079" y="1402615"/>
                </a:lnTo>
                <a:lnTo>
                  <a:pt x="663809" y="1405949"/>
                </a:lnTo>
                <a:lnTo>
                  <a:pt x="709092" y="1408974"/>
                </a:lnTo>
                <a:lnTo>
                  <a:pt x="753935" y="1411824"/>
                </a:lnTo>
                <a:lnTo>
                  <a:pt x="776192" y="1413224"/>
                </a:lnTo>
                <a:lnTo>
                  <a:pt x="798340" y="1414630"/>
                </a:lnTo>
                <a:lnTo>
                  <a:pt x="842314" y="1417525"/>
                </a:lnTo>
                <a:lnTo>
                  <a:pt x="885860" y="1420641"/>
                </a:lnTo>
                <a:lnTo>
                  <a:pt x="928984" y="1424112"/>
                </a:lnTo>
                <a:lnTo>
                  <a:pt x="971688" y="1428070"/>
                </a:lnTo>
                <a:lnTo>
                  <a:pt x="992886" y="1430274"/>
                </a:lnTo>
                <a:lnTo>
                  <a:pt x="1050707" y="1430163"/>
                </a:lnTo>
                <a:lnTo>
                  <a:pt x="1104304" y="1429843"/>
                </a:lnTo>
                <a:lnTo>
                  <a:pt x="1153900" y="1429335"/>
                </a:lnTo>
                <a:lnTo>
                  <a:pt x="1199717" y="1428658"/>
                </a:lnTo>
                <a:lnTo>
                  <a:pt x="1241976" y="1427833"/>
                </a:lnTo>
                <a:lnTo>
                  <a:pt x="1280901" y="1426879"/>
                </a:lnTo>
                <a:lnTo>
                  <a:pt x="1349636" y="1424665"/>
                </a:lnTo>
                <a:lnTo>
                  <a:pt x="1407699" y="1422177"/>
                </a:lnTo>
                <a:lnTo>
                  <a:pt x="1456870" y="1419575"/>
                </a:lnTo>
                <a:lnTo>
                  <a:pt x="1498927" y="1417019"/>
                </a:lnTo>
                <a:lnTo>
                  <a:pt x="1517844" y="1415807"/>
                </a:lnTo>
                <a:lnTo>
                  <a:pt x="1535649" y="1414668"/>
                </a:lnTo>
                <a:lnTo>
                  <a:pt x="1552565" y="1413620"/>
                </a:lnTo>
                <a:lnTo>
                  <a:pt x="1568813" y="1412683"/>
                </a:lnTo>
                <a:lnTo>
                  <a:pt x="1584618" y="1411877"/>
                </a:lnTo>
                <a:lnTo>
                  <a:pt x="1600200" y="1411224"/>
                </a:lnTo>
                <a:lnTo>
                  <a:pt x="1616942" y="1410030"/>
                </a:lnTo>
                <a:lnTo>
                  <a:pt x="1667682" y="1405908"/>
                </a:lnTo>
                <a:lnTo>
                  <a:pt x="1718834" y="1401127"/>
                </a:lnTo>
                <a:lnTo>
                  <a:pt x="1769935" y="1395888"/>
                </a:lnTo>
                <a:lnTo>
                  <a:pt x="1820521" y="1390392"/>
                </a:lnTo>
                <a:lnTo>
                  <a:pt x="1870130" y="1384840"/>
                </a:lnTo>
                <a:lnTo>
                  <a:pt x="1886370" y="1383011"/>
                </a:lnTo>
                <a:lnTo>
                  <a:pt x="1902432" y="1381206"/>
                </a:lnTo>
                <a:lnTo>
                  <a:pt x="1918299" y="1379432"/>
                </a:lnTo>
                <a:lnTo>
                  <a:pt x="1933956" y="1377696"/>
                </a:lnTo>
                <a:lnTo>
                  <a:pt x="1948314" y="1375436"/>
                </a:lnTo>
                <a:lnTo>
                  <a:pt x="1962595" y="1373223"/>
                </a:lnTo>
                <a:lnTo>
                  <a:pt x="1976814" y="1371046"/>
                </a:lnTo>
                <a:lnTo>
                  <a:pt x="1990984" y="1368893"/>
                </a:lnTo>
                <a:lnTo>
                  <a:pt x="2005119" y="1366754"/>
                </a:lnTo>
                <a:lnTo>
                  <a:pt x="2019235" y="1364617"/>
                </a:lnTo>
                <a:lnTo>
                  <a:pt x="2061604" y="1358117"/>
                </a:lnTo>
                <a:lnTo>
                  <a:pt x="2104308" y="1351251"/>
                </a:lnTo>
                <a:lnTo>
                  <a:pt x="2147732" y="1343727"/>
                </a:lnTo>
                <a:lnTo>
                  <a:pt x="2192262" y="1335251"/>
                </a:lnTo>
                <a:lnTo>
                  <a:pt x="2222754" y="1328928"/>
                </a:lnTo>
                <a:lnTo>
                  <a:pt x="2237217" y="1327184"/>
                </a:lnTo>
                <a:lnTo>
                  <a:pt x="2281293" y="1321612"/>
                </a:lnTo>
                <a:lnTo>
                  <a:pt x="2326254" y="1315526"/>
                </a:lnTo>
                <a:lnTo>
                  <a:pt x="2371915" y="1308925"/>
                </a:lnTo>
                <a:lnTo>
                  <a:pt x="2418090" y="1301810"/>
                </a:lnTo>
                <a:lnTo>
                  <a:pt x="2464594" y="1294180"/>
                </a:lnTo>
                <a:lnTo>
                  <a:pt x="2511242" y="1286036"/>
                </a:lnTo>
                <a:lnTo>
                  <a:pt x="2526792" y="1283208"/>
                </a:lnTo>
                <a:lnTo>
                  <a:pt x="2543425" y="1280899"/>
                </a:lnTo>
                <a:lnTo>
                  <a:pt x="2592811" y="1273747"/>
                </a:lnTo>
                <a:lnTo>
                  <a:pt x="2641786" y="1266347"/>
                </a:lnTo>
                <a:lnTo>
                  <a:pt x="2674436" y="1261337"/>
                </a:lnTo>
                <a:lnTo>
                  <a:pt x="2690812" y="1258823"/>
                </a:lnTo>
                <a:lnTo>
                  <a:pt x="2740352" y="1251300"/>
                </a:lnTo>
                <a:lnTo>
                  <a:pt x="2790870" y="1243900"/>
                </a:lnTo>
                <a:lnTo>
                  <a:pt x="2842828" y="1236748"/>
                </a:lnTo>
                <a:lnTo>
                  <a:pt x="2878273" y="1232642"/>
                </a:lnTo>
                <a:lnTo>
                  <a:pt x="2896032" y="1230690"/>
                </a:lnTo>
                <a:lnTo>
                  <a:pt x="2949713" y="1224081"/>
                </a:lnTo>
                <a:lnTo>
                  <a:pt x="3004450" y="1216700"/>
                </a:lnTo>
                <a:lnTo>
                  <a:pt x="3023028" y="1214148"/>
                </a:lnTo>
                <a:lnTo>
                  <a:pt x="3041808" y="1211580"/>
                </a:lnTo>
                <a:lnTo>
                  <a:pt x="3080058" y="1206459"/>
                </a:lnTo>
                <a:lnTo>
                  <a:pt x="3119369" y="1201475"/>
                </a:lnTo>
                <a:lnTo>
                  <a:pt x="3159910" y="1196766"/>
                </a:lnTo>
                <a:lnTo>
                  <a:pt x="3201850" y="1192469"/>
                </a:lnTo>
                <a:lnTo>
                  <a:pt x="3245358" y="1188720"/>
                </a:lnTo>
                <a:lnTo>
                  <a:pt x="3266451" y="1187499"/>
                </a:lnTo>
                <a:lnTo>
                  <a:pt x="3287457" y="1186135"/>
                </a:lnTo>
                <a:lnTo>
                  <a:pt x="3329324" y="1183038"/>
                </a:lnTo>
                <a:lnTo>
                  <a:pt x="3371181" y="1179557"/>
                </a:lnTo>
                <a:lnTo>
                  <a:pt x="3413254" y="1175820"/>
                </a:lnTo>
                <a:lnTo>
                  <a:pt x="3455765" y="1171955"/>
                </a:lnTo>
                <a:lnTo>
                  <a:pt x="3477255" y="1170015"/>
                </a:lnTo>
                <a:lnTo>
                  <a:pt x="3520845" y="1166198"/>
                </a:lnTo>
                <a:lnTo>
                  <a:pt x="3565433" y="1162573"/>
                </a:lnTo>
                <a:lnTo>
                  <a:pt x="3611245" y="1159269"/>
                </a:lnTo>
                <a:lnTo>
                  <a:pt x="3658504" y="1156412"/>
                </a:lnTo>
                <a:lnTo>
                  <a:pt x="3708452" y="1155136"/>
                </a:lnTo>
                <a:lnTo>
                  <a:pt x="3734366" y="1154978"/>
                </a:lnTo>
                <a:lnTo>
                  <a:pt x="3786823" y="1154399"/>
                </a:lnTo>
                <a:lnTo>
                  <a:pt x="3840130" y="1153546"/>
                </a:lnTo>
                <a:lnTo>
                  <a:pt x="3894301" y="1152509"/>
                </a:lnTo>
                <a:lnTo>
                  <a:pt x="3949350" y="1151381"/>
                </a:lnTo>
                <a:lnTo>
                  <a:pt x="3977208" y="1150812"/>
                </a:lnTo>
                <a:lnTo>
                  <a:pt x="4033600" y="1149718"/>
                </a:lnTo>
                <a:lnTo>
                  <a:pt x="4090904" y="1148762"/>
                </a:lnTo>
                <a:lnTo>
                  <a:pt x="4149133" y="1148034"/>
                </a:lnTo>
                <a:lnTo>
                  <a:pt x="4208302" y="1147627"/>
                </a:lnTo>
                <a:lnTo>
                  <a:pt x="4238244" y="1147571"/>
                </a:lnTo>
                <a:lnTo>
                  <a:pt x="4238244" y="0"/>
                </a:lnTo>
                <a:lnTo>
                  <a:pt x="0" y="0"/>
                </a:lnTo>
                <a:lnTo>
                  <a:pt x="0" y="1335786"/>
                </a:lnTo>
                <a:close/>
              </a:path>
            </a:pathLst>
          </a:custGeom>
          <a:ln w="9525">
            <a:solidFill>
              <a:srgbClr val="000000"/>
            </a:solidFill>
          </a:ln>
        </p:spPr>
        <p:txBody>
          <a:bodyPr wrap="square" lIns="0" tIns="0" rIns="0" bIns="0" rtlCol="0"/>
          <a:lstStyle/>
          <a:p>
            <a:endParaRPr/>
          </a:p>
        </p:txBody>
      </p:sp>
      <p:sp>
        <p:nvSpPr>
          <p:cNvPr id="43" name="object 43"/>
          <p:cNvSpPr/>
          <p:nvPr/>
        </p:nvSpPr>
        <p:spPr>
          <a:xfrm>
            <a:off x="1164983" y="5619750"/>
            <a:ext cx="3968115" cy="0"/>
          </a:xfrm>
          <a:custGeom>
            <a:avLst/>
            <a:gdLst/>
            <a:ahLst/>
            <a:cxnLst/>
            <a:rect l="l" t="t" r="r" b="b"/>
            <a:pathLst>
              <a:path w="3968115">
                <a:moveTo>
                  <a:pt x="0" y="0"/>
                </a:moveTo>
                <a:lnTo>
                  <a:pt x="3967734" y="0"/>
                </a:lnTo>
              </a:path>
            </a:pathLst>
          </a:custGeom>
          <a:ln w="9525">
            <a:solidFill>
              <a:srgbClr val="000000"/>
            </a:solidFill>
          </a:ln>
        </p:spPr>
        <p:txBody>
          <a:bodyPr wrap="square" lIns="0" tIns="0" rIns="0" bIns="0" rtlCol="0"/>
          <a:lstStyle/>
          <a:p>
            <a:endParaRPr/>
          </a:p>
        </p:txBody>
      </p:sp>
      <p:sp>
        <p:nvSpPr>
          <p:cNvPr id="44" name="object 44"/>
          <p:cNvSpPr/>
          <p:nvPr/>
        </p:nvSpPr>
        <p:spPr>
          <a:xfrm>
            <a:off x="2744609" y="5633465"/>
            <a:ext cx="0" cy="1097280"/>
          </a:xfrm>
          <a:custGeom>
            <a:avLst/>
            <a:gdLst/>
            <a:ahLst/>
            <a:cxnLst/>
            <a:rect l="l" t="t" r="r" b="b"/>
            <a:pathLst>
              <a:path h="1097279">
                <a:moveTo>
                  <a:pt x="0" y="0"/>
                </a:moveTo>
                <a:lnTo>
                  <a:pt x="0" y="1097280"/>
                </a:lnTo>
              </a:path>
            </a:pathLst>
          </a:custGeom>
          <a:ln w="9525">
            <a:solidFill>
              <a:srgbClr val="000000"/>
            </a:solidFill>
          </a:ln>
        </p:spPr>
        <p:txBody>
          <a:bodyPr wrap="square" lIns="0" tIns="0" rIns="0" bIns="0" rtlCol="0"/>
          <a:lstStyle/>
          <a:p>
            <a:endParaRPr/>
          </a:p>
        </p:txBody>
      </p:sp>
      <p:sp>
        <p:nvSpPr>
          <p:cNvPr id="45" name="object 45"/>
          <p:cNvSpPr/>
          <p:nvPr/>
        </p:nvSpPr>
        <p:spPr>
          <a:xfrm>
            <a:off x="1841639" y="5633465"/>
            <a:ext cx="0" cy="1065530"/>
          </a:xfrm>
          <a:custGeom>
            <a:avLst/>
            <a:gdLst/>
            <a:ahLst/>
            <a:cxnLst/>
            <a:rect l="l" t="t" r="r" b="b"/>
            <a:pathLst>
              <a:path h="1065529">
                <a:moveTo>
                  <a:pt x="0" y="0"/>
                </a:moveTo>
                <a:lnTo>
                  <a:pt x="0" y="1065276"/>
                </a:lnTo>
              </a:path>
            </a:pathLst>
          </a:custGeom>
          <a:ln w="9525">
            <a:solidFill>
              <a:srgbClr val="000000"/>
            </a:solidFill>
          </a:ln>
        </p:spPr>
        <p:txBody>
          <a:bodyPr wrap="square" lIns="0" tIns="0" rIns="0" bIns="0" rtlCol="0"/>
          <a:lstStyle/>
          <a:p>
            <a:endParaRPr/>
          </a:p>
        </p:txBody>
      </p:sp>
      <p:sp>
        <p:nvSpPr>
          <p:cNvPr id="46" name="object 46"/>
          <p:cNvSpPr/>
          <p:nvPr/>
        </p:nvSpPr>
        <p:spPr>
          <a:xfrm>
            <a:off x="979817" y="5212841"/>
            <a:ext cx="4746625" cy="304800"/>
          </a:xfrm>
          <a:custGeom>
            <a:avLst/>
            <a:gdLst/>
            <a:ahLst/>
            <a:cxnLst/>
            <a:rect l="l" t="t" r="r" b="b"/>
            <a:pathLst>
              <a:path w="4746625" h="304800">
                <a:moveTo>
                  <a:pt x="0" y="0"/>
                </a:moveTo>
                <a:lnTo>
                  <a:pt x="0" y="304800"/>
                </a:lnTo>
                <a:lnTo>
                  <a:pt x="4746498" y="304800"/>
                </a:lnTo>
                <a:lnTo>
                  <a:pt x="4746498" y="0"/>
                </a:lnTo>
                <a:lnTo>
                  <a:pt x="0" y="0"/>
                </a:lnTo>
                <a:close/>
              </a:path>
            </a:pathLst>
          </a:custGeom>
          <a:solidFill>
            <a:srgbClr val="000000"/>
          </a:solidFill>
        </p:spPr>
        <p:txBody>
          <a:bodyPr wrap="square" lIns="0" tIns="0" rIns="0" bIns="0" rtlCol="0"/>
          <a:lstStyle/>
          <a:p>
            <a:endParaRPr/>
          </a:p>
        </p:txBody>
      </p:sp>
      <p:sp>
        <p:nvSpPr>
          <p:cNvPr id="47" name="object 47"/>
          <p:cNvSpPr txBox="1"/>
          <p:nvPr/>
        </p:nvSpPr>
        <p:spPr>
          <a:xfrm>
            <a:off x="1059314" y="5275734"/>
            <a:ext cx="4586605" cy="646331"/>
          </a:xfrm>
          <a:prstGeom prst="rect">
            <a:avLst/>
          </a:prstGeom>
        </p:spPr>
        <p:txBody>
          <a:bodyPr vert="horz" wrap="square" lIns="0" tIns="0" rIns="0" bIns="0" rtlCol="0">
            <a:spAutoFit/>
          </a:bodyPr>
          <a:lstStyle/>
          <a:p>
            <a:pPr marL="44450" indent="-32384">
              <a:lnSpc>
                <a:spcPct val="100000"/>
              </a:lnSpc>
            </a:pPr>
            <a:r>
              <a:rPr sz="1400" b="1" spc="-5" dirty="0">
                <a:solidFill>
                  <a:srgbClr val="FFFFFF"/>
                </a:solidFill>
                <a:latin typeface="Microsoft JhengHei UI" panose="020B0604030504040204" pitchFamily="34" charset="-120"/>
                <a:ea typeface="Microsoft JhengHei UI" panose="020B0604030504040204" pitchFamily="34" charset="-120"/>
                <a:cs typeface="微软雅黑"/>
              </a:rPr>
              <a:t>已发生供</a:t>
            </a:r>
            <a:r>
              <a:rPr sz="1400" b="1" spc="-10" dirty="0">
                <a:solidFill>
                  <a:srgbClr val="FFFFFF"/>
                </a:solidFill>
                <a:latin typeface="Microsoft JhengHei UI" panose="020B0604030504040204" pitchFamily="34" charset="-120"/>
                <a:ea typeface="Microsoft JhengHei UI" panose="020B0604030504040204" pitchFamily="34" charset="-120"/>
                <a:cs typeface="微软雅黑"/>
              </a:rPr>
              <a:t>货</a:t>
            </a:r>
            <a:r>
              <a:rPr sz="1400" spc="-5" dirty="0">
                <a:solidFill>
                  <a:srgbClr val="FFFFFF"/>
                </a:solidFill>
                <a:latin typeface="Microsoft JhengHei UI" panose="020B0604030504040204" pitchFamily="34" charset="-120"/>
                <a:ea typeface="Microsoft JhengHei UI" panose="020B0604030504040204" pitchFamily="34" charset="-120"/>
                <a:cs typeface="微软雅黑"/>
              </a:rPr>
              <a:t>(供货商号，零件号，工程项目号，数量，日期)</a:t>
            </a:r>
            <a:endParaRPr sz="1400">
              <a:latin typeface="Microsoft JhengHei UI" panose="020B0604030504040204" pitchFamily="34" charset="-120"/>
              <a:ea typeface="Microsoft JhengHei UI" panose="020B0604030504040204" pitchFamily="34" charset="-120"/>
              <a:cs typeface="微软雅黑"/>
            </a:endParaRPr>
          </a:p>
          <a:p>
            <a:pPr>
              <a:lnSpc>
                <a:spcPct val="100000"/>
              </a:lnSpc>
              <a:spcBef>
                <a:spcPts val="46"/>
              </a:spcBef>
            </a:pPr>
            <a:endParaRPr sz="1400">
              <a:latin typeface="Microsoft JhengHei UI" panose="020B0604030504040204" pitchFamily="34" charset="-120"/>
              <a:ea typeface="Microsoft JhengHei UI" panose="020B0604030504040204" pitchFamily="34" charset="-120"/>
              <a:cs typeface="Times New Roman"/>
            </a:endParaRPr>
          </a:p>
          <a:p>
            <a:pPr marL="44450">
              <a:lnSpc>
                <a:spcPct val="100000"/>
              </a:lnSpc>
              <a:tabLst>
                <a:tab pos="1011555" algn="l"/>
                <a:tab pos="1859280" algn="l"/>
                <a:tab pos="2759075" algn="l"/>
                <a:tab pos="3429635" algn="l"/>
              </a:tabLst>
            </a:pPr>
            <a:r>
              <a:rPr sz="1400" spc="-5" dirty="0">
                <a:latin typeface="Microsoft JhengHei UI" panose="020B0604030504040204" pitchFamily="34" charset="-120"/>
                <a:ea typeface="Microsoft JhengHei UI" panose="020B0604030504040204" pitchFamily="34" charset="-120"/>
                <a:cs typeface="微软雅黑"/>
              </a:rPr>
              <a:t>供货商号	零件号	项目号	数量	日期</a:t>
            </a:r>
            <a:endParaRPr sz="1400">
              <a:latin typeface="Microsoft JhengHei UI" panose="020B0604030504040204" pitchFamily="34" charset="-120"/>
              <a:ea typeface="Microsoft JhengHei UI" panose="020B0604030504040204" pitchFamily="34" charset="-120"/>
              <a:cs typeface="微软雅黑"/>
            </a:endParaRPr>
          </a:p>
        </p:txBody>
      </p:sp>
      <p:sp>
        <p:nvSpPr>
          <p:cNvPr id="49" name="object 49"/>
          <p:cNvSpPr/>
          <p:nvPr/>
        </p:nvSpPr>
        <p:spPr>
          <a:xfrm>
            <a:off x="978293" y="5535167"/>
            <a:ext cx="929640" cy="486409"/>
          </a:xfrm>
          <a:custGeom>
            <a:avLst/>
            <a:gdLst/>
            <a:ahLst/>
            <a:cxnLst/>
            <a:rect l="l" t="t" r="r" b="b"/>
            <a:pathLst>
              <a:path w="929639" h="486410">
                <a:moveTo>
                  <a:pt x="464819" y="0"/>
                </a:moveTo>
                <a:lnTo>
                  <a:pt x="426686" y="806"/>
                </a:lnTo>
                <a:lnTo>
                  <a:pt x="353092" y="7072"/>
                </a:lnTo>
                <a:lnTo>
                  <a:pt x="283856" y="19121"/>
                </a:lnTo>
                <a:lnTo>
                  <a:pt x="219936" y="36451"/>
                </a:lnTo>
                <a:lnTo>
                  <a:pt x="162287" y="58558"/>
                </a:lnTo>
                <a:lnTo>
                  <a:pt x="111863" y="84941"/>
                </a:lnTo>
                <a:lnTo>
                  <a:pt x="69621" y="115095"/>
                </a:lnTo>
                <a:lnTo>
                  <a:pt x="36516" y="148518"/>
                </a:lnTo>
                <a:lnTo>
                  <a:pt x="13504" y="184707"/>
                </a:lnTo>
                <a:lnTo>
                  <a:pt x="1540" y="223160"/>
                </a:lnTo>
                <a:lnTo>
                  <a:pt x="0" y="243078"/>
                </a:lnTo>
                <a:lnTo>
                  <a:pt x="1540" y="262995"/>
                </a:lnTo>
                <a:lnTo>
                  <a:pt x="13504" y="301448"/>
                </a:lnTo>
                <a:lnTo>
                  <a:pt x="36516" y="337637"/>
                </a:lnTo>
                <a:lnTo>
                  <a:pt x="69621" y="371060"/>
                </a:lnTo>
                <a:lnTo>
                  <a:pt x="111863" y="401214"/>
                </a:lnTo>
                <a:lnTo>
                  <a:pt x="162287" y="427597"/>
                </a:lnTo>
                <a:lnTo>
                  <a:pt x="219936" y="449704"/>
                </a:lnTo>
                <a:lnTo>
                  <a:pt x="283856" y="467034"/>
                </a:lnTo>
                <a:lnTo>
                  <a:pt x="353092" y="479083"/>
                </a:lnTo>
                <a:lnTo>
                  <a:pt x="426686" y="485349"/>
                </a:lnTo>
                <a:lnTo>
                  <a:pt x="464819" y="486156"/>
                </a:lnTo>
                <a:lnTo>
                  <a:pt x="502953" y="485349"/>
                </a:lnTo>
                <a:lnTo>
                  <a:pt x="576547" y="479083"/>
                </a:lnTo>
                <a:lnTo>
                  <a:pt x="645783" y="467034"/>
                </a:lnTo>
                <a:lnTo>
                  <a:pt x="709703" y="449704"/>
                </a:lnTo>
                <a:lnTo>
                  <a:pt x="767352" y="427597"/>
                </a:lnTo>
                <a:lnTo>
                  <a:pt x="817776" y="401214"/>
                </a:lnTo>
                <a:lnTo>
                  <a:pt x="860018" y="371060"/>
                </a:lnTo>
                <a:lnTo>
                  <a:pt x="893123" y="337637"/>
                </a:lnTo>
                <a:lnTo>
                  <a:pt x="916135" y="301448"/>
                </a:lnTo>
                <a:lnTo>
                  <a:pt x="928099" y="262995"/>
                </a:lnTo>
                <a:lnTo>
                  <a:pt x="929639" y="243077"/>
                </a:lnTo>
                <a:lnTo>
                  <a:pt x="928099" y="223160"/>
                </a:lnTo>
                <a:lnTo>
                  <a:pt x="916135" y="184707"/>
                </a:lnTo>
                <a:lnTo>
                  <a:pt x="893123" y="148518"/>
                </a:lnTo>
                <a:lnTo>
                  <a:pt x="860018" y="115095"/>
                </a:lnTo>
                <a:lnTo>
                  <a:pt x="817776" y="84941"/>
                </a:lnTo>
                <a:lnTo>
                  <a:pt x="767352" y="58558"/>
                </a:lnTo>
                <a:lnTo>
                  <a:pt x="709703" y="36451"/>
                </a:lnTo>
                <a:lnTo>
                  <a:pt x="645783" y="19121"/>
                </a:lnTo>
                <a:lnTo>
                  <a:pt x="576547" y="7072"/>
                </a:lnTo>
                <a:lnTo>
                  <a:pt x="502953" y="806"/>
                </a:lnTo>
                <a:lnTo>
                  <a:pt x="464819" y="0"/>
                </a:lnTo>
                <a:close/>
              </a:path>
            </a:pathLst>
          </a:custGeom>
          <a:ln w="12700">
            <a:solidFill>
              <a:srgbClr val="000000"/>
            </a:solidFill>
          </a:ln>
        </p:spPr>
        <p:txBody>
          <a:bodyPr wrap="square" lIns="0" tIns="0" rIns="0" bIns="0" rtlCol="0"/>
          <a:lstStyle/>
          <a:p>
            <a:endParaRPr/>
          </a:p>
        </p:txBody>
      </p:sp>
      <p:sp>
        <p:nvSpPr>
          <p:cNvPr id="51" name="object 51"/>
          <p:cNvSpPr/>
          <p:nvPr/>
        </p:nvSpPr>
        <p:spPr>
          <a:xfrm>
            <a:off x="1838591" y="5522976"/>
            <a:ext cx="930910" cy="485775"/>
          </a:xfrm>
          <a:custGeom>
            <a:avLst/>
            <a:gdLst/>
            <a:ahLst/>
            <a:cxnLst/>
            <a:rect l="l" t="t" r="r" b="b"/>
            <a:pathLst>
              <a:path w="930910" h="485775">
                <a:moveTo>
                  <a:pt x="464819" y="0"/>
                </a:moveTo>
                <a:lnTo>
                  <a:pt x="426686" y="801"/>
                </a:lnTo>
                <a:lnTo>
                  <a:pt x="353092" y="7026"/>
                </a:lnTo>
                <a:lnTo>
                  <a:pt x="283856" y="19002"/>
                </a:lnTo>
                <a:lnTo>
                  <a:pt x="219936" y="36236"/>
                </a:lnTo>
                <a:lnTo>
                  <a:pt x="162287" y="58234"/>
                </a:lnTo>
                <a:lnTo>
                  <a:pt x="111863" y="84503"/>
                </a:lnTo>
                <a:lnTo>
                  <a:pt x="69621" y="114548"/>
                </a:lnTo>
                <a:lnTo>
                  <a:pt x="36516" y="147875"/>
                </a:lnTo>
                <a:lnTo>
                  <a:pt x="13504" y="183992"/>
                </a:lnTo>
                <a:lnTo>
                  <a:pt x="1540" y="222403"/>
                </a:lnTo>
                <a:lnTo>
                  <a:pt x="0" y="242316"/>
                </a:lnTo>
                <a:lnTo>
                  <a:pt x="1540" y="262233"/>
                </a:lnTo>
                <a:lnTo>
                  <a:pt x="13504" y="300686"/>
                </a:lnTo>
                <a:lnTo>
                  <a:pt x="36516" y="336875"/>
                </a:lnTo>
                <a:lnTo>
                  <a:pt x="69621" y="370298"/>
                </a:lnTo>
                <a:lnTo>
                  <a:pt x="111863" y="400452"/>
                </a:lnTo>
                <a:lnTo>
                  <a:pt x="162287" y="426835"/>
                </a:lnTo>
                <a:lnTo>
                  <a:pt x="219936" y="448942"/>
                </a:lnTo>
                <a:lnTo>
                  <a:pt x="283856" y="466272"/>
                </a:lnTo>
                <a:lnTo>
                  <a:pt x="353092" y="478321"/>
                </a:lnTo>
                <a:lnTo>
                  <a:pt x="426686" y="484587"/>
                </a:lnTo>
                <a:lnTo>
                  <a:pt x="464819" y="485394"/>
                </a:lnTo>
                <a:lnTo>
                  <a:pt x="502958" y="484587"/>
                </a:lnTo>
                <a:lnTo>
                  <a:pt x="576594" y="478321"/>
                </a:lnTo>
                <a:lnTo>
                  <a:pt x="645902" y="466272"/>
                </a:lnTo>
                <a:lnTo>
                  <a:pt x="709917" y="448942"/>
                </a:lnTo>
                <a:lnTo>
                  <a:pt x="767676" y="426835"/>
                </a:lnTo>
                <a:lnTo>
                  <a:pt x="818214" y="400452"/>
                </a:lnTo>
                <a:lnTo>
                  <a:pt x="860565" y="370298"/>
                </a:lnTo>
                <a:lnTo>
                  <a:pt x="893766" y="336875"/>
                </a:lnTo>
                <a:lnTo>
                  <a:pt x="916851" y="300686"/>
                </a:lnTo>
                <a:lnTo>
                  <a:pt x="928856" y="262233"/>
                </a:lnTo>
                <a:lnTo>
                  <a:pt x="930401" y="242315"/>
                </a:lnTo>
                <a:lnTo>
                  <a:pt x="928856" y="222403"/>
                </a:lnTo>
                <a:lnTo>
                  <a:pt x="916851" y="183992"/>
                </a:lnTo>
                <a:lnTo>
                  <a:pt x="893766" y="147875"/>
                </a:lnTo>
                <a:lnTo>
                  <a:pt x="860565" y="114548"/>
                </a:lnTo>
                <a:lnTo>
                  <a:pt x="818214" y="84503"/>
                </a:lnTo>
                <a:lnTo>
                  <a:pt x="767676" y="58234"/>
                </a:lnTo>
                <a:lnTo>
                  <a:pt x="709917" y="36236"/>
                </a:lnTo>
                <a:lnTo>
                  <a:pt x="645902" y="19002"/>
                </a:lnTo>
                <a:lnTo>
                  <a:pt x="576594" y="7026"/>
                </a:lnTo>
                <a:lnTo>
                  <a:pt x="502958" y="801"/>
                </a:lnTo>
                <a:lnTo>
                  <a:pt x="464819" y="0"/>
                </a:lnTo>
                <a:close/>
              </a:path>
            </a:pathLst>
          </a:custGeom>
          <a:ln w="12700">
            <a:solidFill>
              <a:srgbClr val="000000"/>
            </a:solidFill>
          </a:ln>
        </p:spPr>
        <p:txBody>
          <a:bodyPr wrap="square" lIns="0" tIns="0" rIns="0" bIns="0" rtlCol="0"/>
          <a:lstStyle/>
          <a:p>
            <a:endParaRPr/>
          </a:p>
        </p:txBody>
      </p:sp>
      <p:sp>
        <p:nvSpPr>
          <p:cNvPr id="52" name="object 52"/>
          <p:cNvSpPr/>
          <p:nvPr/>
        </p:nvSpPr>
        <p:spPr>
          <a:xfrm>
            <a:off x="3622433" y="5612891"/>
            <a:ext cx="0" cy="1012825"/>
          </a:xfrm>
          <a:custGeom>
            <a:avLst/>
            <a:gdLst/>
            <a:ahLst/>
            <a:cxnLst/>
            <a:rect l="l" t="t" r="r" b="b"/>
            <a:pathLst>
              <a:path h="1012825">
                <a:moveTo>
                  <a:pt x="0" y="0"/>
                </a:moveTo>
                <a:lnTo>
                  <a:pt x="0" y="1012697"/>
                </a:lnTo>
              </a:path>
            </a:pathLst>
          </a:custGeom>
          <a:ln w="12700">
            <a:solidFill>
              <a:srgbClr val="000000"/>
            </a:solidFill>
          </a:ln>
        </p:spPr>
        <p:txBody>
          <a:bodyPr wrap="square" lIns="0" tIns="0" rIns="0" bIns="0" rtlCol="0"/>
          <a:lstStyle/>
          <a:p>
            <a:endParaRPr/>
          </a:p>
        </p:txBody>
      </p:sp>
      <p:sp>
        <p:nvSpPr>
          <p:cNvPr id="53" name="object 53"/>
          <p:cNvSpPr/>
          <p:nvPr/>
        </p:nvSpPr>
        <p:spPr>
          <a:xfrm>
            <a:off x="4325759" y="5612891"/>
            <a:ext cx="0" cy="929005"/>
          </a:xfrm>
          <a:custGeom>
            <a:avLst/>
            <a:gdLst/>
            <a:ahLst/>
            <a:cxnLst/>
            <a:rect l="l" t="t" r="r" b="b"/>
            <a:pathLst>
              <a:path h="929004">
                <a:moveTo>
                  <a:pt x="0" y="0"/>
                </a:moveTo>
                <a:lnTo>
                  <a:pt x="0" y="928878"/>
                </a:lnTo>
              </a:path>
            </a:pathLst>
          </a:custGeom>
          <a:ln w="12700">
            <a:solidFill>
              <a:srgbClr val="000000"/>
            </a:solidFill>
          </a:ln>
        </p:spPr>
        <p:txBody>
          <a:bodyPr wrap="square" lIns="0" tIns="0" rIns="0" bIns="0" rtlCol="0"/>
          <a:lstStyle/>
          <a:p>
            <a:endParaRPr/>
          </a:p>
        </p:txBody>
      </p:sp>
      <p:sp>
        <p:nvSpPr>
          <p:cNvPr id="55" name="object 55"/>
          <p:cNvSpPr/>
          <p:nvPr/>
        </p:nvSpPr>
        <p:spPr>
          <a:xfrm>
            <a:off x="2743085" y="5527547"/>
            <a:ext cx="930910" cy="485775"/>
          </a:xfrm>
          <a:custGeom>
            <a:avLst/>
            <a:gdLst/>
            <a:ahLst/>
            <a:cxnLst/>
            <a:rect l="l" t="t" r="r" b="b"/>
            <a:pathLst>
              <a:path w="930910" h="485775">
                <a:moveTo>
                  <a:pt x="465581" y="0"/>
                </a:moveTo>
                <a:lnTo>
                  <a:pt x="427443" y="806"/>
                </a:lnTo>
                <a:lnTo>
                  <a:pt x="353807" y="7072"/>
                </a:lnTo>
                <a:lnTo>
                  <a:pt x="284499" y="19121"/>
                </a:lnTo>
                <a:lnTo>
                  <a:pt x="220484" y="36451"/>
                </a:lnTo>
                <a:lnTo>
                  <a:pt x="162725" y="58558"/>
                </a:lnTo>
                <a:lnTo>
                  <a:pt x="112187" y="84941"/>
                </a:lnTo>
                <a:lnTo>
                  <a:pt x="69836" y="115095"/>
                </a:lnTo>
                <a:lnTo>
                  <a:pt x="36635" y="148518"/>
                </a:lnTo>
                <a:lnTo>
                  <a:pt x="13550" y="184707"/>
                </a:lnTo>
                <a:lnTo>
                  <a:pt x="1545" y="223160"/>
                </a:lnTo>
                <a:lnTo>
                  <a:pt x="0" y="243078"/>
                </a:lnTo>
                <a:lnTo>
                  <a:pt x="1545" y="262990"/>
                </a:lnTo>
                <a:lnTo>
                  <a:pt x="13550" y="301401"/>
                </a:lnTo>
                <a:lnTo>
                  <a:pt x="36635" y="337518"/>
                </a:lnTo>
                <a:lnTo>
                  <a:pt x="69836" y="370845"/>
                </a:lnTo>
                <a:lnTo>
                  <a:pt x="112187" y="400890"/>
                </a:lnTo>
                <a:lnTo>
                  <a:pt x="162725" y="427159"/>
                </a:lnTo>
                <a:lnTo>
                  <a:pt x="220484" y="449157"/>
                </a:lnTo>
                <a:lnTo>
                  <a:pt x="284499" y="466391"/>
                </a:lnTo>
                <a:lnTo>
                  <a:pt x="353807" y="478367"/>
                </a:lnTo>
                <a:lnTo>
                  <a:pt x="427443" y="484592"/>
                </a:lnTo>
                <a:lnTo>
                  <a:pt x="465581" y="485394"/>
                </a:lnTo>
                <a:lnTo>
                  <a:pt x="503715" y="484592"/>
                </a:lnTo>
                <a:lnTo>
                  <a:pt x="577309" y="478367"/>
                </a:lnTo>
                <a:lnTo>
                  <a:pt x="646545" y="466391"/>
                </a:lnTo>
                <a:lnTo>
                  <a:pt x="710465" y="449157"/>
                </a:lnTo>
                <a:lnTo>
                  <a:pt x="768114" y="427159"/>
                </a:lnTo>
                <a:lnTo>
                  <a:pt x="818538" y="400890"/>
                </a:lnTo>
                <a:lnTo>
                  <a:pt x="860780" y="370845"/>
                </a:lnTo>
                <a:lnTo>
                  <a:pt x="893885" y="337518"/>
                </a:lnTo>
                <a:lnTo>
                  <a:pt x="916897" y="301401"/>
                </a:lnTo>
                <a:lnTo>
                  <a:pt x="928861" y="262990"/>
                </a:lnTo>
                <a:lnTo>
                  <a:pt x="930401" y="243077"/>
                </a:lnTo>
                <a:lnTo>
                  <a:pt x="928861" y="223160"/>
                </a:lnTo>
                <a:lnTo>
                  <a:pt x="916897" y="184707"/>
                </a:lnTo>
                <a:lnTo>
                  <a:pt x="893885" y="148518"/>
                </a:lnTo>
                <a:lnTo>
                  <a:pt x="860780" y="115095"/>
                </a:lnTo>
                <a:lnTo>
                  <a:pt x="818538" y="84941"/>
                </a:lnTo>
                <a:lnTo>
                  <a:pt x="768114" y="58558"/>
                </a:lnTo>
                <a:lnTo>
                  <a:pt x="710465" y="36451"/>
                </a:lnTo>
                <a:lnTo>
                  <a:pt x="646545" y="19121"/>
                </a:lnTo>
                <a:lnTo>
                  <a:pt x="577309" y="7072"/>
                </a:lnTo>
                <a:lnTo>
                  <a:pt x="503715" y="806"/>
                </a:lnTo>
                <a:lnTo>
                  <a:pt x="465581" y="0"/>
                </a:lnTo>
                <a:close/>
              </a:path>
            </a:pathLst>
          </a:custGeom>
          <a:ln w="12700">
            <a:solidFill>
              <a:srgbClr val="000000"/>
            </a:solidFill>
          </a:ln>
        </p:spPr>
        <p:txBody>
          <a:bodyPr wrap="square" lIns="0" tIns="0" rIns="0" bIns="0" rtlCol="0"/>
          <a:lstStyle/>
          <a:p>
            <a:endParaRPr/>
          </a:p>
        </p:txBody>
      </p:sp>
      <p:sp>
        <p:nvSpPr>
          <p:cNvPr id="56" name="object 56"/>
          <p:cNvSpPr/>
          <p:nvPr/>
        </p:nvSpPr>
        <p:spPr>
          <a:xfrm>
            <a:off x="5893193" y="5471921"/>
            <a:ext cx="2860040" cy="1430655"/>
          </a:xfrm>
          <a:custGeom>
            <a:avLst/>
            <a:gdLst/>
            <a:ahLst/>
            <a:cxnLst/>
            <a:rect l="l" t="t" r="r" b="b"/>
            <a:pathLst>
              <a:path w="2860040" h="1430654">
                <a:moveTo>
                  <a:pt x="0" y="1335786"/>
                </a:moveTo>
                <a:lnTo>
                  <a:pt x="37485" y="1343438"/>
                </a:lnTo>
                <a:lnTo>
                  <a:pt x="74938" y="1350459"/>
                </a:lnTo>
                <a:lnTo>
                  <a:pt x="130987" y="1360027"/>
                </a:lnTo>
                <a:lnTo>
                  <a:pt x="186785" y="1368742"/>
                </a:lnTo>
                <a:lnTo>
                  <a:pt x="242222" y="1376942"/>
                </a:lnTo>
                <a:lnTo>
                  <a:pt x="260603" y="1379620"/>
                </a:lnTo>
                <a:lnTo>
                  <a:pt x="278927" y="1382291"/>
                </a:lnTo>
                <a:lnTo>
                  <a:pt x="333525" y="1390389"/>
                </a:lnTo>
                <a:lnTo>
                  <a:pt x="369570" y="1395984"/>
                </a:lnTo>
                <a:lnTo>
                  <a:pt x="385303" y="1398187"/>
                </a:lnTo>
                <a:lnTo>
                  <a:pt x="432029" y="1403939"/>
                </a:lnTo>
                <a:lnTo>
                  <a:pt x="478056" y="1408765"/>
                </a:lnTo>
                <a:lnTo>
                  <a:pt x="523398" y="1413129"/>
                </a:lnTo>
                <a:lnTo>
                  <a:pt x="538363" y="1414560"/>
                </a:lnTo>
                <a:lnTo>
                  <a:pt x="582817" y="1419026"/>
                </a:lnTo>
                <a:lnTo>
                  <a:pt x="626624" y="1424110"/>
                </a:lnTo>
                <a:lnTo>
                  <a:pt x="669798" y="1430274"/>
                </a:lnTo>
                <a:lnTo>
                  <a:pt x="708787" y="1430163"/>
                </a:lnTo>
                <a:lnTo>
                  <a:pt x="778382" y="1429335"/>
                </a:lnTo>
                <a:lnTo>
                  <a:pt x="837795" y="1427833"/>
                </a:lnTo>
                <a:lnTo>
                  <a:pt x="888223" y="1425816"/>
                </a:lnTo>
                <a:lnTo>
                  <a:pt x="930866" y="1423446"/>
                </a:lnTo>
                <a:lnTo>
                  <a:pt x="982851" y="1419575"/>
                </a:lnTo>
                <a:lnTo>
                  <a:pt x="1024056" y="1415807"/>
                </a:lnTo>
                <a:lnTo>
                  <a:pt x="1036094" y="1414668"/>
                </a:lnTo>
                <a:lnTo>
                  <a:pt x="1047533" y="1413620"/>
                </a:lnTo>
                <a:lnTo>
                  <a:pt x="1058523" y="1412683"/>
                </a:lnTo>
                <a:lnTo>
                  <a:pt x="1069213" y="1411877"/>
                </a:lnTo>
                <a:lnTo>
                  <a:pt x="1079754" y="1411224"/>
                </a:lnTo>
                <a:lnTo>
                  <a:pt x="1092427" y="1409877"/>
                </a:lnTo>
                <a:lnTo>
                  <a:pt x="1130739" y="1405103"/>
                </a:lnTo>
                <a:lnTo>
                  <a:pt x="1169206" y="1399475"/>
                </a:lnTo>
                <a:lnTo>
                  <a:pt x="1207461" y="1393316"/>
                </a:lnTo>
                <a:lnTo>
                  <a:pt x="1245139" y="1386950"/>
                </a:lnTo>
                <a:lnTo>
                  <a:pt x="1257507" y="1384837"/>
                </a:lnTo>
                <a:lnTo>
                  <a:pt x="1269757" y="1382749"/>
                </a:lnTo>
                <a:lnTo>
                  <a:pt x="1281875" y="1380697"/>
                </a:lnTo>
                <a:lnTo>
                  <a:pt x="1293848" y="1378694"/>
                </a:lnTo>
                <a:lnTo>
                  <a:pt x="1307388" y="1375822"/>
                </a:lnTo>
                <a:lnTo>
                  <a:pt x="1320614" y="1373033"/>
                </a:lnTo>
                <a:lnTo>
                  <a:pt x="1333561" y="1370306"/>
                </a:lnTo>
                <a:lnTo>
                  <a:pt x="1346259" y="1367619"/>
                </a:lnTo>
                <a:lnTo>
                  <a:pt x="1395223" y="1356861"/>
                </a:lnTo>
                <a:lnTo>
                  <a:pt x="1442822" y="1345075"/>
                </a:lnTo>
                <a:lnTo>
                  <a:pt x="1491137" y="1330919"/>
                </a:lnTo>
                <a:lnTo>
                  <a:pt x="1503872" y="1328437"/>
                </a:lnTo>
                <a:lnTo>
                  <a:pt x="1541800" y="1320840"/>
                </a:lnTo>
                <a:lnTo>
                  <a:pt x="1579329" y="1312967"/>
                </a:lnTo>
                <a:lnTo>
                  <a:pt x="1628798" y="1301930"/>
                </a:lnTo>
                <a:lnTo>
                  <a:pt x="1677672" y="1290139"/>
                </a:lnTo>
                <a:lnTo>
                  <a:pt x="1701907" y="1283914"/>
                </a:lnTo>
                <a:lnTo>
                  <a:pt x="1714575" y="1281288"/>
                </a:lnTo>
                <a:lnTo>
                  <a:pt x="1751900" y="1273146"/>
                </a:lnTo>
                <a:lnTo>
                  <a:pt x="1800724" y="1261925"/>
                </a:lnTo>
                <a:lnTo>
                  <a:pt x="1812877" y="1259098"/>
                </a:lnTo>
                <a:lnTo>
                  <a:pt x="1825043" y="1256277"/>
                </a:lnTo>
                <a:lnTo>
                  <a:pt x="1874185" y="1245173"/>
                </a:lnTo>
                <a:lnTo>
                  <a:pt x="1912026" y="1237223"/>
                </a:lnTo>
                <a:lnTo>
                  <a:pt x="1937566" y="1232746"/>
                </a:lnTo>
                <a:lnTo>
                  <a:pt x="1950173" y="1230681"/>
                </a:lnTo>
                <a:lnTo>
                  <a:pt x="1987936" y="1223861"/>
                </a:lnTo>
                <a:lnTo>
                  <a:pt x="2025967" y="1216423"/>
                </a:lnTo>
                <a:lnTo>
                  <a:pt x="2038784" y="1213877"/>
                </a:lnTo>
                <a:lnTo>
                  <a:pt x="2051698" y="1211324"/>
                </a:lnTo>
                <a:lnTo>
                  <a:pt x="2091200" y="1203770"/>
                </a:lnTo>
                <a:lnTo>
                  <a:pt x="2132198" y="1196695"/>
                </a:lnTo>
                <a:lnTo>
                  <a:pt x="2175154" y="1190511"/>
                </a:lnTo>
                <a:lnTo>
                  <a:pt x="2204238" y="1187494"/>
                </a:lnTo>
                <a:lnTo>
                  <a:pt x="2218428" y="1186113"/>
                </a:lnTo>
                <a:lnTo>
                  <a:pt x="2260818" y="1181219"/>
                </a:lnTo>
                <a:lnTo>
                  <a:pt x="2303337" y="1175552"/>
                </a:lnTo>
                <a:lnTo>
                  <a:pt x="2332005" y="1171575"/>
                </a:lnTo>
                <a:lnTo>
                  <a:pt x="2346493" y="1169577"/>
                </a:lnTo>
                <a:lnTo>
                  <a:pt x="2390797" y="1163756"/>
                </a:lnTo>
                <a:lnTo>
                  <a:pt x="2436756" y="1158553"/>
                </a:lnTo>
                <a:lnTo>
                  <a:pt x="2484882" y="1154430"/>
                </a:lnTo>
                <a:lnTo>
                  <a:pt x="2502215" y="1154374"/>
                </a:lnTo>
                <a:lnTo>
                  <a:pt x="2519697" y="1154216"/>
                </a:lnTo>
                <a:lnTo>
                  <a:pt x="2573035" y="1153239"/>
                </a:lnTo>
                <a:lnTo>
                  <a:pt x="2627711" y="1151747"/>
                </a:lnTo>
                <a:lnTo>
                  <a:pt x="2664904" y="1150620"/>
                </a:lnTo>
                <a:lnTo>
                  <a:pt x="2683723" y="1150050"/>
                </a:lnTo>
                <a:lnTo>
                  <a:pt x="2721808" y="1148956"/>
                </a:lnTo>
                <a:lnTo>
                  <a:pt x="2760487" y="1148000"/>
                </a:lnTo>
                <a:lnTo>
                  <a:pt x="2799761" y="1147272"/>
                </a:lnTo>
                <a:lnTo>
                  <a:pt x="2839629" y="1146865"/>
                </a:lnTo>
                <a:lnTo>
                  <a:pt x="2859786" y="1146810"/>
                </a:lnTo>
                <a:lnTo>
                  <a:pt x="2859786" y="0"/>
                </a:lnTo>
                <a:lnTo>
                  <a:pt x="0" y="0"/>
                </a:lnTo>
                <a:lnTo>
                  <a:pt x="0" y="1335786"/>
                </a:lnTo>
                <a:close/>
              </a:path>
            </a:pathLst>
          </a:custGeom>
          <a:ln w="9524">
            <a:solidFill>
              <a:srgbClr val="000000"/>
            </a:solidFill>
          </a:ln>
        </p:spPr>
        <p:txBody>
          <a:bodyPr wrap="square" lIns="0" tIns="0" rIns="0" bIns="0" rtlCol="0"/>
          <a:lstStyle/>
          <a:p>
            <a:endParaRPr/>
          </a:p>
        </p:txBody>
      </p:sp>
      <p:sp>
        <p:nvSpPr>
          <p:cNvPr id="57" name="object 57"/>
          <p:cNvSpPr/>
          <p:nvPr/>
        </p:nvSpPr>
        <p:spPr>
          <a:xfrm>
            <a:off x="6029591" y="5609844"/>
            <a:ext cx="2588260" cy="0"/>
          </a:xfrm>
          <a:custGeom>
            <a:avLst/>
            <a:gdLst/>
            <a:ahLst/>
            <a:cxnLst/>
            <a:rect l="l" t="t" r="r" b="b"/>
            <a:pathLst>
              <a:path w="2588259">
                <a:moveTo>
                  <a:pt x="0" y="0"/>
                </a:moveTo>
                <a:lnTo>
                  <a:pt x="2587752" y="0"/>
                </a:lnTo>
              </a:path>
            </a:pathLst>
          </a:custGeom>
          <a:ln w="9525">
            <a:solidFill>
              <a:srgbClr val="000000"/>
            </a:solidFill>
          </a:ln>
        </p:spPr>
        <p:txBody>
          <a:bodyPr wrap="square" lIns="0" tIns="0" rIns="0" bIns="0" rtlCol="0"/>
          <a:lstStyle/>
          <a:p>
            <a:endParaRPr/>
          </a:p>
        </p:txBody>
      </p:sp>
      <p:sp>
        <p:nvSpPr>
          <p:cNvPr id="58" name="object 58"/>
          <p:cNvSpPr/>
          <p:nvPr/>
        </p:nvSpPr>
        <p:spPr>
          <a:xfrm>
            <a:off x="6029591" y="5913120"/>
            <a:ext cx="2570480" cy="0"/>
          </a:xfrm>
          <a:custGeom>
            <a:avLst/>
            <a:gdLst/>
            <a:ahLst/>
            <a:cxnLst/>
            <a:rect l="l" t="t" r="r" b="b"/>
            <a:pathLst>
              <a:path w="2570479">
                <a:moveTo>
                  <a:pt x="0" y="0"/>
                </a:moveTo>
                <a:lnTo>
                  <a:pt x="2570226" y="0"/>
                </a:lnTo>
              </a:path>
            </a:pathLst>
          </a:custGeom>
          <a:ln w="9525">
            <a:solidFill>
              <a:srgbClr val="000000"/>
            </a:solidFill>
          </a:ln>
        </p:spPr>
        <p:txBody>
          <a:bodyPr wrap="square" lIns="0" tIns="0" rIns="0" bIns="0" rtlCol="0"/>
          <a:lstStyle/>
          <a:p>
            <a:endParaRPr/>
          </a:p>
        </p:txBody>
      </p:sp>
      <p:sp>
        <p:nvSpPr>
          <p:cNvPr id="59" name="object 59"/>
          <p:cNvSpPr/>
          <p:nvPr/>
        </p:nvSpPr>
        <p:spPr>
          <a:xfrm>
            <a:off x="7609217" y="5624321"/>
            <a:ext cx="0" cy="1096645"/>
          </a:xfrm>
          <a:custGeom>
            <a:avLst/>
            <a:gdLst/>
            <a:ahLst/>
            <a:cxnLst/>
            <a:rect l="l" t="t" r="r" b="b"/>
            <a:pathLst>
              <a:path h="1096645">
                <a:moveTo>
                  <a:pt x="0" y="0"/>
                </a:moveTo>
                <a:lnTo>
                  <a:pt x="0" y="1096518"/>
                </a:lnTo>
              </a:path>
            </a:pathLst>
          </a:custGeom>
          <a:ln w="9525">
            <a:solidFill>
              <a:srgbClr val="000000"/>
            </a:solidFill>
          </a:ln>
        </p:spPr>
        <p:txBody>
          <a:bodyPr wrap="square" lIns="0" tIns="0" rIns="0" bIns="0" rtlCol="0"/>
          <a:lstStyle/>
          <a:p>
            <a:endParaRPr/>
          </a:p>
        </p:txBody>
      </p:sp>
      <p:sp>
        <p:nvSpPr>
          <p:cNvPr id="60" name="object 60"/>
          <p:cNvSpPr/>
          <p:nvPr/>
        </p:nvSpPr>
        <p:spPr>
          <a:xfrm>
            <a:off x="6658241" y="5577840"/>
            <a:ext cx="0" cy="1065530"/>
          </a:xfrm>
          <a:custGeom>
            <a:avLst/>
            <a:gdLst/>
            <a:ahLst/>
            <a:cxnLst/>
            <a:rect l="l" t="t" r="r" b="b"/>
            <a:pathLst>
              <a:path h="1065529">
                <a:moveTo>
                  <a:pt x="0" y="0"/>
                </a:moveTo>
                <a:lnTo>
                  <a:pt x="0" y="1065276"/>
                </a:lnTo>
              </a:path>
            </a:pathLst>
          </a:custGeom>
          <a:ln w="9525">
            <a:solidFill>
              <a:srgbClr val="000000"/>
            </a:solidFill>
          </a:ln>
        </p:spPr>
        <p:txBody>
          <a:bodyPr wrap="square" lIns="0" tIns="0" rIns="0" bIns="0" rtlCol="0"/>
          <a:lstStyle/>
          <a:p>
            <a:endParaRPr/>
          </a:p>
        </p:txBody>
      </p:sp>
      <p:sp>
        <p:nvSpPr>
          <p:cNvPr id="61" name="object 61"/>
          <p:cNvSpPr/>
          <p:nvPr/>
        </p:nvSpPr>
        <p:spPr>
          <a:xfrm>
            <a:off x="5843663" y="5203697"/>
            <a:ext cx="3858260" cy="304800"/>
          </a:xfrm>
          <a:custGeom>
            <a:avLst/>
            <a:gdLst/>
            <a:ahLst/>
            <a:cxnLst/>
            <a:rect l="l" t="t" r="r" b="b"/>
            <a:pathLst>
              <a:path w="3858259" h="304800">
                <a:moveTo>
                  <a:pt x="0" y="0"/>
                </a:moveTo>
                <a:lnTo>
                  <a:pt x="0" y="304800"/>
                </a:lnTo>
                <a:lnTo>
                  <a:pt x="3858005" y="304800"/>
                </a:lnTo>
                <a:lnTo>
                  <a:pt x="3858005" y="0"/>
                </a:lnTo>
                <a:lnTo>
                  <a:pt x="0" y="0"/>
                </a:lnTo>
                <a:close/>
              </a:path>
            </a:pathLst>
          </a:custGeom>
          <a:solidFill>
            <a:srgbClr val="000000"/>
          </a:solidFill>
        </p:spPr>
        <p:txBody>
          <a:bodyPr wrap="square" lIns="0" tIns="0" rIns="0" bIns="0" rtlCol="0"/>
          <a:lstStyle/>
          <a:p>
            <a:endParaRPr/>
          </a:p>
        </p:txBody>
      </p:sp>
      <p:sp>
        <p:nvSpPr>
          <p:cNvPr id="62" name="object 62"/>
          <p:cNvSpPr txBox="1"/>
          <p:nvPr/>
        </p:nvSpPr>
        <p:spPr>
          <a:xfrm>
            <a:off x="5923159" y="5265828"/>
            <a:ext cx="3698240" cy="659155"/>
          </a:xfrm>
          <a:prstGeom prst="rect">
            <a:avLst/>
          </a:prstGeom>
        </p:spPr>
        <p:txBody>
          <a:bodyPr vert="horz" wrap="square" lIns="0" tIns="0" rIns="0" bIns="0" rtlCol="0">
            <a:spAutoFit/>
          </a:bodyPr>
          <a:lstStyle/>
          <a:p>
            <a:pPr marL="44450" indent="-32384">
              <a:lnSpc>
                <a:spcPct val="100000"/>
              </a:lnSpc>
            </a:pPr>
            <a:r>
              <a:rPr sz="1400" b="1" spc="-5" dirty="0">
                <a:solidFill>
                  <a:srgbClr val="FFFFFF"/>
                </a:solidFill>
                <a:latin typeface="Microsoft JhengHei UI" panose="020B0604030504040204" pitchFamily="34" charset="-120"/>
                <a:ea typeface="Microsoft JhengHei UI" panose="020B0604030504040204" pitchFamily="34" charset="-120"/>
                <a:cs typeface="微软雅黑"/>
              </a:rPr>
              <a:t>允许发生供货</a:t>
            </a:r>
            <a:r>
              <a:rPr sz="1400" spc="-5" dirty="0">
                <a:solidFill>
                  <a:srgbClr val="FFFFFF"/>
                </a:solidFill>
                <a:latin typeface="Microsoft JhengHei UI" panose="020B0604030504040204" pitchFamily="34" charset="-120"/>
                <a:ea typeface="Microsoft JhengHei UI" panose="020B0604030504040204" pitchFamily="34" charset="-120"/>
                <a:cs typeface="微软雅黑"/>
              </a:rPr>
              <a:t>(供货商号，零件号，工程项目号)</a:t>
            </a:r>
            <a:endParaRPr sz="1400">
              <a:latin typeface="Microsoft JhengHei UI" panose="020B0604030504040204" pitchFamily="34" charset="-120"/>
              <a:ea typeface="Microsoft JhengHei UI" panose="020B0604030504040204" pitchFamily="34" charset="-120"/>
              <a:cs typeface="微软雅黑"/>
            </a:endParaRPr>
          </a:p>
          <a:p>
            <a:pPr>
              <a:lnSpc>
                <a:spcPct val="100000"/>
              </a:lnSpc>
              <a:spcBef>
                <a:spcPts val="52"/>
              </a:spcBef>
            </a:pPr>
            <a:endParaRPr sz="1400">
              <a:latin typeface="Microsoft JhengHei UI" panose="020B0604030504040204" pitchFamily="34" charset="-120"/>
              <a:ea typeface="Microsoft JhengHei UI" panose="020B0604030504040204" pitchFamily="34" charset="-120"/>
              <a:cs typeface="Times New Roman"/>
            </a:endParaRPr>
          </a:p>
          <a:p>
            <a:pPr marL="44450">
              <a:lnSpc>
                <a:spcPct val="100000"/>
              </a:lnSpc>
              <a:tabLst>
                <a:tab pos="1011555" algn="l"/>
                <a:tab pos="1859280" algn="l"/>
              </a:tabLst>
            </a:pPr>
            <a:r>
              <a:rPr sz="1400" spc="-5" dirty="0">
                <a:latin typeface="Microsoft JhengHei UI" panose="020B0604030504040204" pitchFamily="34" charset="-120"/>
                <a:ea typeface="Microsoft JhengHei UI" panose="020B0604030504040204" pitchFamily="34" charset="-120"/>
                <a:cs typeface="微软雅黑"/>
              </a:rPr>
              <a:t>供货商号	零件号	项目号</a:t>
            </a:r>
            <a:endParaRPr sz="1400">
              <a:latin typeface="Microsoft JhengHei UI" panose="020B0604030504040204" pitchFamily="34" charset="-120"/>
              <a:ea typeface="Microsoft JhengHei UI" panose="020B0604030504040204" pitchFamily="34" charset="-120"/>
              <a:cs typeface="微软雅黑"/>
            </a:endParaRPr>
          </a:p>
        </p:txBody>
      </p:sp>
      <p:sp>
        <p:nvSpPr>
          <p:cNvPr id="64" name="object 64"/>
          <p:cNvSpPr/>
          <p:nvPr/>
        </p:nvSpPr>
        <p:spPr>
          <a:xfrm>
            <a:off x="5794133" y="5479541"/>
            <a:ext cx="930910" cy="486409"/>
          </a:xfrm>
          <a:custGeom>
            <a:avLst/>
            <a:gdLst/>
            <a:ahLst/>
            <a:cxnLst/>
            <a:rect l="l" t="t" r="r" b="b"/>
            <a:pathLst>
              <a:path w="930909" h="486410">
                <a:moveTo>
                  <a:pt x="465582" y="0"/>
                </a:moveTo>
                <a:lnTo>
                  <a:pt x="427443" y="806"/>
                </a:lnTo>
                <a:lnTo>
                  <a:pt x="353807" y="7072"/>
                </a:lnTo>
                <a:lnTo>
                  <a:pt x="284499" y="19121"/>
                </a:lnTo>
                <a:lnTo>
                  <a:pt x="220484" y="36451"/>
                </a:lnTo>
                <a:lnTo>
                  <a:pt x="162725" y="58558"/>
                </a:lnTo>
                <a:lnTo>
                  <a:pt x="112187" y="84941"/>
                </a:lnTo>
                <a:lnTo>
                  <a:pt x="69836" y="115095"/>
                </a:lnTo>
                <a:lnTo>
                  <a:pt x="36635" y="148518"/>
                </a:lnTo>
                <a:lnTo>
                  <a:pt x="13550" y="184707"/>
                </a:lnTo>
                <a:lnTo>
                  <a:pt x="1545" y="223160"/>
                </a:lnTo>
                <a:lnTo>
                  <a:pt x="0" y="243078"/>
                </a:lnTo>
                <a:lnTo>
                  <a:pt x="1545" y="262995"/>
                </a:lnTo>
                <a:lnTo>
                  <a:pt x="13550" y="301448"/>
                </a:lnTo>
                <a:lnTo>
                  <a:pt x="36635" y="337637"/>
                </a:lnTo>
                <a:lnTo>
                  <a:pt x="69836" y="371060"/>
                </a:lnTo>
                <a:lnTo>
                  <a:pt x="112187" y="401214"/>
                </a:lnTo>
                <a:lnTo>
                  <a:pt x="162725" y="427597"/>
                </a:lnTo>
                <a:lnTo>
                  <a:pt x="220484" y="449704"/>
                </a:lnTo>
                <a:lnTo>
                  <a:pt x="284499" y="467034"/>
                </a:lnTo>
                <a:lnTo>
                  <a:pt x="353807" y="479083"/>
                </a:lnTo>
                <a:lnTo>
                  <a:pt x="427443" y="485349"/>
                </a:lnTo>
                <a:lnTo>
                  <a:pt x="465582" y="486156"/>
                </a:lnTo>
                <a:lnTo>
                  <a:pt x="503715" y="485349"/>
                </a:lnTo>
                <a:lnTo>
                  <a:pt x="577309" y="479083"/>
                </a:lnTo>
                <a:lnTo>
                  <a:pt x="646545" y="467034"/>
                </a:lnTo>
                <a:lnTo>
                  <a:pt x="710465" y="449704"/>
                </a:lnTo>
                <a:lnTo>
                  <a:pt x="768114" y="427597"/>
                </a:lnTo>
                <a:lnTo>
                  <a:pt x="818538" y="401214"/>
                </a:lnTo>
                <a:lnTo>
                  <a:pt x="860780" y="371060"/>
                </a:lnTo>
                <a:lnTo>
                  <a:pt x="893885" y="337637"/>
                </a:lnTo>
                <a:lnTo>
                  <a:pt x="916897" y="301448"/>
                </a:lnTo>
                <a:lnTo>
                  <a:pt x="928861" y="262995"/>
                </a:lnTo>
                <a:lnTo>
                  <a:pt x="930402" y="243077"/>
                </a:lnTo>
                <a:lnTo>
                  <a:pt x="928861" y="223160"/>
                </a:lnTo>
                <a:lnTo>
                  <a:pt x="916897" y="184707"/>
                </a:lnTo>
                <a:lnTo>
                  <a:pt x="893885" y="148518"/>
                </a:lnTo>
                <a:lnTo>
                  <a:pt x="860780" y="115095"/>
                </a:lnTo>
                <a:lnTo>
                  <a:pt x="818538" y="84941"/>
                </a:lnTo>
                <a:lnTo>
                  <a:pt x="768114" y="58558"/>
                </a:lnTo>
                <a:lnTo>
                  <a:pt x="710465" y="36451"/>
                </a:lnTo>
                <a:lnTo>
                  <a:pt x="646545" y="19121"/>
                </a:lnTo>
                <a:lnTo>
                  <a:pt x="577309" y="7072"/>
                </a:lnTo>
                <a:lnTo>
                  <a:pt x="503715" y="806"/>
                </a:lnTo>
                <a:lnTo>
                  <a:pt x="465582" y="0"/>
                </a:lnTo>
                <a:close/>
              </a:path>
            </a:pathLst>
          </a:custGeom>
          <a:ln w="12700">
            <a:solidFill>
              <a:srgbClr val="000000"/>
            </a:solidFill>
          </a:ln>
        </p:spPr>
        <p:txBody>
          <a:bodyPr wrap="square" lIns="0" tIns="0" rIns="0" bIns="0" rtlCol="0"/>
          <a:lstStyle/>
          <a:p>
            <a:endParaRPr/>
          </a:p>
        </p:txBody>
      </p:sp>
      <p:sp>
        <p:nvSpPr>
          <p:cNvPr id="66" name="object 66"/>
          <p:cNvSpPr/>
          <p:nvPr/>
        </p:nvSpPr>
        <p:spPr>
          <a:xfrm>
            <a:off x="6702437" y="5513070"/>
            <a:ext cx="930910" cy="486409"/>
          </a:xfrm>
          <a:custGeom>
            <a:avLst/>
            <a:gdLst/>
            <a:ahLst/>
            <a:cxnLst/>
            <a:rect l="l" t="t" r="r" b="b"/>
            <a:pathLst>
              <a:path w="930909" h="486410">
                <a:moveTo>
                  <a:pt x="465581" y="0"/>
                </a:moveTo>
                <a:lnTo>
                  <a:pt x="427339" y="806"/>
                </a:lnTo>
                <a:lnTo>
                  <a:pt x="353559" y="7072"/>
                </a:lnTo>
                <a:lnTo>
                  <a:pt x="284178" y="19121"/>
                </a:lnTo>
                <a:lnTo>
                  <a:pt x="220145" y="36451"/>
                </a:lnTo>
                <a:lnTo>
                  <a:pt x="162413" y="58558"/>
                </a:lnTo>
                <a:lnTo>
                  <a:pt x="111932" y="84941"/>
                </a:lnTo>
                <a:lnTo>
                  <a:pt x="69654" y="115095"/>
                </a:lnTo>
                <a:lnTo>
                  <a:pt x="36528" y="148518"/>
                </a:lnTo>
                <a:lnTo>
                  <a:pt x="13506" y="184707"/>
                </a:lnTo>
                <a:lnTo>
                  <a:pt x="1540" y="223160"/>
                </a:lnTo>
                <a:lnTo>
                  <a:pt x="0" y="243078"/>
                </a:lnTo>
                <a:lnTo>
                  <a:pt x="1540" y="262995"/>
                </a:lnTo>
                <a:lnTo>
                  <a:pt x="13506" y="301448"/>
                </a:lnTo>
                <a:lnTo>
                  <a:pt x="36528" y="337637"/>
                </a:lnTo>
                <a:lnTo>
                  <a:pt x="69654" y="371060"/>
                </a:lnTo>
                <a:lnTo>
                  <a:pt x="111932" y="401214"/>
                </a:lnTo>
                <a:lnTo>
                  <a:pt x="162413" y="427597"/>
                </a:lnTo>
                <a:lnTo>
                  <a:pt x="220145" y="449704"/>
                </a:lnTo>
                <a:lnTo>
                  <a:pt x="284178" y="467034"/>
                </a:lnTo>
                <a:lnTo>
                  <a:pt x="353559" y="479083"/>
                </a:lnTo>
                <a:lnTo>
                  <a:pt x="427339" y="485349"/>
                </a:lnTo>
                <a:lnTo>
                  <a:pt x="465581" y="486156"/>
                </a:lnTo>
                <a:lnTo>
                  <a:pt x="503715" y="485349"/>
                </a:lnTo>
                <a:lnTo>
                  <a:pt x="577309" y="479083"/>
                </a:lnTo>
                <a:lnTo>
                  <a:pt x="646545" y="467034"/>
                </a:lnTo>
                <a:lnTo>
                  <a:pt x="710465" y="449704"/>
                </a:lnTo>
                <a:lnTo>
                  <a:pt x="768114" y="427597"/>
                </a:lnTo>
                <a:lnTo>
                  <a:pt x="818538" y="401214"/>
                </a:lnTo>
                <a:lnTo>
                  <a:pt x="860780" y="371060"/>
                </a:lnTo>
                <a:lnTo>
                  <a:pt x="893885" y="337637"/>
                </a:lnTo>
                <a:lnTo>
                  <a:pt x="916897" y="301448"/>
                </a:lnTo>
                <a:lnTo>
                  <a:pt x="928861" y="262995"/>
                </a:lnTo>
                <a:lnTo>
                  <a:pt x="930401" y="243077"/>
                </a:lnTo>
                <a:lnTo>
                  <a:pt x="928861" y="223160"/>
                </a:lnTo>
                <a:lnTo>
                  <a:pt x="916897" y="184707"/>
                </a:lnTo>
                <a:lnTo>
                  <a:pt x="893885" y="148518"/>
                </a:lnTo>
                <a:lnTo>
                  <a:pt x="860780" y="115095"/>
                </a:lnTo>
                <a:lnTo>
                  <a:pt x="818538" y="84941"/>
                </a:lnTo>
                <a:lnTo>
                  <a:pt x="768114" y="58558"/>
                </a:lnTo>
                <a:lnTo>
                  <a:pt x="710465" y="36451"/>
                </a:lnTo>
                <a:lnTo>
                  <a:pt x="646545" y="19121"/>
                </a:lnTo>
                <a:lnTo>
                  <a:pt x="577309" y="7072"/>
                </a:lnTo>
                <a:lnTo>
                  <a:pt x="503715" y="806"/>
                </a:lnTo>
                <a:lnTo>
                  <a:pt x="465581" y="0"/>
                </a:lnTo>
                <a:close/>
              </a:path>
            </a:pathLst>
          </a:custGeom>
          <a:ln w="12700">
            <a:solidFill>
              <a:srgbClr val="000000"/>
            </a:solidFill>
          </a:ln>
        </p:spPr>
        <p:txBody>
          <a:bodyPr wrap="square" lIns="0" tIns="0" rIns="0" bIns="0" rtlCol="0"/>
          <a:lstStyle/>
          <a:p>
            <a:endParaRPr/>
          </a:p>
        </p:txBody>
      </p:sp>
      <p:sp>
        <p:nvSpPr>
          <p:cNvPr id="67" name="object 67"/>
          <p:cNvSpPr/>
          <p:nvPr/>
        </p:nvSpPr>
        <p:spPr>
          <a:xfrm>
            <a:off x="8487041" y="5603747"/>
            <a:ext cx="0" cy="1012825"/>
          </a:xfrm>
          <a:custGeom>
            <a:avLst/>
            <a:gdLst/>
            <a:ahLst/>
            <a:cxnLst/>
            <a:rect l="l" t="t" r="r" b="b"/>
            <a:pathLst>
              <a:path h="1012825">
                <a:moveTo>
                  <a:pt x="0" y="0"/>
                </a:moveTo>
                <a:lnTo>
                  <a:pt x="0" y="1012697"/>
                </a:lnTo>
              </a:path>
            </a:pathLst>
          </a:custGeom>
          <a:ln w="12700">
            <a:solidFill>
              <a:srgbClr val="000000"/>
            </a:solidFill>
          </a:ln>
        </p:spPr>
        <p:txBody>
          <a:bodyPr wrap="square" lIns="0" tIns="0" rIns="0" bIns="0" rtlCol="0"/>
          <a:lstStyle/>
          <a:p>
            <a:endParaRPr/>
          </a:p>
        </p:txBody>
      </p:sp>
      <p:sp>
        <p:nvSpPr>
          <p:cNvPr id="70" name="object 70"/>
          <p:cNvSpPr/>
          <p:nvPr/>
        </p:nvSpPr>
        <p:spPr>
          <a:xfrm>
            <a:off x="7607681" y="5517641"/>
            <a:ext cx="929640" cy="486409"/>
          </a:xfrm>
          <a:custGeom>
            <a:avLst/>
            <a:gdLst/>
            <a:ahLst/>
            <a:cxnLst/>
            <a:rect l="l" t="t" r="r" b="b"/>
            <a:pathLst>
              <a:path w="929640" h="486410">
                <a:moveTo>
                  <a:pt x="464820" y="0"/>
                </a:moveTo>
                <a:lnTo>
                  <a:pt x="426686" y="806"/>
                </a:lnTo>
                <a:lnTo>
                  <a:pt x="353092" y="7072"/>
                </a:lnTo>
                <a:lnTo>
                  <a:pt x="283856" y="19121"/>
                </a:lnTo>
                <a:lnTo>
                  <a:pt x="219936" y="36451"/>
                </a:lnTo>
                <a:lnTo>
                  <a:pt x="162287" y="58558"/>
                </a:lnTo>
                <a:lnTo>
                  <a:pt x="111863" y="84941"/>
                </a:lnTo>
                <a:lnTo>
                  <a:pt x="69621" y="115095"/>
                </a:lnTo>
                <a:lnTo>
                  <a:pt x="36516" y="148518"/>
                </a:lnTo>
                <a:lnTo>
                  <a:pt x="13504" y="184707"/>
                </a:lnTo>
                <a:lnTo>
                  <a:pt x="1540" y="223160"/>
                </a:lnTo>
                <a:lnTo>
                  <a:pt x="0" y="243078"/>
                </a:lnTo>
                <a:lnTo>
                  <a:pt x="1540" y="262995"/>
                </a:lnTo>
                <a:lnTo>
                  <a:pt x="13504" y="301448"/>
                </a:lnTo>
                <a:lnTo>
                  <a:pt x="36516" y="337637"/>
                </a:lnTo>
                <a:lnTo>
                  <a:pt x="69621" y="371060"/>
                </a:lnTo>
                <a:lnTo>
                  <a:pt x="111863" y="401214"/>
                </a:lnTo>
                <a:lnTo>
                  <a:pt x="162287" y="427597"/>
                </a:lnTo>
                <a:lnTo>
                  <a:pt x="219936" y="449704"/>
                </a:lnTo>
                <a:lnTo>
                  <a:pt x="283856" y="467034"/>
                </a:lnTo>
                <a:lnTo>
                  <a:pt x="353092" y="479083"/>
                </a:lnTo>
                <a:lnTo>
                  <a:pt x="426686" y="485349"/>
                </a:lnTo>
                <a:lnTo>
                  <a:pt x="464820" y="486156"/>
                </a:lnTo>
                <a:lnTo>
                  <a:pt x="502953" y="485349"/>
                </a:lnTo>
                <a:lnTo>
                  <a:pt x="576547" y="479083"/>
                </a:lnTo>
                <a:lnTo>
                  <a:pt x="645783" y="467034"/>
                </a:lnTo>
                <a:lnTo>
                  <a:pt x="709703" y="449704"/>
                </a:lnTo>
                <a:lnTo>
                  <a:pt x="767352" y="427597"/>
                </a:lnTo>
                <a:lnTo>
                  <a:pt x="817776" y="401214"/>
                </a:lnTo>
                <a:lnTo>
                  <a:pt x="860018" y="371060"/>
                </a:lnTo>
                <a:lnTo>
                  <a:pt x="893123" y="337637"/>
                </a:lnTo>
                <a:lnTo>
                  <a:pt x="916135" y="301448"/>
                </a:lnTo>
                <a:lnTo>
                  <a:pt x="928099" y="262995"/>
                </a:lnTo>
                <a:lnTo>
                  <a:pt x="929640" y="243077"/>
                </a:lnTo>
                <a:lnTo>
                  <a:pt x="928099" y="223160"/>
                </a:lnTo>
                <a:lnTo>
                  <a:pt x="916135" y="184707"/>
                </a:lnTo>
                <a:lnTo>
                  <a:pt x="893123" y="148518"/>
                </a:lnTo>
                <a:lnTo>
                  <a:pt x="860018" y="115095"/>
                </a:lnTo>
                <a:lnTo>
                  <a:pt x="817776" y="84941"/>
                </a:lnTo>
                <a:lnTo>
                  <a:pt x="767352" y="58558"/>
                </a:lnTo>
                <a:lnTo>
                  <a:pt x="709703" y="36451"/>
                </a:lnTo>
                <a:lnTo>
                  <a:pt x="645783" y="19121"/>
                </a:lnTo>
                <a:lnTo>
                  <a:pt x="576547" y="7072"/>
                </a:lnTo>
                <a:lnTo>
                  <a:pt x="502953" y="806"/>
                </a:lnTo>
                <a:lnTo>
                  <a:pt x="464820" y="0"/>
                </a:lnTo>
                <a:close/>
              </a:path>
            </a:pathLst>
          </a:custGeom>
          <a:ln w="12700">
            <a:solidFill>
              <a:srgbClr val="000000"/>
            </a:solidFill>
          </a:ln>
        </p:spPr>
        <p:txBody>
          <a:bodyPr wrap="square" lIns="0" tIns="0" rIns="0" bIns="0" rtlCol="0"/>
          <a:lstStyle/>
          <a:p>
            <a:endParaRPr/>
          </a:p>
        </p:txBody>
      </p:sp>
      <p:sp>
        <p:nvSpPr>
          <p:cNvPr id="71" name="object 71"/>
          <p:cNvSpPr/>
          <p:nvPr/>
        </p:nvSpPr>
        <p:spPr>
          <a:xfrm>
            <a:off x="1232039" y="4060697"/>
            <a:ext cx="1586230" cy="1172845"/>
          </a:xfrm>
          <a:custGeom>
            <a:avLst/>
            <a:gdLst/>
            <a:ahLst/>
            <a:cxnLst/>
            <a:rect l="l" t="t" r="r" b="b"/>
            <a:pathLst>
              <a:path w="1586230" h="1172845">
                <a:moveTo>
                  <a:pt x="1585722" y="586739"/>
                </a:moveTo>
                <a:lnTo>
                  <a:pt x="1583092" y="538541"/>
                </a:lnTo>
                <a:lnTo>
                  <a:pt x="1575342" y="491430"/>
                </a:lnTo>
                <a:lnTo>
                  <a:pt x="1562673" y="445556"/>
                </a:lnTo>
                <a:lnTo>
                  <a:pt x="1545293" y="401068"/>
                </a:lnTo>
                <a:lnTo>
                  <a:pt x="1523404" y="358116"/>
                </a:lnTo>
                <a:lnTo>
                  <a:pt x="1497212" y="316850"/>
                </a:lnTo>
                <a:lnTo>
                  <a:pt x="1466921" y="277420"/>
                </a:lnTo>
                <a:lnTo>
                  <a:pt x="1432736" y="239975"/>
                </a:lnTo>
                <a:lnTo>
                  <a:pt x="1394862" y="204665"/>
                </a:lnTo>
                <a:lnTo>
                  <a:pt x="1353502" y="171640"/>
                </a:lnTo>
                <a:lnTo>
                  <a:pt x="1308862" y="141050"/>
                </a:lnTo>
                <a:lnTo>
                  <a:pt x="1261146" y="113044"/>
                </a:lnTo>
                <a:lnTo>
                  <a:pt x="1210559" y="87772"/>
                </a:lnTo>
                <a:lnTo>
                  <a:pt x="1157305" y="65384"/>
                </a:lnTo>
                <a:lnTo>
                  <a:pt x="1101590" y="46029"/>
                </a:lnTo>
                <a:lnTo>
                  <a:pt x="1043616" y="29858"/>
                </a:lnTo>
                <a:lnTo>
                  <a:pt x="983590" y="17019"/>
                </a:lnTo>
                <a:lnTo>
                  <a:pt x="921716" y="7664"/>
                </a:lnTo>
                <a:lnTo>
                  <a:pt x="858198" y="1941"/>
                </a:lnTo>
                <a:lnTo>
                  <a:pt x="793242" y="0"/>
                </a:lnTo>
                <a:lnTo>
                  <a:pt x="728176" y="1941"/>
                </a:lnTo>
                <a:lnTo>
                  <a:pt x="664560" y="7664"/>
                </a:lnTo>
                <a:lnTo>
                  <a:pt x="602599" y="17019"/>
                </a:lnTo>
                <a:lnTo>
                  <a:pt x="542495" y="29858"/>
                </a:lnTo>
                <a:lnTo>
                  <a:pt x="484453" y="46029"/>
                </a:lnTo>
                <a:lnTo>
                  <a:pt x="428677" y="65384"/>
                </a:lnTo>
                <a:lnTo>
                  <a:pt x="375371" y="87772"/>
                </a:lnTo>
                <a:lnTo>
                  <a:pt x="324740" y="113044"/>
                </a:lnTo>
                <a:lnTo>
                  <a:pt x="276986" y="141050"/>
                </a:lnTo>
                <a:lnTo>
                  <a:pt x="232314" y="171640"/>
                </a:lnTo>
                <a:lnTo>
                  <a:pt x="190929" y="204665"/>
                </a:lnTo>
                <a:lnTo>
                  <a:pt x="153033" y="239975"/>
                </a:lnTo>
                <a:lnTo>
                  <a:pt x="118832" y="277420"/>
                </a:lnTo>
                <a:lnTo>
                  <a:pt x="88529" y="316850"/>
                </a:lnTo>
                <a:lnTo>
                  <a:pt x="62329" y="358116"/>
                </a:lnTo>
                <a:lnTo>
                  <a:pt x="40434" y="401068"/>
                </a:lnTo>
                <a:lnTo>
                  <a:pt x="23050" y="445556"/>
                </a:lnTo>
                <a:lnTo>
                  <a:pt x="10380" y="491430"/>
                </a:lnTo>
                <a:lnTo>
                  <a:pt x="2629" y="538541"/>
                </a:lnTo>
                <a:lnTo>
                  <a:pt x="0" y="586739"/>
                </a:lnTo>
                <a:lnTo>
                  <a:pt x="2629" y="634829"/>
                </a:lnTo>
                <a:lnTo>
                  <a:pt x="10380" y="681842"/>
                </a:lnTo>
                <a:lnTo>
                  <a:pt x="23050" y="727629"/>
                </a:lnTo>
                <a:lnTo>
                  <a:pt x="40434" y="772040"/>
                </a:lnTo>
                <a:lnTo>
                  <a:pt x="62329" y="814923"/>
                </a:lnTo>
                <a:lnTo>
                  <a:pt x="88529" y="856129"/>
                </a:lnTo>
                <a:lnTo>
                  <a:pt x="118832" y="895507"/>
                </a:lnTo>
                <a:lnTo>
                  <a:pt x="140208" y="918881"/>
                </a:lnTo>
                <a:lnTo>
                  <a:pt x="140208" y="586739"/>
                </a:lnTo>
                <a:lnTo>
                  <a:pt x="142374" y="547132"/>
                </a:lnTo>
                <a:lnTo>
                  <a:pt x="148761" y="508404"/>
                </a:lnTo>
                <a:lnTo>
                  <a:pt x="159200" y="470680"/>
                </a:lnTo>
                <a:lnTo>
                  <a:pt x="173522" y="434083"/>
                </a:lnTo>
                <a:lnTo>
                  <a:pt x="191559" y="398740"/>
                </a:lnTo>
                <a:lnTo>
                  <a:pt x="213142" y="364773"/>
                </a:lnTo>
                <a:lnTo>
                  <a:pt x="238103" y="332309"/>
                </a:lnTo>
                <a:lnTo>
                  <a:pt x="266273" y="301471"/>
                </a:lnTo>
                <a:lnTo>
                  <a:pt x="297483" y="272384"/>
                </a:lnTo>
                <a:lnTo>
                  <a:pt x="331565" y="245173"/>
                </a:lnTo>
                <a:lnTo>
                  <a:pt x="368350" y="219962"/>
                </a:lnTo>
                <a:lnTo>
                  <a:pt x="407670" y="196876"/>
                </a:lnTo>
                <a:lnTo>
                  <a:pt x="449355" y="176039"/>
                </a:lnTo>
                <a:lnTo>
                  <a:pt x="493238" y="157577"/>
                </a:lnTo>
                <a:lnTo>
                  <a:pt x="539150" y="141612"/>
                </a:lnTo>
                <a:lnTo>
                  <a:pt x="586922" y="128272"/>
                </a:lnTo>
                <a:lnTo>
                  <a:pt x="636386" y="117678"/>
                </a:lnTo>
                <a:lnTo>
                  <a:pt x="687373" y="109958"/>
                </a:lnTo>
                <a:lnTo>
                  <a:pt x="739714" y="105234"/>
                </a:lnTo>
                <a:lnTo>
                  <a:pt x="793242" y="103631"/>
                </a:lnTo>
                <a:lnTo>
                  <a:pt x="846763" y="105234"/>
                </a:lnTo>
                <a:lnTo>
                  <a:pt x="899089" y="109958"/>
                </a:lnTo>
                <a:lnTo>
                  <a:pt x="950051" y="117678"/>
                </a:lnTo>
                <a:lnTo>
                  <a:pt x="999481" y="128272"/>
                </a:lnTo>
                <a:lnTo>
                  <a:pt x="1047214" y="141612"/>
                </a:lnTo>
                <a:lnTo>
                  <a:pt x="1093080" y="157577"/>
                </a:lnTo>
                <a:lnTo>
                  <a:pt x="1136913" y="176039"/>
                </a:lnTo>
                <a:lnTo>
                  <a:pt x="1178545" y="196876"/>
                </a:lnTo>
                <a:lnTo>
                  <a:pt x="1217809" y="219962"/>
                </a:lnTo>
                <a:lnTo>
                  <a:pt x="1254537" y="245173"/>
                </a:lnTo>
                <a:lnTo>
                  <a:pt x="1288562" y="272384"/>
                </a:lnTo>
                <a:lnTo>
                  <a:pt x="1319716" y="301471"/>
                </a:lnTo>
                <a:lnTo>
                  <a:pt x="1347833" y="332309"/>
                </a:lnTo>
                <a:lnTo>
                  <a:pt x="1372743" y="364773"/>
                </a:lnTo>
                <a:lnTo>
                  <a:pt x="1394281" y="398740"/>
                </a:lnTo>
                <a:lnTo>
                  <a:pt x="1412278" y="434083"/>
                </a:lnTo>
                <a:lnTo>
                  <a:pt x="1426567" y="470680"/>
                </a:lnTo>
                <a:lnTo>
                  <a:pt x="1436981" y="508404"/>
                </a:lnTo>
                <a:lnTo>
                  <a:pt x="1443353" y="547132"/>
                </a:lnTo>
                <a:lnTo>
                  <a:pt x="1445514" y="586739"/>
                </a:lnTo>
                <a:lnTo>
                  <a:pt x="1445514" y="918928"/>
                </a:lnTo>
                <a:lnTo>
                  <a:pt x="1466921" y="895507"/>
                </a:lnTo>
                <a:lnTo>
                  <a:pt x="1497212" y="856129"/>
                </a:lnTo>
                <a:lnTo>
                  <a:pt x="1523404" y="814923"/>
                </a:lnTo>
                <a:lnTo>
                  <a:pt x="1545293" y="772040"/>
                </a:lnTo>
                <a:lnTo>
                  <a:pt x="1562673" y="727629"/>
                </a:lnTo>
                <a:lnTo>
                  <a:pt x="1575342" y="681842"/>
                </a:lnTo>
                <a:lnTo>
                  <a:pt x="1583092" y="634829"/>
                </a:lnTo>
                <a:lnTo>
                  <a:pt x="1585722" y="586739"/>
                </a:lnTo>
                <a:close/>
              </a:path>
              <a:path w="1586230" h="1172845">
                <a:moveTo>
                  <a:pt x="1445514" y="918928"/>
                </a:moveTo>
                <a:lnTo>
                  <a:pt x="1445514" y="586739"/>
                </a:lnTo>
                <a:lnTo>
                  <a:pt x="1443353" y="626238"/>
                </a:lnTo>
                <a:lnTo>
                  <a:pt x="1436981" y="664868"/>
                </a:lnTo>
                <a:lnTo>
                  <a:pt x="1426567" y="702505"/>
                </a:lnTo>
                <a:lnTo>
                  <a:pt x="1412278" y="739024"/>
                </a:lnTo>
                <a:lnTo>
                  <a:pt x="1394281" y="774299"/>
                </a:lnTo>
                <a:lnTo>
                  <a:pt x="1372743" y="808205"/>
                </a:lnTo>
                <a:lnTo>
                  <a:pt x="1347833" y="840617"/>
                </a:lnTo>
                <a:lnTo>
                  <a:pt x="1319716" y="871411"/>
                </a:lnTo>
                <a:lnTo>
                  <a:pt x="1288562" y="900460"/>
                </a:lnTo>
                <a:lnTo>
                  <a:pt x="1254537" y="927639"/>
                </a:lnTo>
                <a:lnTo>
                  <a:pt x="1217809" y="952824"/>
                </a:lnTo>
                <a:lnTo>
                  <a:pt x="1178545" y="975890"/>
                </a:lnTo>
                <a:lnTo>
                  <a:pt x="1136913" y="996710"/>
                </a:lnTo>
                <a:lnTo>
                  <a:pt x="1093080" y="1015161"/>
                </a:lnTo>
                <a:lnTo>
                  <a:pt x="1047214" y="1031116"/>
                </a:lnTo>
                <a:lnTo>
                  <a:pt x="999481" y="1044452"/>
                </a:lnTo>
                <a:lnTo>
                  <a:pt x="950051" y="1055041"/>
                </a:lnTo>
                <a:lnTo>
                  <a:pt x="899089" y="1062760"/>
                </a:lnTo>
                <a:lnTo>
                  <a:pt x="846763" y="1067483"/>
                </a:lnTo>
                <a:lnTo>
                  <a:pt x="793242" y="1069085"/>
                </a:lnTo>
                <a:lnTo>
                  <a:pt x="739714" y="1067483"/>
                </a:lnTo>
                <a:lnTo>
                  <a:pt x="687373" y="1062760"/>
                </a:lnTo>
                <a:lnTo>
                  <a:pt x="636386" y="1055041"/>
                </a:lnTo>
                <a:lnTo>
                  <a:pt x="586922" y="1044452"/>
                </a:lnTo>
                <a:lnTo>
                  <a:pt x="539150" y="1031116"/>
                </a:lnTo>
                <a:lnTo>
                  <a:pt x="493238" y="1015161"/>
                </a:lnTo>
                <a:lnTo>
                  <a:pt x="449355" y="996710"/>
                </a:lnTo>
                <a:lnTo>
                  <a:pt x="407670" y="975890"/>
                </a:lnTo>
                <a:lnTo>
                  <a:pt x="368350" y="952824"/>
                </a:lnTo>
                <a:lnTo>
                  <a:pt x="331565" y="927639"/>
                </a:lnTo>
                <a:lnTo>
                  <a:pt x="297483" y="900460"/>
                </a:lnTo>
                <a:lnTo>
                  <a:pt x="266273" y="871411"/>
                </a:lnTo>
                <a:lnTo>
                  <a:pt x="238103" y="840617"/>
                </a:lnTo>
                <a:lnTo>
                  <a:pt x="213142" y="808205"/>
                </a:lnTo>
                <a:lnTo>
                  <a:pt x="191559" y="774299"/>
                </a:lnTo>
                <a:lnTo>
                  <a:pt x="173522" y="739024"/>
                </a:lnTo>
                <a:lnTo>
                  <a:pt x="159200" y="702505"/>
                </a:lnTo>
                <a:lnTo>
                  <a:pt x="148761" y="664868"/>
                </a:lnTo>
                <a:lnTo>
                  <a:pt x="142374" y="626238"/>
                </a:lnTo>
                <a:lnTo>
                  <a:pt x="140208" y="586739"/>
                </a:lnTo>
                <a:lnTo>
                  <a:pt x="140208" y="918881"/>
                </a:lnTo>
                <a:lnTo>
                  <a:pt x="190929" y="968179"/>
                </a:lnTo>
                <a:lnTo>
                  <a:pt x="232314" y="1001172"/>
                </a:lnTo>
                <a:lnTo>
                  <a:pt x="276986" y="1031737"/>
                </a:lnTo>
                <a:lnTo>
                  <a:pt x="324740" y="1059722"/>
                </a:lnTo>
                <a:lnTo>
                  <a:pt x="375371" y="1084978"/>
                </a:lnTo>
                <a:lnTo>
                  <a:pt x="428677" y="1107354"/>
                </a:lnTo>
                <a:lnTo>
                  <a:pt x="484453" y="1126700"/>
                </a:lnTo>
                <a:lnTo>
                  <a:pt x="542495" y="1142865"/>
                </a:lnTo>
                <a:lnTo>
                  <a:pt x="602599" y="1155700"/>
                </a:lnTo>
                <a:lnTo>
                  <a:pt x="664560" y="1165054"/>
                </a:lnTo>
                <a:lnTo>
                  <a:pt x="728176" y="1170777"/>
                </a:lnTo>
                <a:lnTo>
                  <a:pt x="793242" y="1172717"/>
                </a:lnTo>
                <a:lnTo>
                  <a:pt x="858198" y="1170777"/>
                </a:lnTo>
                <a:lnTo>
                  <a:pt x="921716" y="1165054"/>
                </a:lnTo>
                <a:lnTo>
                  <a:pt x="983590" y="1155700"/>
                </a:lnTo>
                <a:lnTo>
                  <a:pt x="1043616" y="1142865"/>
                </a:lnTo>
                <a:lnTo>
                  <a:pt x="1101590" y="1126700"/>
                </a:lnTo>
                <a:lnTo>
                  <a:pt x="1157305" y="1107354"/>
                </a:lnTo>
                <a:lnTo>
                  <a:pt x="1210559" y="1084978"/>
                </a:lnTo>
                <a:lnTo>
                  <a:pt x="1261146" y="1059722"/>
                </a:lnTo>
                <a:lnTo>
                  <a:pt x="1308862" y="1031737"/>
                </a:lnTo>
                <a:lnTo>
                  <a:pt x="1353502" y="1001172"/>
                </a:lnTo>
                <a:lnTo>
                  <a:pt x="1394862" y="968179"/>
                </a:lnTo>
                <a:lnTo>
                  <a:pt x="1432736" y="932907"/>
                </a:lnTo>
                <a:lnTo>
                  <a:pt x="1445514" y="918928"/>
                </a:lnTo>
                <a:close/>
              </a:path>
            </a:pathLst>
          </a:custGeom>
          <a:solidFill>
            <a:srgbClr val="B90000"/>
          </a:solidFill>
        </p:spPr>
        <p:txBody>
          <a:bodyPr wrap="square" lIns="0" tIns="0" rIns="0" bIns="0" rtlCol="0"/>
          <a:lstStyle/>
          <a:p>
            <a:endParaRPr/>
          </a:p>
        </p:txBody>
      </p:sp>
      <p:sp>
        <p:nvSpPr>
          <p:cNvPr id="72" name="object 72"/>
          <p:cNvSpPr/>
          <p:nvPr/>
        </p:nvSpPr>
        <p:spPr>
          <a:xfrm>
            <a:off x="1363865" y="4155947"/>
            <a:ext cx="1322070" cy="982344"/>
          </a:xfrm>
          <a:custGeom>
            <a:avLst/>
            <a:gdLst/>
            <a:ahLst/>
            <a:cxnLst/>
            <a:rect l="l" t="t" r="r" b="b"/>
            <a:pathLst>
              <a:path w="1322070" h="982345">
                <a:moveTo>
                  <a:pt x="1322070" y="491490"/>
                </a:moveTo>
                <a:lnTo>
                  <a:pt x="1319880" y="451100"/>
                </a:lnTo>
                <a:lnTo>
                  <a:pt x="1313426" y="411624"/>
                </a:lnTo>
                <a:lnTo>
                  <a:pt x="1302877" y="373186"/>
                </a:lnTo>
                <a:lnTo>
                  <a:pt x="1288401" y="335913"/>
                </a:lnTo>
                <a:lnTo>
                  <a:pt x="1270170" y="299930"/>
                </a:lnTo>
                <a:lnTo>
                  <a:pt x="1248353" y="265361"/>
                </a:lnTo>
                <a:lnTo>
                  <a:pt x="1223119" y="232331"/>
                </a:lnTo>
                <a:lnTo>
                  <a:pt x="1194639" y="200966"/>
                </a:lnTo>
                <a:lnTo>
                  <a:pt x="1163081" y="171391"/>
                </a:lnTo>
                <a:lnTo>
                  <a:pt x="1128617" y="143732"/>
                </a:lnTo>
                <a:lnTo>
                  <a:pt x="1091415" y="118112"/>
                </a:lnTo>
                <a:lnTo>
                  <a:pt x="1051645" y="94658"/>
                </a:lnTo>
                <a:lnTo>
                  <a:pt x="1009477" y="73495"/>
                </a:lnTo>
                <a:lnTo>
                  <a:pt x="965081" y="54747"/>
                </a:lnTo>
                <a:lnTo>
                  <a:pt x="918626" y="38540"/>
                </a:lnTo>
                <a:lnTo>
                  <a:pt x="870283" y="24999"/>
                </a:lnTo>
                <a:lnTo>
                  <a:pt x="820220" y="14250"/>
                </a:lnTo>
                <a:lnTo>
                  <a:pt x="768608" y="6416"/>
                </a:lnTo>
                <a:lnTo>
                  <a:pt x="715617" y="1625"/>
                </a:lnTo>
                <a:lnTo>
                  <a:pt x="661416" y="0"/>
                </a:lnTo>
                <a:lnTo>
                  <a:pt x="607105" y="1625"/>
                </a:lnTo>
                <a:lnTo>
                  <a:pt x="554016" y="6416"/>
                </a:lnTo>
                <a:lnTo>
                  <a:pt x="502317" y="14250"/>
                </a:lnTo>
                <a:lnTo>
                  <a:pt x="452176" y="24999"/>
                </a:lnTo>
                <a:lnTo>
                  <a:pt x="403764" y="38540"/>
                </a:lnTo>
                <a:lnTo>
                  <a:pt x="357249" y="54747"/>
                </a:lnTo>
                <a:lnTo>
                  <a:pt x="312801" y="73495"/>
                </a:lnTo>
                <a:lnTo>
                  <a:pt x="270589" y="94658"/>
                </a:lnTo>
                <a:lnTo>
                  <a:pt x="230781" y="118112"/>
                </a:lnTo>
                <a:lnTo>
                  <a:pt x="193547" y="143732"/>
                </a:lnTo>
                <a:lnTo>
                  <a:pt x="159057" y="171391"/>
                </a:lnTo>
                <a:lnTo>
                  <a:pt x="127479" y="200966"/>
                </a:lnTo>
                <a:lnTo>
                  <a:pt x="98983" y="232331"/>
                </a:lnTo>
                <a:lnTo>
                  <a:pt x="73737" y="265361"/>
                </a:lnTo>
                <a:lnTo>
                  <a:pt x="51911" y="299930"/>
                </a:lnTo>
                <a:lnTo>
                  <a:pt x="33674" y="335913"/>
                </a:lnTo>
                <a:lnTo>
                  <a:pt x="19195" y="373186"/>
                </a:lnTo>
                <a:lnTo>
                  <a:pt x="8644" y="411624"/>
                </a:lnTo>
                <a:lnTo>
                  <a:pt x="2189" y="451100"/>
                </a:lnTo>
                <a:lnTo>
                  <a:pt x="0" y="491490"/>
                </a:lnTo>
                <a:lnTo>
                  <a:pt x="2189" y="531771"/>
                </a:lnTo>
                <a:lnTo>
                  <a:pt x="8644" y="571149"/>
                </a:lnTo>
                <a:lnTo>
                  <a:pt x="19195" y="609499"/>
                </a:lnTo>
                <a:lnTo>
                  <a:pt x="33674" y="646694"/>
                </a:lnTo>
                <a:lnTo>
                  <a:pt x="51911" y="682609"/>
                </a:lnTo>
                <a:lnTo>
                  <a:pt x="73737" y="717118"/>
                </a:lnTo>
                <a:lnTo>
                  <a:pt x="98983" y="750095"/>
                </a:lnTo>
                <a:lnTo>
                  <a:pt x="127479" y="781415"/>
                </a:lnTo>
                <a:lnTo>
                  <a:pt x="159057" y="810952"/>
                </a:lnTo>
                <a:lnTo>
                  <a:pt x="193548" y="838581"/>
                </a:lnTo>
                <a:lnTo>
                  <a:pt x="230781" y="864174"/>
                </a:lnTo>
                <a:lnTo>
                  <a:pt x="270589" y="887608"/>
                </a:lnTo>
                <a:lnTo>
                  <a:pt x="312801" y="908755"/>
                </a:lnTo>
                <a:lnTo>
                  <a:pt x="357249" y="927491"/>
                </a:lnTo>
                <a:lnTo>
                  <a:pt x="403764" y="943689"/>
                </a:lnTo>
                <a:lnTo>
                  <a:pt x="452176" y="957224"/>
                </a:lnTo>
                <a:lnTo>
                  <a:pt x="502317" y="967970"/>
                </a:lnTo>
                <a:lnTo>
                  <a:pt x="554016" y="975801"/>
                </a:lnTo>
                <a:lnTo>
                  <a:pt x="607105" y="980593"/>
                </a:lnTo>
                <a:lnTo>
                  <a:pt x="661416" y="982218"/>
                </a:lnTo>
                <a:lnTo>
                  <a:pt x="715617" y="980593"/>
                </a:lnTo>
                <a:lnTo>
                  <a:pt x="768608" y="975801"/>
                </a:lnTo>
                <a:lnTo>
                  <a:pt x="820220" y="967970"/>
                </a:lnTo>
                <a:lnTo>
                  <a:pt x="870283" y="957224"/>
                </a:lnTo>
                <a:lnTo>
                  <a:pt x="918626" y="943689"/>
                </a:lnTo>
                <a:lnTo>
                  <a:pt x="965081" y="927491"/>
                </a:lnTo>
                <a:lnTo>
                  <a:pt x="1009477" y="908755"/>
                </a:lnTo>
                <a:lnTo>
                  <a:pt x="1051645" y="887608"/>
                </a:lnTo>
                <a:lnTo>
                  <a:pt x="1091415" y="864174"/>
                </a:lnTo>
                <a:lnTo>
                  <a:pt x="1128617" y="838581"/>
                </a:lnTo>
                <a:lnTo>
                  <a:pt x="1163081" y="810952"/>
                </a:lnTo>
                <a:lnTo>
                  <a:pt x="1194639" y="781415"/>
                </a:lnTo>
                <a:lnTo>
                  <a:pt x="1223119" y="750095"/>
                </a:lnTo>
                <a:lnTo>
                  <a:pt x="1248353" y="717118"/>
                </a:lnTo>
                <a:lnTo>
                  <a:pt x="1270170" y="682609"/>
                </a:lnTo>
                <a:lnTo>
                  <a:pt x="1288401" y="646694"/>
                </a:lnTo>
                <a:lnTo>
                  <a:pt x="1302877" y="609499"/>
                </a:lnTo>
                <a:lnTo>
                  <a:pt x="1313426" y="571149"/>
                </a:lnTo>
                <a:lnTo>
                  <a:pt x="1319880" y="531771"/>
                </a:lnTo>
                <a:lnTo>
                  <a:pt x="1322070" y="491490"/>
                </a:lnTo>
                <a:close/>
              </a:path>
            </a:pathLst>
          </a:custGeom>
          <a:solidFill>
            <a:srgbClr val="FFFF66"/>
          </a:solidFill>
        </p:spPr>
        <p:txBody>
          <a:bodyPr wrap="square" lIns="0" tIns="0" rIns="0" bIns="0" rtlCol="0"/>
          <a:lstStyle/>
          <a:p>
            <a:endParaRPr/>
          </a:p>
        </p:txBody>
      </p:sp>
      <p:sp>
        <p:nvSpPr>
          <p:cNvPr id="73" name="object 73"/>
          <p:cNvSpPr/>
          <p:nvPr/>
        </p:nvSpPr>
        <p:spPr>
          <a:xfrm>
            <a:off x="1363865" y="4155947"/>
            <a:ext cx="1322070" cy="982344"/>
          </a:xfrm>
          <a:custGeom>
            <a:avLst/>
            <a:gdLst/>
            <a:ahLst/>
            <a:cxnLst/>
            <a:rect l="l" t="t" r="r" b="b"/>
            <a:pathLst>
              <a:path w="1322070" h="982345">
                <a:moveTo>
                  <a:pt x="661416" y="0"/>
                </a:moveTo>
                <a:lnTo>
                  <a:pt x="607105" y="1625"/>
                </a:lnTo>
                <a:lnTo>
                  <a:pt x="554016" y="6416"/>
                </a:lnTo>
                <a:lnTo>
                  <a:pt x="502317" y="14250"/>
                </a:lnTo>
                <a:lnTo>
                  <a:pt x="452176" y="24999"/>
                </a:lnTo>
                <a:lnTo>
                  <a:pt x="403764" y="38540"/>
                </a:lnTo>
                <a:lnTo>
                  <a:pt x="357249" y="54747"/>
                </a:lnTo>
                <a:lnTo>
                  <a:pt x="312801" y="73495"/>
                </a:lnTo>
                <a:lnTo>
                  <a:pt x="270589" y="94658"/>
                </a:lnTo>
                <a:lnTo>
                  <a:pt x="230781" y="118112"/>
                </a:lnTo>
                <a:lnTo>
                  <a:pt x="193547" y="143732"/>
                </a:lnTo>
                <a:lnTo>
                  <a:pt x="159057" y="171391"/>
                </a:lnTo>
                <a:lnTo>
                  <a:pt x="127479" y="200966"/>
                </a:lnTo>
                <a:lnTo>
                  <a:pt x="98983" y="232331"/>
                </a:lnTo>
                <a:lnTo>
                  <a:pt x="73737" y="265361"/>
                </a:lnTo>
                <a:lnTo>
                  <a:pt x="51911" y="299930"/>
                </a:lnTo>
                <a:lnTo>
                  <a:pt x="33674" y="335913"/>
                </a:lnTo>
                <a:lnTo>
                  <a:pt x="19195" y="373186"/>
                </a:lnTo>
                <a:lnTo>
                  <a:pt x="8644" y="411624"/>
                </a:lnTo>
                <a:lnTo>
                  <a:pt x="2189" y="451100"/>
                </a:lnTo>
                <a:lnTo>
                  <a:pt x="0" y="491490"/>
                </a:lnTo>
                <a:lnTo>
                  <a:pt x="2189" y="531771"/>
                </a:lnTo>
                <a:lnTo>
                  <a:pt x="8644" y="571149"/>
                </a:lnTo>
                <a:lnTo>
                  <a:pt x="19195" y="609499"/>
                </a:lnTo>
                <a:lnTo>
                  <a:pt x="33674" y="646694"/>
                </a:lnTo>
                <a:lnTo>
                  <a:pt x="51911" y="682609"/>
                </a:lnTo>
                <a:lnTo>
                  <a:pt x="73737" y="717118"/>
                </a:lnTo>
                <a:lnTo>
                  <a:pt x="98983" y="750095"/>
                </a:lnTo>
                <a:lnTo>
                  <a:pt x="127479" y="781415"/>
                </a:lnTo>
                <a:lnTo>
                  <a:pt x="159057" y="810952"/>
                </a:lnTo>
                <a:lnTo>
                  <a:pt x="193548" y="838581"/>
                </a:lnTo>
                <a:lnTo>
                  <a:pt x="230781" y="864174"/>
                </a:lnTo>
                <a:lnTo>
                  <a:pt x="270589" y="887608"/>
                </a:lnTo>
                <a:lnTo>
                  <a:pt x="312801" y="908755"/>
                </a:lnTo>
                <a:lnTo>
                  <a:pt x="357249" y="927491"/>
                </a:lnTo>
                <a:lnTo>
                  <a:pt x="403764" y="943689"/>
                </a:lnTo>
                <a:lnTo>
                  <a:pt x="452176" y="957224"/>
                </a:lnTo>
                <a:lnTo>
                  <a:pt x="502317" y="967970"/>
                </a:lnTo>
                <a:lnTo>
                  <a:pt x="554016" y="975801"/>
                </a:lnTo>
                <a:lnTo>
                  <a:pt x="607105" y="980593"/>
                </a:lnTo>
                <a:lnTo>
                  <a:pt x="661416" y="982218"/>
                </a:lnTo>
                <a:lnTo>
                  <a:pt x="715617" y="980593"/>
                </a:lnTo>
                <a:lnTo>
                  <a:pt x="768608" y="975801"/>
                </a:lnTo>
                <a:lnTo>
                  <a:pt x="820220" y="967970"/>
                </a:lnTo>
                <a:lnTo>
                  <a:pt x="870283" y="957224"/>
                </a:lnTo>
                <a:lnTo>
                  <a:pt x="918626" y="943689"/>
                </a:lnTo>
                <a:lnTo>
                  <a:pt x="965081" y="927491"/>
                </a:lnTo>
                <a:lnTo>
                  <a:pt x="1009477" y="908755"/>
                </a:lnTo>
                <a:lnTo>
                  <a:pt x="1051645" y="887608"/>
                </a:lnTo>
                <a:lnTo>
                  <a:pt x="1091415" y="864174"/>
                </a:lnTo>
                <a:lnTo>
                  <a:pt x="1128617" y="838581"/>
                </a:lnTo>
                <a:lnTo>
                  <a:pt x="1163081" y="810952"/>
                </a:lnTo>
                <a:lnTo>
                  <a:pt x="1194639" y="781415"/>
                </a:lnTo>
                <a:lnTo>
                  <a:pt x="1223119" y="750095"/>
                </a:lnTo>
                <a:lnTo>
                  <a:pt x="1248353" y="717118"/>
                </a:lnTo>
                <a:lnTo>
                  <a:pt x="1270170" y="682609"/>
                </a:lnTo>
                <a:lnTo>
                  <a:pt x="1288401" y="646694"/>
                </a:lnTo>
                <a:lnTo>
                  <a:pt x="1302877" y="609499"/>
                </a:lnTo>
                <a:lnTo>
                  <a:pt x="1313426" y="571149"/>
                </a:lnTo>
                <a:lnTo>
                  <a:pt x="1319880" y="531771"/>
                </a:lnTo>
                <a:lnTo>
                  <a:pt x="1322070" y="491490"/>
                </a:lnTo>
                <a:lnTo>
                  <a:pt x="1319880" y="451100"/>
                </a:lnTo>
                <a:lnTo>
                  <a:pt x="1313426" y="411624"/>
                </a:lnTo>
                <a:lnTo>
                  <a:pt x="1302877" y="373186"/>
                </a:lnTo>
                <a:lnTo>
                  <a:pt x="1288401" y="335913"/>
                </a:lnTo>
                <a:lnTo>
                  <a:pt x="1270170" y="299930"/>
                </a:lnTo>
                <a:lnTo>
                  <a:pt x="1248353" y="265361"/>
                </a:lnTo>
                <a:lnTo>
                  <a:pt x="1223119" y="232331"/>
                </a:lnTo>
                <a:lnTo>
                  <a:pt x="1194639" y="200966"/>
                </a:lnTo>
                <a:lnTo>
                  <a:pt x="1163081" y="171391"/>
                </a:lnTo>
                <a:lnTo>
                  <a:pt x="1128617" y="143732"/>
                </a:lnTo>
                <a:lnTo>
                  <a:pt x="1091415" y="118112"/>
                </a:lnTo>
                <a:lnTo>
                  <a:pt x="1051645" y="94658"/>
                </a:lnTo>
                <a:lnTo>
                  <a:pt x="1009477" y="73495"/>
                </a:lnTo>
                <a:lnTo>
                  <a:pt x="965081" y="54747"/>
                </a:lnTo>
                <a:lnTo>
                  <a:pt x="918626" y="38540"/>
                </a:lnTo>
                <a:lnTo>
                  <a:pt x="870283" y="24999"/>
                </a:lnTo>
                <a:lnTo>
                  <a:pt x="820220" y="14250"/>
                </a:lnTo>
                <a:lnTo>
                  <a:pt x="768608" y="6416"/>
                </a:lnTo>
                <a:lnTo>
                  <a:pt x="715617" y="1625"/>
                </a:lnTo>
                <a:lnTo>
                  <a:pt x="661416" y="0"/>
                </a:lnTo>
                <a:close/>
              </a:path>
            </a:pathLst>
          </a:custGeom>
          <a:ln w="28575">
            <a:solidFill>
              <a:srgbClr val="FFFFFF"/>
            </a:solidFill>
          </a:ln>
        </p:spPr>
        <p:txBody>
          <a:bodyPr wrap="square" lIns="0" tIns="0" rIns="0" bIns="0" rtlCol="0"/>
          <a:lstStyle/>
          <a:p>
            <a:endParaRPr/>
          </a:p>
        </p:txBody>
      </p:sp>
      <p:sp>
        <p:nvSpPr>
          <p:cNvPr id="74" name="object 74"/>
          <p:cNvSpPr txBox="1"/>
          <p:nvPr/>
        </p:nvSpPr>
        <p:spPr>
          <a:xfrm>
            <a:off x="1478414" y="4334664"/>
            <a:ext cx="1091565" cy="646331"/>
          </a:xfrm>
          <a:prstGeom prst="rect">
            <a:avLst/>
          </a:prstGeom>
        </p:spPr>
        <p:txBody>
          <a:bodyPr vert="horz" wrap="square" lIns="0" tIns="0" rIns="0" bIns="0" rtlCol="0">
            <a:spAutoFit/>
          </a:bodyPr>
          <a:lstStyle/>
          <a:p>
            <a:pPr marL="12700" marR="5080" algn="just">
              <a:lnSpc>
                <a:spcPct val="100000"/>
              </a:lnSpc>
            </a:pPr>
            <a:r>
              <a:rPr sz="1400" b="1" spc="-5" dirty="0">
                <a:solidFill>
                  <a:srgbClr val="3333CC"/>
                </a:solidFill>
                <a:latin typeface="Microsoft JhengHei UI" panose="020B0604030504040204" pitchFamily="34" charset="-120"/>
                <a:ea typeface="Microsoft JhengHei UI" panose="020B0604030504040204" pitchFamily="34" charset="-120"/>
                <a:cs typeface="微软雅黑"/>
              </a:rPr>
              <a:t>实体是相对稳 定的，但联系 是多样化的</a:t>
            </a:r>
            <a:endParaRPr sz="1400">
              <a:latin typeface="Microsoft JhengHei UI" panose="020B0604030504040204" pitchFamily="34" charset="-120"/>
              <a:ea typeface="Microsoft JhengHei UI" panose="020B0604030504040204" pitchFamily="34" charset="-120"/>
              <a:cs typeface="微软雅黑"/>
            </a:endParaRPr>
          </a:p>
        </p:txBody>
      </p:sp>
      <p:graphicFrame>
        <p:nvGraphicFramePr>
          <p:cNvPr id="68" name="object 68"/>
          <p:cNvGraphicFramePr>
            <a:graphicFrameLocks noGrp="1"/>
          </p:cNvGraphicFramePr>
          <p:nvPr/>
        </p:nvGraphicFramePr>
        <p:xfrm>
          <a:off x="1004201" y="5913120"/>
          <a:ext cx="7482835" cy="729005"/>
        </p:xfrm>
        <a:graphic>
          <a:graphicData uri="http://schemas.openxmlformats.org/drawingml/2006/table">
            <a:tbl>
              <a:tblPr firstRow="1" bandRow="1">
                <a:tableStyleId>{2D5ABB26-0587-4C30-8999-92F81FD0307C}</a:tableStyleId>
              </a:tblPr>
              <a:tblGrid>
                <a:gridCol w="837438">
                  <a:extLst>
                    <a:ext uri="{9D8B030D-6E8A-4147-A177-3AD203B41FA5}">
                      <a16:colId xmlns="" xmlns:a16="http://schemas.microsoft.com/office/drawing/2014/main" val="20000"/>
                    </a:ext>
                  </a:extLst>
                </a:gridCol>
                <a:gridCol w="902969">
                  <a:extLst>
                    <a:ext uri="{9D8B030D-6E8A-4147-A177-3AD203B41FA5}">
                      <a16:colId xmlns="" xmlns:a16="http://schemas.microsoft.com/office/drawing/2014/main" val="20001"/>
                    </a:ext>
                  </a:extLst>
                </a:gridCol>
                <a:gridCol w="877823">
                  <a:extLst>
                    <a:ext uri="{9D8B030D-6E8A-4147-A177-3AD203B41FA5}">
                      <a16:colId xmlns="" xmlns:a16="http://schemas.microsoft.com/office/drawing/2014/main" val="20002"/>
                    </a:ext>
                  </a:extLst>
                </a:gridCol>
                <a:gridCol w="702992">
                  <a:extLst>
                    <a:ext uri="{9D8B030D-6E8A-4147-A177-3AD203B41FA5}">
                      <a16:colId xmlns="" xmlns:a16="http://schemas.microsoft.com/office/drawing/2014/main" val="20003"/>
                    </a:ext>
                  </a:extLst>
                </a:gridCol>
                <a:gridCol w="941403">
                  <a:extLst>
                    <a:ext uri="{9D8B030D-6E8A-4147-A177-3AD203B41FA5}">
                      <a16:colId xmlns="" xmlns:a16="http://schemas.microsoft.com/office/drawing/2014/main" val="20004"/>
                    </a:ext>
                  </a:extLst>
                </a:gridCol>
                <a:gridCol w="601598">
                  <a:extLst>
                    <a:ext uri="{9D8B030D-6E8A-4147-A177-3AD203B41FA5}">
                      <a16:colId xmlns="" xmlns:a16="http://schemas.microsoft.com/office/drawing/2014/main" val="20005"/>
                    </a:ext>
                  </a:extLst>
                </a:gridCol>
                <a:gridCol w="789813">
                  <a:extLst>
                    <a:ext uri="{9D8B030D-6E8A-4147-A177-3AD203B41FA5}">
                      <a16:colId xmlns="" xmlns:a16="http://schemas.microsoft.com/office/drawing/2014/main" val="20006"/>
                    </a:ext>
                  </a:extLst>
                </a:gridCol>
                <a:gridCol w="950976">
                  <a:extLst>
                    <a:ext uri="{9D8B030D-6E8A-4147-A177-3AD203B41FA5}">
                      <a16:colId xmlns="" xmlns:a16="http://schemas.microsoft.com/office/drawing/2014/main" val="20007"/>
                    </a:ext>
                  </a:extLst>
                </a:gridCol>
                <a:gridCol w="877823">
                  <a:extLst>
                    <a:ext uri="{9D8B030D-6E8A-4147-A177-3AD203B41FA5}">
                      <a16:colId xmlns="" xmlns:a16="http://schemas.microsoft.com/office/drawing/2014/main" val="20008"/>
                    </a:ext>
                  </a:extLst>
                </a:gridCol>
              </a:tblGrid>
              <a:tr h="302285">
                <a:tc>
                  <a:txBody>
                    <a:bodyPr/>
                    <a:lstStyle/>
                    <a:p>
                      <a:pPr marL="124460">
                        <a:lnSpc>
                          <a:spcPct val="100000"/>
                        </a:lnSpc>
                      </a:pPr>
                      <a:r>
                        <a:rPr sz="1400" dirty="0">
                          <a:latin typeface="微软雅黑"/>
                          <a:cs typeface="微软雅黑"/>
                        </a:rPr>
                        <a:t>供货商1</a:t>
                      </a:r>
                    </a:p>
                  </a:txBody>
                  <a:tcPr marL="0" marR="0" marT="0" marB="0">
                    <a:lnR w="9525">
                      <a:solidFill>
                        <a:srgbClr val="000000"/>
                      </a:solidFill>
                      <a:prstDash val="solid"/>
                    </a:lnR>
                  </a:tcPr>
                </a:tc>
                <a:tc>
                  <a:txBody>
                    <a:bodyPr/>
                    <a:lstStyle/>
                    <a:p>
                      <a:pPr marL="196850">
                        <a:lnSpc>
                          <a:spcPct val="100000"/>
                        </a:lnSpc>
                      </a:pPr>
                      <a:r>
                        <a:rPr sz="1400" dirty="0">
                          <a:latin typeface="微软雅黑"/>
                          <a:cs typeface="微软雅黑"/>
                        </a:rPr>
                        <a:t>零件A</a:t>
                      </a:r>
                      <a:endParaRPr sz="1400">
                        <a:latin typeface="微软雅黑"/>
                        <a:cs typeface="微软雅黑"/>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a:txBody>
                    <a:bodyPr/>
                    <a:lstStyle/>
                    <a:p>
                      <a:pPr marL="196215">
                        <a:lnSpc>
                          <a:spcPct val="100000"/>
                        </a:lnSpc>
                      </a:pPr>
                      <a:r>
                        <a:rPr sz="1400" dirty="0">
                          <a:latin typeface="微软雅黑"/>
                          <a:cs typeface="微软雅黑"/>
                        </a:rPr>
                        <a:t>项目1</a:t>
                      </a:r>
                      <a:endParaRPr sz="1400">
                        <a:latin typeface="微软雅黑"/>
                        <a:cs typeface="微软雅黑"/>
                      </a:endParaRPr>
                    </a:p>
                  </a:txBody>
                  <a:tcPr marL="0" marR="0" marT="0" marB="0">
                    <a:lnL w="9525">
                      <a:solidFill>
                        <a:srgbClr val="000000"/>
                      </a:solidFill>
                      <a:prstDash val="solid"/>
                    </a:lnL>
                    <a:lnR w="12700">
                      <a:solidFill>
                        <a:srgbClr val="000000"/>
                      </a:solidFill>
                      <a:prstDash val="solid"/>
                    </a:lnR>
                    <a:lnT w="9525">
                      <a:solidFill>
                        <a:srgbClr val="000000"/>
                      </a:solidFill>
                      <a:prstDash val="solid"/>
                    </a:lnT>
                  </a:tcPr>
                </a:tc>
                <a:tc>
                  <a:txBody>
                    <a:bodyPr/>
                    <a:lstStyle/>
                    <a:p>
                      <a:pPr marL="198120">
                        <a:lnSpc>
                          <a:spcPct val="100000"/>
                        </a:lnSpc>
                      </a:pPr>
                      <a:r>
                        <a:rPr sz="1400" dirty="0">
                          <a:latin typeface="微软雅黑"/>
                          <a:cs typeface="微软雅黑"/>
                        </a:rPr>
                        <a:t>100</a:t>
                      </a:r>
                      <a:endParaRPr sz="1400">
                        <a:latin typeface="微软雅黑"/>
                        <a:cs typeface="微软雅黑"/>
                      </a:endParaRPr>
                    </a:p>
                  </a:txBody>
                  <a:tcPr marL="0" marR="0" marT="0" marB="0">
                    <a:lnL w="12700">
                      <a:solidFill>
                        <a:srgbClr val="000000"/>
                      </a:solidFill>
                      <a:prstDash val="solid"/>
                    </a:lnL>
                    <a:lnR w="12700">
                      <a:solidFill>
                        <a:srgbClr val="000000"/>
                      </a:solidFill>
                      <a:prstDash val="solid"/>
                    </a:lnR>
                    <a:lnT w="9525">
                      <a:solidFill>
                        <a:srgbClr val="000000"/>
                      </a:solidFill>
                      <a:prstDash val="solid"/>
                    </a:lnT>
                  </a:tcPr>
                </a:tc>
                <a:tc>
                  <a:txBody>
                    <a:bodyPr/>
                    <a:lstStyle/>
                    <a:p>
                      <a:pPr marL="18415">
                        <a:lnSpc>
                          <a:spcPct val="100000"/>
                        </a:lnSpc>
                      </a:pPr>
                      <a:r>
                        <a:rPr sz="1400" dirty="0">
                          <a:latin typeface="微软雅黑"/>
                          <a:cs typeface="微软雅黑"/>
                        </a:rPr>
                        <a:t>20160304</a:t>
                      </a:r>
                      <a:endParaRPr sz="1400">
                        <a:latin typeface="微软雅黑"/>
                        <a:cs typeface="微软雅黑"/>
                      </a:endParaRPr>
                    </a:p>
                  </a:txBody>
                  <a:tcPr marL="0" marR="0" marT="0" marB="0">
                    <a:lnL w="12700">
                      <a:solidFill>
                        <a:srgbClr val="000000"/>
                      </a:solidFill>
                      <a:prstDash val="solid"/>
                    </a:lnL>
                  </a:tcPr>
                </a:tc>
                <a:tc>
                  <a:txBody>
                    <a:bodyPr/>
                    <a:lstStyle/>
                    <a:p>
                      <a:endParaRPr sz="1400">
                        <a:latin typeface="微软雅黑"/>
                        <a:cs typeface="微软雅黑"/>
                      </a:endParaRPr>
                    </a:p>
                  </a:txBody>
                  <a:tcPr marL="0" marR="0" marT="0" marB="0"/>
                </a:tc>
                <a:tc>
                  <a:txBody>
                    <a:bodyPr/>
                    <a:lstStyle/>
                    <a:p>
                      <a:pPr marL="124460">
                        <a:lnSpc>
                          <a:spcPct val="100000"/>
                        </a:lnSpc>
                      </a:pPr>
                      <a:r>
                        <a:rPr sz="1400" dirty="0">
                          <a:latin typeface="微软雅黑"/>
                          <a:cs typeface="微软雅黑"/>
                        </a:rPr>
                        <a:t>供货商1</a:t>
                      </a:r>
                      <a:endParaRPr sz="1400">
                        <a:latin typeface="微软雅黑"/>
                        <a:cs typeface="微软雅黑"/>
                      </a:endParaRPr>
                    </a:p>
                  </a:txBody>
                  <a:tcPr marL="0" marR="0" marT="0" marB="0">
                    <a:lnR w="9525">
                      <a:solidFill>
                        <a:srgbClr val="000000"/>
                      </a:solidFill>
                      <a:prstDash val="solid"/>
                    </a:lnR>
                  </a:tcPr>
                </a:tc>
                <a:tc>
                  <a:txBody>
                    <a:bodyPr/>
                    <a:lstStyle/>
                    <a:p>
                      <a:pPr marL="243204">
                        <a:lnSpc>
                          <a:spcPct val="100000"/>
                        </a:lnSpc>
                      </a:pPr>
                      <a:r>
                        <a:rPr sz="1400" dirty="0">
                          <a:latin typeface="微软雅黑"/>
                          <a:cs typeface="微软雅黑"/>
                        </a:rPr>
                        <a:t>零件A</a:t>
                      </a:r>
                      <a:endParaRPr sz="1400">
                        <a:latin typeface="微软雅黑"/>
                        <a:cs typeface="微软雅黑"/>
                      </a:endParaRPr>
                    </a:p>
                  </a:txBody>
                  <a:tcPr marL="0" marR="0" marT="0" marB="0">
                    <a:lnL w="9525">
                      <a:solidFill>
                        <a:srgbClr val="000000"/>
                      </a:solidFill>
                      <a:prstDash val="solid"/>
                    </a:lnL>
                    <a:lnT w="9525">
                      <a:solidFill>
                        <a:srgbClr val="000000"/>
                      </a:solidFill>
                      <a:prstDash val="solid"/>
                    </a:lnT>
                  </a:tcPr>
                </a:tc>
                <a:tc>
                  <a:txBody>
                    <a:bodyPr/>
                    <a:lstStyle/>
                    <a:p>
                      <a:pPr marL="198755">
                        <a:lnSpc>
                          <a:spcPct val="100000"/>
                        </a:lnSpc>
                      </a:pPr>
                      <a:r>
                        <a:rPr sz="1400" dirty="0">
                          <a:latin typeface="微软雅黑"/>
                          <a:cs typeface="微软雅黑"/>
                        </a:rPr>
                        <a:t>项目1</a:t>
                      </a:r>
                      <a:endParaRPr sz="1400">
                        <a:latin typeface="微软雅黑"/>
                        <a:cs typeface="微软雅黑"/>
                      </a:endParaRPr>
                    </a:p>
                  </a:txBody>
                  <a:tcPr marL="0" marR="0" marT="0" marB="0">
                    <a:lnR w="12700">
                      <a:solidFill>
                        <a:srgbClr val="000000"/>
                      </a:solidFill>
                      <a:prstDash val="solid"/>
                    </a:lnR>
                    <a:lnT w="9525">
                      <a:solidFill>
                        <a:srgbClr val="000000"/>
                      </a:solidFill>
                      <a:prstDash val="solid"/>
                    </a:lnT>
                  </a:tcPr>
                </a:tc>
                <a:extLst>
                  <a:ext uri="{0D108BD9-81ED-4DB2-BD59-A6C34878D82A}">
                    <a16:rowId xmlns="" xmlns:a16="http://schemas.microsoft.com/office/drawing/2014/main" val="10000"/>
                  </a:ext>
                </a:extLst>
              </a:tr>
              <a:tr h="212593">
                <a:tc>
                  <a:txBody>
                    <a:bodyPr/>
                    <a:lstStyle/>
                    <a:p>
                      <a:pPr marL="124460">
                        <a:lnSpc>
                          <a:spcPct val="100000"/>
                        </a:lnSpc>
                      </a:pPr>
                      <a:r>
                        <a:rPr sz="1400" dirty="0">
                          <a:latin typeface="微软雅黑"/>
                          <a:cs typeface="微软雅黑"/>
                        </a:rPr>
                        <a:t>供货商2</a:t>
                      </a:r>
                      <a:endParaRPr sz="1400">
                        <a:latin typeface="微软雅黑"/>
                        <a:cs typeface="微软雅黑"/>
                      </a:endParaRPr>
                    </a:p>
                  </a:txBody>
                  <a:tcPr marL="0" marR="0" marT="0" marB="0">
                    <a:lnR w="9525">
                      <a:solidFill>
                        <a:srgbClr val="000000"/>
                      </a:solidFill>
                      <a:prstDash val="solid"/>
                    </a:lnR>
                  </a:tcPr>
                </a:tc>
                <a:tc>
                  <a:txBody>
                    <a:bodyPr/>
                    <a:lstStyle/>
                    <a:p>
                      <a:pPr marL="196215">
                        <a:lnSpc>
                          <a:spcPct val="100000"/>
                        </a:lnSpc>
                      </a:pPr>
                      <a:r>
                        <a:rPr sz="1400" dirty="0">
                          <a:latin typeface="微软雅黑"/>
                          <a:cs typeface="微软雅黑"/>
                        </a:rPr>
                        <a:t>零件B</a:t>
                      </a:r>
                      <a:endParaRPr sz="1400">
                        <a:latin typeface="微软雅黑"/>
                        <a:cs typeface="微软雅黑"/>
                      </a:endParaRPr>
                    </a:p>
                  </a:txBody>
                  <a:tcPr marL="0" marR="0" marT="0" marB="0">
                    <a:lnL w="9525">
                      <a:solidFill>
                        <a:srgbClr val="000000"/>
                      </a:solidFill>
                      <a:prstDash val="solid"/>
                    </a:lnL>
                    <a:lnR w="9525">
                      <a:solidFill>
                        <a:srgbClr val="000000"/>
                      </a:solidFill>
                      <a:prstDash val="solid"/>
                    </a:lnR>
                  </a:tcPr>
                </a:tc>
                <a:tc>
                  <a:txBody>
                    <a:bodyPr/>
                    <a:lstStyle/>
                    <a:p>
                      <a:pPr marL="207645">
                        <a:lnSpc>
                          <a:spcPct val="100000"/>
                        </a:lnSpc>
                      </a:pPr>
                      <a:r>
                        <a:rPr sz="1400" dirty="0">
                          <a:latin typeface="微软雅黑"/>
                          <a:cs typeface="微软雅黑"/>
                        </a:rPr>
                        <a:t>项目2</a:t>
                      </a:r>
                      <a:endParaRPr sz="1400">
                        <a:latin typeface="微软雅黑"/>
                        <a:cs typeface="微软雅黑"/>
                      </a:endParaRPr>
                    </a:p>
                  </a:txBody>
                  <a:tcPr marL="0" marR="0" marT="0" marB="0">
                    <a:lnL w="9525">
                      <a:solidFill>
                        <a:srgbClr val="000000"/>
                      </a:solidFill>
                      <a:prstDash val="solid"/>
                    </a:lnL>
                    <a:lnR w="12700">
                      <a:solidFill>
                        <a:srgbClr val="000000"/>
                      </a:solidFill>
                      <a:prstDash val="solid"/>
                    </a:lnR>
                  </a:tcPr>
                </a:tc>
                <a:tc>
                  <a:txBody>
                    <a:bodyPr/>
                    <a:lstStyle/>
                    <a:p>
                      <a:pPr marL="208915">
                        <a:lnSpc>
                          <a:spcPct val="100000"/>
                        </a:lnSpc>
                      </a:pPr>
                      <a:r>
                        <a:rPr sz="1400" dirty="0">
                          <a:latin typeface="微软雅黑"/>
                          <a:cs typeface="微软雅黑"/>
                        </a:rPr>
                        <a:t>200</a:t>
                      </a:r>
                      <a:endParaRPr sz="1400">
                        <a:latin typeface="微软雅黑"/>
                        <a:cs typeface="微软雅黑"/>
                      </a:endParaRPr>
                    </a:p>
                  </a:txBody>
                  <a:tcPr marL="0" marR="0" marT="0" marB="0">
                    <a:lnL w="12700">
                      <a:solidFill>
                        <a:srgbClr val="000000"/>
                      </a:solidFill>
                      <a:prstDash val="solid"/>
                    </a:lnL>
                    <a:lnR w="12700">
                      <a:solidFill>
                        <a:srgbClr val="000000"/>
                      </a:solidFill>
                      <a:prstDash val="solid"/>
                    </a:lnR>
                  </a:tcPr>
                </a:tc>
                <a:tc>
                  <a:txBody>
                    <a:bodyPr/>
                    <a:lstStyle/>
                    <a:p>
                      <a:pPr marL="31115">
                        <a:lnSpc>
                          <a:spcPct val="100000"/>
                        </a:lnSpc>
                      </a:pPr>
                      <a:r>
                        <a:rPr sz="1400" dirty="0">
                          <a:latin typeface="微软雅黑"/>
                          <a:cs typeface="微软雅黑"/>
                        </a:rPr>
                        <a:t>20160208</a:t>
                      </a:r>
                      <a:endParaRPr sz="1400">
                        <a:latin typeface="微软雅黑"/>
                        <a:cs typeface="微软雅黑"/>
                      </a:endParaRPr>
                    </a:p>
                  </a:txBody>
                  <a:tcPr marL="0" marR="0" marT="0" marB="0">
                    <a:lnL w="12700">
                      <a:solidFill>
                        <a:srgbClr val="000000"/>
                      </a:solidFill>
                      <a:prstDash val="solid"/>
                    </a:lnL>
                  </a:tcPr>
                </a:tc>
                <a:tc>
                  <a:txBody>
                    <a:bodyPr/>
                    <a:lstStyle/>
                    <a:p>
                      <a:endParaRPr sz="1400">
                        <a:latin typeface="微软雅黑"/>
                        <a:cs typeface="微软雅黑"/>
                      </a:endParaRPr>
                    </a:p>
                  </a:txBody>
                  <a:tcPr marL="0" marR="0" marT="0" marB="0"/>
                </a:tc>
                <a:tc>
                  <a:txBody>
                    <a:bodyPr/>
                    <a:lstStyle/>
                    <a:p>
                      <a:pPr marL="124460">
                        <a:lnSpc>
                          <a:spcPct val="100000"/>
                        </a:lnSpc>
                      </a:pPr>
                      <a:r>
                        <a:rPr sz="1400" dirty="0">
                          <a:latin typeface="微软雅黑"/>
                          <a:cs typeface="微软雅黑"/>
                        </a:rPr>
                        <a:t>供货商2</a:t>
                      </a:r>
                      <a:endParaRPr sz="1400">
                        <a:latin typeface="微软雅黑"/>
                        <a:cs typeface="微软雅黑"/>
                      </a:endParaRPr>
                    </a:p>
                  </a:txBody>
                  <a:tcPr marL="0" marR="0" marT="0" marB="0">
                    <a:lnR w="9525">
                      <a:solidFill>
                        <a:srgbClr val="000000"/>
                      </a:solidFill>
                      <a:prstDash val="solid"/>
                    </a:lnR>
                  </a:tcPr>
                </a:tc>
                <a:tc>
                  <a:txBody>
                    <a:bodyPr/>
                    <a:lstStyle/>
                    <a:p>
                      <a:pPr marL="243840">
                        <a:lnSpc>
                          <a:spcPct val="100000"/>
                        </a:lnSpc>
                      </a:pPr>
                      <a:r>
                        <a:rPr sz="1400" dirty="0">
                          <a:latin typeface="微软雅黑"/>
                          <a:cs typeface="微软雅黑"/>
                        </a:rPr>
                        <a:t>零件B</a:t>
                      </a:r>
                      <a:endParaRPr sz="1400">
                        <a:latin typeface="微软雅黑"/>
                        <a:cs typeface="微软雅黑"/>
                      </a:endParaRPr>
                    </a:p>
                  </a:txBody>
                  <a:tcPr marL="0" marR="0" marT="0" marB="0">
                    <a:lnL w="9525">
                      <a:solidFill>
                        <a:srgbClr val="000000"/>
                      </a:solidFill>
                      <a:prstDash val="solid"/>
                    </a:lnL>
                  </a:tcPr>
                </a:tc>
                <a:tc>
                  <a:txBody>
                    <a:bodyPr/>
                    <a:lstStyle/>
                    <a:p>
                      <a:pPr marL="212090">
                        <a:lnSpc>
                          <a:spcPct val="100000"/>
                        </a:lnSpc>
                      </a:pPr>
                      <a:r>
                        <a:rPr sz="1400" dirty="0">
                          <a:latin typeface="微软雅黑"/>
                          <a:cs typeface="微软雅黑"/>
                        </a:rPr>
                        <a:t>项目2</a:t>
                      </a:r>
                      <a:endParaRPr sz="1400">
                        <a:latin typeface="微软雅黑"/>
                        <a:cs typeface="微软雅黑"/>
                      </a:endParaRPr>
                    </a:p>
                  </a:txBody>
                  <a:tcPr marL="0" marR="0" marT="0" marB="0">
                    <a:lnR w="12700">
                      <a:solidFill>
                        <a:srgbClr val="000000"/>
                      </a:solidFill>
                      <a:prstDash val="solid"/>
                    </a:lnR>
                  </a:tcPr>
                </a:tc>
                <a:extLst>
                  <a:ext uri="{0D108BD9-81ED-4DB2-BD59-A6C34878D82A}">
                    <a16:rowId xmlns="" xmlns:a16="http://schemas.microsoft.com/office/drawing/2014/main" val="10001"/>
                  </a:ext>
                </a:extLst>
              </a:tr>
              <a:tr h="210815">
                <a:tc>
                  <a:txBody>
                    <a:bodyPr/>
                    <a:lstStyle/>
                    <a:p>
                      <a:pPr marL="124460">
                        <a:lnSpc>
                          <a:spcPct val="100000"/>
                        </a:lnSpc>
                      </a:pPr>
                      <a:r>
                        <a:rPr sz="1400" dirty="0">
                          <a:latin typeface="微软雅黑"/>
                          <a:cs typeface="微软雅黑"/>
                        </a:rPr>
                        <a:t>供货商3</a:t>
                      </a:r>
                      <a:endParaRPr sz="1400">
                        <a:latin typeface="微软雅黑"/>
                        <a:cs typeface="微软雅黑"/>
                      </a:endParaRPr>
                    </a:p>
                  </a:txBody>
                  <a:tcPr marL="0" marR="0" marT="0" marB="0">
                    <a:lnR w="9525">
                      <a:solidFill>
                        <a:srgbClr val="000000"/>
                      </a:solidFill>
                      <a:prstDash val="solid"/>
                    </a:lnR>
                  </a:tcPr>
                </a:tc>
                <a:tc>
                  <a:txBody>
                    <a:bodyPr/>
                    <a:lstStyle/>
                    <a:p>
                      <a:pPr marL="196215">
                        <a:lnSpc>
                          <a:spcPct val="100000"/>
                        </a:lnSpc>
                      </a:pPr>
                      <a:r>
                        <a:rPr sz="1400" dirty="0">
                          <a:latin typeface="微软雅黑"/>
                          <a:cs typeface="微软雅黑"/>
                        </a:rPr>
                        <a:t>两件C</a:t>
                      </a:r>
                      <a:endParaRPr sz="1400">
                        <a:latin typeface="微软雅黑"/>
                        <a:cs typeface="微软雅黑"/>
                      </a:endParaRPr>
                    </a:p>
                  </a:txBody>
                  <a:tcPr marL="0" marR="0" marT="0" marB="0">
                    <a:lnL w="9525">
                      <a:solidFill>
                        <a:srgbClr val="000000"/>
                      </a:solidFill>
                      <a:prstDash val="solid"/>
                    </a:lnL>
                    <a:lnR w="9525">
                      <a:solidFill>
                        <a:srgbClr val="000000"/>
                      </a:solidFill>
                      <a:prstDash val="solid"/>
                    </a:lnR>
                  </a:tcPr>
                </a:tc>
                <a:tc>
                  <a:txBody>
                    <a:bodyPr/>
                    <a:lstStyle/>
                    <a:p>
                      <a:pPr marL="207645">
                        <a:lnSpc>
                          <a:spcPct val="100000"/>
                        </a:lnSpc>
                      </a:pPr>
                      <a:r>
                        <a:rPr sz="1400" dirty="0">
                          <a:latin typeface="微软雅黑"/>
                          <a:cs typeface="微软雅黑"/>
                        </a:rPr>
                        <a:t>项目3</a:t>
                      </a:r>
                    </a:p>
                  </a:txBody>
                  <a:tcPr marL="0" marR="0" marT="0" marB="0">
                    <a:lnL w="9525">
                      <a:solidFill>
                        <a:srgbClr val="000000"/>
                      </a:solidFill>
                      <a:prstDash val="solid"/>
                    </a:lnL>
                    <a:lnR w="12700">
                      <a:solidFill>
                        <a:srgbClr val="000000"/>
                      </a:solidFill>
                      <a:prstDash val="solid"/>
                    </a:lnR>
                  </a:tcPr>
                </a:tc>
                <a:tc>
                  <a:txBody>
                    <a:bodyPr/>
                    <a:lstStyle/>
                    <a:p>
                      <a:pPr marL="208915">
                        <a:lnSpc>
                          <a:spcPct val="100000"/>
                        </a:lnSpc>
                      </a:pPr>
                      <a:r>
                        <a:rPr sz="1400" dirty="0">
                          <a:latin typeface="微软雅黑"/>
                          <a:cs typeface="微软雅黑"/>
                        </a:rPr>
                        <a:t>100</a:t>
                      </a:r>
                      <a:endParaRPr sz="1400">
                        <a:latin typeface="微软雅黑"/>
                        <a:cs typeface="微软雅黑"/>
                      </a:endParaRPr>
                    </a:p>
                  </a:txBody>
                  <a:tcPr marL="0" marR="0" marT="0" marB="0">
                    <a:lnL w="12700">
                      <a:solidFill>
                        <a:srgbClr val="000000"/>
                      </a:solidFill>
                      <a:prstDash val="solid"/>
                    </a:lnL>
                    <a:lnR w="12700">
                      <a:solidFill>
                        <a:srgbClr val="000000"/>
                      </a:solidFill>
                      <a:prstDash val="solid"/>
                    </a:lnR>
                  </a:tcPr>
                </a:tc>
                <a:tc>
                  <a:txBody>
                    <a:bodyPr/>
                    <a:lstStyle/>
                    <a:p>
                      <a:pPr marL="31115">
                        <a:lnSpc>
                          <a:spcPct val="100000"/>
                        </a:lnSpc>
                      </a:pPr>
                      <a:r>
                        <a:rPr sz="1400" dirty="0">
                          <a:latin typeface="微软雅黑"/>
                          <a:cs typeface="微软雅黑"/>
                        </a:rPr>
                        <a:t>20160405</a:t>
                      </a:r>
                      <a:endParaRPr sz="1400">
                        <a:latin typeface="微软雅黑"/>
                        <a:cs typeface="微软雅黑"/>
                      </a:endParaRPr>
                    </a:p>
                  </a:txBody>
                  <a:tcPr marL="0" marR="0" marT="0" marB="0">
                    <a:lnL w="12700">
                      <a:solidFill>
                        <a:srgbClr val="000000"/>
                      </a:solidFill>
                      <a:prstDash val="solid"/>
                    </a:lnL>
                  </a:tcPr>
                </a:tc>
                <a:tc>
                  <a:txBody>
                    <a:bodyPr/>
                    <a:lstStyle/>
                    <a:p>
                      <a:endParaRPr sz="1400">
                        <a:latin typeface="微软雅黑"/>
                        <a:cs typeface="微软雅黑"/>
                      </a:endParaRPr>
                    </a:p>
                  </a:txBody>
                  <a:tcPr marL="0" marR="0" marT="0" marB="0"/>
                </a:tc>
                <a:tc>
                  <a:txBody>
                    <a:bodyPr/>
                    <a:lstStyle/>
                    <a:p>
                      <a:pPr marL="124460">
                        <a:lnSpc>
                          <a:spcPct val="100000"/>
                        </a:lnSpc>
                      </a:pPr>
                      <a:r>
                        <a:rPr sz="1400" dirty="0">
                          <a:latin typeface="微软雅黑"/>
                          <a:cs typeface="微软雅黑"/>
                        </a:rPr>
                        <a:t>供货商3</a:t>
                      </a:r>
                      <a:endParaRPr sz="1400">
                        <a:latin typeface="微软雅黑"/>
                        <a:cs typeface="微软雅黑"/>
                      </a:endParaRPr>
                    </a:p>
                  </a:txBody>
                  <a:tcPr marL="0" marR="0" marT="0" marB="0">
                    <a:lnR w="9525">
                      <a:solidFill>
                        <a:srgbClr val="000000"/>
                      </a:solidFill>
                      <a:prstDash val="solid"/>
                    </a:lnR>
                  </a:tcPr>
                </a:tc>
                <a:tc>
                  <a:txBody>
                    <a:bodyPr/>
                    <a:lstStyle/>
                    <a:p>
                      <a:pPr marL="243204">
                        <a:lnSpc>
                          <a:spcPct val="100000"/>
                        </a:lnSpc>
                      </a:pPr>
                      <a:r>
                        <a:rPr sz="1400" dirty="0">
                          <a:latin typeface="微软雅黑"/>
                          <a:cs typeface="微软雅黑"/>
                        </a:rPr>
                        <a:t>两件C</a:t>
                      </a:r>
                    </a:p>
                  </a:txBody>
                  <a:tcPr marL="0" marR="0" marT="0" marB="0">
                    <a:lnL w="9525">
                      <a:solidFill>
                        <a:srgbClr val="000000"/>
                      </a:solidFill>
                      <a:prstDash val="solid"/>
                    </a:lnL>
                  </a:tcPr>
                </a:tc>
                <a:tc>
                  <a:txBody>
                    <a:bodyPr/>
                    <a:lstStyle/>
                    <a:p>
                      <a:pPr marL="212090">
                        <a:lnSpc>
                          <a:spcPct val="100000"/>
                        </a:lnSpc>
                      </a:pPr>
                      <a:r>
                        <a:rPr sz="1400" dirty="0">
                          <a:latin typeface="微软雅黑"/>
                          <a:cs typeface="微软雅黑"/>
                        </a:rPr>
                        <a:t>项目3</a:t>
                      </a:r>
                    </a:p>
                  </a:txBody>
                  <a:tcPr marL="0" marR="0" marT="0" marB="0">
                    <a:lnR w="12700">
                      <a:solidFill>
                        <a:srgbClr val="000000"/>
                      </a:solidFill>
                      <a:prstDash val="solid"/>
                    </a:lnR>
                  </a:tcPr>
                </a:tc>
                <a:extLst>
                  <a:ext uri="{0D108BD9-81ED-4DB2-BD59-A6C34878D82A}">
                    <a16:rowId xmlns="" xmlns:a16="http://schemas.microsoft.com/office/drawing/2014/main" val="10002"/>
                  </a:ext>
                </a:extLst>
              </a:tr>
            </a:tbl>
          </a:graphicData>
        </a:graphic>
      </p:graphicFrame>
      <p:sp>
        <p:nvSpPr>
          <p:cNvPr id="76" name="矩形 75">
            <a:extLst>
              <a:ext uri="{FF2B5EF4-FFF2-40B4-BE49-F238E27FC236}">
                <a16:creationId xmlns="" xmlns:a16="http://schemas.microsoft.com/office/drawing/2014/main" id="{0AC811C4-48C2-4309-AAA0-ACC9920DA9CA}"/>
              </a:ext>
            </a:extLst>
          </p:cNvPr>
          <p:cNvSpPr/>
          <p:nvPr/>
        </p:nvSpPr>
        <p:spPr>
          <a:xfrm>
            <a:off x="241300" y="383633"/>
            <a:ext cx="59436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Microsoft JhengHei" panose="020B0604030504040204" pitchFamily="34" charset="-120"/>
                <a:ea typeface="Microsoft JhengHei" panose="020B0604030504040204" pitchFamily="34" charset="-120"/>
              </a:rPr>
              <a:t>E-R</a:t>
            </a:r>
            <a:r>
              <a:rPr lang="zh-CN" altLang="en-US" sz="2800" b="1" u="dbl" spc="-5" dirty="0">
                <a:solidFill>
                  <a:srgbClr val="000000"/>
                </a:solidFill>
                <a:latin typeface="Microsoft JhengHei" panose="020B0604030504040204" pitchFamily="34" charset="-120"/>
                <a:ea typeface="Microsoft JhengHei" panose="020B0604030504040204" pitchFamily="34" charset="-120"/>
              </a:rPr>
              <a:t>模型</a:t>
            </a:r>
            <a:r>
              <a:rPr lang="en-US" altLang="zh-CN" sz="2800" b="1" u="dbl" spc="-5" dirty="0">
                <a:solidFill>
                  <a:srgbClr val="000000"/>
                </a:solidFill>
                <a:latin typeface="Microsoft JhengHei" panose="020B0604030504040204" pitchFamily="34" charset="-120"/>
                <a:ea typeface="Microsoft JhengHei" panose="020B0604030504040204" pitchFamily="34" charset="-120"/>
              </a:rPr>
              <a:t>--</a:t>
            </a:r>
            <a:r>
              <a:rPr lang="zh-CN" altLang="en-US" sz="2800" b="1" u="dbl" spc="-5" dirty="0">
                <a:solidFill>
                  <a:srgbClr val="000000"/>
                </a:solidFill>
                <a:latin typeface="Microsoft JhengHei" panose="020B0604030504040204" pitchFamily="34" charset="-120"/>
                <a:ea typeface="Microsoft JhengHei" panose="020B0604030504040204" pitchFamily="34" charset="-120"/>
              </a:rPr>
              <a:t>数学建模之基本思想</a:t>
            </a:r>
            <a:endParaRPr lang="zh-CN" altLang="en-US" sz="2400" u="dbl"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bject 50"/>
          <p:cNvSpPr/>
          <p:nvPr/>
        </p:nvSpPr>
        <p:spPr>
          <a:xfrm>
            <a:off x="5527433" y="5705094"/>
            <a:ext cx="930401" cy="486155"/>
          </a:xfrm>
          <a:prstGeom prst="rect">
            <a:avLst/>
          </a:prstGeom>
          <a:blipFill>
            <a:blip r:embed="rId2" cstate="print"/>
            <a:stretch>
              <a:fillRect/>
            </a:stretch>
          </a:blipFill>
        </p:spPr>
        <p:txBody>
          <a:bodyPr wrap="square" lIns="0" tIns="0" rIns="0" bIns="0" rtlCol="0"/>
          <a:lstStyle/>
          <a:p>
            <a:endParaRPr/>
          </a:p>
        </p:txBody>
      </p:sp>
      <p:sp>
        <p:nvSpPr>
          <p:cNvPr id="48" name="object 48"/>
          <p:cNvSpPr/>
          <p:nvPr/>
        </p:nvSpPr>
        <p:spPr>
          <a:xfrm>
            <a:off x="4580267" y="5690615"/>
            <a:ext cx="930401" cy="486156"/>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3399167" y="3352800"/>
            <a:ext cx="1281430" cy="2192655"/>
          </a:xfrm>
          <a:custGeom>
            <a:avLst/>
            <a:gdLst/>
            <a:ahLst/>
            <a:cxnLst/>
            <a:rect l="l" t="t" r="r" b="b"/>
            <a:pathLst>
              <a:path w="1281429" h="2192654">
                <a:moveTo>
                  <a:pt x="640079" y="0"/>
                </a:moveTo>
                <a:lnTo>
                  <a:pt x="587575" y="3633"/>
                </a:lnTo>
                <a:lnTo>
                  <a:pt x="536240" y="14345"/>
                </a:lnTo>
                <a:lnTo>
                  <a:pt x="486241" y="31853"/>
                </a:lnTo>
                <a:lnTo>
                  <a:pt x="437741" y="55875"/>
                </a:lnTo>
                <a:lnTo>
                  <a:pt x="390905" y="86129"/>
                </a:lnTo>
                <a:lnTo>
                  <a:pt x="345899" y="122333"/>
                </a:lnTo>
                <a:lnTo>
                  <a:pt x="302885" y="164203"/>
                </a:lnTo>
                <a:lnTo>
                  <a:pt x="262030" y="211458"/>
                </a:lnTo>
                <a:lnTo>
                  <a:pt x="223497" y="263815"/>
                </a:lnTo>
                <a:lnTo>
                  <a:pt x="187451" y="320992"/>
                </a:lnTo>
                <a:lnTo>
                  <a:pt x="154058" y="382707"/>
                </a:lnTo>
                <a:lnTo>
                  <a:pt x="123480" y="448677"/>
                </a:lnTo>
                <a:lnTo>
                  <a:pt x="95883" y="518621"/>
                </a:lnTo>
                <a:lnTo>
                  <a:pt x="71432" y="592255"/>
                </a:lnTo>
                <a:lnTo>
                  <a:pt x="50291" y="669297"/>
                </a:lnTo>
                <a:lnTo>
                  <a:pt x="32625" y="749466"/>
                </a:lnTo>
                <a:lnTo>
                  <a:pt x="18598" y="832479"/>
                </a:lnTo>
                <a:lnTo>
                  <a:pt x="8375" y="918053"/>
                </a:lnTo>
                <a:lnTo>
                  <a:pt x="2121" y="1005906"/>
                </a:lnTo>
                <a:lnTo>
                  <a:pt x="0" y="1095756"/>
                </a:lnTo>
                <a:lnTo>
                  <a:pt x="2121" y="1185714"/>
                </a:lnTo>
                <a:lnTo>
                  <a:pt x="8375" y="1273665"/>
                </a:lnTo>
                <a:lnTo>
                  <a:pt x="18598" y="1359326"/>
                </a:lnTo>
                <a:lnTo>
                  <a:pt x="32625" y="1442417"/>
                </a:lnTo>
                <a:lnTo>
                  <a:pt x="50291" y="1522654"/>
                </a:lnTo>
                <a:lnTo>
                  <a:pt x="71432" y="1599757"/>
                </a:lnTo>
                <a:lnTo>
                  <a:pt x="95883" y="1673443"/>
                </a:lnTo>
                <a:lnTo>
                  <a:pt x="123480" y="1743431"/>
                </a:lnTo>
                <a:lnTo>
                  <a:pt x="154058" y="1809439"/>
                </a:lnTo>
                <a:lnTo>
                  <a:pt x="187451" y="1871186"/>
                </a:lnTo>
                <a:lnTo>
                  <a:pt x="223497" y="1928389"/>
                </a:lnTo>
                <a:lnTo>
                  <a:pt x="262030" y="1980767"/>
                </a:lnTo>
                <a:lnTo>
                  <a:pt x="302885" y="2028038"/>
                </a:lnTo>
                <a:lnTo>
                  <a:pt x="345899" y="2069920"/>
                </a:lnTo>
                <a:lnTo>
                  <a:pt x="390905" y="2106132"/>
                </a:lnTo>
                <a:lnTo>
                  <a:pt x="437741" y="2136391"/>
                </a:lnTo>
                <a:lnTo>
                  <a:pt x="486241" y="2160417"/>
                </a:lnTo>
                <a:lnTo>
                  <a:pt x="536240" y="2177927"/>
                </a:lnTo>
                <a:lnTo>
                  <a:pt x="587575" y="2188640"/>
                </a:lnTo>
                <a:lnTo>
                  <a:pt x="640079" y="2192274"/>
                </a:lnTo>
                <a:lnTo>
                  <a:pt x="692693" y="2188640"/>
                </a:lnTo>
                <a:lnTo>
                  <a:pt x="744125" y="2177927"/>
                </a:lnTo>
                <a:lnTo>
                  <a:pt x="794212" y="2160417"/>
                </a:lnTo>
                <a:lnTo>
                  <a:pt x="842790" y="2136391"/>
                </a:lnTo>
                <a:lnTo>
                  <a:pt x="889694" y="2106132"/>
                </a:lnTo>
                <a:lnTo>
                  <a:pt x="934761" y="2069920"/>
                </a:lnTo>
                <a:lnTo>
                  <a:pt x="977826" y="2028038"/>
                </a:lnTo>
                <a:lnTo>
                  <a:pt x="1018726" y="1980767"/>
                </a:lnTo>
                <a:lnTo>
                  <a:pt x="1057297" y="1928389"/>
                </a:lnTo>
                <a:lnTo>
                  <a:pt x="1093374" y="1871186"/>
                </a:lnTo>
                <a:lnTo>
                  <a:pt x="1126794" y="1809439"/>
                </a:lnTo>
                <a:lnTo>
                  <a:pt x="1157392" y="1743431"/>
                </a:lnTo>
                <a:lnTo>
                  <a:pt x="1185005" y="1673443"/>
                </a:lnTo>
                <a:lnTo>
                  <a:pt x="1209468" y="1599757"/>
                </a:lnTo>
                <a:lnTo>
                  <a:pt x="1230618" y="1522654"/>
                </a:lnTo>
                <a:lnTo>
                  <a:pt x="1248290" y="1442417"/>
                </a:lnTo>
                <a:lnTo>
                  <a:pt x="1262320" y="1359326"/>
                </a:lnTo>
                <a:lnTo>
                  <a:pt x="1272545" y="1273665"/>
                </a:lnTo>
                <a:lnTo>
                  <a:pt x="1278800" y="1185714"/>
                </a:lnTo>
                <a:lnTo>
                  <a:pt x="1280921" y="1095756"/>
                </a:lnTo>
                <a:lnTo>
                  <a:pt x="1278800" y="1005906"/>
                </a:lnTo>
                <a:lnTo>
                  <a:pt x="1272545" y="918053"/>
                </a:lnTo>
                <a:lnTo>
                  <a:pt x="1262320" y="832479"/>
                </a:lnTo>
                <a:lnTo>
                  <a:pt x="1248290" y="749466"/>
                </a:lnTo>
                <a:lnTo>
                  <a:pt x="1230618" y="669297"/>
                </a:lnTo>
                <a:lnTo>
                  <a:pt x="1209468" y="592255"/>
                </a:lnTo>
                <a:lnTo>
                  <a:pt x="1185005" y="518621"/>
                </a:lnTo>
                <a:lnTo>
                  <a:pt x="1157392" y="448677"/>
                </a:lnTo>
                <a:lnTo>
                  <a:pt x="1126794" y="382707"/>
                </a:lnTo>
                <a:lnTo>
                  <a:pt x="1093374" y="320992"/>
                </a:lnTo>
                <a:lnTo>
                  <a:pt x="1057297" y="263815"/>
                </a:lnTo>
                <a:lnTo>
                  <a:pt x="1018726" y="211458"/>
                </a:lnTo>
                <a:lnTo>
                  <a:pt x="977826" y="164203"/>
                </a:lnTo>
                <a:lnTo>
                  <a:pt x="934761" y="122333"/>
                </a:lnTo>
                <a:lnTo>
                  <a:pt x="889694" y="86129"/>
                </a:lnTo>
                <a:lnTo>
                  <a:pt x="842790" y="55875"/>
                </a:lnTo>
                <a:lnTo>
                  <a:pt x="794212" y="31853"/>
                </a:lnTo>
                <a:lnTo>
                  <a:pt x="744125" y="14345"/>
                </a:lnTo>
                <a:lnTo>
                  <a:pt x="692693" y="3633"/>
                </a:lnTo>
                <a:lnTo>
                  <a:pt x="640079" y="0"/>
                </a:lnTo>
                <a:close/>
              </a:path>
            </a:pathLst>
          </a:custGeom>
          <a:ln w="9525">
            <a:solidFill>
              <a:srgbClr val="000000"/>
            </a:solidFill>
          </a:ln>
        </p:spPr>
        <p:txBody>
          <a:bodyPr wrap="square" lIns="0" tIns="0" rIns="0" bIns="0" rtlCol="0"/>
          <a:lstStyle/>
          <a:p>
            <a:endParaRPr/>
          </a:p>
        </p:txBody>
      </p:sp>
      <p:sp>
        <p:nvSpPr>
          <p:cNvPr id="4" name="object 4"/>
          <p:cNvSpPr/>
          <p:nvPr/>
        </p:nvSpPr>
        <p:spPr>
          <a:xfrm>
            <a:off x="3681869" y="3508247"/>
            <a:ext cx="768350" cy="357505"/>
          </a:xfrm>
          <a:custGeom>
            <a:avLst/>
            <a:gdLst/>
            <a:ahLst/>
            <a:cxnLst/>
            <a:rect l="l" t="t" r="r" b="b"/>
            <a:pathLst>
              <a:path w="768350" h="357504">
                <a:moveTo>
                  <a:pt x="384048" y="0"/>
                </a:moveTo>
                <a:lnTo>
                  <a:pt x="321633" y="2338"/>
                </a:lnTo>
                <a:lnTo>
                  <a:pt x="262469" y="9107"/>
                </a:lnTo>
                <a:lnTo>
                  <a:pt x="207337" y="19936"/>
                </a:lnTo>
                <a:lnTo>
                  <a:pt x="157020" y="34454"/>
                </a:lnTo>
                <a:lnTo>
                  <a:pt x="112299" y="52292"/>
                </a:lnTo>
                <a:lnTo>
                  <a:pt x="73956" y="73078"/>
                </a:lnTo>
                <a:lnTo>
                  <a:pt x="42773" y="96444"/>
                </a:lnTo>
                <a:lnTo>
                  <a:pt x="11133" y="135516"/>
                </a:lnTo>
                <a:lnTo>
                  <a:pt x="0" y="178308"/>
                </a:lnTo>
                <a:lnTo>
                  <a:pt x="1269" y="193016"/>
                </a:lnTo>
                <a:lnTo>
                  <a:pt x="19531" y="234970"/>
                </a:lnTo>
                <a:lnTo>
                  <a:pt x="57421" y="272706"/>
                </a:lnTo>
                <a:lnTo>
                  <a:pt x="92282" y="294911"/>
                </a:lnTo>
                <a:lnTo>
                  <a:pt x="133911" y="314326"/>
                </a:lnTo>
                <a:lnTo>
                  <a:pt x="181528" y="330587"/>
                </a:lnTo>
                <a:lnTo>
                  <a:pt x="234350" y="343328"/>
                </a:lnTo>
                <a:lnTo>
                  <a:pt x="291596" y="352183"/>
                </a:lnTo>
                <a:lnTo>
                  <a:pt x="352483" y="356785"/>
                </a:lnTo>
                <a:lnTo>
                  <a:pt x="384048" y="357378"/>
                </a:lnTo>
                <a:lnTo>
                  <a:pt x="415509" y="356785"/>
                </a:lnTo>
                <a:lnTo>
                  <a:pt x="476252" y="352183"/>
                </a:lnTo>
                <a:lnTo>
                  <a:pt x="533423" y="343328"/>
                </a:lnTo>
                <a:lnTo>
                  <a:pt x="586229" y="330587"/>
                </a:lnTo>
                <a:lnTo>
                  <a:pt x="633872" y="314326"/>
                </a:lnTo>
                <a:lnTo>
                  <a:pt x="675559" y="294911"/>
                </a:lnTo>
                <a:lnTo>
                  <a:pt x="710492" y="272706"/>
                </a:lnTo>
                <a:lnTo>
                  <a:pt x="748491" y="234970"/>
                </a:lnTo>
                <a:lnTo>
                  <a:pt x="766820" y="193016"/>
                </a:lnTo>
                <a:lnTo>
                  <a:pt x="768096" y="178307"/>
                </a:lnTo>
                <a:lnTo>
                  <a:pt x="766820" y="163708"/>
                </a:lnTo>
                <a:lnTo>
                  <a:pt x="748491" y="122017"/>
                </a:lnTo>
                <a:lnTo>
                  <a:pt x="710492" y="84462"/>
                </a:lnTo>
                <a:lnTo>
                  <a:pt x="675559" y="62340"/>
                </a:lnTo>
                <a:lnTo>
                  <a:pt x="633872" y="42981"/>
                </a:lnTo>
                <a:lnTo>
                  <a:pt x="586229" y="26757"/>
                </a:lnTo>
                <a:lnTo>
                  <a:pt x="533423" y="14037"/>
                </a:lnTo>
                <a:lnTo>
                  <a:pt x="476252" y="5192"/>
                </a:lnTo>
                <a:lnTo>
                  <a:pt x="415509" y="592"/>
                </a:lnTo>
                <a:lnTo>
                  <a:pt x="384048" y="0"/>
                </a:lnTo>
                <a:close/>
              </a:path>
            </a:pathLst>
          </a:custGeom>
          <a:ln w="28575">
            <a:solidFill>
              <a:srgbClr val="000000"/>
            </a:solidFill>
          </a:ln>
        </p:spPr>
        <p:txBody>
          <a:bodyPr wrap="square" lIns="0" tIns="0" rIns="0" bIns="0" rtlCol="0"/>
          <a:lstStyle/>
          <a:p>
            <a:endParaRPr/>
          </a:p>
        </p:txBody>
      </p:sp>
      <p:sp>
        <p:nvSpPr>
          <p:cNvPr id="5" name="object 5"/>
          <p:cNvSpPr/>
          <p:nvPr/>
        </p:nvSpPr>
        <p:spPr>
          <a:xfrm>
            <a:off x="3478415" y="4011167"/>
            <a:ext cx="768350" cy="357505"/>
          </a:xfrm>
          <a:custGeom>
            <a:avLst/>
            <a:gdLst/>
            <a:ahLst/>
            <a:cxnLst/>
            <a:rect l="l" t="t" r="r" b="b"/>
            <a:pathLst>
              <a:path w="768350" h="357504">
                <a:moveTo>
                  <a:pt x="384048" y="0"/>
                </a:moveTo>
                <a:lnTo>
                  <a:pt x="321818" y="2339"/>
                </a:lnTo>
                <a:lnTo>
                  <a:pt x="262761" y="9113"/>
                </a:lnTo>
                <a:lnTo>
                  <a:pt x="207673" y="19956"/>
                </a:lnTo>
                <a:lnTo>
                  <a:pt x="157349" y="34503"/>
                </a:lnTo>
                <a:lnTo>
                  <a:pt x="112585" y="52387"/>
                </a:lnTo>
                <a:lnTo>
                  <a:pt x="74176" y="73243"/>
                </a:lnTo>
                <a:lnTo>
                  <a:pt x="42917" y="96705"/>
                </a:lnTo>
                <a:lnTo>
                  <a:pt x="11176" y="135984"/>
                </a:lnTo>
                <a:lnTo>
                  <a:pt x="0" y="179070"/>
                </a:lnTo>
                <a:lnTo>
                  <a:pt x="1275" y="193669"/>
                </a:lnTo>
                <a:lnTo>
                  <a:pt x="19604" y="235360"/>
                </a:lnTo>
                <a:lnTo>
                  <a:pt x="57603" y="272915"/>
                </a:lnTo>
                <a:lnTo>
                  <a:pt x="92536" y="295037"/>
                </a:lnTo>
                <a:lnTo>
                  <a:pt x="134223" y="314396"/>
                </a:lnTo>
                <a:lnTo>
                  <a:pt x="181866" y="330620"/>
                </a:lnTo>
                <a:lnTo>
                  <a:pt x="234672" y="343340"/>
                </a:lnTo>
                <a:lnTo>
                  <a:pt x="291843" y="352185"/>
                </a:lnTo>
                <a:lnTo>
                  <a:pt x="352586" y="356785"/>
                </a:lnTo>
                <a:lnTo>
                  <a:pt x="384048" y="357378"/>
                </a:lnTo>
                <a:lnTo>
                  <a:pt x="415612" y="356785"/>
                </a:lnTo>
                <a:lnTo>
                  <a:pt x="476499" y="352185"/>
                </a:lnTo>
                <a:lnTo>
                  <a:pt x="533745" y="343340"/>
                </a:lnTo>
                <a:lnTo>
                  <a:pt x="586567" y="330620"/>
                </a:lnTo>
                <a:lnTo>
                  <a:pt x="634184" y="314396"/>
                </a:lnTo>
                <a:lnTo>
                  <a:pt x="675813" y="295037"/>
                </a:lnTo>
                <a:lnTo>
                  <a:pt x="710674" y="272915"/>
                </a:lnTo>
                <a:lnTo>
                  <a:pt x="748564" y="235360"/>
                </a:lnTo>
                <a:lnTo>
                  <a:pt x="766826" y="193669"/>
                </a:lnTo>
                <a:lnTo>
                  <a:pt x="768096" y="179069"/>
                </a:lnTo>
                <a:lnTo>
                  <a:pt x="766826" y="164361"/>
                </a:lnTo>
                <a:lnTo>
                  <a:pt x="748564" y="122407"/>
                </a:lnTo>
                <a:lnTo>
                  <a:pt x="710674" y="84671"/>
                </a:lnTo>
                <a:lnTo>
                  <a:pt x="675813" y="62466"/>
                </a:lnTo>
                <a:lnTo>
                  <a:pt x="634184" y="43051"/>
                </a:lnTo>
                <a:lnTo>
                  <a:pt x="586567" y="26790"/>
                </a:lnTo>
                <a:lnTo>
                  <a:pt x="533745" y="14049"/>
                </a:lnTo>
                <a:lnTo>
                  <a:pt x="476499" y="5194"/>
                </a:lnTo>
                <a:lnTo>
                  <a:pt x="415612" y="592"/>
                </a:lnTo>
                <a:lnTo>
                  <a:pt x="384048" y="0"/>
                </a:lnTo>
                <a:close/>
              </a:path>
            </a:pathLst>
          </a:custGeom>
          <a:ln w="285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6" name="object 6"/>
          <p:cNvSpPr/>
          <p:nvPr/>
        </p:nvSpPr>
        <p:spPr>
          <a:xfrm>
            <a:off x="3803789" y="4516373"/>
            <a:ext cx="768350" cy="356870"/>
          </a:xfrm>
          <a:custGeom>
            <a:avLst/>
            <a:gdLst/>
            <a:ahLst/>
            <a:cxnLst/>
            <a:rect l="l" t="t" r="r" b="b"/>
            <a:pathLst>
              <a:path w="768350" h="356870">
                <a:moveTo>
                  <a:pt x="384048" y="0"/>
                </a:moveTo>
                <a:lnTo>
                  <a:pt x="321818" y="2338"/>
                </a:lnTo>
                <a:lnTo>
                  <a:pt x="262761" y="9107"/>
                </a:lnTo>
                <a:lnTo>
                  <a:pt x="207673" y="19936"/>
                </a:lnTo>
                <a:lnTo>
                  <a:pt x="157349" y="34454"/>
                </a:lnTo>
                <a:lnTo>
                  <a:pt x="112585" y="52292"/>
                </a:lnTo>
                <a:lnTo>
                  <a:pt x="74176" y="73078"/>
                </a:lnTo>
                <a:lnTo>
                  <a:pt x="42917" y="96444"/>
                </a:lnTo>
                <a:lnTo>
                  <a:pt x="11176" y="135516"/>
                </a:lnTo>
                <a:lnTo>
                  <a:pt x="0" y="178308"/>
                </a:lnTo>
                <a:lnTo>
                  <a:pt x="1275" y="193010"/>
                </a:lnTo>
                <a:lnTo>
                  <a:pt x="19604" y="234891"/>
                </a:lnTo>
                <a:lnTo>
                  <a:pt x="57603" y="272491"/>
                </a:lnTo>
                <a:lnTo>
                  <a:pt x="92536" y="294587"/>
                </a:lnTo>
                <a:lnTo>
                  <a:pt x="134223" y="313888"/>
                </a:lnTo>
                <a:lnTo>
                  <a:pt x="181866" y="330040"/>
                </a:lnTo>
                <a:lnTo>
                  <a:pt x="234672" y="342685"/>
                </a:lnTo>
                <a:lnTo>
                  <a:pt x="291843" y="351467"/>
                </a:lnTo>
                <a:lnTo>
                  <a:pt x="352586" y="356029"/>
                </a:lnTo>
                <a:lnTo>
                  <a:pt x="384048" y="356616"/>
                </a:lnTo>
                <a:lnTo>
                  <a:pt x="415612" y="356029"/>
                </a:lnTo>
                <a:lnTo>
                  <a:pt x="476499" y="351467"/>
                </a:lnTo>
                <a:lnTo>
                  <a:pt x="533745" y="342685"/>
                </a:lnTo>
                <a:lnTo>
                  <a:pt x="586567" y="330040"/>
                </a:lnTo>
                <a:lnTo>
                  <a:pt x="634184" y="313888"/>
                </a:lnTo>
                <a:lnTo>
                  <a:pt x="675813" y="294587"/>
                </a:lnTo>
                <a:lnTo>
                  <a:pt x="710674" y="272491"/>
                </a:lnTo>
                <a:lnTo>
                  <a:pt x="748564" y="234891"/>
                </a:lnTo>
                <a:lnTo>
                  <a:pt x="766826" y="193010"/>
                </a:lnTo>
                <a:lnTo>
                  <a:pt x="768096" y="178307"/>
                </a:lnTo>
                <a:lnTo>
                  <a:pt x="766826" y="163708"/>
                </a:lnTo>
                <a:lnTo>
                  <a:pt x="748564" y="122017"/>
                </a:lnTo>
                <a:lnTo>
                  <a:pt x="710674" y="84462"/>
                </a:lnTo>
                <a:lnTo>
                  <a:pt x="675813" y="62340"/>
                </a:lnTo>
                <a:lnTo>
                  <a:pt x="634184" y="42981"/>
                </a:lnTo>
                <a:lnTo>
                  <a:pt x="586567" y="26757"/>
                </a:lnTo>
                <a:lnTo>
                  <a:pt x="533745" y="14037"/>
                </a:lnTo>
                <a:lnTo>
                  <a:pt x="476499" y="5192"/>
                </a:lnTo>
                <a:lnTo>
                  <a:pt x="415612" y="592"/>
                </a:lnTo>
                <a:lnTo>
                  <a:pt x="384048" y="0"/>
                </a:lnTo>
                <a:close/>
              </a:path>
            </a:pathLst>
          </a:custGeom>
          <a:ln w="285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7" name="object 7"/>
          <p:cNvSpPr/>
          <p:nvPr/>
        </p:nvSpPr>
        <p:spPr>
          <a:xfrm>
            <a:off x="3651389" y="5020817"/>
            <a:ext cx="768350" cy="357505"/>
          </a:xfrm>
          <a:custGeom>
            <a:avLst/>
            <a:gdLst/>
            <a:ahLst/>
            <a:cxnLst/>
            <a:rect l="l" t="t" r="r" b="b"/>
            <a:pathLst>
              <a:path w="768350" h="357504">
                <a:moveTo>
                  <a:pt x="384048" y="0"/>
                </a:moveTo>
                <a:lnTo>
                  <a:pt x="321818" y="2339"/>
                </a:lnTo>
                <a:lnTo>
                  <a:pt x="262761" y="9113"/>
                </a:lnTo>
                <a:lnTo>
                  <a:pt x="207673" y="19956"/>
                </a:lnTo>
                <a:lnTo>
                  <a:pt x="157349" y="34503"/>
                </a:lnTo>
                <a:lnTo>
                  <a:pt x="112585" y="52387"/>
                </a:lnTo>
                <a:lnTo>
                  <a:pt x="74176" y="73243"/>
                </a:lnTo>
                <a:lnTo>
                  <a:pt x="42917" y="96705"/>
                </a:lnTo>
                <a:lnTo>
                  <a:pt x="11176" y="135984"/>
                </a:lnTo>
                <a:lnTo>
                  <a:pt x="0" y="179070"/>
                </a:lnTo>
                <a:lnTo>
                  <a:pt x="1275" y="193669"/>
                </a:lnTo>
                <a:lnTo>
                  <a:pt x="19604" y="235360"/>
                </a:lnTo>
                <a:lnTo>
                  <a:pt x="57603" y="272915"/>
                </a:lnTo>
                <a:lnTo>
                  <a:pt x="92536" y="295037"/>
                </a:lnTo>
                <a:lnTo>
                  <a:pt x="134223" y="314396"/>
                </a:lnTo>
                <a:lnTo>
                  <a:pt x="181866" y="330620"/>
                </a:lnTo>
                <a:lnTo>
                  <a:pt x="234672" y="343340"/>
                </a:lnTo>
                <a:lnTo>
                  <a:pt x="291843" y="352185"/>
                </a:lnTo>
                <a:lnTo>
                  <a:pt x="352586" y="356785"/>
                </a:lnTo>
                <a:lnTo>
                  <a:pt x="384048" y="357378"/>
                </a:lnTo>
                <a:lnTo>
                  <a:pt x="415612" y="356785"/>
                </a:lnTo>
                <a:lnTo>
                  <a:pt x="476499" y="352185"/>
                </a:lnTo>
                <a:lnTo>
                  <a:pt x="533745" y="343340"/>
                </a:lnTo>
                <a:lnTo>
                  <a:pt x="586567" y="330620"/>
                </a:lnTo>
                <a:lnTo>
                  <a:pt x="634184" y="314396"/>
                </a:lnTo>
                <a:lnTo>
                  <a:pt x="675813" y="295037"/>
                </a:lnTo>
                <a:lnTo>
                  <a:pt x="710674" y="272915"/>
                </a:lnTo>
                <a:lnTo>
                  <a:pt x="748564" y="235360"/>
                </a:lnTo>
                <a:lnTo>
                  <a:pt x="766826" y="193669"/>
                </a:lnTo>
                <a:lnTo>
                  <a:pt x="768096" y="179069"/>
                </a:lnTo>
                <a:lnTo>
                  <a:pt x="766826" y="164361"/>
                </a:lnTo>
                <a:lnTo>
                  <a:pt x="748564" y="122407"/>
                </a:lnTo>
                <a:lnTo>
                  <a:pt x="710674" y="84671"/>
                </a:lnTo>
                <a:lnTo>
                  <a:pt x="675813" y="62466"/>
                </a:lnTo>
                <a:lnTo>
                  <a:pt x="634184" y="43051"/>
                </a:lnTo>
                <a:lnTo>
                  <a:pt x="586567" y="26790"/>
                </a:lnTo>
                <a:lnTo>
                  <a:pt x="533745" y="14049"/>
                </a:lnTo>
                <a:lnTo>
                  <a:pt x="476499" y="5194"/>
                </a:lnTo>
                <a:lnTo>
                  <a:pt x="415612" y="592"/>
                </a:lnTo>
                <a:lnTo>
                  <a:pt x="384048" y="0"/>
                </a:lnTo>
                <a:close/>
              </a:path>
            </a:pathLst>
          </a:custGeom>
          <a:ln w="28575">
            <a:solidFill>
              <a:srgbClr val="000000"/>
            </a:solidFill>
          </a:ln>
        </p:spPr>
        <p:txBody>
          <a:bodyPr wrap="square" lIns="0" tIns="0" rIns="0" bIns="0" rtlCol="0"/>
          <a:lstStyle/>
          <a:p>
            <a:endParaRPr/>
          </a:p>
        </p:txBody>
      </p:sp>
      <p:sp>
        <p:nvSpPr>
          <p:cNvPr id="8" name="object 8"/>
          <p:cNvSpPr/>
          <p:nvPr/>
        </p:nvSpPr>
        <p:spPr>
          <a:xfrm>
            <a:off x="2706509" y="3307841"/>
            <a:ext cx="1085850" cy="265430"/>
          </a:xfrm>
          <a:custGeom>
            <a:avLst/>
            <a:gdLst/>
            <a:ahLst/>
            <a:cxnLst/>
            <a:rect l="l" t="t" r="r" b="b"/>
            <a:pathLst>
              <a:path w="1085850" h="265429">
                <a:moveTo>
                  <a:pt x="1085850" y="265175"/>
                </a:moveTo>
                <a:lnTo>
                  <a:pt x="0" y="0"/>
                </a:lnTo>
              </a:path>
            </a:pathLst>
          </a:custGeom>
          <a:ln w="28575">
            <a:solidFill>
              <a:srgbClr val="000000"/>
            </a:solidFill>
          </a:ln>
        </p:spPr>
        <p:txBody>
          <a:bodyPr wrap="square" lIns="0" tIns="0" rIns="0" bIns="0" rtlCol="0"/>
          <a:lstStyle/>
          <a:p>
            <a:endParaRPr/>
          </a:p>
        </p:txBody>
      </p:sp>
      <p:sp>
        <p:nvSpPr>
          <p:cNvPr id="9" name="object 9"/>
          <p:cNvSpPr/>
          <p:nvPr/>
        </p:nvSpPr>
        <p:spPr>
          <a:xfrm>
            <a:off x="2706509" y="3307841"/>
            <a:ext cx="954405" cy="756285"/>
          </a:xfrm>
          <a:custGeom>
            <a:avLst/>
            <a:gdLst/>
            <a:ahLst/>
            <a:cxnLst/>
            <a:rect l="l" t="t" r="r" b="b"/>
            <a:pathLst>
              <a:path w="954404" h="756285">
                <a:moveTo>
                  <a:pt x="0" y="0"/>
                </a:moveTo>
                <a:lnTo>
                  <a:pt x="954024" y="755904"/>
                </a:lnTo>
              </a:path>
            </a:pathLst>
          </a:custGeom>
          <a:ln w="28575">
            <a:solidFill>
              <a:srgbClr val="FF0066"/>
            </a:solidFill>
          </a:ln>
        </p:spPr>
        <p:txBody>
          <a:bodyPr wrap="square" lIns="0" tIns="0" rIns="0" bIns="0" rtlCol="0"/>
          <a:lstStyle/>
          <a:p>
            <a:endParaRPr/>
          </a:p>
        </p:txBody>
      </p:sp>
      <p:sp>
        <p:nvSpPr>
          <p:cNvPr id="10" name="object 10"/>
          <p:cNvSpPr/>
          <p:nvPr/>
        </p:nvSpPr>
        <p:spPr>
          <a:xfrm>
            <a:off x="2706509" y="3307841"/>
            <a:ext cx="1179830" cy="1273810"/>
          </a:xfrm>
          <a:custGeom>
            <a:avLst/>
            <a:gdLst/>
            <a:ahLst/>
            <a:cxnLst/>
            <a:rect l="l" t="t" r="r" b="b"/>
            <a:pathLst>
              <a:path w="1179829" h="1273810">
                <a:moveTo>
                  <a:pt x="0" y="0"/>
                </a:moveTo>
                <a:lnTo>
                  <a:pt x="1179576" y="1273302"/>
                </a:lnTo>
              </a:path>
            </a:pathLst>
          </a:custGeom>
          <a:ln w="28575">
            <a:solidFill>
              <a:srgbClr val="FF0066"/>
            </a:solidFill>
          </a:ln>
        </p:spPr>
        <p:txBody>
          <a:bodyPr wrap="square" lIns="0" tIns="0" rIns="0" bIns="0" rtlCol="0"/>
          <a:lstStyle/>
          <a:p>
            <a:endParaRPr/>
          </a:p>
        </p:txBody>
      </p:sp>
      <p:sp>
        <p:nvSpPr>
          <p:cNvPr id="11" name="object 11"/>
          <p:cNvSpPr/>
          <p:nvPr/>
        </p:nvSpPr>
        <p:spPr>
          <a:xfrm>
            <a:off x="7053706" y="3373373"/>
            <a:ext cx="1281430" cy="2192655"/>
          </a:xfrm>
          <a:custGeom>
            <a:avLst/>
            <a:gdLst/>
            <a:ahLst/>
            <a:cxnLst/>
            <a:rect l="l" t="t" r="r" b="b"/>
            <a:pathLst>
              <a:path w="1281429" h="2192654">
                <a:moveTo>
                  <a:pt x="640079" y="0"/>
                </a:moveTo>
                <a:lnTo>
                  <a:pt x="587575" y="3633"/>
                </a:lnTo>
                <a:lnTo>
                  <a:pt x="536240" y="14345"/>
                </a:lnTo>
                <a:lnTo>
                  <a:pt x="486241" y="31853"/>
                </a:lnTo>
                <a:lnTo>
                  <a:pt x="437741" y="55875"/>
                </a:lnTo>
                <a:lnTo>
                  <a:pt x="390905" y="86129"/>
                </a:lnTo>
                <a:lnTo>
                  <a:pt x="345899" y="122333"/>
                </a:lnTo>
                <a:lnTo>
                  <a:pt x="302885" y="164203"/>
                </a:lnTo>
                <a:lnTo>
                  <a:pt x="262030" y="211458"/>
                </a:lnTo>
                <a:lnTo>
                  <a:pt x="223497" y="263815"/>
                </a:lnTo>
                <a:lnTo>
                  <a:pt x="187451" y="320992"/>
                </a:lnTo>
                <a:lnTo>
                  <a:pt x="154058" y="382707"/>
                </a:lnTo>
                <a:lnTo>
                  <a:pt x="123480" y="448677"/>
                </a:lnTo>
                <a:lnTo>
                  <a:pt x="95883" y="518621"/>
                </a:lnTo>
                <a:lnTo>
                  <a:pt x="71432" y="592255"/>
                </a:lnTo>
                <a:lnTo>
                  <a:pt x="50291" y="669297"/>
                </a:lnTo>
                <a:lnTo>
                  <a:pt x="32625" y="749466"/>
                </a:lnTo>
                <a:lnTo>
                  <a:pt x="18598" y="832479"/>
                </a:lnTo>
                <a:lnTo>
                  <a:pt x="8375" y="918053"/>
                </a:lnTo>
                <a:lnTo>
                  <a:pt x="2121" y="1005906"/>
                </a:lnTo>
                <a:lnTo>
                  <a:pt x="0" y="1095756"/>
                </a:lnTo>
                <a:lnTo>
                  <a:pt x="2121" y="1185714"/>
                </a:lnTo>
                <a:lnTo>
                  <a:pt x="8375" y="1273665"/>
                </a:lnTo>
                <a:lnTo>
                  <a:pt x="18598" y="1359326"/>
                </a:lnTo>
                <a:lnTo>
                  <a:pt x="32625" y="1442417"/>
                </a:lnTo>
                <a:lnTo>
                  <a:pt x="50291" y="1522654"/>
                </a:lnTo>
                <a:lnTo>
                  <a:pt x="71432" y="1599757"/>
                </a:lnTo>
                <a:lnTo>
                  <a:pt x="95883" y="1673443"/>
                </a:lnTo>
                <a:lnTo>
                  <a:pt x="123480" y="1743431"/>
                </a:lnTo>
                <a:lnTo>
                  <a:pt x="154058" y="1809439"/>
                </a:lnTo>
                <a:lnTo>
                  <a:pt x="187451" y="1871186"/>
                </a:lnTo>
                <a:lnTo>
                  <a:pt x="223497" y="1928389"/>
                </a:lnTo>
                <a:lnTo>
                  <a:pt x="262030" y="1980767"/>
                </a:lnTo>
                <a:lnTo>
                  <a:pt x="302885" y="2028038"/>
                </a:lnTo>
                <a:lnTo>
                  <a:pt x="345899" y="2069920"/>
                </a:lnTo>
                <a:lnTo>
                  <a:pt x="390905" y="2106132"/>
                </a:lnTo>
                <a:lnTo>
                  <a:pt x="437741" y="2136391"/>
                </a:lnTo>
                <a:lnTo>
                  <a:pt x="486241" y="2160417"/>
                </a:lnTo>
                <a:lnTo>
                  <a:pt x="536240" y="2177927"/>
                </a:lnTo>
                <a:lnTo>
                  <a:pt x="587575" y="2188640"/>
                </a:lnTo>
                <a:lnTo>
                  <a:pt x="640079" y="2192274"/>
                </a:lnTo>
                <a:lnTo>
                  <a:pt x="692590" y="2188640"/>
                </a:lnTo>
                <a:lnTo>
                  <a:pt x="743940" y="2177927"/>
                </a:lnTo>
                <a:lnTo>
                  <a:pt x="793964" y="2160417"/>
                </a:lnTo>
                <a:lnTo>
                  <a:pt x="842497" y="2136391"/>
                </a:lnTo>
                <a:lnTo>
                  <a:pt x="889373" y="2106132"/>
                </a:lnTo>
                <a:lnTo>
                  <a:pt x="934425" y="2069920"/>
                </a:lnTo>
                <a:lnTo>
                  <a:pt x="977488" y="2028038"/>
                </a:lnTo>
                <a:lnTo>
                  <a:pt x="1018397" y="1980767"/>
                </a:lnTo>
                <a:lnTo>
                  <a:pt x="1056986" y="1928389"/>
                </a:lnTo>
                <a:lnTo>
                  <a:pt x="1093088" y="1871186"/>
                </a:lnTo>
                <a:lnTo>
                  <a:pt x="1126539" y="1809439"/>
                </a:lnTo>
                <a:lnTo>
                  <a:pt x="1157173" y="1743431"/>
                </a:lnTo>
                <a:lnTo>
                  <a:pt x="1184823" y="1673443"/>
                </a:lnTo>
                <a:lnTo>
                  <a:pt x="1209324" y="1599757"/>
                </a:lnTo>
                <a:lnTo>
                  <a:pt x="1230510" y="1522654"/>
                </a:lnTo>
                <a:lnTo>
                  <a:pt x="1248216" y="1442417"/>
                </a:lnTo>
                <a:lnTo>
                  <a:pt x="1262276" y="1359326"/>
                </a:lnTo>
                <a:lnTo>
                  <a:pt x="1272524" y="1273665"/>
                </a:lnTo>
                <a:lnTo>
                  <a:pt x="1278795" y="1185714"/>
                </a:lnTo>
                <a:lnTo>
                  <a:pt x="1280921" y="1095756"/>
                </a:lnTo>
                <a:lnTo>
                  <a:pt x="1278795" y="1005906"/>
                </a:lnTo>
                <a:lnTo>
                  <a:pt x="1272524" y="918053"/>
                </a:lnTo>
                <a:lnTo>
                  <a:pt x="1262276" y="832479"/>
                </a:lnTo>
                <a:lnTo>
                  <a:pt x="1248216" y="749466"/>
                </a:lnTo>
                <a:lnTo>
                  <a:pt x="1230510" y="669297"/>
                </a:lnTo>
                <a:lnTo>
                  <a:pt x="1209324" y="592255"/>
                </a:lnTo>
                <a:lnTo>
                  <a:pt x="1184823" y="518621"/>
                </a:lnTo>
                <a:lnTo>
                  <a:pt x="1157173" y="448677"/>
                </a:lnTo>
                <a:lnTo>
                  <a:pt x="1126539" y="382707"/>
                </a:lnTo>
                <a:lnTo>
                  <a:pt x="1093088" y="320992"/>
                </a:lnTo>
                <a:lnTo>
                  <a:pt x="1056986" y="263815"/>
                </a:lnTo>
                <a:lnTo>
                  <a:pt x="1018397" y="211458"/>
                </a:lnTo>
                <a:lnTo>
                  <a:pt x="977488" y="164203"/>
                </a:lnTo>
                <a:lnTo>
                  <a:pt x="934425" y="122333"/>
                </a:lnTo>
                <a:lnTo>
                  <a:pt x="889373" y="86129"/>
                </a:lnTo>
                <a:lnTo>
                  <a:pt x="842497" y="55875"/>
                </a:lnTo>
                <a:lnTo>
                  <a:pt x="793964" y="31853"/>
                </a:lnTo>
                <a:lnTo>
                  <a:pt x="743940" y="14345"/>
                </a:lnTo>
                <a:lnTo>
                  <a:pt x="692590" y="3633"/>
                </a:lnTo>
                <a:lnTo>
                  <a:pt x="640079" y="0"/>
                </a:lnTo>
                <a:close/>
              </a:path>
            </a:pathLst>
          </a:custGeom>
          <a:ln w="9525">
            <a:solidFill>
              <a:srgbClr val="000000"/>
            </a:solidFill>
          </a:ln>
        </p:spPr>
        <p:txBody>
          <a:bodyPr wrap="square" lIns="0" tIns="0" rIns="0" bIns="0" rtlCol="0"/>
          <a:lstStyle/>
          <a:p>
            <a:endParaRPr/>
          </a:p>
        </p:txBody>
      </p:sp>
      <p:sp>
        <p:nvSpPr>
          <p:cNvPr id="12" name="object 12"/>
          <p:cNvSpPr/>
          <p:nvPr/>
        </p:nvSpPr>
        <p:spPr>
          <a:xfrm>
            <a:off x="7335659" y="3528821"/>
            <a:ext cx="768985" cy="357505"/>
          </a:xfrm>
          <a:custGeom>
            <a:avLst/>
            <a:gdLst/>
            <a:ahLst/>
            <a:cxnLst/>
            <a:rect l="l" t="t" r="r" b="b"/>
            <a:pathLst>
              <a:path w="768984" h="357504">
                <a:moveTo>
                  <a:pt x="384809" y="0"/>
                </a:moveTo>
                <a:lnTo>
                  <a:pt x="322374" y="2338"/>
                </a:lnTo>
                <a:lnTo>
                  <a:pt x="263152" y="9107"/>
                </a:lnTo>
                <a:lnTo>
                  <a:pt x="207935" y="19936"/>
                </a:lnTo>
                <a:lnTo>
                  <a:pt x="157514" y="34454"/>
                </a:lnTo>
                <a:lnTo>
                  <a:pt x="112680" y="52292"/>
                </a:lnTo>
                <a:lnTo>
                  <a:pt x="74224" y="73078"/>
                </a:lnTo>
                <a:lnTo>
                  <a:pt x="42937" y="96444"/>
                </a:lnTo>
                <a:lnTo>
                  <a:pt x="11179" y="135516"/>
                </a:lnTo>
                <a:lnTo>
                  <a:pt x="0" y="178308"/>
                </a:lnTo>
                <a:lnTo>
                  <a:pt x="1275" y="193016"/>
                </a:lnTo>
                <a:lnTo>
                  <a:pt x="19610" y="234970"/>
                </a:lnTo>
                <a:lnTo>
                  <a:pt x="57635" y="272706"/>
                </a:lnTo>
                <a:lnTo>
                  <a:pt x="92606" y="294911"/>
                </a:lnTo>
                <a:lnTo>
                  <a:pt x="134349" y="314326"/>
                </a:lnTo>
                <a:lnTo>
                  <a:pt x="182075" y="330587"/>
                </a:lnTo>
                <a:lnTo>
                  <a:pt x="234993" y="343328"/>
                </a:lnTo>
                <a:lnTo>
                  <a:pt x="292311" y="352183"/>
                </a:lnTo>
                <a:lnTo>
                  <a:pt x="353239" y="356785"/>
                </a:lnTo>
                <a:lnTo>
                  <a:pt x="384809" y="357378"/>
                </a:lnTo>
                <a:lnTo>
                  <a:pt x="416271" y="356785"/>
                </a:lnTo>
                <a:lnTo>
                  <a:pt x="477014" y="352183"/>
                </a:lnTo>
                <a:lnTo>
                  <a:pt x="534185" y="343328"/>
                </a:lnTo>
                <a:lnTo>
                  <a:pt x="586991" y="330587"/>
                </a:lnTo>
                <a:lnTo>
                  <a:pt x="634634" y="314326"/>
                </a:lnTo>
                <a:lnTo>
                  <a:pt x="676321" y="294911"/>
                </a:lnTo>
                <a:lnTo>
                  <a:pt x="711254" y="272706"/>
                </a:lnTo>
                <a:lnTo>
                  <a:pt x="749253" y="234970"/>
                </a:lnTo>
                <a:lnTo>
                  <a:pt x="767582" y="193016"/>
                </a:lnTo>
                <a:lnTo>
                  <a:pt x="768857" y="178307"/>
                </a:lnTo>
                <a:lnTo>
                  <a:pt x="767582" y="163708"/>
                </a:lnTo>
                <a:lnTo>
                  <a:pt x="749253" y="122017"/>
                </a:lnTo>
                <a:lnTo>
                  <a:pt x="711254" y="84462"/>
                </a:lnTo>
                <a:lnTo>
                  <a:pt x="676321" y="62340"/>
                </a:lnTo>
                <a:lnTo>
                  <a:pt x="634634" y="42981"/>
                </a:lnTo>
                <a:lnTo>
                  <a:pt x="586991" y="26757"/>
                </a:lnTo>
                <a:lnTo>
                  <a:pt x="534185" y="14037"/>
                </a:lnTo>
                <a:lnTo>
                  <a:pt x="477014" y="5192"/>
                </a:lnTo>
                <a:lnTo>
                  <a:pt x="416271" y="592"/>
                </a:lnTo>
                <a:lnTo>
                  <a:pt x="384809" y="0"/>
                </a:lnTo>
                <a:close/>
              </a:path>
            </a:pathLst>
          </a:custGeom>
          <a:ln w="28575">
            <a:solidFill>
              <a:srgbClr val="000000"/>
            </a:solidFill>
          </a:ln>
        </p:spPr>
        <p:txBody>
          <a:bodyPr wrap="square" lIns="0" tIns="0" rIns="0" bIns="0" rtlCol="0"/>
          <a:lstStyle/>
          <a:p>
            <a:endParaRPr/>
          </a:p>
        </p:txBody>
      </p:sp>
      <p:sp>
        <p:nvSpPr>
          <p:cNvPr id="13" name="object 13"/>
          <p:cNvSpPr/>
          <p:nvPr/>
        </p:nvSpPr>
        <p:spPr>
          <a:xfrm>
            <a:off x="7132967" y="4031741"/>
            <a:ext cx="768350" cy="357505"/>
          </a:xfrm>
          <a:custGeom>
            <a:avLst/>
            <a:gdLst/>
            <a:ahLst/>
            <a:cxnLst/>
            <a:rect l="l" t="t" r="r" b="b"/>
            <a:pathLst>
              <a:path w="768350" h="357504">
                <a:moveTo>
                  <a:pt x="384048" y="0"/>
                </a:moveTo>
                <a:lnTo>
                  <a:pt x="321633" y="2339"/>
                </a:lnTo>
                <a:lnTo>
                  <a:pt x="262469" y="9113"/>
                </a:lnTo>
                <a:lnTo>
                  <a:pt x="207337" y="19956"/>
                </a:lnTo>
                <a:lnTo>
                  <a:pt x="157020" y="34503"/>
                </a:lnTo>
                <a:lnTo>
                  <a:pt x="112299" y="52387"/>
                </a:lnTo>
                <a:lnTo>
                  <a:pt x="73956" y="73243"/>
                </a:lnTo>
                <a:lnTo>
                  <a:pt x="42773" y="96705"/>
                </a:lnTo>
                <a:lnTo>
                  <a:pt x="11133" y="135984"/>
                </a:lnTo>
                <a:lnTo>
                  <a:pt x="0" y="179070"/>
                </a:lnTo>
                <a:lnTo>
                  <a:pt x="1269" y="193669"/>
                </a:lnTo>
                <a:lnTo>
                  <a:pt x="19531" y="235360"/>
                </a:lnTo>
                <a:lnTo>
                  <a:pt x="57421" y="272915"/>
                </a:lnTo>
                <a:lnTo>
                  <a:pt x="92282" y="295037"/>
                </a:lnTo>
                <a:lnTo>
                  <a:pt x="133911" y="314396"/>
                </a:lnTo>
                <a:lnTo>
                  <a:pt x="181528" y="330620"/>
                </a:lnTo>
                <a:lnTo>
                  <a:pt x="234350" y="343340"/>
                </a:lnTo>
                <a:lnTo>
                  <a:pt x="291596" y="352185"/>
                </a:lnTo>
                <a:lnTo>
                  <a:pt x="352483" y="356785"/>
                </a:lnTo>
                <a:lnTo>
                  <a:pt x="384048" y="357378"/>
                </a:lnTo>
                <a:lnTo>
                  <a:pt x="415509" y="356785"/>
                </a:lnTo>
                <a:lnTo>
                  <a:pt x="476252" y="352185"/>
                </a:lnTo>
                <a:lnTo>
                  <a:pt x="533423" y="343340"/>
                </a:lnTo>
                <a:lnTo>
                  <a:pt x="586229" y="330620"/>
                </a:lnTo>
                <a:lnTo>
                  <a:pt x="633872" y="314396"/>
                </a:lnTo>
                <a:lnTo>
                  <a:pt x="675559" y="295037"/>
                </a:lnTo>
                <a:lnTo>
                  <a:pt x="710492" y="272915"/>
                </a:lnTo>
                <a:lnTo>
                  <a:pt x="748491" y="235360"/>
                </a:lnTo>
                <a:lnTo>
                  <a:pt x="766820" y="193669"/>
                </a:lnTo>
                <a:lnTo>
                  <a:pt x="768096" y="179069"/>
                </a:lnTo>
                <a:lnTo>
                  <a:pt x="766820" y="164361"/>
                </a:lnTo>
                <a:lnTo>
                  <a:pt x="748491" y="122407"/>
                </a:lnTo>
                <a:lnTo>
                  <a:pt x="710492" y="84671"/>
                </a:lnTo>
                <a:lnTo>
                  <a:pt x="675559" y="62466"/>
                </a:lnTo>
                <a:lnTo>
                  <a:pt x="633872" y="43051"/>
                </a:lnTo>
                <a:lnTo>
                  <a:pt x="586229" y="26790"/>
                </a:lnTo>
                <a:lnTo>
                  <a:pt x="533423" y="14049"/>
                </a:lnTo>
                <a:lnTo>
                  <a:pt x="476252" y="5194"/>
                </a:lnTo>
                <a:lnTo>
                  <a:pt x="415509" y="592"/>
                </a:lnTo>
                <a:lnTo>
                  <a:pt x="384048" y="0"/>
                </a:lnTo>
                <a:close/>
              </a:path>
            </a:pathLst>
          </a:custGeom>
          <a:ln w="28575">
            <a:solidFill>
              <a:srgbClr val="000000"/>
            </a:solidFill>
          </a:ln>
        </p:spPr>
        <p:txBody>
          <a:bodyPr wrap="square" lIns="0" tIns="0" rIns="0" bIns="0" rtlCol="0"/>
          <a:lstStyle/>
          <a:p>
            <a:endParaRPr/>
          </a:p>
        </p:txBody>
      </p:sp>
      <p:sp>
        <p:nvSpPr>
          <p:cNvPr id="14" name="object 14"/>
          <p:cNvSpPr/>
          <p:nvPr/>
        </p:nvSpPr>
        <p:spPr>
          <a:xfrm>
            <a:off x="7458329" y="4536947"/>
            <a:ext cx="768350" cy="357505"/>
          </a:xfrm>
          <a:custGeom>
            <a:avLst/>
            <a:gdLst/>
            <a:ahLst/>
            <a:cxnLst/>
            <a:rect l="l" t="t" r="r" b="b"/>
            <a:pathLst>
              <a:path w="768350" h="357504">
                <a:moveTo>
                  <a:pt x="384048" y="0"/>
                </a:moveTo>
                <a:lnTo>
                  <a:pt x="321818" y="2338"/>
                </a:lnTo>
                <a:lnTo>
                  <a:pt x="262761" y="9107"/>
                </a:lnTo>
                <a:lnTo>
                  <a:pt x="207673" y="19936"/>
                </a:lnTo>
                <a:lnTo>
                  <a:pt x="157349" y="34454"/>
                </a:lnTo>
                <a:lnTo>
                  <a:pt x="112585" y="52292"/>
                </a:lnTo>
                <a:lnTo>
                  <a:pt x="74176" y="73078"/>
                </a:lnTo>
                <a:lnTo>
                  <a:pt x="42917" y="96444"/>
                </a:lnTo>
                <a:lnTo>
                  <a:pt x="11176" y="135516"/>
                </a:lnTo>
                <a:lnTo>
                  <a:pt x="0" y="178308"/>
                </a:lnTo>
                <a:lnTo>
                  <a:pt x="1275" y="193016"/>
                </a:lnTo>
                <a:lnTo>
                  <a:pt x="19604" y="234970"/>
                </a:lnTo>
                <a:lnTo>
                  <a:pt x="57603" y="272706"/>
                </a:lnTo>
                <a:lnTo>
                  <a:pt x="92536" y="294911"/>
                </a:lnTo>
                <a:lnTo>
                  <a:pt x="134223" y="314326"/>
                </a:lnTo>
                <a:lnTo>
                  <a:pt x="181866" y="330587"/>
                </a:lnTo>
                <a:lnTo>
                  <a:pt x="234672" y="343328"/>
                </a:lnTo>
                <a:lnTo>
                  <a:pt x="291843" y="352183"/>
                </a:lnTo>
                <a:lnTo>
                  <a:pt x="352586" y="356785"/>
                </a:lnTo>
                <a:lnTo>
                  <a:pt x="384048" y="357378"/>
                </a:lnTo>
                <a:lnTo>
                  <a:pt x="415509" y="356785"/>
                </a:lnTo>
                <a:lnTo>
                  <a:pt x="476252" y="352183"/>
                </a:lnTo>
                <a:lnTo>
                  <a:pt x="533423" y="343328"/>
                </a:lnTo>
                <a:lnTo>
                  <a:pt x="586229" y="330587"/>
                </a:lnTo>
                <a:lnTo>
                  <a:pt x="633872" y="314326"/>
                </a:lnTo>
                <a:lnTo>
                  <a:pt x="675559" y="294911"/>
                </a:lnTo>
                <a:lnTo>
                  <a:pt x="710492" y="272706"/>
                </a:lnTo>
                <a:lnTo>
                  <a:pt x="748491" y="234970"/>
                </a:lnTo>
                <a:lnTo>
                  <a:pt x="766820" y="193016"/>
                </a:lnTo>
                <a:lnTo>
                  <a:pt x="768096" y="178307"/>
                </a:lnTo>
                <a:lnTo>
                  <a:pt x="766820" y="163708"/>
                </a:lnTo>
                <a:lnTo>
                  <a:pt x="748491" y="122017"/>
                </a:lnTo>
                <a:lnTo>
                  <a:pt x="710492" y="84462"/>
                </a:lnTo>
                <a:lnTo>
                  <a:pt x="675559" y="62340"/>
                </a:lnTo>
                <a:lnTo>
                  <a:pt x="633872" y="42981"/>
                </a:lnTo>
                <a:lnTo>
                  <a:pt x="586229" y="26757"/>
                </a:lnTo>
                <a:lnTo>
                  <a:pt x="533423" y="14037"/>
                </a:lnTo>
                <a:lnTo>
                  <a:pt x="476252" y="5192"/>
                </a:lnTo>
                <a:lnTo>
                  <a:pt x="415509" y="592"/>
                </a:lnTo>
                <a:lnTo>
                  <a:pt x="384048" y="0"/>
                </a:lnTo>
                <a:close/>
              </a:path>
            </a:pathLst>
          </a:custGeom>
          <a:ln w="28575">
            <a:solidFill>
              <a:srgbClr val="000000"/>
            </a:solidFill>
          </a:ln>
        </p:spPr>
        <p:txBody>
          <a:bodyPr wrap="square" lIns="0" tIns="0" rIns="0" bIns="0" rtlCol="0"/>
          <a:lstStyle/>
          <a:p>
            <a:endParaRPr/>
          </a:p>
        </p:txBody>
      </p:sp>
      <p:sp>
        <p:nvSpPr>
          <p:cNvPr id="15" name="object 15"/>
          <p:cNvSpPr/>
          <p:nvPr/>
        </p:nvSpPr>
        <p:spPr>
          <a:xfrm>
            <a:off x="7305929" y="5041391"/>
            <a:ext cx="768350" cy="357505"/>
          </a:xfrm>
          <a:custGeom>
            <a:avLst/>
            <a:gdLst/>
            <a:ahLst/>
            <a:cxnLst/>
            <a:rect l="l" t="t" r="r" b="b"/>
            <a:pathLst>
              <a:path w="768350" h="357504">
                <a:moveTo>
                  <a:pt x="384048" y="0"/>
                </a:moveTo>
                <a:lnTo>
                  <a:pt x="321818" y="2339"/>
                </a:lnTo>
                <a:lnTo>
                  <a:pt x="262761" y="9113"/>
                </a:lnTo>
                <a:lnTo>
                  <a:pt x="207673" y="19956"/>
                </a:lnTo>
                <a:lnTo>
                  <a:pt x="157349" y="34503"/>
                </a:lnTo>
                <a:lnTo>
                  <a:pt x="112585" y="52387"/>
                </a:lnTo>
                <a:lnTo>
                  <a:pt x="74176" y="73243"/>
                </a:lnTo>
                <a:lnTo>
                  <a:pt x="42917" y="96705"/>
                </a:lnTo>
                <a:lnTo>
                  <a:pt x="11176" y="135984"/>
                </a:lnTo>
                <a:lnTo>
                  <a:pt x="0" y="179070"/>
                </a:lnTo>
                <a:lnTo>
                  <a:pt x="1275" y="193669"/>
                </a:lnTo>
                <a:lnTo>
                  <a:pt x="19604" y="235360"/>
                </a:lnTo>
                <a:lnTo>
                  <a:pt x="57603" y="272915"/>
                </a:lnTo>
                <a:lnTo>
                  <a:pt x="92536" y="295037"/>
                </a:lnTo>
                <a:lnTo>
                  <a:pt x="134223" y="314396"/>
                </a:lnTo>
                <a:lnTo>
                  <a:pt x="181866" y="330620"/>
                </a:lnTo>
                <a:lnTo>
                  <a:pt x="234672" y="343340"/>
                </a:lnTo>
                <a:lnTo>
                  <a:pt x="291843" y="352185"/>
                </a:lnTo>
                <a:lnTo>
                  <a:pt x="352586" y="356785"/>
                </a:lnTo>
                <a:lnTo>
                  <a:pt x="384048" y="357378"/>
                </a:lnTo>
                <a:lnTo>
                  <a:pt x="415509" y="356785"/>
                </a:lnTo>
                <a:lnTo>
                  <a:pt x="476252" y="352185"/>
                </a:lnTo>
                <a:lnTo>
                  <a:pt x="533423" y="343340"/>
                </a:lnTo>
                <a:lnTo>
                  <a:pt x="586229" y="330620"/>
                </a:lnTo>
                <a:lnTo>
                  <a:pt x="633872" y="314396"/>
                </a:lnTo>
                <a:lnTo>
                  <a:pt x="675559" y="295037"/>
                </a:lnTo>
                <a:lnTo>
                  <a:pt x="710492" y="272915"/>
                </a:lnTo>
                <a:lnTo>
                  <a:pt x="748491" y="235360"/>
                </a:lnTo>
                <a:lnTo>
                  <a:pt x="766820" y="193669"/>
                </a:lnTo>
                <a:lnTo>
                  <a:pt x="768096" y="179069"/>
                </a:lnTo>
                <a:lnTo>
                  <a:pt x="766820" y="164361"/>
                </a:lnTo>
                <a:lnTo>
                  <a:pt x="748491" y="122407"/>
                </a:lnTo>
                <a:lnTo>
                  <a:pt x="710492" y="84671"/>
                </a:lnTo>
                <a:lnTo>
                  <a:pt x="675559" y="62466"/>
                </a:lnTo>
                <a:lnTo>
                  <a:pt x="633872" y="43051"/>
                </a:lnTo>
                <a:lnTo>
                  <a:pt x="586229" y="26790"/>
                </a:lnTo>
                <a:lnTo>
                  <a:pt x="533423" y="14049"/>
                </a:lnTo>
                <a:lnTo>
                  <a:pt x="476252" y="5194"/>
                </a:lnTo>
                <a:lnTo>
                  <a:pt x="415509" y="592"/>
                </a:lnTo>
                <a:lnTo>
                  <a:pt x="384048" y="0"/>
                </a:lnTo>
                <a:close/>
              </a:path>
            </a:pathLst>
          </a:custGeom>
          <a:ln w="28575">
            <a:solidFill>
              <a:srgbClr val="000000"/>
            </a:solidFill>
          </a:ln>
        </p:spPr>
        <p:txBody>
          <a:bodyPr wrap="square" lIns="0" tIns="0" rIns="0" bIns="0" rtlCol="0"/>
          <a:lstStyle/>
          <a:p>
            <a:endParaRPr/>
          </a:p>
        </p:txBody>
      </p:sp>
      <p:sp>
        <p:nvSpPr>
          <p:cNvPr id="16" name="object 16"/>
          <p:cNvSpPr/>
          <p:nvPr/>
        </p:nvSpPr>
        <p:spPr>
          <a:xfrm>
            <a:off x="6361048" y="3328415"/>
            <a:ext cx="1085850" cy="265430"/>
          </a:xfrm>
          <a:custGeom>
            <a:avLst/>
            <a:gdLst/>
            <a:ahLst/>
            <a:cxnLst/>
            <a:rect l="l" t="t" r="r" b="b"/>
            <a:pathLst>
              <a:path w="1085850" h="265429">
                <a:moveTo>
                  <a:pt x="1085850" y="265175"/>
                </a:moveTo>
                <a:lnTo>
                  <a:pt x="0" y="0"/>
                </a:lnTo>
              </a:path>
            </a:pathLst>
          </a:custGeom>
          <a:ln w="28575">
            <a:solidFill>
              <a:srgbClr val="000000"/>
            </a:solidFill>
          </a:ln>
        </p:spPr>
        <p:txBody>
          <a:bodyPr wrap="square" lIns="0" tIns="0" rIns="0" bIns="0" rtlCol="0"/>
          <a:lstStyle/>
          <a:p>
            <a:endParaRPr/>
          </a:p>
        </p:txBody>
      </p:sp>
      <p:sp>
        <p:nvSpPr>
          <p:cNvPr id="17" name="object 17"/>
          <p:cNvSpPr/>
          <p:nvPr/>
        </p:nvSpPr>
        <p:spPr>
          <a:xfrm>
            <a:off x="6361048" y="3328415"/>
            <a:ext cx="954405" cy="756285"/>
          </a:xfrm>
          <a:custGeom>
            <a:avLst/>
            <a:gdLst/>
            <a:ahLst/>
            <a:cxnLst/>
            <a:rect l="l" t="t" r="r" b="b"/>
            <a:pathLst>
              <a:path w="954404" h="756285">
                <a:moveTo>
                  <a:pt x="0" y="0"/>
                </a:moveTo>
                <a:lnTo>
                  <a:pt x="954024" y="755904"/>
                </a:lnTo>
              </a:path>
            </a:pathLst>
          </a:custGeom>
          <a:ln w="28575">
            <a:solidFill>
              <a:srgbClr val="FF0066"/>
            </a:solidFill>
          </a:ln>
        </p:spPr>
        <p:txBody>
          <a:bodyPr wrap="square" lIns="0" tIns="0" rIns="0" bIns="0" rtlCol="0"/>
          <a:lstStyle/>
          <a:p>
            <a:endParaRPr/>
          </a:p>
        </p:txBody>
      </p:sp>
      <p:sp>
        <p:nvSpPr>
          <p:cNvPr id="18" name="object 18"/>
          <p:cNvSpPr/>
          <p:nvPr/>
        </p:nvSpPr>
        <p:spPr>
          <a:xfrm>
            <a:off x="6361048" y="3328415"/>
            <a:ext cx="1179830" cy="1273810"/>
          </a:xfrm>
          <a:custGeom>
            <a:avLst/>
            <a:gdLst/>
            <a:ahLst/>
            <a:cxnLst/>
            <a:rect l="l" t="t" r="r" b="b"/>
            <a:pathLst>
              <a:path w="1179829" h="1273810">
                <a:moveTo>
                  <a:pt x="0" y="0"/>
                </a:moveTo>
                <a:lnTo>
                  <a:pt x="1179576" y="1273302"/>
                </a:lnTo>
              </a:path>
            </a:pathLst>
          </a:custGeom>
          <a:ln w="28575">
            <a:solidFill>
              <a:srgbClr val="FF0066"/>
            </a:solidFill>
          </a:ln>
        </p:spPr>
        <p:txBody>
          <a:bodyPr wrap="square" lIns="0" tIns="0" rIns="0" bIns="0" rtlCol="0"/>
          <a:lstStyle/>
          <a:p>
            <a:endParaRPr/>
          </a:p>
        </p:txBody>
      </p:sp>
      <p:sp>
        <p:nvSpPr>
          <p:cNvPr id="19" name="object 19"/>
          <p:cNvSpPr txBox="1"/>
          <p:nvPr/>
        </p:nvSpPr>
        <p:spPr>
          <a:xfrm>
            <a:off x="1053979" y="1425437"/>
            <a:ext cx="4749921" cy="1241365"/>
          </a:xfrm>
          <a:prstGeom prst="rect">
            <a:avLst/>
          </a:prstGeom>
        </p:spPr>
        <p:txBody>
          <a:bodyPr vert="horz" wrap="square" lIns="0" tIns="0" rIns="0" bIns="0" rtlCol="0">
            <a:spAutoFit/>
          </a:bodyPr>
          <a:lstStyle/>
          <a:p>
            <a:pPr marL="33020">
              <a:lnSpc>
                <a:spcPct val="100000"/>
              </a:lnSpc>
            </a:pPr>
            <a:r>
              <a:rPr sz="2400" b="1" dirty="0">
                <a:latin typeface="Microsoft JhengHei UI" panose="020B0604030504040204" pitchFamily="34" charset="-120"/>
                <a:ea typeface="Microsoft JhengHei UI" panose="020B0604030504040204" pitchFamily="34" charset="-120"/>
                <a:cs typeface="微软雅黑"/>
              </a:rPr>
              <a:t>示例：一元联系</a:t>
            </a:r>
            <a:endParaRPr sz="2400" dirty="0">
              <a:latin typeface="Microsoft JhengHei UI" panose="020B0604030504040204" pitchFamily="34" charset="-120"/>
              <a:ea typeface="Microsoft JhengHei UI" panose="020B0604030504040204" pitchFamily="34" charset="-120"/>
              <a:cs typeface="微软雅黑"/>
            </a:endParaRPr>
          </a:p>
          <a:p>
            <a:pPr marL="355600" indent="-342900">
              <a:lnSpc>
                <a:spcPct val="100000"/>
              </a:lnSpc>
              <a:spcBef>
                <a:spcPts val="1280"/>
              </a:spcBef>
              <a:buFont typeface="Wingdings" panose="05000000000000000000" pitchFamily="2" charset="2"/>
              <a:buChar char="ü"/>
            </a:pPr>
            <a:r>
              <a:rPr sz="2000" spc="-5" dirty="0" err="1">
                <a:solidFill>
                  <a:srgbClr val="FF0000"/>
                </a:solidFill>
                <a:latin typeface="Microsoft JhengHei UI" panose="020B0604030504040204" pitchFamily="34" charset="-120"/>
                <a:ea typeface="Microsoft JhengHei UI" panose="020B0604030504040204" pitchFamily="34" charset="-120"/>
                <a:cs typeface="微软雅黑"/>
              </a:rPr>
              <a:t>零件A</a:t>
            </a:r>
            <a:r>
              <a:rPr sz="2000" spc="-5" dirty="0">
                <a:solidFill>
                  <a:srgbClr val="FF0000"/>
                </a:solidFill>
                <a:latin typeface="Microsoft JhengHei UI" panose="020B0604030504040204" pitchFamily="34" charset="-120"/>
                <a:ea typeface="Microsoft JhengHei UI" panose="020B0604030504040204" pitchFamily="34" charset="-120"/>
                <a:cs typeface="微软雅黑"/>
              </a:rPr>
              <a:t> </a:t>
            </a:r>
            <a:r>
              <a:rPr sz="2000" spc="-5" dirty="0">
                <a:latin typeface="Microsoft JhengHei UI" panose="020B0604030504040204" pitchFamily="34" charset="-120"/>
                <a:ea typeface="Microsoft JhengHei UI" panose="020B0604030504040204" pitchFamily="34" charset="-120"/>
                <a:cs typeface="微软雅黑"/>
              </a:rPr>
              <a:t>由</a:t>
            </a:r>
            <a:r>
              <a:rPr sz="2000" dirty="0">
                <a:latin typeface="Microsoft JhengHei UI" panose="020B0604030504040204" pitchFamily="34" charset="-120"/>
                <a:ea typeface="Microsoft JhengHei UI" panose="020B0604030504040204" pitchFamily="34" charset="-120"/>
                <a:cs typeface="微软雅黑"/>
              </a:rPr>
              <a:t> </a:t>
            </a:r>
            <a:r>
              <a:rPr sz="2000" spc="-5" dirty="0">
                <a:solidFill>
                  <a:srgbClr val="FF0000"/>
                </a:solidFill>
                <a:latin typeface="Microsoft JhengHei UI" panose="020B0604030504040204" pitchFamily="34" charset="-120"/>
                <a:ea typeface="Microsoft JhengHei UI" panose="020B0604030504040204" pitchFamily="34" charset="-120"/>
                <a:cs typeface="微软雅黑"/>
              </a:rPr>
              <a:t>零件B</a:t>
            </a:r>
            <a:r>
              <a:rPr sz="2000" dirty="0">
                <a:solidFill>
                  <a:srgbClr val="FF0000"/>
                </a:solidFill>
                <a:latin typeface="Microsoft JhengHei UI" panose="020B0604030504040204" pitchFamily="34" charset="-120"/>
                <a:ea typeface="Microsoft JhengHei UI" panose="020B0604030504040204" pitchFamily="34" charset="-120"/>
                <a:cs typeface="微软雅黑"/>
              </a:rPr>
              <a:t> </a:t>
            </a:r>
            <a:r>
              <a:rPr sz="2000" spc="-5" dirty="0">
                <a:latin typeface="Microsoft JhengHei UI" panose="020B0604030504040204" pitchFamily="34" charset="-120"/>
                <a:ea typeface="Microsoft JhengHei UI" panose="020B0604030504040204" pitchFamily="34" charset="-120"/>
                <a:cs typeface="微软雅黑"/>
              </a:rPr>
              <a:t>和 </a:t>
            </a:r>
            <a:r>
              <a:rPr sz="2000" spc="-5" dirty="0">
                <a:solidFill>
                  <a:srgbClr val="FF0000"/>
                </a:solidFill>
                <a:latin typeface="Microsoft JhengHei UI" panose="020B0604030504040204" pitchFamily="34" charset="-120"/>
                <a:ea typeface="Microsoft JhengHei UI" panose="020B0604030504040204" pitchFamily="34" charset="-120"/>
                <a:cs typeface="微软雅黑"/>
              </a:rPr>
              <a:t>零件C</a:t>
            </a:r>
            <a:r>
              <a:rPr sz="2000" dirty="0">
                <a:solidFill>
                  <a:srgbClr val="FF0000"/>
                </a:solidFill>
                <a:latin typeface="Microsoft JhengHei UI" panose="020B0604030504040204" pitchFamily="34" charset="-120"/>
                <a:ea typeface="Microsoft JhengHei UI" panose="020B0604030504040204" pitchFamily="34" charset="-120"/>
                <a:cs typeface="微软雅黑"/>
              </a:rPr>
              <a:t> </a:t>
            </a:r>
            <a:r>
              <a:rPr sz="2000" spc="-5" dirty="0">
                <a:latin typeface="Microsoft JhengHei UI" panose="020B0604030504040204" pitchFamily="34" charset="-120"/>
                <a:ea typeface="Microsoft JhengHei UI" panose="020B0604030504040204" pitchFamily="34" charset="-120"/>
                <a:cs typeface="微软雅黑"/>
              </a:rPr>
              <a:t>装配构成</a:t>
            </a:r>
            <a:endParaRPr sz="2000" dirty="0">
              <a:latin typeface="Microsoft JhengHei UI" panose="020B0604030504040204" pitchFamily="34" charset="-120"/>
              <a:ea typeface="Microsoft JhengHei UI" panose="020B0604030504040204" pitchFamily="34" charset="-120"/>
              <a:cs typeface="微软雅黑"/>
            </a:endParaRPr>
          </a:p>
          <a:p>
            <a:pPr marL="355600" indent="-342900">
              <a:lnSpc>
                <a:spcPct val="100000"/>
              </a:lnSpc>
              <a:spcBef>
                <a:spcPts val="725"/>
              </a:spcBef>
              <a:buFont typeface="Wingdings" panose="05000000000000000000" pitchFamily="2" charset="2"/>
              <a:buChar char="ü"/>
            </a:pPr>
            <a:r>
              <a:rPr sz="2000" spc="-5" dirty="0">
                <a:solidFill>
                  <a:srgbClr val="FF0000"/>
                </a:solidFill>
                <a:latin typeface="Microsoft JhengHei UI" panose="020B0604030504040204" pitchFamily="34" charset="-120"/>
                <a:ea typeface="Microsoft JhengHei UI" panose="020B0604030504040204" pitchFamily="34" charset="-120"/>
                <a:cs typeface="微软雅黑"/>
              </a:rPr>
              <a:t>部门1 </a:t>
            </a:r>
            <a:r>
              <a:rPr sz="2000" spc="-5" dirty="0">
                <a:latin typeface="Microsoft JhengHei UI" panose="020B0604030504040204" pitchFamily="34" charset="-120"/>
                <a:ea typeface="Microsoft JhengHei UI" panose="020B0604030504040204" pitchFamily="34" charset="-120"/>
                <a:cs typeface="微软雅黑"/>
              </a:rPr>
              <a:t>下设两个子部门</a:t>
            </a:r>
            <a:r>
              <a:rPr sz="2000" dirty="0">
                <a:latin typeface="Microsoft JhengHei UI" panose="020B0604030504040204" pitchFamily="34" charset="-120"/>
                <a:ea typeface="Microsoft JhengHei UI" panose="020B0604030504040204" pitchFamily="34" charset="-120"/>
                <a:cs typeface="微软雅黑"/>
              </a:rPr>
              <a:t> </a:t>
            </a:r>
            <a:r>
              <a:rPr sz="2000" spc="-5" dirty="0">
                <a:solidFill>
                  <a:srgbClr val="FF0000"/>
                </a:solidFill>
                <a:latin typeface="Microsoft JhengHei UI" panose="020B0604030504040204" pitchFamily="34" charset="-120"/>
                <a:ea typeface="Microsoft JhengHei UI" panose="020B0604030504040204" pitchFamily="34" charset="-120"/>
                <a:cs typeface="微软雅黑"/>
              </a:rPr>
              <a:t>部门2</a:t>
            </a:r>
            <a:r>
              <a:rPr sz="2000" dirty="0">
                <a:solidFill>
                  <a:srgbClr val="FF0000"/>
                </a:solidFill>
                <a:latin typeface="Microsoft JhengHei UI" panose="020B0604030504040204" pitchFamily="34" charset="-120"/>
                <a:ea typeface="Microsoft JhengHei UI" panose="020B0604030504040204" pitchFamily="34" charset="-120"/>
                <a:cs typeface="微软雅黑"/>
              </a:rPr>
              <a:t> </a:t>
            </a:r>
            <a:r>
              <a:rPr sz="2000" spc="-5" dirty="0">
                <a:latin typeface="Microsoft JhengHei UI" panose="020B0604030504040204" pitchFamily="34" charset="-120"/>
                <a:ea typeface="Microsoft JhengHei UI" panose="020B0604030504040204" pitchFamily="34" charset="-120"/>
                <a:cs typeface="微软雅黑"/>
              </a:rPr>
              <a:t>和</a:t>
            </a:r>
            <a:r>
              <a:rPr sz="2000" dirty="0">
                <a:latin typeface="Microsoft JhengHei UI" panose="020B0604030504040204" pitchFamily="34" charset="-120"/>
                <a:ea typeface="Microsoft JhengHei UI" panose="020B0604030504040204" pitchFamily="34" charset="-120"/>
                <a:cs typeface="微软雅黑"/>
              </a:rPr>
              <a:t> </a:t>
            </a:r>
            <a:r>
              <a:rPr sz="2000" spc="-5" dirty="0">
                <a:solidFill>
                  <a:srgbClr val="FF0000"/>
                </a:solidFill>
                <a:latin typeface="Microsoft JhengHei UI" panose="020B0604030504040204" pitchFamily="34" charset="-120"/>
                <a:ea typeface="Microsoft JhengHei UI" panose="020B0604030504040204" pitchFamily="34" charset="-120"/>
                <a:cs typeface="微软雅黑"/>
              </a:rPr>
              <a:t>部门3</a:t>
            </a:r>
            <a:endParaRPr sz="2000" dirty="0">
              <a:latin typeface="Microsoft JhengHei UI" panose="020B0604030504040204" pitchFamily="34" charset="-120"/>
              <a:ea typeface="Microsoft JhengHei UI" panose="020B0604030504040204" pitchFamily="34" charset="-120"/>
              <a:cs typeface="微软雅黑"/>
            </a:endParaRPr>
          </a:p>
        </p:txBody>
      </p:sp>
      <p:sp>
        <p:nvSpPr>
          <p:cNvPr id="20" name="object 20"/>
          <p:cNvSpPr txBox="1"/>
          <p:nvPr/>
        </p:nvSpPr>
        <p:spPr>
          <a:xfrm>
            <a:off x="4503553" y="3407786"/>
            <a:ext cx="534670" cy="307777"/>
          </a:xfrm>
          <a:prstGeom prst="rect">
            <a:avLst/>
          </a:prstGeom>
        </p:spPr>
        <p:txBody>
          <a:bodyPr vert="horz" wrap="square" lIns="0" tIns="0" rIns="0" bIns="0" rtlCol="0">
            <a:spAutoFit/>
          </a:bodyPr>
          <a:lstStyle/>
          <a:p>
            <a:pPr marL="12700">
              <a:lnSpc>
                <a:spcPts val="2380"/>
              </a:lnSpc>
            </a:pPr>
            <a:r>
              <a:rPr sz="2000" b="1" spc="-5" dirty="0">
                <a:latin typeface="Microsoft JhengHei UI" panose="020B0604030504040204" pitchFamily="34" charset="-120"/>
                <a:ea typeface="Microsoft JhengHei UI" panose="020B0604030504040204" pitchFamily="34" charset="-120"/>
                <a:cs typeface="新宋体"/>
              </a:rPr>
              <a:t>零件</a:t>
            </a:r>
            <a:endParaRPr sz="2000">
              <a:latin typeface="Microsoft JhengHei UI" panose="020B0604030504040204" pitchFamily="34" charset="-120"/>
              <a:ea typeface="Microsoft JhengHei UI" panose="020B0604030504040204" pitchFamily="34" charset="-120"/>
              <a:cs typeface="新宋体"/>
            </a:endParaRPr>
          </a:p>
        </p:txBody>
      </p:sp>
      <p:sp>
        <p:nvSpPr>
          <p:cNvPr id="21" name="object 21"/>
          <p:cNvSpPr txBox="1"/>
          <p:nvPr/>
        </p:nvSpPr>
        <p:spPr>
          <a:xfrm>
            <a:off x="3762889" y="3605859"/>
            <a:ext cx="574288" cy="215444"/>
          </a:xfrm>
          <a:prstGeom prst="rect">
            <a:avLst/>
          </a:prstGeom>
        </p:spPr>
        <p:txBody>
          <a:bodyPr vert="horz" wrap="square" lIns="0" tIns="0" rIns="0" bIns="0" rtlCol="0">
            <a:spAutoFit/>
          </a:bodyPr>
          <a:lstStyle/>
          <a:p>
            <a:pPr marL="12700">
              <a:lnSpc>
                <a:spcPct val="100000"/>
              </a:lnSpc>
            </a:pPr>
            <a:r>
              <a:rPr sz="1400" b="1" spc="-10" dirty="0">
                <a:latin typeface="Microsoft JhengHei UI" panose="020B0604030504040204" pitchFamily="34" charset="-120"/>
                <a:ea typeface="Microsoft JhengHei UI" panose="020B0604030504040204" pitchFamily="34" charset="-120"/>
                <a:cs typeface="新宋体"/>
              </a:rPr>
              <a:t>零件A</a:t>
            </a:r>
            <a:endParaRPr sz="1400" dirty="0">
              <a:latin typeface="Microsoft JhengHei UI" panose="020B0604030504040204" pitchFamily="34" charset="-120"/>
              <a:ea typeface="Microsoft JhengHei UI" panose="020B0604030504040204" pitchFamily="34" charset="-120"/>
              <a:cs typeface="新宋体"/>
            </a:endParaRPr>
          </a:p>
        </p:txBody>
      </p:sp>
      <p:sp>
        <p:nvSpPr>
          <p:cNvPr id="22" name="object 22"/>
          <p:cNvSpPr txBox="1"/>
          <p:nvPr/>
        </p:nvSpPr>
        <p:spPr>
          <a:xfrm>
            <a:off x="3559435" y="4109541"/>
            <a:ext cx="470534" cy="203200"/>
          </a:xfrm>
          <a:prstGeom prst="rect">
            <a:avLst/>
          </a:prstGeom>
        </p:spPr>
        <p:txBody>
          <a:bodyPr vert="horz" wrap="square" lIns="0" tIns="0" rIns="0" bIns="0" rtlCol="0">
            <a:spAutoFit/>
          </a:bodyPr>
          <a:lstStyle/>
          <a:p>
            <a:pPr marL="12700">
              <a:lnSpc>
                <a:spcPct val="100000"/>
              </a:lnSpc>
            </a:pPr>
            <a:r>
              <a:rPr sz="1400" b="1" spc="-10" dirty="0">
                <a:latin typeface="新宋体"/>
                <a:cs typeface="新宋体"/>
              </a:rPr>
              <a:t>零件B</a:t>
            </a:r>
            <a:endParaRPr sz="1400" dirty="0">
              <a:latin typeface="新宋体"/>
              <a:cs typeface="新宋体"/>
            </a:endParaRPr>
          </a:p>
        </p:txBody>
      </p:sp>
      <p:sp>
        <p:nvSpPr>
          <p:cNvPr id="23" name="object 23"/>
          <p:cNvSpPr txBox="1"/>
          <p:nvPr/>
        </p:nvSpPr>
        <p:spPr>
          <a:xfrm>
            <a:off x="3884809" y="4613985"/>
            <a:ext cx="470534" cy="203200"/>
          </a:xfrm>
          <a:prstGeom prst="rect">
            <a:avLst/>
          </a:prstGeom>
        </p:spPr>
        <p:txBody>
          <a:bodyPr vert="horz" wrap="square" lIns="0" tIns="0" rIns="0" bIns="0" rtlCol="0">
            <a:spAutoFit/>
          </a:bodyPr>
          <a:lstStyle/>
          <a:p>
            <a:pPr marL="12700">
              <a:lnSpc>
                <a:spcPct val="100000"/>
              </a:lnSpc>
            </a:pPr>
            <a:r>
              <a:rPr sz="1400" b="1" spc="-10" dirty="0">
                <a:latin typeface="新宋体"/>
                <a:cs typeface="新宋体"/>
              </a:rPr>
              <a:t>零件C</a:t>
            </a:r>
            <a:endParaRPr sz="1400">
              <a:latin typeface="新宋体"/>
              <a:cs typeface="新宋体"/>
            </a:endParaRPr>
          </a:p>
        </p:txBody>
      </p:sp>
      <p:sp>
        <p:nvSpPr>
          <p:cNvPr id="24" name="object 24"/>
          <p:cNvSpPr txBox="1"/>
          <p:nvPr/>
        </p:nvSpPr>
        <p:spPr>
          <a:xfrm>
            <a:off x="3732408" y="5119191"/>
            <a:ext cx="491743" cy="215444"/>
          </a:xfrm>
          <a:prstGeom prst="rect">
            <a:avLst/>
          </a:prstGeom>
        </p:spPr>
        <p:txBody>
          <a:bodyPr vert="horz" wrap="square" lIns="0" tIns="0" rIns="0" bIns="0" rtlCol="0">
            <a:spAutoFit/>
          </a:bodyPr>
          <a:lstStyle/>
          <a:p>
            <a:pPr marL="12700">
              <a:lnSpc>
                <a:spcPct val="100000"/>
              </a:lnSpc>
            </a:pPr>
            <a:r>
              <a:rPr sz="1400" b="1" spc="-10" dirty="0">
                <a:latin typeface="Microsoft JhengHei UI" panose="020B0604030504040204" pitchFamily="34" charset="-120"/>
                <a:ea typeface="Microsoft JhengHei UI" panose="020B0604030504040204" pitchFamily="34" charset="-120"/>
                <a:cs typeface="新宋体"/>
              </a:rPr>
              <a:t>零件K</a:t>
            </a:r>
            <a:endParaRPr sz="1400" dirty="0">
              <a:latin typeface="Microsoft JhengHei UI" panose="020B0604030504040204" pitchFamily="34" charset="-120"/>
              <a:ea typeface="Microsoft JhengHei UI" panose="020B0604030504040204" pitchFamily="34" charset="-120"/>
              <a:cs typeface="新宋体"/>
            </a:endParaRPr>
          </a:p>
        </p:txBody>
      </p:sp>
      <p:sp>
        <p:nvSpPr>
          <p:cNvPr id="25" name="object 25"/>
          <p:cNvSpPr txBox="1"/>
          <p:nvPr/>
        </p:nvSpPr>
        <p:spPr>
          <a:xfrm>
            <a:off x="8158105" y="3428360"/>
            <a:ext cx="534670" cy="307777"/>
          </a:xfrm>
          <a:prstGeom prst="rect">
            <a:avLst/>
          </a:prstGeom>
        </p:spPr>
        <p:txBody>
          <a:bodyPr vert="horz" wrap="square" lIns="0" tIns="0" rIns="0" bIns="0" rtlCol="0">
            <a:spAutoFit/>
          </a:bodyPr>
          <a:lstStyle/>
          <a:p>
            <a:pPr marL="12700">
              <a:lnSpc>
                <a:spcPts val="2380"/>
              </a:lnSpc>
            </a:pPr>
            <a:r>
              <a:rPr sz="2000" b="1" spc="-5" dirty="0">
                <a:latin typeface="Microsoft JhengHei UI" panose="020B0604030504040204" pitchFamily="34" charset="-120"/>
                <a:ea typeface="Microsoft JhengHei UI" panose="020B0604030504040204" pitchFamily="34" charset="-120"/>
                <a:cs typeface="新宋体"/>
              </a:rPr>
              <a:t>部门</a:t>
            </a:r>
            <a:endParaRPr sz="2000" dirty="0">
              <a:latin typeface="Microsoft JhengHei UI" panose="020B0604030504040204" pitchFamily="34" charset="-120"/>
              <a:ea typeface="Microsoft JhengHei UI" panose="020B0604030504040204" pitchFamily="34" charset="-120"/>
              <a:cs typeface="新宋体"/>
            </a:endParaRPr>
          </a:p>
        </p:txBody>
      </p:sp>
      <p:sp>
        <p:nvSpPr>
          <p:cNvPr id="26" name="object 26"/>
          <p:cNvSpPr txBox="1"/>
          <p:nvPr/>
        </p:nvSpPr>
        <p:spPr>
          <a:xfrm>
            <a:off x="7416679" y="3626433"/>
            <a:ext cx="591064" cy="215444"/>
          </a:xfrm>
          <a:prstGeom prst="rect">
            <a:avLst/>
          </a:prstGeom>
        </p:spPr>
        <p:txBody>
          <a:bodyPr vert="horz" wrap="square" lIns="0" tIns="0" rIns="0" bIns="0" rtlCol="0">
            <a:spAutoFit/>
          </a:bodyPr>
          <a:lstStyle/>
          <a:p>
            <a:pPr marL="12700">
              <a:lnSpc>
                <a:spcPct val="100000"/>
              </a:lnSpc>
            </a:pPr>
            <a:r>
              <a:rPr sz="1400" b="1" spc="-10" dirty="0">
                <a:latin typeface="Microsoft JhengHei UI" panose="020B0604030504040204" pitchFamily="34" charset="-120"/>
                <a:ea typeface="Microsoft JhengHei UI" panose="020B0604030504040204" pitchFamily="34" charset="-120"/>
                <a:cs typeface="新宋体"/>
              </a:rPr>
              <a:t>部门1</a:t>
            </a:r>
            <a:endParaRPr sz="1400">
              <a:latin typeface="Microsoft JhengHei UI" panose="020B0604030504040204" pitchFamily="34" charset="-120"/>
              <a:ea typeface="Microsoft JhengHei UI" panose="020B0604030504040204" pitchFamily="34" charset="-120"/>
              <a:cs typeface="新宋体"/>
            </a:endParaRPr>
          </a:p>
        </p:txBody>
      </p:sp>
      <p:sp>
        <p:nvSpPr>
          <p:cNvPr id="27" name="object 27"/>
          <p:cNvSpPr txBox="1"/>
          <p:nvPr/>
        </p:nvSpPr>
        <p:spPr>
          <a:xfrm>
            <a:off x="7258183" y="4130115"/>
            <a:ext cx="577830" cy="215444"/>
          </a:xfrm>
          <a:prstGeom prst="rect">
            <a:avLst/>
          </a:prstGeom>
        </p:spPr>
        <p:txBody>
          <a:bodyPr vert="horz" wrap="square" lIns="0" tIns="0" rIns="0" bIns="0" rtlCol="0">
            <a:spAutoFit/>
          </a:bodyPr>
          <a:lstStyle/>
          <a:p>
            <a:pPr marL="12700">
              <a:lnSpc>
                <a:spcPct val="100000"/>
              </a:lnSpc>
            </a:pPr>
            <a:r>
              <a:rPr sz="1400" b="1" spc="-5" dirty="0">
                <a:latin typeface="Microsoft JhengHei UI" panose="020B0604030504040204" pitchFamily="34" charset="-120"/>
                <a:ea typeface="Microsoft JhengHei UI" panose="020B0604030504040204" pitchFamily="34" charset="-120"/>
                <a:cs typeface="新宋体"/>
              </a:rPr>
              <a:t>部</a:t>
            </a:r>
            <a:r>
              <a:rPr sz="1400" b="1" spc="-20" dirty="0">
                <a:latin typeface="Microsoft JhengHei UI" panose="020B0604030504040204" pitchFamily="34" charset="-120"/>
                <a:ea typeface="Microsoft JhengHei UI" panose="020B0604030504040204" pitchFamily="34" charset="-120"/>
                <a:cs typeface="新宋体"/>
              </a:rPr>
              <a:t>门</a:t>
            </a:r>
            <a:r>
              <a:rPr sz="1400" b="1" spc="-10" dirty="0">
                <a:latin typeface="Microsoft JhengHei UI" panose="020B0604030504040204" pitchFamily="34" charset="-120"/>
                <a:ea typeface="Microsoft JhengHei UI" panose="020B0604030504040204" pitchFamily="34" charset="-120"/>
                <a:cs typeface="新宋体"/>
              </a:rPr>
              <a:t>2</a:t>
            </a:r>
            <a:endParaRPr sz="1400">
              <a:latin typeface="Microsoft JhengHei UI" panose="020B0604030504040204" pitchFamily="34" charset="-120"/>
              <a:ea typeface="Microsoft JhengHei UI" panose="020B0604030504040204" pitchFamily="34" charset="-120"/>
              <a:cs typeface="新宋体"/>
            </a:endParaRPr>
          </a:p>
        </p:txBody>
      </p:sp>
      <p:sp>
        <p:nvSpPr>
          <p:cNvPr id="28" name="object 28"/>
          <p:cNvSpPr txBox="1"/>
          <p:nvPr/>
        </p:nvSpPr>
        <p:spPr>
          <a:xfrm>
            <a:off x="7539361" y="4634559"/>
            <a:ext cx="534918" cy="215444"/>
          </a:xfrm>
          <a:prstGeom prst="rect">
            <a:avLst/>
          </a:prstGeom>
        </p:spPr>
        <p:txBody>
          <a:bodyPr vert="horz" wrap="square" lIns="0" tIns="0" rIns="0" bIns="0" rtlCol="0">
            <a:spAutoFit/>
          </a:bodyPr>
          <a:lstStyle/>
          <a:p>
            <a:pPr marL="12700">
              <a:lnSpc>
                <a:spcPct val="100000"/>
              </a:lnSpc>
            </a:pPr>
            <a:r>
              <a:rPr sz="1400" b="1" spc="-10" dirty="0">
                <a:latin typeface="Microsoft JhengHei UI" panose="020B0604030504040204" pitchFamily="34" charset="-120"/>
                <a:ea typeface="Microsoft JhengHei UI" panose="020B0604030504040204" pitchFamily="34" charset="-120"/>
                <a:cs typeface="新宋体"/>
              </a:rPr>
              <a:t>部门3</a:t>
            </a:r>
            <a:endParaRPr sz="1400">
              <a:latin typeface="Microsoft JhengHei UI" panose="020B0604030504040204" pitchFamily="34" charset="-120"/>
              <a:ea typeface="Microsoft JhengHei UI" panose="020B0604030504040204" pitchFamily="34" charset="-120"/>
              <a:cs typeface="新宋体"/>
            </a:endParaRPr>
          </a:p>
        </p:txBody>
      </p:sp>
      <p:sp>
        <p:nvSpPr>
          <p:cNvPr id="29" name="object 29"/>
          <p:cNvSpPr txBox="1"/>
          <p:nvPr/>
        </p:nvSpPr>
        <p:spPr>
          <a:xfrm>
            <a:off x="7386961" y="5139765"/>
            <a:ext cx="514356" cy="215444"/>
          </a:xfrm>
          <a:prstGeom prst="rect">
            <a:avLst/>
          </a:prstGeom>
        </p:spPr>
        <p:txBody>
          <a:bodyPr vert="horz" wrap="square" lIns="0" tIns="0" rIns="0" bIns="0" rtlCol="0">
            <a:spAutoFit/>
          </a:bodyPr>
          <a:lstStyle/>
          <a:p>
            <a:pPr marL="12700">
              <a:lnSpc>
                <a:spcPct val="100000"/>
              </a:lnSpc>
            </a:pPr>
            <a:r>
              <a:rPr sz="1400" b="1" spc="-10" dirty="0">
                <a:latin typeface="Microsoft JhengHei UI" panose="020B0604030504040204" pitchFamily="34" charset="-120"/>
                <a:ea typeface="Microsoft JhengHei UI" panose="020B0604030504040204" pitchFamily="34" charset="-120"/>
                <a:cs typeface="新宋体"/>
              </a:rPr>
              <a:t>部门n</a:t>
            </a:r>
            <a:endParaRPr sz="1400" dirty="0">
              <a:latin typeface="Microsoft JhengHei UI" panose="020B0604030504040204" pitchFamily="34" charset="-120"/>
              <a:ea typeface="Microsoft JhengHei UI" panose="020B0604030504040204" pitchFamily="34" charset="-120"/>
              <a:cs typeface="新宋体"/>
            </a:endParaRPr>
          </a:p>
        </p:txBody>
      </p:sp>
      <p:sp>
        <p:nvSpPr>
          <p:cNvPr id="30" name="object 30"/>
          <p:cNvSpPr txBox="1">
            <a:spLocks noGrp="1"/>
          </p:cNvSpPr>
          <p:nvPr>
            <p:ph type="title"/>
          </p:nvPr>
        </p:nvSpPr>
        <p:spPr>
          <a:xfrm>
            <a:off x="894499" y="689610"/>
            <a:ext cx="8597163" cy="314959"/>
          </a:xfrm>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E-</a:t>
            </a:r>
            <a:r>
              <a:rPr sz="2000" spc="-10" dirty="0">
                <a:solidFill>
                  <a:srgbClr val="FFFFFF"/>
                </a:solidFill>
                <a:latin typeface="Arial"/>
                <a:cs typeface="Arial"/>
              </a:rPr>
              <a:t>R</a:t>
            </a:r>
            <a:r>
              <a:rPr sz="2000" dirty="0">
                <a:solidFill>
                  <a:srgbClr val="FFFFFF"/>
                </a:solidFill>
                <a:latin typeface="华文中宋"/>
                <a:cs typeface="华文中宋"/>
              </a:rPr>
              <a:t>模型</a:t>
            </a:r>
            <a:r>
              <a:rPr sz="2000" spc="-15" dirty="0">
                <a:solidFill>
                  <a:srgbClr val="FFFFFF"/>
                </a:solidFill>
                <a:latin typeface="Arial"/>
                <a:cs typeface="Arial"/>
              </a:rPr>
              <a:t>-</a:t>
            </a:r>
            <a:r>
              <a:rPr sz="2000" spc="-5" dirty="0">
                <a:solidFill>
                  <a:srgbClr val="FFFFFF"/>
                </a:solidFill>
                <a:latin typeface="Arial"/>
                <a:cs typeface="Arial"/>
              </a:rPr>
              <a:t>-</a:t>
            </a:r>
            <a:r>
              <a:rPr sz="2000" spc="-5" dirty="0">
                <a:solidFill>
                  <a:srgbClr val="FFFFFF"/>
                </a:solidFill>
                <a:latin typeface="华文中宋"/>
                <a:cs typeface="华文中宋"/>
              </a:rPr>
              <a:t>数据建模之基本思想 </a:t>
            </a:r>
            <a:r>
              <a:rPr sz="2000" spc="-10" dirty="0">
                <a:solidFill>
                  <a:srgbClr val="FFFFFF"/>
                </a:solidFill>
                <a:latin typeface="Arial"/>
                <a:cs typeface="Arial"/>
              </a:rPr>
              <a:t>(7</a:t>
            </a:r>
            <a:r>
              <a:rPr sz="2000" spc="-5" dirty="0">
                <a:solidFill>
                  <a:srgbClr val="FFFFFF"/>
                </a:solidFill>
                <a:latin typeface="Arial"/>
                <a:cs typeface="Arial"/>
              </a:rPr>
              <a:t>)</a:t>
            </a:r>
            <a:r>
              <a:rPr sz="2000" spc="-5" dirty="0">
                <a:solidFill>
                  <a:srgbClr val="FFFFFF"/>
                </a:solidFill>
                <a:latin typeface="华文中宋"/>
                <a:cs typeface="华文中宋"/>
              </a:rPr>
              <a:t>有什么样的联系需要区分</a:t>
            </a:r>
            <a:r>
              <a:rPr sz="2000" dirty="0">
                <a:solidFill>
                  <a:srgbClr val="FFFFFF"/>
                </a:solidFill>
                <a:latin typeface="华文中宋"/>
                <a:cs typeface="华文中宋"/>
              </a:rPr>
              <a:t>呢</a:t>
            </a:r>
            <a:r>
              <a:rPr sz="2000" spc="-5" dirty="0">
                <a:solidFill>
                  <a:srgbClr val="FFFFFF"/>
                </a:solidFill>
                <a:latin typeface="Arial"/>
                <a:cs typeface="Arial"/>
              </a:rPr>
              <a:t>?</a:t>
            </a:r>
            <a:endParaRPr sz="2000">
              <a:latin typeface="Arial"/>
              <a:cs typeface="Arial"/>
            </a:endParaRPr>
          </a:p>
        </p:txBody>
      </p:sp>
      <p:sp>
        <p:nvSpPr>
          <p:cNvPr id="31" name="object 31"/>
          <p:cNvSpPr/>
          <p:nvPr/>
        </p:nvSpPr>
        <p:spPr>
          <a:xfrm>
            <a:off x="1798967" y="2875026"/>
            <a:ext cx="977900" cy="957580"/>
          </a:xfrm>
          <a:custGeom>
            <a:avLst/>
            <a:gdLst/>
            <a:ahLst/>
            <a:cxnLst/>
            <a:rect l="l" t="t" r="r" b="b"/>
            <a:pathLst>
              <a:path w="977900" h="957579">
                <a:moveTo>
                  <a:pt x="977646" y="478536"/>
                </a:moveTo>
                <a:lnTo>
                  <a:pt x="976026" y="439271"/>
                </a:lnTo>
                <a:lnTo>
                  <a:pt x="971252" y="400884"/>
                </a:lnTo>
                <a:lnTo>
                  <a:pt x="963447" y="363497"/>
                </a:lnTo>
                <a:lnTo>
                  <a:pt x="939248" y="292215"/>
                </a:lnTo>
                <a:lnTo>
                  <a:pt x="904430" y="226407"/>
                </a:lnTo>
                <a:lnTo>
                  <a:pt x="859996" y="167058"/>
                </a:lnTo>
                <a:lnTo>
                  <a:pt x="806945" y="115150"/>
                </a:lnTo>
                <a:lnTo>
                  <a:pt x="746280" y="71665"/>
                </a:lnTo>
                <a:lnTo>
                  <a:pt x="679001" y="37588"/>
                </a:lnTo>
                <a:lnTo>
                  <a:pt x="643195" y="24383"/>
                </a:lnTo>
                <a:lnTo>
                  <a:pt x="606110" y="13900"/>
                </a:lnTo>
                <a:lnTo>
                  <a:pt x="567873" y="6259"/>
                </a:lnTo>
                <a:lnTo>
                  <a:pt x="528609" y="1585"/>
                </a:lnTo>
                <a:lnTo>
                  <a:pt x="488442" y="0"/>
                </a:lnTo>
                <a:lnTo>
                  <a:pt x="448383" y="1585"/>
                </a:lnTo>
                <a:lnTo>
                  <a:pt x="409216" y="6259"/>
                </a:lnTo>
                <a:lnTo>
                  <a:pt x="371067" y="13900"/>
                </a:lnTo>
                <a:lnTo>
                  <a:pt x="334060" y="24384"/>
                </a:lnTo>
                <a:lnTo>
                  <a:pt x="263979" y="53389"/>
                </a:lnTo>
                <a:lnTo>
                  <a:pt x="199979" y="92293"/>
                </a:lnTo>
                <a:lnTo>
                  <a:pt x="143065" y="140112"/>
                </a:lnTo>
                <a:lnTo>
                  <a:pt x="94244" y="195864"/>
                </a:lnTo>
                <a:lnTo>
                  <a:pt x="54521" y="258565"/>
                </a:lnTo>
                <a:lnTo>
                  <a:pt x="24902" y="327233"/>
                </a:lnTo>
                <a:lnTo>
                  <a:pt x="6393" y="400884"/>
                </a:lnTo>
                <a:lnTo>
                  <a:pt x="1619" y="439271"/>
                </a:lnTo>
                <a:lnTo>
                  <a:pt x="0" y="478536"/>
                </a:lnTo>
                <a:lnTo>
                  <a:pt x="1619" y="517800"/>
                </a:lnTo>
                <a:lnTo>
                  <a:pt x="6393" y="556187"/>
                </a:lnTo>
                <a:lnTo>
                  <a:pt x="14196" y="593574"/>
                </a:lnTo>
                <a:lnTo>
                  <a:pt x="38385" y="664856"/>
                </a:lnTo>
                <a:lnTo>
                  <a:pt x="73182" y="730664"/>
                </a:lnTo>
                <a:lnTo>
                  <a:pt x="86106" y="749405"/>
                </a:lnTo>
                <a:lnTo>
                  <a:pt x="86106" y="478536"/>
                </a:lnTo>
                <a:lnTo>
                  <a:pt x="87443" y="446177"/>
                </a:lnTo>
                <a:lnTo>
                  <a:pt x="97825" y="383748"/>
                </a:lnTo>
                <a:lnTo>
                  <a:pt x="117788" y="325040"/>
                </a:lnTo>
                <a:lnTo>
                  <a:pt x="146495" y="270859"/>
                </a:lnTo>
                <a:lnTo>
                  <a:pt x="183109" y="222009"/>
                </a:lnTo>
                <a:lnTo>
                  <a:pt x="226794" y="179294"/>
                </a:lnTo>
                <a:lnTo>
                  <a:pt x="276713" y="143520"/>
                </a:lnTo>
                <a:lnTo>
                  <a:pt x="332029" y="115490"/>
                </a:lnTo>
                <a:lnTo>
                  <a:pt x="391906" y="96010"/>
                </a:lnTo>
                <a:lnTo>
                  <a:pt x="455506" y="85885"/>
                </a:lnTo>
                <a:lnTo>
                  <a:pt x="488442" y="84582"/>
                </a:lnTo>
                <a:lnTo>
                  <a:pt x="521480" y="85885"/>
                </a:lnTo>
                <a:lnTo>
                  <a:pt x="585225" y="96010"/>
                </a:lnTo>
                <a:lnTo>
                  <a:pt x="645175" y="115490"/>
                </a:lnTo>
                <a:lnTo>
                  <a:pt x="700508" y="143520"/>
                </a:lnTo>
                <a:lnTo>
                  <a:pt x="750400" y="179294"/>
                </a:lnTo>
                <a:lnTo>
                  <a:pt x="794028" y="222009"/>
                </a:lnTo>
                <a:lnTo>
                  <a:pt x="830570" y="270859"/>
                </a:lnTo>
                <a:lnTo>
                  <a:pt x="859202" y="325040"/>
                </a:lnTo>
                <a:lnTo>
                  <a:pt x="879102" y="383748"/>
                </a:lnTo>
                <a:lnTo>
                  <a:pt x="889446" y="446177"/>
                </a:lnTo>
                <a:lnTo>
                  <a:pt x="890778" y="478536"/>
                </a:lnTo>
                <a:lnTo>
                  <a:pt x="890778" y="750448"/>
                </a:lnTo>
                <a:lnTo>
                  <a:pt x="904430" y="730664"/>
                </a:lnTo>
                <a:lnTo>
                  <a:pt x="939248" y="664856"/>
                </a:lnTo>
                <a:lnTo>
                  <a:pt x="963447" y="593574"/>
                </a:lnTo>
                <a:lnTo>
                  <a:pt x="971252" y="556187"/>
                </a:lnTo>
                <a:lnTo>
                  <a:pt x="976026" y="517800"/>
                </a:lnTo>
                <a:lnTo>
                  <a:pt x="977646" y="478536"/>
                </a:lnTo>
                <a:close/>
              </a:path>
              <a:path w="977900" h="957579">
                <a:moveTo>
                  <a:pt x="890778" y="750448"/>
                </a:moveTo>
                <a:lnTo>
                  <a:pt x="890778" y="478536"/>
                </a:lnTo>
                <a:lnTo>
                  <a:pt x="889446" y="510786"/>
                </a:lnTo>
                <a:lnTo>
                  <a:pt x="885520" y="542317"/>
                </a:lnTo>
                <a:lnTo>
                  <a:pt x="870295" y="602821"/>
                </a:lnTo>
                <a:lnTo>
                  <a:pt x="845926" y="659237"/>
                </a:lnTo>
                <a:lnTo>
                  <a:pt x="813236" y="710757"/>
                </a:lnTo>
                <a:lnTo>
                  <a:pt x="773049" y="756570"/>
                </a:lnTo>
                <a:lnTo>
                  <a:pt x="726186" y="795869"/>
                </a:lnTo>
                <a:lnTo>
                  <a:pt x="673470" y="827843"/>
                </a:lnTo>
                <a:lnTo>
                  <a:pt x="615726" y="851684"/>
                </a:lnTo>
                <a:lnTo>
                  <a:pt x="553775" y="866582"/>
                </a:lnTo>
                <a:lnTo>
                  <a:pt x="488442" y="871728"/>
                </a:lnTo>
                <a:lnTo>
                  <a:pt x="455506" y="870424"/>
                </a:lnTo>
                <a:lnTo>
                  <a:pt x="391906" y="860301"/>
                </a:lnTo>
                <a:lnTo>
                  <a:pt x="332029" y="840831"/>
                </a:lnTo>
                <a:lnTo>
                  <a:pt x="276713" y="812822"/>
                </a:lnTo>
                <a:lnTo>
                  <a:pt x="226794" y="777085"/>
                </a:lnTo>
                <a:lnTo>
                  <a:pt x="183109" y="734427"/>
                </a:lnTo>
                <a:lnTo>
                  <a:pt x="146495" y="685659"/>
                </a:lnTo>
                <a:lnTo>
                  <a:pt x="117788" y="631590"/>
                </a:lnTo>
                <a:lnTo>
                  <a:pt x="97825" y="573029"/>
                </a:lnTo>
                <a:lnTo>
                  <a:pt x="87443" y="510786"/>
                </a:lnTo>
                <a:lnTo>
                  <a:pt x="86106" y="478536"/>
                </a:lnTo>
                <a:lnTo>
                  <a:pt x="86106" y="749405"/>
                </a:lnTo>
                <a:lnTo>
                  <a:pt x="117580" y="790013"/>
                </a:lnTo>
                <a:lnTo>
                  <a:pt x="170573" y="841921"/>
                </a:lnTo>
                <a:lnTo>
                  <a:pt x="231156" y="885406"/>
                </a:lnTo>
                <a:lnTo>
                  <a:pt x="298323" y="919483"/>
                </a:lnTo>
                <a:lnTo>
                  <a:pt x="371067" y="943171"/>
                </a:lnTo>
                <a:lnTo>
                  <a:pt x="409216" y="950812"/>
                </a:lnTo>
                <a:lnTo>
                  <a:pt x="448383" y="955486"/>
                </a:lnTo>
                <a:lnTo>
                  <a:pt x="488442" y="957072"/>
                </a:lnTo>
                <a:lnTo>
                  <a:pt x="528609" y="955486"/>
                </a:lnTo>
                <a:lnTo>
                  <a:pt x="567873" y="950812"/>
                </a:lnTo>
                <a:lnTo>
                  <a:pt x="606110" y="943171"/>
                </a:lnTo>
                <a:lnTo>
                  <a:pt x="643195" y="932688"/>
                </a:lnTo>
                <a:lnTo>
                  <a:pt x="679001" y="919483"/>
                </a:lnTo>
                <a:lnTo>
                  <a:pt x="746280" y="885406"/>
                </a:lnTo>
                <a:lnTo>
                  <a:pt x="806945" y="841921"/>
                </a:lnTo>
                <a:lnTo>
                  <a:pt x="859996" y="790013"/>
                </a:lnTo>
                <a:lnTo>
                  <a:pt x="883353" y="761207"/>
                </a:lnTo>
                <a:lnTo>
                  <a:pt x="890778" y="750448"/>
                </a:lnTo>
                <a:close/>
              </a:path>
            </a:pathLst>
          </a:custGeom>
          <a:solidFill>
            <a:srgbClr val="B90000"/>
          </a:solidFill>
        </p:spPr>
        <p:txBody>
          <a:bodyPr wrap="square" lIns="0" tIns="0" rIns="0" bIns="0" rtlCol="0"/>
          <a:lstStyle/>
          <a:p>
            <a:endParaRPr/>
          </a:p>
        </p:txBody>
      </p:sp>
      <p:sp>
        <p:nvSpPr>
          <p:cNvPr id="32" name="object 32"/>
          <p:cNvSpPr/>
          <p:nvPr/>
        </p:nvSpPr>
        <p:spPr>
          <a:xfrm>
            <a:off x="1879739" y="2952750"/>
            <a:ext cx="816610" cy="802005"/>
          </a:xfrm>
          <a:custGeom>
            <a:avLst/>
            <a:gdLst/>
            <a:ahLst/>
            <a:cxnLst/>
            <a:rect l="l" t="t" r="r" b="b"/>
            <a:pathLst>
              <a:path w="816610" h="802004">
                <a:moveTo>
                  <a:pt x="816101" y="400811"/>
                </a:moveTo>
                <a:lnTo>
                  <a:pt x="810755" y="335705"/>
                </a:lnTo>
                <a:lnTo>
                  <a:pt x="795278" y="273978"/>
                </a:lnTo>
                <a:lnTo>
                  <a:pt x="770510" y="216448"/>
                </a:lnTo>
                <a:lnTo>
                  <a:pt x="737292" y="163933"/>
                </a:lnTo>
                <a:lnTo>
                  <a:pt x="696467" y="117252"/>
                </a:lnTo>
                <a:lnTo>
                  <a:pt x="648876" y="77224"/>
                </a:lnTo>
                <a:lnTo>
                  <a:pt x="595359" y="44666"/>
                </a:lnTo>
                <a:lnTo>
                  <a:pt x="536758" y="20397"/>
                </a:lnTo>
                <a:lnTo>
                  <a:pt x="473915" y="5235"/>
                </a:lnTo>
                <a:lnTo>
                  <a:pt x="407669" y="0"/>
                </a:lnTo>
                <a:lnTo>
                  <a:pt x="374283" y="1325"/>
                </a:lnTo>
                <a:lnTo>
                  <a:pt x="309819" y="11626"/>
                </a:lnTo>
                <a:lnTo>
                  <a:pt x="249138" y="31444"/>
                </a:lnTo>
                <a:lnTo>
                  <a:pt x="193086" y="59960"/>
                </a:lnTo>
                <a:lnTo>
                  <a:pt x="142509" y="96355"/>
                </a:lnTo>
                <a:lnTo>
                  <a:pt x="98253" y="139812"/>
                </a:lnTo>
                <a:lnTo>
                  <a:pt x="61164" y="189512"/>
                </a:lnTo>
                <a:lnTo>
                  <a:pt x="32087" y="244637"/>
                </a:lnTo>
                <a:lnTo>
                  <a:pt x="11868" y="304368"/>
                </a:lnTo>
                <a:lnTo>
                  <a:pt x="1353" y="367887"/>
                </a:lnTo>
                <a:lnTo>
                  <a:pt x="0" y="400812"/>
                </a:lnTo>
                <a:lnTo>
                  <a:pt x="1353" y="433633"/>
                </a:lnTo>
                <a:lnTo>
                  <a:pt x="11868" y="497007"/>
                </a:lnTo>
                <a:lnTo>
                  <a:pt x="32087" y="556664"/>
                </a:lnTo>
                <a:lnTo>
                  <a:pt x="61164" y="611773"/>
                </a:lnTo>
                <a:lnTo>
                  <a:pt x="98253" y="661500"/>
                </a:lnTo>
                <a:lnTo>
                  <a:pt x="142509" y="705013"/>
                </a:lnTo>
                <a:lnTo>
                  <a:pt x="193086" y="741481"/>
                </a:lnTo>
                <a:lnTo>
                  <a:pt x="249138" y="770072"/>
                </a:lnTo>
                <a:lnTo>
                  <a:pt x="309819" y="789953"/>
                </a:lnTo>
                <a:lnTo>
                  <a:pt x="374283" y="800292"/>
                </a:lnTo>
                <a:lnTo>
                  <a:pt x="407670" y="801624"/>
                </a:lnTo>
                <a:lnTo>
                  <a:pt x="441165" y="800292"/>
                </a:lnTo>
                <a:lnTo>
                  <a:pt x="505814" y="789953"/>
                </a:lnTo>
                <a:lnTo>
                  <a:pt x="566642" y="770072"/>
                </a:lnTo>
                <a:lnTo>
                  <a:pt x="622806" y="741481"/>
                </a:lnTo>
                <a:lnTo>
                  <a:pt x="673465" y="705013"/>
                </a:lnTo>
                <a:lnTo>
                  <a:pt x="717778" y="661500"/>
                </a:lnTo>
                <a:lnTo>
                  <a:pt x="754905" y="611773"/>
                </a:lnTo>
                <a:lnTo>
                  <a:pt x="784002" y="556664"/>
                </a:lnTo>
                <a:lnTo>
                  <a:pt x="804230" y="497007"/>
                </a:lnTo>
                <a:lnTo>
                  <a:pt x="814747" y="433633"/>
                </a:lnTo>
                <a:lnTo>
                  <a:pt x="816101" y="400811"/>
                </a:lnTo>
                <a:close/>
              </a:path>
            </a:pathLst>
          </a:custGeom>
          <a:solidFill>
            <a:srgbClr val="FFFF66"/>
          </a:solidFill>
        </p:spPr>
        <p:txBody>
          <a:bodyPr wrap="square" lIns="0" tIns="0" rIns="0" bIns="0" rtlCol="0"/>
          <a:lstStyle/>
          <a:p>
            <a:endParaRPr/>
          </a:p>
        </p:txBody>
      </p:sp>
      <p:sp>
        <p:nvSpPr>
          <p:cNvPr id="33" name="object 33"/>
          <p:cNvSpPr/>
          <p:nvPr/>
        </p:nvSpPr>
        <p:spPr>
          <a:xfrm>
            <a:off x="1879739" y="2952750"/>
            <a:ext cx="816610" cy="802005"/>
          </a:xfrm>
          <a:custGeom>
            <a:avLst/>
            <a:gdLst/>
            <a:ahLst/>
            <a:cxnLst/>
            <a:rect l="l" t="t" r="r" b="b"/>
            <a:pathLst>
              <a:path w="816610" h="802004">
                <a:moveTo>
                  <a:pt x="407669" y="0"/>
                </a:moveTo>
                <a:lnTo>
                  <a:pt x="341631" y="5235"/>
                </a:lnTo>
                <a:lnTo>
                  <a:pt x="278952" y="20397"/>
                </a:lnTo>
                <a:lnTo>
                  <a:pt x="220480" y="44666"/>
                </a:lnTo>
                <a:lnTo>
                  <a:pt x="167060" y="77224"/>
                </a:lnTo>
                <a:lnTo>
                  <a:pt x="119538" y="117252"/>
                </a:lnTo>
                <a:lnTo>
                  <a:pt x="78760" y="163933"/>
                </a:lnTo>
                <a:lnTo>
                  <a:pt x="45571" y="216448"/>
                </a:lnTo>
                <a:lnTo>
                  <a:pt x="20817" y="273978"/>
                </a:lnTo>
                <a:lnTo>
                  <a:pt x="5345" y="335705"/>
                </a:lnTo>
                <a:lnTo>
                  <a:pt x="0" y="400812"/>
                </a:lnTo>
                <a:lnTo>
                  <a:pt x="1353" y="433633"/>
                </a:lnTo>
                <a:lnTo>
                  <a:pt x="11868" y="497007"/>
                </a:lnTo>
                <a:lnTo>
                  <a:pt x="32087" y="556664"/>
                </a:lnTo>
                <a:lnTo>
                  <a:pt x="61164" y="611773"/>
                </a:lnTo>
                <a:lnTo>
                  <a:pt x="98253" y="661500"/>
                </a:lnTo>
                <a:lnTo>
                  <a:pt x="142509" y="705013"/>
                </a:lnTo>
                <a:lnTo>
                  <a:pt x="193086" y="741481"/>
                </a:lnTo>
                <a:lnTo>
                  <a:pt x="249138" y="770072"/>
                </a:lnTo>
                <a:lnTo>
                  <a:pt x="309819" y="789953"/>
                </a:lnTo>
                <a:lnTo>
                  <a:pt x="374283" y="800292"/>
                </a:lnTo>
                <a:lnTo>
                  <a:pt x="407670" y="801624"/>
                </a:lnTo>
                <a:lnTo>
                  <a:pt x="441165" y="800292"/>
                </a:lnTo>
                <a:lnTo>
                  <a:pt x="505814" y="789953"/>
                </a:lnTo>
                <a:lnTo>
                  <a:pt x="566642" y="770072"/>
                </a:lnTo>
                <a:lnTo>
                  <a:pt x="622806" y="741481"/>
                </a:lnTo>
                <a:lnTo>
                  <a:pt x="673465" y="705013"/>
                </a:lnTo>
                <a:lnTo>
                  <a:pt x="717778" y="661500"/>
                </a:lnTo>
                <a:lnTo>
                  <a:pt x="754905" y="611773"/>
                </a:lnTo>
                <a:lnTo>
                  <a:pt x="784002" y="556664"/>
                </a:lnTo>
                <a:lnTo>
                  <a:pt x="804230" y="497007"/>
                </a:lnTo>
                <a:lnTo>
                  <a:pt x="814747" y="433633"/>
                </a:lnTo>
                <a:lnTo>
                  <a:pt x="816101" y="400811"/>
                </a:lnTo>
                <a:lnTo>
                  <a:pt x="814747" y="367887"/>
                </a:lnTo>
                <a:lnTo>
                  <a:pt x="804230" y="304368"/>
                </a:lnTo>
                <a:lnTo>
                  <a:pt x="784002" y="244637"/>
                </a:lnTo>
                <a:lnTo>
                  <a:pt x="754905" y="189512"/>
                </a:lnTo>
                <a:lnTo>
                  <a:pt x="717778" y="139812"/>
                </a:lnTo>
                <a:lnTo>
                  <a:pt x="673465" y="96355"/>
                </a:lnTo>
                <a:lnTo>
                  <a:pt x="622806" y="59960"/>
                </a:lnTo>
                <a:lnTo>
                  <a:pt x="566642" y="31444"/>
                </a:lnTo>
                <a:lnTo>
                  <a:pt x="505814" y="11626"/>
                </a:lnTo>
                <a:lnTo>
                  <a:pt x="441165" y="1325"/>
                </a:lnTo>
                <a:lnTo>
                  <a:pt x="407669" y="0"/>
                </a:lnTo>
                <a:close/>
              </a:path>
            </a:pathLst>
          </a:custGeom>
          <a:ln w="28575">
            <a:solidFill>
              <a:srgbClr val="FFFFFF"/>
            </a:solidFill>
          </a:ln>
        </p:spPr>
        <p:txBody>
          <a:bodyPr wrap="square" lIns="0" tIns="0" rIns="0" bIns="0" rtlCol="0"/>
          <a:lstStyle/>
          <a:p>
            <a:endParaRPr/>
          </a:p>
        </p:txBody>
      </p:sp>
      <p:sp>
        <p:nvSpPr>
          <p:cNvPr id="34" name="object 34"/>
          <p:cNvSpPr txBox="1"/>
          <p:nvPr/>
        </p:nvSpPr>
        <p:spPr>
          <a:xfrm>
            <a:off x="2046103" y="3114920"/>
            <a:ext cx="482600" cy="553998"/>
          </a:xfrm>
          <a:prstGeom prst="rect">
            <a:avLst/>
          </a:prstGeom>
        </p:spPr>
        <p:txBody>
          <a:bodyPr vert="horz" wrap="square" lIns="0" tIns="0" rIns="0" bIns="0" rtlCol="0">
            <a:spAutoFit/>
          </a:bodyPr>
          <a:lstStyle/>
          <a:p>
            <a:pPr marL="12700" marR="5080">
              <a:lnSpc>
                <a:spcPct val="100000"/>
              </a:lnSpc>
            </a:pPr>
            <a:r>
              <a:rPr sz="1800" b="1" dirty="0">
                <a:solidFill>
                  <a:srgbClr val="3333CC"/>
                </a:solidFill>
                <a:latin typeface="Microsoft JhengHei UI" panose="020B0604030504040204" pitchFamily="34" charset="-120"/>
                <a:ea typeface="Microsoft JhengHei UI" panose="020B0604030504040204" pitchFamily="34" charset="-120"/>
                <a:cs typeface="微软雅黑"/>
              </a:rPr>
              <a:t>一元 联系</a:t>
            </a:r>
            <a:endParaRPr sz="1800">
              <a:latin typeface="Microsoft JhengHei UI" panose="020B0604030504040204" pitchFamily="34" charset="-120"/>
              <a:ea typeface="Microsoft JhengHei UI" panose="020B0604030504040204" pitchFamily="34" charset="-120"/>
              <a:cs typeface="微软雅黑"/>
            </a:endParaRPr>
          </a:p>
        </p:txBody>
      </p:sp>
      <p:sp>
        <p:nvSpPr>
          <p:cNvPr id="35" name="object 35"/>
          <p:cNvSpPr/>
          <p:nvPr/>
        </p:nvSpPr>
        <p:spPr>
          <a:xfrm>
            <a:off x="5391035" y="2895600"/>
            <a:ext cx="978535" cy="957580"/>
          </a:xfrm>
          <a:custGeom>
            <a:avLst/>
            <a:gdLst/>
            <a:ahLst/>
            <a:cxnLst/>
            <a:rect l="l" t="t" r="r" b="b"/>
            <a:pathLst>
              <a:path w="978535" h="957579">
                <a:moveTo>
                  <a:pt x="978408" y="478536"/>
                </a:moveTo>
                <a:lnTo>
                  <a:pt x="976783" y="439271"/>
                </a:lnTo>
                <a:lnTo>
                  <a:pt x="971993" y="400884"/>
                </a:lnTo>
                <a:lnTo>
                  <a:pt x="964165" y="363497"/>
                </a:lnTo>
                <a:lnTo>
                  <a:pt x="939903" y="292215"/>
                </a:lnTo>
                <a:lnTo>
                  <a:pt x="905010" y="226407"/>
                </a:lnTo>
                <a:lnTo>
                  <a:pt x="860503" y="167058"/>
                </a:lnTo>
                <a:lnTo>
                  <a:pt x="807396" y="115150"/>
                </a:lnTo>
                <a:lnTo>
                  <a:pt x="746704" y="71665"/>
                </a:lnTo>
                <a:lnTo>
                  <a:pt x="679442" y="37588"/>
                </a:lnTo>
                <a:lnTo>
                  <a:pt x="643664" y="24383"/>
                </a:lnTo>
                <a:lnTo>
                  <a:pt x="606624" y="13900"/>
                </a:lnTo>
                <a:lnTo>
                  <a:pt x="568450" y="6259"/>
                </a:lnTo>
                <a:lnTo>
                  <a:pt x="529267" y="1585"/>
                </a:lnTo>
                <a:lnTo>
                  <a:pt x="489204" y="0"/>
                </a:lnTo>
                <a:lnTo>
                  <a:pt x="449140" y="1585"/>
                </a:lnTo>
                <a:lnTo>
                  <a:pt x="409957" y="6259"/>
                </a:lnTo>
                <a:lnTo>
                  <a:pt x="371783" y="13900"/>
                </a:lnTo>
                <a:lnTo>
                  <a:pt x="334743" y="24384"/>
                </a:lnTo>
                <a:lnTo>
                  <a:pt x="298965" y="37588"/>
                </a:lnTo>
                <a:lnTo>
                  <a:pt x="231703" y="71665"/>
                </a:lnTo>
                <a:lnTo>
                  <a:pt x="171011" y="115150"/>
                </a:lnTo>
                <a:lnTo>
                  <a:pt x="117904" y="167058"/>
                </a:lnTo>
                <a:lnTo>
                  <a:pt x="73397" y="226407"/>
                </a:lnTo>
                <a:lnTo>
                  <a:pt x="38504" y="292215"/>
                </a:lnTo>
                <a:lnTo>
                  <a:pt x="14242" y="363497"/>
                </a:lnTo>
                <a:lnTo>
                  <a:pt x="6414" y="400884"/>
                </a:lnTo>
                <a:lnTo>
                  <a:pt x="1624" y="439271"/>
                </a:lnTo>
                <a:lnTo>
                  <a:pt x="0" y="478536"/>
                </a:lnTo>
                <a:lnTo>
                  <a:pt x="1624" y="517800"/>
                </a:lnTo>
                <a:lnTo>
                  <a:pt x="6414" y="556187"/>
                </a:lnTo>
                <a:lnTo>
                  <a:pt x="14242" y="593574"/>
                </a:lnTo>
                <a:lnTo>
                  <a:pt x="38504" y="664856"/>
                </a:lnTo>
                <a:lnTo>
                  <a:pt x="73397" y="730664"/>
                </a:lnTo>
                <a:lnTo>
                  <a:pt x="86868" y="750149"/>
                </a:lnTo>
                <a:lnTo>
                  <a:pt x="86868" y="478536"/>
                </a:lnTo>
                <a:lnTo>
                  <a:pt x="88199" y="446177"/>
                </a:lnTo>
                <a:lnTo>
                  <a:pt x="98543" y="383748"/>
                </a:lnTo>
                <a:lnTo>
                  <a:pt x="118443" y="325040"/>
                </a:lnTo>
                <a:lnTo>
                  <a:pt x="147075" y="270859"/>
                </a:lnTo>
                <a:lnTo>
                  <a:pt x="183617" y="222009"/>
                </a:lnTo>
                <a:lnTo>
                  <a:pt x="227245" y="179294"/>
                </a:lnTo>
                <a:lnTo>
                  <a:pt x="277137" y="143520"/>
                </a:lnTo>
                <a:lnTo>
                  <a:pt x="332470" y="115490"/>
                </a:lnTo>
                <a:lnTo>
                  <a:pt x="392420" y="96010"/>
                </a:lnTo>
                <a:lnTo>
                  <a:pt x="456165" y="85885"/>
                </a:lnTo>
                <a:lnTo>
                  <a:pt x="489204" y="84582"/>
                </a:lnTo>
                <a:lnTo>
                  <a:pt x="522242" y="85885"/>
                </a:lnTo>
                <a:lnTo>
                  <a:pt x="585987" y="96010"/>
                </a:lnTo>
                <a:lnTo>
                  <a:pt x="645937" y="115490"/>
                </a:lnTo>
                <a:lnTo>
                  <a:pt x="701270" y="143520"/>
                </a:lnTo>
                <a:lnTo>
                  <a:pt x="751162" y="179294"/>
                </a:lnTo>
                <a:lnTo>
                  <a:pt x="794790" y="222009"/>
                </a:lnTo>
                <a:lnTo>
                  <a:pt x="831332" y="270859"/>
                </a:lnTo>
                <a:lnTo>
                  <a:pt x="859964" y="325040"/>
                </a:lnTo>
                <a:lnTo>
                  <a:pt x="879864" y="383748"/>
                </a:lnTo>
                <a:lnTo>
                  <a:pt x="890208" y="446177"/>
                </a:lnTo>
                <a:lnTo>
                  <a:pt x="891540" y="478536"/>
                </a:lnTo>
                <a:lnTo>
                  <a:pt x="891540" y="750149"/>
                </a:lnTo>
                <a:lnTo>
                  <a:pt x="905010" y="730664"/>
                </a:lnTo>
                <a:lnTo>
                  <a:pt x="939903" y="664856"/>
                </a:lnTo>
                <a:lnTo>
                  <a:pt x="964165" y="593574"/>
                </a:lnTo>
                <a:lnTo>
                  <a:pt x="971993" y="556187"/>
                </a:lnTo>
                <a:lnTo>
                  <a:pt x="976783" y="517800"/>
                </a:lnTo>
                <a:lnTo>
                  <a:pt x="978408" y="478536"/>
                </a:lnTo>
                <a:close/>
              </a:path>
              <a:path w="978535" h="957579">
                <a:moveTo>
                  <a:pt x="891540" y="750149"/>
                </a:moveTo>
                <a:lnTo>
                  <a:pt x="891540" y="478536"/>
                </a:lnTo>
                <a:lnTo>
                  <a:pt x="890208" y="510791"/>
                </a:lnTo>
                <a:lnTo>
                  <a:pt x="886282" y="542339"/>
                </a:lnTo>
                <a:lnTo>
                  <a:pt x="871057" y="602900"/>
                </a:lnTo>
                <a:lnTo>
                  <a:pt x="846688" y="659402"/>
                </a:lnTo>
                <a:lnTo>
                  <a:pt x="813998" y="711025"/>
                </a:lnTo>
                <a:lnTo>
                  <a:pt x="773811" y="756951"/>
                </a:lnTo>
                <a:lnTo>
                  <a:pt x="726948" y="796363"/>
                </a:lnTo>
                <a:lnTo>
                  <a:pt x="674232" y="828441"/>
                </a:lnTo>
                <a:lnTo>
                  <a:pt x="616488" y="852367"/>
                </a:lnTo>
                <a:lnTo>
                  <a:pt x="554537" y="867322"/>
                </a:lnTo>
                <a:lnTo>
                  <a:pt x="489204" y="872490"/>
                </a:lnTo>
                <a:lnTo>
                  <a:pt x="456165" y="871181"/>
                </a:lnTo>
                <a:lnTo>
                  <a:pt x="392420" y="861017"/>
                </a:lnTo>
                <a:lnTo>
                  <a:pt x="332470" y="841474"/>
                </a:lnTo>
                <a:lnTo>
                  <a:pt x="277137" y="813369"/>
                </a:lnTo>
                <a:lnTo>
                  <a:pt x="227245" y="777522"/>
                </a:lnTo>
                <a:lnTo>
                  <a:pt x="183617" y="734751"/>
                </a:lnTo>
                <a:lnTo>
                  <a:pt x="147075" y="685874"/>
                </a:lnTo>
                <a:lnTo>
                  <a:pt x="118443" y="631709"/>
                </a:lnTo>
                <a:lnTo>
                  <a:pt x="98543" y="573076"/>
                </a:lnTo>
                <a:lnTo>
                  <a:pt x="88199" y="510791"/>
                </a:lnTo>
                <a:lnTo>
                  <a:pt x="86868" y="478536"/>
                </a:lnTo>
                <a:lnTo>
                  <a:pt x="86868" y="750149"/>
                </a:lnTo>
                <a:lnTo>
                  <a:pt x="117904" y="790013"/>
                </a:lnTo>
                <a:lnTo>
                  <a:pt x="171011" y="841921"/>
                </a:lnTo>
                <a:lnTo>
                  <a:pt x="231703" y="885406"/>
                </a:lnTo>
                <a:lnTo>
                  <a:pt x="298965" y="919483"/>
                </a:lnTo>
                <a:lnTo>
                  <a:pt x="334743" y="932688"/>
                </a:lnTo>
                <a:lnTo>
                  <a:pt x="371783" y="943171"/>
                </a:lnTo>
                <a:lnTo>
                  <a:pt x="409957" y="950812"/>
                </a:lnTo>
                <a:lnTo>
                  <a:pt x="449140" y="955486"/>
                </a:lnTo>
                <a:lnTo>
                  <a:pt x="489204" y="957072"/>
                </a:lnTo>
                <a:lnTo>
                  <a:pt x="529267" y="955486"/>
                </a:lnTo>
                <a:lnTo>
                  <a:pt x="568450" y="950812"/>
                </a:lnTo>
                <a:lnTo>
                  <a:pt x="606624" y="943171"/>
                </a:lnTo>
                <a:lnTo>
                  <a:pt x="643664" y="932688"/>
                </a:lnTo>
                <a:lnTo>
                  <a:pt x="679442" y="919483"/>
                </a:lnTo>
                <a:lnTo>
                  <a:pt x="746704" y="885406"/>
                </a:lnTo>
                <a:lnTo>
                  <a:pt x="807396" y="841921"/>
                </a:lnTo>
                <a:lnTo>
                  <a:pt x="860503" y="790013"/>
                </a:lnTo>
                <a:lnTo>
                  <a:pt x="883895" y="761207"/>
                </a:lnTo>
                <a:lnTo>
                  <a:pt x="891540" y="750149"/>
                </a:lnTo>
                <a:close/>
              </a:path>
            </a:pathLst>
          </a:custGeom>
          <a:solidFill>
            <a:srgbClr val="B90000"/>
          </a:solidFill>
        </p:spPr>
        <p:txBody>
          <a:bodyPr wrap="square" lIns="0" tIns="0" rIns="0" bIns="0" rtlCol="0"/>
          <a:lstStyle/>
          <a:p>
            <a:endParaRPr/>
          </a:p>
        </p:txBody>
      </p:sp>
      <p:sp>
        <p:nvSpPr>
          <p:cNvPr id="36" name="object 36"/>
          <p:cNvSpPr/>
          <p:nvPr/>
        </p:nvSpPr>
        <p:spPr>
          <a:xfrm>
            <a:off x="5472569" y="2973323"/>
            <a:ext cx="815340" cy="802005"/>
          </a:xfrm>
          <a:custGeom>
            <a:avLst/>
            <a:gdLst/>
            <a:ahLst/>
            <a:cxnLst/>
            <a:rect l="l" t="t" r="r" b="b"/>
            <a:pathLst>
              <a:path w="815339" h="802004">
                <a:moveTo>
                  <a:pt x="815340" y="400811"/>
                </a:moveTo>
                <a:lnTo>
                  <a:pt x="810015" y="335705"/>
                </a:lnTo>
                <a:lnTo>
                  <a:pt x="794595" y="273978"/>
                </a:lnTo>
                <a:lnTo>
                  <a:pt x="769912" y="216448"/>
                </a:lnTo>
                <a:lnTo>
                  <a:pt x="736799" y="163933"/>
                </a:lnTo>
                <a:lnTo>
                  <a:pt x="696087" y="117252"/>
                </a:lnTo>
                <a:lnTo>
                  <a:pt x="648608" y="77224"/>
                </a:lnTo>
                <a:lnTo>
                  <a:pt x="595195" y="44666"/>
                </a:lnTo>
                <a:lnTo>
                  <a:pt x="536679" y="20397"/>
                </a:lnTo>
                <a:lnTo>
                  <a:pt x="473893" y="5235"/>
                </a:lnTo>
                <a:lnTo>
                  <a:pt x="407670" y="0"/>
                </a:lnTo>
                <a:lnTo>
                  <a:pt x="374180" y="1325"/>
                </a:lnTo>
                <a:lnTo>
                  <a:pt x="309571" y="11626"/>
                </a:lnTo>
                <a:lnTo>
                  <a:pt x="248816" y="31444"/>
                </a:lnTo>
                <a:lnTo>
                  <a:pt x="192748" y="59960"/>
                </a:lnTo>
                <a:lnTo>
                  <a:pt x="142198" y="96355"/>
                </a:lnTo>
                <a:lnTo>
                  <a:pt x="97999" y="139812"/>
                </a:lnTo>
                <a:lnTo>
                  <a:pt x="60982" y="189512"/>
                </a:lnTo>
                <a:lnTo>
                  <a:pt x="31980" y="244637"/>
                </a:lnTo>
                <a:lnTo>
                  <a:pt x="11824" y="304368"/>
                </a:lnTo>
                <a:lnTo>
                  <a:pt x="1348" y="367887"/>
                </a:lnTo>
                <a:lnTo>
                  <a:pt x="0" y="400812"/>
                </a:lnTo>
                <a:lnTo>
                  <a:pt x="1348" y="433633"/>
                </a:lnTo>
                <a:lnTo>
                  <a:pt x="11824" y="497007"/>
                </a:lnTo>
                <a:lnTo>
                  <a:pt x="31980" y="556664"/>
                </a:lnTo>
                <a:lnTo>
                  <a:pt x="60982" y="611773"/>
                </a:lnTo>
                <a:lnTo>
                  <a:pt x="97999" y="661500"/>
                </a:lnTo>
                <a:lnTo>
                  <a:pt x="142198" y="705013"/>
                </a:lnTo>
                <a:lnTo>
                  <a:pt x="192748" y="741481"/>
                </a:lnTo>
                <a:lnTo>
                  <a:pt x="248816" y="770072"/>
                </a:lnTo>
                <a:lnTo>
                  <a:pt x="309571" y="789953"/>
                </a:lnTo>
                <a:lnTo>
                  <a:pt x="374180" y="800292"/>
                </a:lnTo>
                <a:lnTo>
                  <a:pt x="407670" y="801624"/>
                </a:lnTo>
                <a:lnTo>
                  <a:pt x="441159" y="800292"/>
                </a:lnTo>
                <a:lnTo>
                  <a:pt x="505768" y="789953"/>
                </a:lnTo>
                <a:lnTo>
                  <a:pt x="566523" y="770072"/>
                </a:lnTo>
                <a:lnTo>
                  <a:pt x="622591" y="741481"/>
                </a:lnTo>
                <a:lnTo>
                  <a:pt x="673141" y="705013"/>
                </a:lnTo>
                <a:lnTo>
                  <a:pt x="717340" y="661500"/>
                </a:lnTo>
                <a:lnTo>
                  <a:pt x="754357" y="611773"/>
                </a:lnTo>
                <a:lnTo>
                  <a:pt x="783359" y="556664"/>
                </a:lnTo>
                <a:lnTo>
                  <a:pt x="803515" y="497007"/>
                </a:lnTo>
                <a:lnTo>
                  <a:pt x="813991" y="433633"/>
                </a:lnTo>
                <a:lnTo>
                  <a:pt x="815340" y="400811"/>
                </a:lnTo>
                <a:close/>
              </a:path>
            </a:pathLst>
          </a:custGeom>
          <a:solidFill>
            <a:srgbClr val="FFFF66"/>
          </a:solidFill>
        </p:spPr>
        <p:txBody>
          <a:bodyPr wrap="square" lIns="0" tIns="0" rIns="0" bIns="0" rtlCol="0"/>
          <a:lstStyle/>
          <a:p>
            <a:endParaRPr/>
          </a:p>
        </p:txBody>
      </p:sp>
      <p:sp>
        <p:nvSpPr>
          <p:cNvPr id="37" name="object 37"/>
          <p:cNvSpPr/>
          <p:nvPr/>
        </p:nvSpPr>
        <p:spPr>
          <a:xfrm>
            <a:off x="5472569" y="2973323"/>
            <a:ext cx="815340" cy="802005"/>
          </a:xfrm>
          <a:custGeom>
            <a:avLst/>
            <a:gdLst/>
            <a:ahLst/>
            <a:cxnLst/>
            <a:rect l="l" t="t" r="r" b="b"/>
            <a:pathLst>
              <a:path w="815339" h="802004">
                <a:moveTo>
                  <a:pt x="407670" y="0"/>
                </a:moveTo>
                <a:lnTo>
                  <a:pt x="341446" y="5235"/>
                </a:lnTo>
                <a:lnTo>
                  <a:pt x="278660" y="20397"/>
                </a:lnTo>
                <a:lnTo>
                  <a:pt x="220144" y="44666"/>
                </a:lnTo>
                <a:lnTo>
                  <a:pt x="166731" y="77224"/>
                </a:lnTo>
                <a:lnTo>
                  <a:pt x="119253" y="117252"/>
                </a:lnTo>
                <a:lnTo>
                  <a:pt x="78540" y="163933"/>
                </a:lnTo>
                <a:lnTo>
                  <a:pt x="45427" y="216448"/>
                </a:lnTo>
                <a:lnTo>
                  <a:pt x="20744" y="273978"/>
                </a:lnTo>
                <a:lnTo>
                  <a:pt x="5324" y="335705"/>
                </a:lnTo>
                <a:lnTo>
                  <a:pt x="0" y="400812"/>
                </a:lnTo>
                <a:lnTo>
                  <a:pt x="1348" y="433633"/>
                </a:lnTo>
                <a:lnTo>
                  <a:pt x="11824" y="497007"/>
                </a:lnTo>
                <a:lnTo>
                  <a:pt x="31980" y="556664"/>
                </a:lnTo>
                <a:lnTo>
                  <a:pt x="60982" y="611773"/>
                </a:lnTo>
                <a:lnTo>
                  <a:pt x="97999" y="661500"/>
                </a:lnTo>
                <a:lnTo>
                  <a:pt x="142198" y="705013"/>
                </a:lnTo>
                <a:lnTo>
                  <a:pt x="192748" y="741481"/>
                </a:lnTo>
                <a:lnTo>
                  <a:pt x="248816" y="770072"/>
                </a:lnTo>
                <a:lnTo>
                  <a:pt x="309571" y="789953"/>
                </a:lnTo>
                <a:lnTo>
                  <a:pt x="374180" y="800292"/>
                </a:lnTo>
                <a:lnTo>
                  <a:pt x="407670" y="801624"/>
                </a:lnTo>
                <a:lnTo>
                  <a:pt x="441159" y="800292"/>
                </a:lnTo>
                <a:lnTo>
                  <a:pt x="505768" y="789953"/>
                </a:lnTo>
                <a:lnTo>
                  <a:pt x="566523" y="770072"/>
                </a:lnTo>
                <a:lnTo>
                  <a:pt x="622591" y="741481"/>
                </a:lnTo>
                <a:lnTo>
                  <a:pt x="673141" y="705013"/>
                </a:lnTo>
                <a:lnTo>
                  <a:pt x="717340" y="661500"/>
                </a:lnTo>
                <a:lnTo>
                  <a:pt x="754357" y="611773"/>
                </a:lnTo>
                <a:lnTo>
                  <a:pt x="783359" y="556664"/>
                </a:lnTo>
                <a:lnTo>
                  <a:pt x="803515" y="497007"/>
                </a:lnTo>
                <a:lnTo>
                  <a:pt x="813991" y="433633"/>
                </a:lnTo>
                <a:lnTo>
                  <a:pt x="815340" y="400811"/>
                </a:lnTo>
                <a:lnTo>
                  <a:pt x="813991" y="367887"/>
                </a:lnTo>
                <a:lnTo>
                  <a:pt x="803515" y="304368"/>
                </a:lnTo>
                <a:lnTo>
                  <a:pt x="783359" y="244637"/>
                </a:lnTo>
                <a:lnTo>
                  <a:pt x="754357" y="189512"/>
                </a:lnTo>
                <a:lnTo>
                  <a:pt x="717340" y="139812"/>
                </a:lnTo>
                <a:lnTo>
                  <a:pt x="673141" y="96355"/>
                </a:lnTo>
                <a:lnTo>
                  <a:pt x="622591" y="59960"/>
                </a:lnTo>
                <a:lnTo>
                  <a:pt x="566523" y="31444"/>
                </a:lnTo>
                <a:lnTo>
                  <a:pt x="505768" y="11626"/>
                </a:lnTo>
                <a:lnTo>
                  <a:pt x="441159" y="1325"/>
                </a:lnTo>
                <a:lnTo>
                  <a:pt x="407670" y="0"/>
                </a:lnTo>
                <a:close/>
              </a:path>
            </a:pathLst>
          </a:custGeom>
          <a:ln w="28575">
            <a:solidFill>
              <a:srgbClr val="FFFFFF"/>
            </a:solidFill>
          </a:ln>
        </p:spPr>
        <p:txBody>
          <a:bodyPr wrap="square" lIns="0" tIns="0" rIns="0" bIns="0" rtlCol="0"/>
          <a:lstStyle/>
          <a:p>
            <a:endParaRPr/>
          </a:p>
        </p:txBody>
      </p:sp>
      <p:sp>
        <p:nvSpPr>
          <p:cNvPr id="38" name="object 38"/>
          <p:cNvSpPr txBox="1"/>
          <p:nvPr/>
        </p:nvSpPr>
        <p:spPr>
          <a:xfrm>
            <a:off x="5638933" y="3136257"/>
            <a:ext cx="482600" cy="553998"/>
          </a:xfrm>
          <a:prstGeom prst="rect">
            <a:avLst/>
          </a:prstGeom>
        </p:spPr>
        <p:txBody>
          <a:bodyPr vert="horz" wrap="square" lIns="0" tIns="0" rIns="0" bIns="0" rtlCol="0">
            <a:spAutoFit/>
          </a:bodyPr>
          <a:lstStyle/>
          <a:p>
            <a:pPr marL="12700" marR="5080">
              <a:lnSpc>
                <a:spcPct val="100000"/>
              </a:lnSpc>
            </a:pPr>
            <a:r>
              <a:rPr sz="1800" b="1" dirty="0">
                <a:solidFill>
                  <a:srgbClr val="3333CC"/>
                </a:solidFill>
                <a:latin typeface="Microsoft JhengHei UI" panose="020B0604030504040204" pitchFamily="34" charset="-120"/>
                <a:ea typeface="Microsoft JhengHei UI" panose="020B0604030504040204" pitchFamily="34" charset="-120"/>
                <a:cs typeface="微软雅黑"/>
              </a:rPr>
              <a:t>一元 联系</a:t>
            </a:r>
            <a:endParaRPr sz="1800">
              <a:latin typeface="Microsoft JhengHei UI" panose="020B0604030504040204" pitchFamily="34" charset="-120"/>
              <a:ea typeface="Microsoft JhengHei UI" panose="020B0604030504040204" pitchFamily="34" charset="-120"/>
              <a:cs typeface="微软雅黑"/>
            </a:endParaRPr>
          </a:p>
        </p:txBody>
      </p:sp>
      <p:sp>
        <p:nvSpPr>
          <p:cNvPr id="39" name="object 39"/>
          <p:cNvSpPr txBox="1"/>
          <p:nvPr/>
        </p:nvSpPr>
        <p:spPr>
          <a:xfrm>
            <a:off x="4818259" y="6184039"/>
            <a:ext cx="506095" cy="646331"/>
          </a:xfrm>
          <a:prstGeom prst="rect">
            <a:avLst/>
          </a:prstGeom>
        </p:spPr>
        <p:txBody>
          <a:bodyPr vert="horz" wrap="square" lIns="0" tIns="0" rIns="0" bIns="0" rtlCol="0">
            <a:spAutoFit/>
          </a:bodyPr>
          <a:lstStyle/>
          <a:p>
            <a:pPr marL="12700" marR="5080" algn="just">
              <a:lnSpc>
                <a:spcPct val="100000"/>
              </a:lnSpc>
            </a:pPr>
            <a:r>
              <a:rPr sz="1400" spc="-5" dirty="0">
                <a:latin typeface="Microsoft JhengHei UI" panose="020B0604030504040204" pitchFamily="34" charset="-120"/>
                <a:ea typeface="Microsoft JhengHei UI" panose="020B0604030504040204" pitchFamily="34" charset="-120"/>
                <a:cs typeface="微软雅黑"/>
              </a:rPr>
              <a:t>零件A 零件A 零件K</a:t>
            </a:r>
            <a:endParaRPr sz="1400">
              <a:latin typeface="Microsoft JhengHei UI" panose="020B0604030504040204" pitchFamily="34" charset="-120"/>
              <a:ea typeface="Microsoft JhengHei UI" panose="020B0604030504040204" pitchFamily="34" charset="-120"/>
              <a:cs typeface="微软雅黑"/>
            </a:endParaRPr>
          </a:p>
        </p:txBody>
      </p:sp>
      <p:sp>
        <p:nvSpPr>
          <p:cNvPr id="40" name="object 40"/>
          <p:cNvSpPr txBox="1"/>
          <p:nvPr/>
        </p:nvSpPr>
        <p:spPr>
          <a:xfrm>
            <a:off x="5732692" y="6184039"/>
            <a:ext cx="499745" cy="646331"/>
          </a:xfrm>
          <a:prstGeom prst="rect">
            <a:avLst/>
          </a:prstGeom>
        </p:spPr>
        <p:txBody>
          <a:bodyPr vert="horz" wrap="square" lIns="0" tIns="0" rIns="0" bIns="0" rtlCol="0">
            <a:spAutoFit/>
          </a:bodyPr>
          <a:lstStyle/>
          <a:p>
            <a:pPr marL="12700" marR="5080" algn="just">
              <a:lnSpc>
                <a:spcPct val="100000"/>
              </a:lnSpc>
            </a:pPr>
            <a:r>
              <a:rPr sz="1400" spc="-5" dirty="0">
                <a:latin typeface="Microsoft JhengHei UI" panose="020B0604030504040204" pitchFamily="34" charset="-120"/>
                <a:ea typeface="Microsoft JhengHei UI" panose="020B0604030504040204" pitchFamily="34" charset="-120"/>
                <a:cs typeface="微软雅黑"/>
              </a:rPr>
              <a:t>零件B 零件C 零件C</a:t>
            </a:r>
            <a:endParaRPr sz="1400">
              <a:latin typeface="Microsoft JhengHei UI" panose="020B0604030504040204" pitchFamily="34" charset="-120"/>
              <a:ea typeface="Microsoft JhengHei UI" panose="020B0604030504040204" pitchFamily="34" charset="-120"/>
              <a:cs typeface="微软雅黑"/>
            </a:endParaRPr>
          </a:p>
        </p:txBody>
      </p:sp>
      <p:sp>
        <p:nvSpPr>
          <p:cNvPr id="41" name="object 41"/>
          <p:cNvSpPr/>
          <p:nvPr/>
        </p:nvSpPr>
        <p:spPr>
          <a:xfrm>
            <a:off x="4630559" y="5695950"/>
            <a:ext cx="2014855" cy="1428115"/>
          </a:xfrm>
          <a:custGeom>
            <a:avLst/>
            <a:gdLst/>
            <a:ahLst/>
            <a:cxnLst/>
            <a:rect l="l" t="t" r="r" b="b"/>
            <a:pathLst>
              <a:path w="2014854" h="1428115">
                <a:moveTo>
                  <a:pt x="0" y="1335786"/>
                </a:moveTo>
                <a:lnTo>
                  <a:pt x="39717" y="1346773"/>
                </a:lnTo>
                <a:lnTo>
                  <a:pt x="79285" y="1356613"/>
                </a:lnTo>
                <a:lnTo>
                  <a:pt x="118657" y="1365600"/>
                </a:lnTo>
                <a:lnTo>
                  <a:pt x="157788" y="1374026"/>
                </a:lnTo>
                <a:lnTo>
                  <a:pt x="196631" y="1382184"/>
                </a:lnTo>
                <a:lnTo>
                  <a:pt x="209507" y="1384895"/>
                </a:lnTo>
                <a:lnTo>
                  <a:pt x="222344" y="1387619"/>
                </a:lnTo>
                <a:lnTo>
                  <a:pt x="235140" y="1390368"/>
                </a:lnTo>
                <a:lnTo>
                  <a:pt x="247894" y="1393153"/>
                </a:lnTo>
                <a:lnTo>
                  <a:pt x="260604" y="1395984"/>
                </a:lnTo>
                <a:lnTo>
                  <a:pt x="273702" y="1398575"/>
                </a:lnTo>
                <a:lnTo>
                  <a:pt x="312602" y="1405183"/>
                </a:lnTo>
                <a:lnTo>
                  <a:pt x="350891" y="1410617"/>
                </a:lnTo>
                <a:lnTo>
                  <a:pt x="376065" y="1413955"/>
                </a:lnTo>
                <a:lnTo>
                  <a:pt x="388543" y="1415621"/>
                </a:lnTo>
                <a:lnTo>
                  <a:pt x="437711" y="1422910"/>
                </a:lnTo>
                <a:lnTo>
                  <a:pt x="461834" y="1427314"/>
                </a:lnTo>
                <a:lnTo>
                  <a:pt x="490774" y="1427522"/>
                </a:lnTo>
                <a:lnTo>
                  <a:pt x="542318" y="1427269"/>
                </a:lnTo>
                <a:lnTo>
                  <a:pt x="586171" y="1426263"/>
                </a:lnTo>
                <a:lnTo>
                  <a:pt x="639508" y="1423697"/>
                </a:lnTo>
                <a:lnTo>
                  <a:pt x="680629" y="1420356"/>
                </a:lnTo>
                <a:lnTo>
                  <a:pt x="721734" y="1415654"/>
                </a:lnTo>
                <a:lnTo>
                  <a:pt x="730313" y="1414571"/>
                </a:lnTo>
                <a:lnTo>
                  <a:pt x="738440" y="1413566"/>
                </a:lnTo>
                <a:lnTo>
                  <a:pt x="746228" y="1412659"/>
                </a:lnTo>
                <a:lnTo>
                  <a:pt x="753789" y="1411872"/>
                </a:lnTo>
                <a:lnTo>
                  <a:pt x="761238" y="1411224"/>
                </a:lnTo>
                <a:lnTo>
                  <a:pt x="773656" y="1409298"/>
                </a:lnTo>
                <a:lnTo>
                  <a:pt x="811444" y="1402170"/>
                </a:lnTo>
                <a:lnTo>
                  <a:pt x="849387" y="1393704"/>
                </a:lnTo>
                <a:lnTo>
                  <a:pt x="886655" y="1384790"/>
                </a:lnTo>
                <a:lnTo>
                  <a:pt x="898784" y="1381872"/>
                </a:lnTo>
                <a:lnTo>
                  <a:pt x="910716" y="1379037"/>
                </a:lnTo>
                <a:lnTo>
                  <a:pt x="923942" y="1374878"/>
                </a:lnTo>
                <a:lnTo>
                  <a:pt x="936718" y="1370903"/>
                </a:lnTo>
                <a:lnTo>
                  <a:pt x="984674" y="1355743"/>
                </a:lnTo>
                <a:lnTo>
                  <a:pt x="1030845" y="1339128"/>
                </a:lnTo>
                <a:lnTo>
                  <a:pt x="1054617" y="1329176"/>
                </a:lnTo>
                <a:lnTo>
                  <a:pt x="1066554" y="1326032"/>
                </a:lnTo>
                <a:lnTo>
                  <a:pt x="1114777" y="1312237"/>
                </a:lnTo>
                <a:lnTo>
                  <a:pt x="1151223" y="1300517"/>
                </a:lnTo>
                <a:lnTo>
                  <a:pt x="1187675" y="1287517"/>
                </a:lnTo>
                <a:lnTo>
                  <a:pt x="1199790" y="1282883"/>
                </a:lnTo>
                <a:lnTo>
                  <a:pt x="1212120" y="1279412"/>
                </a:lnTo>
                <a:lnTo>
                  <a:pt x="1260167" y="1264515"/>
                </a:lnTo>
                <a:lnTo>
                  <a:pt x="1283919" y="1256751"/>
                </a:lnTo>
                <a:lnTo>
                  <a:pt x="1295849" y="1252863"/>
                </a:lnTo>
                <a:lnTo>
                  <a:pt x="1332283" y="1241429"/>
                </a:lnTo>
                <a:lnTo>
                  <a:pt x="1369112" y="1231675"/>
                </a:lnTo>
                <a:lnTo>
                  <a:pt x="1380744" y="1228892"/>
                </a:lnTo>
                <a:lnTo>
                  <a:pt x="1427587" y="1216085"/>
                </a:lnTo>
                <a:lnTo>
                  <a:pt x="1439517" y="1212670"/>
                </a:lnTo>
                <a:lnTo>
                  <a:pt x="1451589" y="1209251"/>
                </a:lnTo>
                <a:lnTo>
                  <a:pt x="1488947" y="1199389"/>
                </a:lnTo>
                <a:lnTo>
                  <a:pt x="1528600" y="1190981"/>
                </a:lnTo>
                <a:lnTo>
                  <a:pt x="1542135" y="1189222"/>
                </a:lnTo>
                <a:lnTo>
                  <a:pt x="1555382" y="1187309"/>
                </a:lnTo>
                <a:lnTo>
                  <a:pt x="1593713" y="1180872"/>
                </a:lnTo>
                <a:lnTo>
                  <a:pt x="1642731" y="1171496"/>
                </a:lnTo>
                <a:lnTo>
                  <a:pt x="1654827" y="1169159"/>
                </a:lnTo>
                <a:lnTo>
                  <a:pt x="1703540" y="1160508"/>
                </a:lnTo>
                <a:lnTo>
                  <a:pt x="1741323" y="1155377"/>
                </a:lnTo>
                <a:lnTo>
                  <a:pt x="1754881" y="1155186"/>
                </a:lnTo>
                <a:lnTo>
                  <a:pt x="1768404" y="1154907"/>
                </a:lnTo>
                <a:lnTo>
                  <a:pt x="1808838" y="1153639"/>
                </a:lnTo>
                <a:lnTo>
                  <a:pt x="1849236" y="1151952"/>
                </a:lnTo>
                <a:lnTo>
                  <a:pt x="1876253" y="1150738"/>
                </a:lnTo>
                <a:lnTo>
                  <a:pt x="1889811" y="1150136"/>
                </a:lnTo>
                <a:lnTo>
                  <a:pt x="1930776" y="1148481"/>
                </a:lnTo>
                <a:lnTo>
                  <a:pt x="1972344" y="1147276"/>
                </a:lnTo>
                <a:lnTo>
                  <a:pt x="2014727" y="1146810"/>
                </a:lnTo>
                <a:lnTo>
                  <a:pt x="2014727" y="0"/>
                </a:lnTo>
                <a:lnTo>
                  <a:pt x="0" y="0"/>
                </a:lnTo>
                <a:lnTo>
                  <a:pt x="0" y="1335786"/>
                </a:lnTo>
                <a:close/>
              </a:path>
            </a:pathLst>
          </a:custGeom>
          <a:ln w="9525">
            <a:solidFill>
              <a:srgbClr val="000000"/>
            </a:solidFill>
          </a:ln>
        </p:spPr>
        <p:txBody>
          <a:bodyPr wrap="square" lIns="0" tIns="0" rIns="0" bIns="0" rtlCol="0"/>
          <a:lstStyle/>
          <a:p>
            <a:endParaRPr/>
          </a:p>
        </p:txBody>
      </p:sp>
      <p:sp>
        <p:nvSpPr>
          <p:cNvPr id="42" name="object 42"/>
          <p:cNvSpPr/>
          <p:nvPr/>
        </p:nvSpPr>
        <p:spPr>
          <a:xfrm>
            <a:off x="4767719" y="5819394"/>
            <a:ext cx="1714500" cy="0"/>
          </a:xfrm>
          <a:custGeom>
            <a:avLst/>
            <a:gdLst/>
            <a:ahLst/>
            <a:cxnLst/>
            <a:rect l="l" t="t" r="r" b="b"/>
            <a:pathLst>
              <a:path w="1714500">
                <a:moveTo>
                  <a:pt x="0" y="0"/>
                </a:moveTo>
                <a:lnTo>
                  <a:pt x="1714500" y="0"/>
                </a:lnTo>
              </a:path>
            </a:pathLst>
          </a:custGeom>
          <a:ln w="9525">
            <a:solidFill>
              <a:srgbClr val="000000"/>
            </a:solidFill>
          </a:ln>
        </p:spPr>
        <p:txBody>
          <a:bodyPr wrap="square" lIns="0" tIns="0" rIns="0" bIns="0" rtlCol="0"/>
          <a:lstStyle/>
          <a:p>
            <a:endParaRPr/>
          </a:p>
        </p:txBody>
      </p:sp>
      <p:sp>
        <p:nvSpPr>
          <p:cNvPr id="43" name="object 43"/>
          <p:cNvSpPr/>
          <p:nvPr/>
        </p:nvSpPr>
        <p:spPr>
          <a:xfrm>
            <a:off x="4767719" y="6122670"/>
            <a:ext cx="1703070" cy="0"/>
          </a:xfrm>
          <a:custGeom>
            <a:avLst/>
            <a:gdLst/>
            <a:ahLst/>
            <a:cxnLst/>
            <a:rect l="l" t="t" r="r" b="b"/>
            <a:pathLst>
              <a:path w="1703070">
                <a:moveTo>
                  <a:pt x="0" y="0"/>
                </a:moveTo>
                <a:lnTo>
                  <a:pt x="1703070" y="0"/>
                </a:lnTo>
              </a:path>
            </a:pathLst>
          </a:custGeom>
          <a:ln w="9525">
            <a:solidFill>
              <a:srgbClr val="000000"/>
            </a:solidFill>
          </a:ln>
        </p:spPr>
        <p:txBody>
          <a:bodyPr wrap="square" lIns="0" tIns="0" rIns="0" bIns="0" rtlCol="0"/>
          <a:lstStyle/>
          <a:p>
            <a:endParaRPr/>
          </a:p>
        </p:txBody>
      </p:sp>
      <p:sp>
        <p:nvSpPr>
          <p:cNvPr id="44" name="object 44"/>
          <p:cNvSpPr/>
          <p:nvPr/>
        </p:nvSpPr>
        <p:spPr>
          <a:xfrm>
            <a:off x="6346583" y="5819394"/>
            <a:ext cx="0" cy="1097280"/>
          </a:xfrm>
          <a:custGeom>
            <a:avLst/>
            <a:gdLst/>
            <a:ahLst/>
            <a:cxnLst/>
            <a:rect l="l" t="t" r="r" b="b"/>
            <a:pathLst>
              <a:path h="1097279">
                <a:moveTo>
                  <a:pt x="0" y="0"/>
                </a:moveTo>
                <a:lnTo>
                  <a:pt x="0" y="1097280"/>
                </a:lnTo>
              </a:path>
            </a:pathLst>
          </a:custGeom>
          <a:ln w="9525">
            <a:solidFill>
              <a:srgbClr val="000000"/>
            </a:solidFill>
          </a:ln>
        </p:spPr>
        <p:txBody>
          <a:bodyPr wrap="square" lIns="0" tIns="0" rIns="0" bIns="0" rtlCol="0"/>
          <a:lstStyle/>
          <a:p>
            <a:endParaRPr/>
          </a:p>
        </p:txBody>
      </p:sp>
      <p:sp>
        <p:nvSpPr>
          <p:cNvPr id="45" name="object 45"/>
          <p:cNvSpPr/>
          <p:nvPr/>
        </p:nvSpPr>
        <p:spPr>
          <a:xfrm>
            <a:off x="5443613" y="5819394"/>
            <a:ext cx="0" cy="1065530"/>
          </a:xfrm>
          <a:custGeom>
            <a:avLst/>
            <a:gdLst/>
            <a:ahLst/>
            <a:cxnLst/>
            <a:rect l="l" t="t" r="r" b="b"/>
            <a:pathLst>
              <a:path h="1065529">
                <a:moveTo>
                  <a:pt x="0" y="0"/>
                </a:moveTo>
                <a:lnTo>
                  <a:pt x="0" y="1065276"/>
                </a:lnTo>
              </a:path>
            </a:pathLst>
          </a:custGeom>
          <a:ln w="9525">
            <a:solidFill>
              <a:srgbClr val="000000"/>
            </a:solidFill>
          </a:ln>
        </p:spPr>
        <p:txBody>
          <a:bodyPr wrap="square" lIns="0" tIns="0" rIns="0" bIns="0" rtlCol="0"/>
          <a:lstStyle/>
          <a:p>
            <a:endParaRPr/>
          </a:p>
        </p:txBody>
      </p:sp>
      <p:sp>
        <p:nvSpPr>
          <p:cNvPr id="46" name="object 46"/>
          <p:cNvSpPr/>
          <p:nvPr/>
        </p:nvSpPr>
        <p:spPr>
          <a:xfrm>
            <a:off x="4581791" y="5375147"/>
            <a:ext cx="2176780" cy="337185"/>
          </a:xfrm>
          <a:custGeom>
            <a:avLst/>
            <a:gdLst/>
            <a:ahLst/>
            <a:cxnLst/>
            <a:rect l="l" t="t" r="r" b="b"/>
            <a:pathLst>
              <a:path w="2176779" h="337185">
                <a:moveTo>
                  <a:pt x="0" y="0"/>
                </a:moveTo>
                <a:lnTo>
                  <a:pt x="0" y="336804"/>
                </a:lnTo>
                <a:lnTo>
                  <a:pt x="2176272" y="336803"/>
                </a:lnTo>
                <a:lnTo>
                  <a:pt x="2176272" y="0"/>
                </a:lnTo>
                <a:lnTo>
                  <a:pt x="0" y="0"/>
                </a:lnTo>
                <a:close/>
              </a:path>
            </a:pathLst>
          </a:custGeom>
          <a:solidFill>
            <a:srgbClr val="000000"/>
          </a:solidFill>
        </p:spPr>
        <p:txBody>
          <a:bodyPr wrap="square" lIns="0" tIns="0" rIns="0" bIns="0" rtlCol="0"/>
          <a:lstStyle/>
          <a:p>
            <a:endParaRPr/>
          </a:p>
        </p:txBody>
      </p:sp>
      <p:sp>
        <p:nvSpPr>
          <p:cNvPr id="47" name="object 47"/>
          <p:cNvSpPr txBox="1"/>
          <p:nvPr/>
        </p:nvSpPr>
        <p:spPr>
          <a:xfrm>
            <a:off x="4721485" y="5440130"/>
            <a:ext cx="1958339" cy="677108"/>
          </a:xfrm>
          <a:prstGeom prst="rect">
            <a:avLst/>
          </a:prstGeom>
        </p:spPr>
        <p:txBody>
          <a:bodyPr vert="horz" wrap="square" lIns="0" tIns="0" rIns="0" bIns="0" rtlCol="0">
            <a:spAutoFit/>
          </a:bodyPr>
          <a:lstStyle/>
          <a:p>
            <a:pPr marL="12700">
              <a:lnSpc>
                <a:spcPct val="100000"/>
              </a:lnSpc>
            </a:pPr>
            <a:r>
              <a:rPr sz="1600" dirty="0">
                <a:solidFill>
                  <a:srgbClr val="FFFFFF"/>
                </a:solidFill>
                <a:latin typeface="Microsoft JhengHei UI" panose="020B0604030504040204" pitchFamily="34" charset="-120"/>
                <a:ea typeface="Microsoft JhengHei UI" panose="020B0604030504040204" pitchFamily="34" charset="-120"/>
                <a:cs typeface="微软雅黑"/>
              </a:rPr>
              <a:t>装配(</a:t>
            </a:r>
            <a:r>
              <a:rPr sz="1600" spc="-5" dirty="0">
                <a:solidFill>
                  <a:srgbClr val="FFFFFF"/>
                </a:solidFill>
                <a:latin typeface="Microsoft JhengHei UI" panose="020B0604030504040204" pitchFamily="34" charset="-120"/>
                <a:ea typeface="Microsoft JhengHei UI" panose="020B0604030504040204" pitchFamily="34" charset="-120"/>
                <a:cs typeface="微软雅黑"/>
              </a:rPr>
              <a:t> </a:t>
            </a:r>
            <a:r>
              <a:rPr sz="1600" u="sng" dirty="0">
                <a:solidFill>
                  <a:srgbClr val="FFFFFF"/>
                </a:solidFill>
                <a:latin typeface="Microsoft JhengHei UI" panose="020B0604030504040204" pitchFamily="34" charset="-120"/>
                <a:ea typeface="Microsoft JhengHei UI" panose="020B0604030504040204" pitchFamily="34" charset="-120"/>
                <a:cs typeface="微软雅黑"/>
              </a:rPr>
              <a:t>零件号</a:t>
            </a:r>
            <a:r>
              <a:rPr sz="1600" dirty="0">
                <a:solidFill>
                  <a:srgbClr val="FFFFFF"/>
                </a:solidFill>
                <a:latin typeface="Microsoft JhengHei UI" panose="020B0604030504040204" pitchFamily="34" charset="-120"/>
                <a:ea typeface="Microsoft JhengHei UI" panose="020B0604030504040204" pitchFamily="34" charset="-120"/>
                <a:cs typeface="微软雅黑"/>
              </a:rPr>
              <a:t>, </a:t>
            </a:r>
            <a:r>
              <a:rPr sz="1600" spc="-5" dirty="0">
                <a:solidFill>
                  <a:srgbClr val="FFFFFF"/>
                </a:solidFill>
                <a:latin typeface="Microsoft JhengHei UI" panose="020B0604030504040204" pitchFamily="34" charset="-120"/>
                <a:ea typeface="Microsoft JhengHei UI" panose="020B0604030504040204" pitchFamily="34" charset="-120"/>
                <a:cs typeface="微软雅黑"/>
              </a:rPr>
              <a:t>零件号)</a:t>
            </a:r>
            <a:endParaRPr sz="1600">
              <a:latin typeface="Microsoft JhengHei UI" panose="020B0604030504040204" pitchFamily="34" charset="-120"/>
              <a:ea typeface="Microsoft JhengHei UI" panose="020B0604030504040204" pitchFamily="34" charset="-120"/>
              <a:cs typeface="微软雅黑"/>
            </a:endParaRPr>
          </a:p>
          <a:p>
            <a:pPr>
              <a:lnSpc>
                <a:spcPct val="100000"/>
              </a:lnSpc>
              <a:spcBef>
                <a:spcPts val="12"/>
              </a:spcBef>
            </a:pPr>
            <a:endParaRPr sz="1400">
              <a:latin typeface="Microsoft JhengHei UI" panose="020B0604030504040204" pitchFamily="34" charset="-120"/>
              <a:ea typeface="Microsoft JhengHei UI" panose="020B0604030504040204" pitchFamily="34" charset="-120"/>
              <a:cs typeface="Times New Roman"/>
            </a:endParaRPr>
          </a:p>
          <a:p>
            <a:pPr marL="36830">
              <a:lnSpc>
                <a:spcPct val="100000"/>
              </a:lnSpc>
              <a:tabLst>
                <a:tab pos="1003935" algn="l"/>
              </a:tabLst>
            </a:pPr>
            <a:r>
              <a:rPr sz="1400" spc="-5" dirty="0">
                <a:latin typeface="Microsoft JhengHei UI" panose="020B0604030504040204" pitchFamily="34" charset="-120"/>
                <a:ea typeface="Microsoft JhengHei UI" panose="020B0604030504040204" pitchFamily="34" charset="-120"/>
                <a:cs typeface="微软雅黑"/>
              </a:rPr>
              <a:t>零件号	零件号</a:t>
            </a:r>
            <a:endParaRPr sz="1400">
              <a:latin typeface="Microsoft JhengHei UI" panose="020B0604030504040204" pitchFamily="34" charset="-120"/>
              <a:ea typeface="Microsoft JhengHei UI" panose="020B0604030504040204" pitchFamily="34" charset="-120"/>
              <a:cs typeface="微软雅黑"/>
            </a:endParaRPr>
          </a:p>
        </p:txBody>
      </p:sp>
      <p:sp>
        <p:nvSpPr>
          <p:cNvPr id="49" name="object 49"/>
          <p:cNvSpPr/>
          <p:nvPr/>
        </p:nvSpPr>
        <p:spPr>
          <a:xfrm>
            <a:off x="4580267" y="5690615"/>
            <a:ext cx="930910" cy="486409"/>
          </a:xfrm>
          <a:custGeom>
            <a:avLst/>
            <a:gdLst/>
            <a:ahLst/>
            <a:cxnLst/>
            <a:rect l="l" t="t" r="r" b="b"/>
            <a:pathLst>
              <a:path w="930910" h="486410">
                <a:moveTo>
                  <a:pt x="464820" y="0"/>
                </a:moveTo>
                <a:lnTo>
                  <a:pt x="426686" y="806"/>
                </a:lnTo>
                <a:lnTo>
                  <a:pt x="353092" y="7072"/>
                </a:lnTo>
                <a:lnTo>
                  <a:pt x="283856" y="19121"/>
                </a:lnTo>
                <a:lnTo>
                  <a:pt x="219936" y="36451"/>
                </a:lnTo>
                <a:lnTo>
                  <a:pt x="162287" y="58558"/>
                </a:lnTo>
                <a:lnTo>
                  <a:pt x="111863" y="84941"/>
                </a:lnTo>
                <a:lnTo>
                  <a:pt x="69621" y="115095"/>
                </a:lnTo>
                <a:lnTo>
                  <a:pt x="36516" y="148518"/>
                </a:lnTo>
                <a:lnTo>
                  <a:pt x="13504" y="184707"/>
                </a:lnTo>
                <a:lnTo>
                  <a:pt x="1540" y="223160"/>
                </a:lnTo>
                <a:lnTo>
                  <a:pt x="0" y="243078"/>
                </a:lnTo>
                <a:lnTo>
                  <a:pt x="1540" y="262995"/>
                </a:lnTo>
                <a:lnTo>
                  <a:pt x="13504" y="301448"/>
                </a:lnTo>
                <a:lnTo>
                  <a:pt x="36516" y="337637"/>
                </a:lnTo>
                <a:lnTo>
                  <a:pt x="69621" y="371060"/>
                </a:lnTo>
                <a:lnTo>
                  <a:pt x="111863" y="401214"/>
                </a:lnTo>
                <a:lnTo>
                  <a:pt x="162287" y="427597"/>
                </a:lnTo>
                <a:lnTo>
                  <a:pt x="219936" y="449704"/>
                </a:lnTo>
                <a:lnTo>
                  <a:pt x="283856" y="467034"/>
                </a:lnTo>
                <a:lnTo>
                  <a:pt x="353092" y="479083"/>
                </a:lnTo>
                <a:lnTo>
                  <a:pt x="426686" y="485349"/>
                </a:lnTo>
                <a:lnTo>
                  <a:pt x="464820" y="486156"/>
                </a:lnTo>
                <a:lnTo>
                  <a:pt x="502958" y="485349"/>
                </a:lnTo>
                <a:lnTo>
                  <a:pt x="576594" y="479083"/>
                </a:lnTo>
                <a:lnTo>
                  <a:pt x="645902" y="467034"/>
                </a:lnTo>
                <a:lnTo>
                  <a:pt x="709917" y="449704"/>
                </a:lnTo>
                <a:lnTo>
                  <a:pt x="767676" y="427597"/>
                </a:lnTo>
                <a:lnTo>
                  <a:pt x="818214" y="401214"/>
                </a:lnTo>
                <a:lnTo>
                  <a:pt x="860565" y="371060"/>
                </a:lnTo>
                <a:lnTo>
                  <a:pt x="893766" y="337637"/>
                </a:lnTo>
                <a:lnTo>
                  <a:pt x="916851" y="301448"/>
                </a:lnTo>
                <a:lnTo>
                  <a:pt x="928856" y="262995"/>
                </a:lnTo>
                <a:lnTo>
                  <a:pt x="930402" y="243077"/>
                </a:lnTo>
                <a:lnTo>
                  <a:pt x="928856" y="223160"/>
                </a:lnTo>
                <a:lnTo>
                  <a:pt x="916851" y="184707"/>
                </a:lnTo>
                <a:lnTo>
                  <a:pt x="893766" y="148518"/>
                </a:lnTo>
                <a:lnTo>
                  <a:pt x="860565" y="115095"/>
                </a:lnTo>
                <a:lnTo>
                  <a:pt x="818214" y="84941"/>
                </a:lnTo>
                <a:lnTo>
                  <a:pt x="767676" y="58558"/>
                </a:lnTo>
                <a:lnTo>
                  <a:pt x="709917" y="36451"/>
                </a:lnTo>
                <a:lnTo>
                  <a:pt x="645902" y="19121"/>
                </a:lnTo>
                <a:lnTo>
                  <a:pt x="576594" y="7072"/>
                </a:lnTo>
                <a:lnTo>
                  <a:pt x="502958" y="806"/>
                </a:lnTo>
                <a:lnTo>
                  <a:pt x="464820" y="0"/>
                </a:lnTo>
                <a:close/>
              </a:path>
            </a:pathLst>
          </a:custGeom>
          <a:ln w="12700">
            <a:solidFill>
              <a:srgbClr val="000000"/>
            </a:solidFill>
          </a:ln>
        </p:spPr>
        <p:txBody>
          <a:bodyPr wrap="square" lIns="0" tIns="0" rIns="0" bIns="0" rtlCol="0"/>
          <a:lstStyle/>
          <a:p>
            <a:endParaRPr/>
          </a:p>
        </p:txBody>
      </p:sp>
      <p:sp>
        <p:nvSpPr>
          <p:cNvPr id="51" name="object 51"/>
          <p:cNvSpPr/>
          <p:nvPr/>
        </p:nvSpPr>
        <p:spPr>
          <a:xfrm>
            <a:off x="5527433" y="5705094"/>
            <a:ext cx="930910" cy="486409"/>
          </a:xfrm>
          <a:custGeom>
            <a:avLst/>
            <a:gdLst/>
            <a:ahLst/>
            <a:cxnLst/>
            <a:rect l="l" t="t" r="r" b="b"/>
            <a:pathLst>
              <a:path w="930910" h="486410">
                <a:moveTo>
                  <a:pt x="465582" y="0"/>
                </a:moveTo>
                <a:lnTo>
                  <a:pt x="427443" y="806"/>
                </a:lnTo>
                <a:lnTo>
                  <a:pt x="353807" y="7072"/>
                </a:lnTo>
                <a:lnTo>
                  <a:pt x="284499" y="19121"/>
                </a:lnTo>
                <a:lnTo>
                  <a:pt x="220484" y="36451"/>
                </a:lnTo>
                <a:lnTo>
                  <a:pt x="162725" y="58558"/>
                </a:lnTo>
                <a:lnTo>
                  <a:pt x="112187" y="84941"/>
                </a:lnTo>
                <a:lnTo>
                  <a:pt x="69836" y="115095"/>
                </a:lnTo>
                <a:lnTo>
                  <a:pt x="36635" y="148518"/>
                </a:lnTo>
                <a:lnTo>
                  <a:pt x="13550" y="184707"/>
                </a:lnTo>
                <a:lnTo>
                  <a:pt x="1545" y="223160"/>
                </a:lnTo>
                <a:lnTo>
                  <a:pt x="0" y="243078"/>
                </a:lnTo>
                <a:lnTo>
                  <a:pt x="1545" y="262995"/>
                </a:lnTo>
                <a:lnTo>
                  <a:pt x="13550" y="301448"/>
                </a:lnTo>
                <a:lnTo>
                  <a:pt x="36635" y="337637"/>
                </a:lnTo>
                <a:lnTo>
                  <a:pt x="69836" y="371060"/>
                </a:lnTo>
                <a:lnTo>
                  <a:pt x="112187" y="401214"/>
                </a:lnTo>
                <a:lnTo>
                  <a:pt x="162725" y="427597"/>
                </a:lnTo>
                <a:lnTo>
                  <a:pt x="220484" y="449704"/>
                </a:lnTo>
                <a:lnTo>
                  <a:pt x="284499" y="467034"/>
                </a:lnTo>
                <a:lnTo>
                  <a:pt x="353807" y="479083"/>
                </a:lnTo>
                <a:lnTo>
                  <a:pt x="427443" y="485349"/>
                </a:lnTo>
                <a:lnTo>
                  <a:pt x="465582" y="486156"/>
                </a:lnTo>
                <a:lnTo>
                  <a:pt x="503715" y="485349"/>
                </a:lnTo>
                <a:lnTo>
                  <a:pt x="577309" y="479083"/>
                </a:lnTo>
                <a:lnTo>
                  <a:pt x="646545" y="467034"/>
                </a:lnTo>
                <a:lnTo>
                  <a:pt x="710465" y="449704"/>
                </a:lnTo>
                <a:lnTo>
                  <a:pt x="768114" y="427597"/>
                </a:lnTo>
                <a:lnTo>
                  <a:pt x="818538" y="401214"/>
                </a:lnTo>
                <a:lnTo>
                  <a:pt x="860780" y="371060"/>
                </a:lnTo>
                <a:lnTo>
                  <a:pt x="893885" y="337637"/>
                </a:lnTo>
                <a:lnTo>
                  <a:pt x="916897" y="301448"/>
                </a:lnTo>
                <a:lnTo>
                  <a:pt x="928861" y="262995"/>
                </a:lnTo>
                <a:lnTo>
                  <a:pt x="930402" y="243077"/>
                </a:lnTo>
                <a:lnTo>
                  <a:pt x="928861" y="223160"/>
                </a:lnTo>
                <a:lnTo>
                  <a:pt x="916897" y="184707"/>
                </a:lnTo>
                <a:lnTo>
                  <a:pt x="893885" y="148518"/>
                </a:lnTo>
                <a:lnTo>
                  <a:pt x="860780" y="115095"/>
                </a:lnTo>
                <a:lnTo>
                  <a:pt x="818538" y="84941"/>
                </a:lnTo>
                <a:lnTo>
                  <a:pt x="768114" y="58558"/>
                </a:lnTo>
                <a:lnTo>
                  <a:pt x="710465" y="36451"/>
                </a:lnTo>
                <a:lnTo>
                  <a:pt x="646545" y="19121"/>
                </a:lnTo>
                <a:lnTo>
                  <a:pt x="577309" y="7072"/>
                </a:lnTo>
                <a:lnTo>
                  <a:pt x="503715" y="806"/>
                </a:lnTo>
                <a:lnTo>
                  <a:pt x="465582" y="0"/>
                </a:lnTo>
                <a:close/>
              </a:path>
            </a:pathLst>
          </a:custGeom>
          <a:ln w="12700">
            <a:solidFill>
              <a:srgbClr val="000000"/>
            </a:solidFill>
          </a:ln>
        </p:spPr>
        <p:txBody>
          <a:bodyPr wrap="square" lIns="0" tIns="0" rIns="0" bIns="0" rtlCol="0"/>
          <a:lstStyle/>
          <a:p>
            <a:endParaRPr/>
          </a:p>
        </p:txBody>
      </p:sp>
      <p:sp>
        <p:nvSpPr>
          <p:cNvPr id="52" name="object 52"/>
          <p:cNvSpPr/>
          <p:nvPr/>
        </p:nvSpPr>
        <p:spPr>
          <a:xfrm>
            <a:off x="3116465" y="5709665"/>
            <a:ext cx="1416050" cy="1163955"/>
          </a:xfrm>
          <a:custGeom>
            <a:avLst/>
            <a:gdLst/>
            <a:ahLst/>
            <a:cxnLst/>
            <a:rect l="l" t="t" r="r" b="b"/>
            <a:pathLst>
              <a:path w="1416050" h="1163954">
                <a:moveTo>
                  <a:pt x="1415796" y="582167"/>
                </a:moveTo>
                <a:lnTo>
                  <a:pt x="1413448" y="534415"/>
                </a:lnTo>
                <a:lnTo>
                  <a:pt x="1406529" y="487727"/>
                </a:lnTo>
                <a:lnTo>
                  <a:pt x="1395219" y="442252"/>
                </a:lnTo>
                <a:lnTo>
                  <a:pt x="1379701" y="398141"/>
                </a:lnTo>
                <a:lnTo>
                  <a:pt x="1360158" y="355544"/>
                </a:lnTo>
                <a:lnTo>
                  <a:pt x="1336771" y="314609"/>
                </a:lnTo>
                <a:lnTo>
                  <a:pt x="1309723" y="275488"/>
                </a:lnTo>
                <a:lnTo>
                  <a:pt x="1279196" y="238329"/>
                </a:lnTo>
                <a:lnTo>
                  <a:pt x="1245373" y="203282"/>
                </a:lnTo>
                <a:lnTo>
                  <a:pt x="1208436" y="170497"/>
                </a:lnTo>
                <a:lnTo>
                  <a:pt x="1168567" y="140124"/>
                </a:lnTo>
                <a:lnTo>
                  <a:pt x="1125949" y="112312"/>
                </a:lnTo>
                <a:lnTo>
                  <a:pt x="1080763" y="87212"/>
                </a:lnTo>
                <a:lnTo>
                  <a:pt x="1033193" y="64972"/>
                </a:lnTo>
                <a:lnTo>
                  <a:pt x="983420" y="45743"/>
                </a:lnTo>
                <a:lnTo>
                  <a:pt x="931627" y="29675"/>
                </a:lnTo>
                <a:lnTo>
                  <a:pt x="877996" y="16916"/>
                </a:lnTo>
                <a:lnTo>
                  <a:pt x="822709" y="7618"/>
                </a:lnTo>
                <a:lnTo>
                  <a:pt x="765949" y="1929"/>
                </a:lnTo>
                <a:lnTo>
                  <a:pt x="707898" y="0"/>
                </a:lnTo>
                <a:lnTo>
                  <a:pt x="649846" y="1929"/>
                </a:lnTo>
                <a:lnTo>
                  <a:pt x="593086" y="7618"/>
                </a:lnTo>
                <a:lnTo>
                  <a:pt x="537799" y="16916"/>
                </a:lnTo>
                <a:lnTo>
                  <a:pt x="484168" y="29675"/>
                </a:lnTo>
                <a:lnTo>
                  <a:pt x="432375" y="45743"/>
                </a:lnTo>
                <a:lnTo>
                  <a:pt x="382602" y="64972"/>
                </a:lnTo>
                <a:lnTo>
                  <a:pt x="335032" y="87212"/>
                </a:lnTo>
                <a:lnTo>
                  <a:pt x="289846" y="112312"/>
                </a:lnTo>
                <a:lnTo>
                  <a:pt x="247228" y="140124"/>
                </a:lnTo>
                <a:lnTo>
                  <a:pt x="207359" y="170497"/>
                </a:lnTo>
                <a:lnTo>
                  <a:pt x="170422" y="203282"/>
                </a:lnTo>
                <a:lnTo>
                  <a:pt x="136599" y="238329"/>
                </a:lnTo>
                <a:lnTo>
                  <a:pt x="106072" y="275488"/>
                </a:lnTo>
                <a:lnTo>
                  <a:pt x="79024" y="314609"/>
                </a:lnTo>
                <a:lnTo>
                  <a:pt x="55637" y="355544"/>
                </a:lnTo>
                <a:lnTo>
                  <a:pt x="36094" y="398141"/>
                </a:lnTo>
                <a:lnTo>
                  <a:pt x="20576" y="442252"/>
                </a:lnTo>
                <a:lnTo>
                  <a:pt x="9266" y="487727"/>
                </a:lnTo>
                <a:lnTo>
                  <a:pt x="2347" y="534415"/>
                </a:lnTo>
                <a:lnTo>
                  <a:pt x="0" y="582167"/>
                </a:lnTo>
                <a:lnTo>
                  <a:pt x="2347" y="629914"/>
                </a:lnTo>
                <a:lnTo>
                  <a:pt x="9266" y="676587"/>
                </a:lnTo>
                <a:lnTo>
                  <a:pt x="20576" y="722036"/>
                </a:lnTo>
                <a:lnTo>
                  <a:pt x="36094" y="766114"/>
                </a:lnTo>
                <a:lnTo>
                  <a:pt x="55637" y="808672"/>
                </a:lnTo>
                <a:lnTo>
                  <a:pt x="79024" y="849561"/>
                </a:lnTo>
                <a:lnTo>
                  <a:pt x="106072" y="888632"/>
                </a:lnTo>
                <a:lnTo>
                  <a:pt x="125730" y="912526"/>
                </a:lnTo>
                <a:lnTo>
                  <a:pt x="125730" y="582167"/>
                </a:lnTo>
                <a:lnTo>
                  <a:pt x="127659" y="542903"/>
                </a:lnTo>
                <a:lnTo>
                  <a:pt x="133348" y="504516"/>
                </a:lnTo>
                <a:lnTo>
                  <a:pt x="142646" y="467129"/>
                </a:lnTo>
                <a:lnTo>
                  <a:pt x="155405" y="430865"/>
                </a:lnTo>
                <a:lnTo>
                  <a:pt x="171473" y="395847"/>
                </a:lnTo>
                <a:lnTo>
                  <a:pt x="190702" y="362197"/>
                </a:lnTo>
                <a:lnTo>
                  <a:pt x="212942" y="330039"/>
                </a:lnTo>
                <a:lnTo>
                  <a:pt x="238042" y="299496"/>
                </a:lnTo>
                <a:lnTo>
                  <a:pt x="265854" y="270690"/>
                </a:lnTo>
                <a:lnTo>
                  <a:pt x="296227" y="243744"/>
                </a:lnTo>
                <a:lnTo>
                  <a:pt x="329012" y="218782"/>
                </a:lnTo>
                <a:lnTo>
                  <a:pt x="364059" y="195925"/>
                </a:lnTo>
                <a:lnTo>
                  <a:pt x="401218" y="175297"/>
                </a:lnTo>
                <a:lnTo>
                  <a:pt x="440339" y="157021"/>
                </a:lnTo>
                <a:lnTo>
                  <a:pt x="481274" y="141220"/>
                </a:lnTo>
                <a:lnTo>
                  <a:pt x="523871" y="128015"/>
                </a:lnTo>
                <a:lnTo>
                  <a:pt x="567982" y="117532"/>
                </a:lnTo>
                <a:lnTo>
                  <a:pt x="613457" y="109891"/>
                </a:lnTo>
                <a:lnTo>
                  <a:pt x="660145" y="105217"/>
                </a:lnTo>
                <a:lnTo>
                  <a:pt x="707898" y="103631"/>
                </a:lnTo>
                <a:lnTo>
                  <a:pt x="755655" y="105217"/>
                </a:lnTo>
                <a:lnTo>
                  <a:pt x="802360" y="109891"/>
                </a:lnTo>
                <a:lnTo>
                  <a:pt x="847859" y="117532"/>
                </a:lnTo>
                <a:lnTo>
                  <a:pt x="892003" y="128015"/>
                </a:lnTo>
                <a:lnTo>
                  <a:pt x="934640" y="141220"/>
                </a:lnTo>
                <a:lnTo>
                  <a:pt x="975620" y="157021"/>
                </a:lnTo>
                <a:lnTo>
                  <a:pt x="1014792" y="175297"/>
                </a:lnTo>
                <a:lnTo>
                  <a:pt x="1052005" y="195925"/>
                </a:lnTo>
                <a:lnTo>
                  <a:pt x="1087107" y="218782"/>
                </a:lnTo>
                <a:lnTo>
                  <a:pt x="1119949" y="243744"/>
                </a:lnTo>
                <a:lnTo>
                  <a:pt x="1150379" y="270690"/>
                </a:lnTo>
                <a:lnTo>
                  <a:pt x="1178247" y="299496"/>
                </a:lnTo>
                <a:lnTo>
                  <a:pt x="1203401" y="330039"/>
                </a:lnTo>
                <a:lnTo>
                  <a:pt x="1225690" y="362197"/>
                </a:lnTo>
                <a:lnTo>
                  <a:pt x="1244965" y="395847"/>
                </a:lnTo>
                <a:lnTo>
                  <a:pt x="1261073" y="430865"/>
                </a:lnTo>
                <a:lnTo>
                  <a:pt x="1273864" y="467129"/>
                </a:lnTo>
                <a:lnTo>
                  <a:pt x="1283188" y="504516"/>
                </a:lnTo>
                <a:lnTo>
                  <a:pt x="1288892" y="542903"/>
                </a:lnTo>
                <a:lnTo>
                  <a:pt x="1290828" y="582167"/>
                </a:lnTo>
                <a:lnTo>
                  <a:pt x="1290828" y="911600"/>
                </a:lnTo>
                <a:lnTo>
                  <a:pt x="1309723" y="888632"/>
                </a:lnTo>
                <a:lnTo>
                  <a:pt x="1336771" y="849561"/>
                </a:lnTo>
                <a:lnTo>
                  <a:pt x="1360158" y="808672"/>
                </a:lnTo>
                <a:lnTo>
                  <a:pt x="1379701" y="766114"/>
                </a:lnTo>
                <a:lnTo>
                  <a:pt x="1395219" y="722036"/>
                </a:lnTo>
                <a:lnTo>
                  <a:pt x="1406529" y="676587"/>
                </a:lnTo>
                <a:lnTo>
                  <a:pt x="1413448" y="629914"/>
                </a:lnTo>
                <a:lnTo>
                  <a:pt x="1415796" y="582167"/>
                </a:lnTo>
                <a:close/>
              </a:path>
              <a:path w="1416050" h="1163954">
                <a:moveTo>
                  <a:pt x="1290828" y="911600"/>
                </a:moveTo>
                <a:lnTo>
                  <a:pt x="1290828" y="582167"/>
                </a:lnTo>
                <a:lnTo>
                  <a:pt x="1288892" y="621432"/>
                </a:lnTo>
                <a:lnTo>
                  <a:pt x="1283188" y="659819"/>
                </a:lnTo>
                <a:lnTo>
                  <a:pt x="1273864" y="697206"/>
                </a:lnTo>
                <a:lnTo>
                  <a:pt x="1261073" y="733470"/>
                </a:lnTo>
                <a:lnTo>
                  <a:pt x="1244965" y="768488"/>
                </a:lnTo>
                <a:lnTo>
                  <a:pt x="1225690" y="802138"/>
                </a:lnTo>
                <a:lnTo>
                  <a:pt x="1203401" y="834296"/>
                </a:lnTo>
                <a:lnTo>
                  <a:pt x="1178247" y="864839"/>
                </a:lnTo>
                <a:lnTo>
                  <a:pt x="1150379" y="893645"/>
                </a:lnTo>
                <a:lnTo>
                  <a:pt x="1119949" y="920591"/>
                </a:lnTo>
                <a:lnTo>
                  <a:pt x="1087107" y="945553"/>
                </a:lnTo>
                <a:lnTo>
                  <a:pt x="1052005" y="968410"/>
                </a:lnTo>
                <a:lnTo>
                  <a:pt x="1014792" y="989038"/>
                </a:lnTo>
                <a:lnTo>
                  <a:pt x="975620" y="1007314"/>
                </a:lnTo>
                <a:lnTo>
                  <a:pt x="934640" y="1023115"/>
                </a:lnTo>
                <a:lnTo>
                  <a:pt x="892003" y="1036319"/>
                </a:lnTo>
                <a:lnTo>
                  <a:pt x="847859" y="1046803"/>
                </a:lnTo>
                <a:lnTo>
                  <a:pt x="802360" y="1054444"/>
                </a:lnTo>
                <a:lnTo>
                  <a:pt x="755655" y="1059118"/>
                </a:lnTo>
                <a:lnTo>
                  <a:pt x="707898" y="1060703"/>
                </a:lnTo>
                <a:lnTo>
                  <a:pt x="660145" y="1059118"/>
                </a:lnTo>
                <a:lnTo>
                  <a:pt x="613457" y="1054444"/>
                </a:lnTo>
                <a:lnTo>
                  <a:pt x="567982" y="1046803"/>
                </a:lnTo>
                <a:lnTo>
                  <a:pt x="523871" y="1036319"/>
                </a:lnTo>
                <a:lnTo>
                  <a:pt x="481274" y="1023115"/>
                </a:lnTo>
                <a:lnTo>
                  <a:pt x="440339" y="1007314"/>
                </a:lnTo>
                <a:lnTo>
                  <a:pt x="401218" y="989038"/>
                </a:lnTo>
                <a:lnTo>
                  <a:pt x="364059" y="968410"/>
                </a:lnTo>
                <a:lnTo>
                  <a:pt x="329012" y="945553"/>
                </a:lnTo>
                <a:lnTo>
                  <a:pt x="296227" y="920591"/>
                </a:lnTo>
                <a:lnTo>
                  <a:pt x="265854" y="893645"/>
                </a:lnTo>
                <a:lnTo>
                  <a:pt x="238042" y="864839"/>
                </a:lnTo>
                <a:lnTo>
                  <a:pt x="212942" y="834296"/>
                </a:lnTo>
                <a:lnTo>
                  <a:pt x="190702" y="802138"/>
                </a:lnTo>
                <a:lnTo>
                  <a:pt x="171473" y="768488"/>
                </a:lnTo>
                <a:lnTo>
                  <a:pt x="155405" y="733470"/>
                </a:lnTo>
                <a:lnTo>
                  <a:pt x="142646" y="697206"/>
                </a:lnTo>
                <a:lnTo>
                  <a:pt x="133348" y="659819"/>
                </a:lnTo>
                <a:lnTo>
                  <a:pt x="127659" y="621432"/>
                </a:lnTo>
                <a:lnTo>
                  <a:pt x="125730" y="582167"/>
                </a:lnTo>
                <a:lnTo>
                  <a:pt x="125730" y="912526"/>
                </a:lnTo>
                <a:lnTo>
                  <a:pt x="170422" y="960729"/>
                </a:lnTo>
                <a:lnTo>
                  <a:pt x="207359" y="993457"/>
                </a:lnTo>
                <a:lnTo>
                  <a:pt x="247228" y="1023773"/>
                </a:lnTo>
                <a:lnTo>
                  <a:pt x="289846" y="1051529"/>
                </a:lnTo>
                <a:lnTo>
                  <a:pt x="335032" y="1076576"/>
                </a:lnTo>
                <a:lnTo>
                  <a:pt x="382602" y="1098765"/>
                </a:lnTo>
                <a:lnTo>
                  <a:pt x="432375" y="1117949"/>
                </a:lnTo>
                <a:lnTo>
                  <a:pt x="484168" y="1133977"/>
                </a:lnTo>
                <a:lnTo>
                  <a:pt x="537799" y="1146703"/>
                </a:lnTo>
                <a:lnTo>
                  <a:pt x="593086" y="1155976"/>
                </a:lnTo>
                <a:lnTo>
                  <a:pt x="649846" y="1161649"/>
                </a:lnTo>
                <a:lnTo>
                  <a:pt x="707898" y="1163573"/>
                </a:lnTo>
                <a:lnTo>
                  <a:pt x="765949" y="1161649"/>
                </a:lnTo>
                <a:lnTo>
                  <a:pt x="822709" y="1155976"/>
                </a:lnTo>
                <a:lnTo>
                  <a:pt x="877996" y="1146703"/>
                </a:lnTo>
                <a:lnTo>
                  <a:pt x="931627" y="1133977"/>
                </a:lnTo>
                <a:lnTo>
                  <a:pt x="983420" y="1117949"/>
                </a:lnTo>
                <a:lnTo>
                  <a:pt x="1033193" y="1098765"/>
                </a:lnTo>
                <a:lnTo>
                  <a:pt x="1080763" y="1076576"/>
                </a:lnTo>
                <a:lnTo>
                  <a:pt x="1125949" y="1051529"/>
                </a:lnTo>
                <a:lnTo>
                  <a:pt x="1168567" y="1023773"/>
                </a:lnTo>
                <a:lnTo>
                  <a:pt x="1208436" y="993457"/>
                </a:lnTo>
                <a:lnTo>
                  <a:pt x="1245373" y="960729"/>
                </a:lnTo>
                <a:lnTo>
                  <a:pt x="1279196" y="925738"/>
                </a:lnTo>
                <a:lnTo>
                  <a:pt x="1290828" y="911600"/>
                </a:lnTo>
                <a:close/>
              </a:path>
            </a:pathLst>
          </a:custGeom>
          <a:solidFill>
            <a:srgbClr val="B90000"/>
          </a:solidFill>
        </p:spPr>
        <p:txBody>
          <a:bodyPr wrap="square" lIns="0" tIns="0" rIns="0" bIns="0" rtlCol="0"/>
          <a:lstStyle/>
          <a:p>
            <a:endParaRPr/>
          </a:p>
        </p:txBody>
      </p:sp>
      <p:sp>
        <p:nvSpPr>
          <p:cNvPr id="53" name="object 53"/>
          <p:cNvSpPr/>
          <p:nvPr/>
        </p:nvSpPr>
        <p:spPr>
          <a:xfrm>
            <a:off x="3233813" y="5804915"/>
            <a:ext cx="1181100" cy="973455"/>
          </a:xfrm>
          <a:custGeom>
            <a:avLst/>
            <a:gdLst/>
            <a:ahLst/>
            <a:cxnLst/>
            <a:rect l="l" t="t" r="r" b="b"/>
            <a:pathLst>
              <a:path w="1181100" h="973454">
                <a:moveTo>
                  <a:pt x="1181100" y="486918"/>
                </a:moveTo>
                <a:lnTo>
                  <a:pt x="1179142" y="446973"/>
                </a:lnTo>
                <a:lnTo>
                  <a:pt x="1173370" y="407920"/>
                </a:lnTo>
                <a:lnTo>
                  <a:pt x="1163936" y="369883"/>
                </a:lnTo>
                <a:lnTo>
                  <a:pt x="1150991" y="332987"/>
                </a:lnTo>
                <a:lnTo>
                  <a:pt x="1134689" y="297358"/>
                </a:lnTo>
                <a:lnTo>
                  <a:pt x="1115180" y="263120"/>
                </a:lnTo>
                <a:lnTo>
                  <a:pt x="1092618" y="230399"/>
                </a:lnTo>
                <a:lnTo>
                  <a:pt x="1067153" y="199320"/>
                </a:lnTo>
                <a:lnTo>
                  <a:pt x="1038938" y="170008"/>
                </a:lnTo>
                <a:lnTo>
                  <a:pt x="1008126" y="142589"/>
                </a:lnTo>
                <a:lnTo>
                  <a:pt x="974867" y="117186"/>
                </a:lnTo>
                <a:lnTo>
                  <a:pt x="939314" y="93927"/>
                </a:lnTo>
                <a:lnTo>
                  <a:pt x="901619" y="72935"/>
                </a:lnTo>
                <a:lnTo>
                  <a:pt x="861934" y="54335"/>
                </a:lnTo>
                <a:lnTo>
                  <a:pt x="820412" y="38254"/>
                </a:lnTo>
                <a:lnTo>
                  <a:pt x="777203" y="24816"/>
                </a:lnTo>
                <a:lnTo>
                  <a:pt x="732460" y="14147"/>
                </a:lnTo>
                <a:lnTo>
                  <a:pt x="686336" y="6371"/>
                </a:lnTo>
                <a:lnTo>
                  <a:pt x="638982" y="1613"/>
                </a:lnTo>
                <a:lnTo>
                  <a:pt x="590550" y="0"/>
                </a:lnTo>
                <a:lnTo>
                  <a:pt x="542117" y="1613"/>
                </a:lnTo>
                <a:lnTo>
                  <a:pt x="494763" y="6371"/>
                </a:lnTo>
                <a:lnTo>
                  <a:pt x="448639" y="14147"/>
                </a:lnTo>
                <a:lnTo>
                  <a:pt x="403896" y="24816"/>
                </a:lnTo>
                <a:lnTo>
                  <a:pt x="360687" y="38254"/>
                </a:lnTo>
                <a:lnTo>
                  <a:pt x="319165" y="54335"/>
                </a:lnTo>
                <a:lnTo>
                  <a:pt x="279480" y="72935"/>
                </a:lnTo>
                <a:lnTo>
                  <a:pt x="241785" y="93927"/>
                </a:lnTo>
                <a:lnTo>
                  <a:pt x="206232" y="117186"/>
                </a:lnTo>
                <a:lnTo>
                  <a:pt x="172974" y="142589"/>
                </a:lnTo>
                <a:lnTo>
                  <a:pt x="142161" y="170008"/>
                </a:lnTo>
                <a:lnTo>
                  <a:pt x="113946" y="199320"/>
                </a:lnTo>
                <a:lnTo>
                  <a:pt x="88481" y="230399"/>
                </a:lnTo>
                <a:lnTo>
                  <a:pt x="65919" y="263120"/>
                </a:lnTo>
                <a:lnTo>
                  <a:pt x="46410" y="297358"/>
                </a:lnTo>
                <a:lnTo>
                  <a:pt x="30108" y="332987"/>
                </a:lnTo>
                <a:lnTo>
                  <a:pt x="17163" y="369883"/>
                </a:lnTo>
                <a:lnTo>
                  <a:pt x="7729" y="407920"/>
                </a:lnTo>
                <a:lnTo>
                  <a:pt x="1957" y="446973"/>
                </a:lnTo>
                <a:lnTo>
                  <a:pt x="0" y="486918"/>
                </a:lnTo>
                <a:lnTo>
                  <a:pt x="1957" y="526856"/>
                </a:lnTo>
                <a:lnTo>
                  <a:pt x="7729" y="565893"/>
                </a:lnTo>
                <a:lnTo>
                  <a:pt x="17163" y="603906"/>
                </a:lnTo>
                <a:lnTo>
                  <a:pt x="30108" y="640768"/>
                </a:lnTo>
                <a:lnTo>
                  <a:pt x="46410" y="676358"/>
                </a:lnTo>
                <a:lnTo>
                  <a:pt x="65919" y="710550"/>
                </a:lnTo>
                <a:lnTo>
                  <a:pt x="88481" y="743221"/>
                </a:lnTo>
                <a:lnTo>
                  <a:pt x="113946" y="774246"/>
                </a:lnTo>
                <a:lnTo>
                  <a:pt x="142161" y="803502"/>
                </a:lnTo>
                <a:lnTo>
                  <a:pt x="172974" y="830865"/>
                </a:lnTo>
                <a:lnTo>
                  <a:pt x="206232" y="856211"/>
                </a:lnTo>
                <a:lnTo>
                  <a:pt x="241785" y="879415"/>
                </a:lnTo>
                <a:lnTo>
                  <a:pt x="279480" y="900353"/>
                </a:lnTo>
                <a:lnTo>
                  <a:pt x="319165" y="918902"/>
                </a:lnTo>
                <a:lnTo>
                  <a:pt x="360687" y="934938"/>
                </a:lnTo>
                <a:lnTo>
                  <a:pt x="403896" y="948336"/>
                </a:lnTo>
                <a:lnTo>
                  <a:pt x="448639" y="958973"/>
                </a:lnTo>
                <a:lnTo>
                  <a:pt x="494763" y="966724"/>
                </a:lnTo>
                <a:lnTo>
                  <a:pt x="542117" y="971465"/>
                </a:lnTo>
                <a:lnTo>
                  <a:pt x="590550" y="973074"/>
                </a:lnTo>
                <a:lnTo>
                  <a:pt x="638982" y="971465"/>
                </a:lnTo>
                <a:lnTo>
                  <a:pt x="686336" y="966724"/>
                </a:lnTo>
                <a:lnTo>
                  <a:pt x="732460" y="958973"/>
                </a:lnTo>
                <a:lnTo>
                  <a:pt x="777203" y="948336"/>
                </a:lnTo>
                <a:lnTo>
                  <a:pt x="820412" y="934938"/>
                </a:lnTo>
                <a:lnTo>
                  <a:pt x="861934" y="918902"/>
                </a:lnTo>
                <a:lnTo>
                  <a:pt x="901619" y="900353"/>
                </a:lnTo>
                <a:lnTo>
                  <a:pt x="939314" y="879415"/>
                </a:lnTo>
                <a:lnTo>
                  <a:pt x="974867" y="856211"/>
                </a:lnTo>
                <a:lnTo>
                  <a:pt x="1008126" y="830865"/>
                </a:lnTo>
                <a:lnTo>
                  <a:pt x="1038938" y="803502"/>
                </a:lnTo>
                <a:lnTo>
                  <a:pt x="1067153" y="774246"/>
                </a:lnTo>
                <a:lnTo>
                  <a:pt x="1092618" y="743221"/>
                </a:lnTo>
                <a:lnTo>
                  <a:pt x="1115180" y="710550"/>
                </a:lnTo>
                <a:lnTo>
                  <a:pt x="1134689" y="676358"/>
                </a:lnTo>
                <a:lnTo>
                  <a:pt x="1150991" y="640768"/>
                </a:lnTo>
                <a:lnTo>
                  <a:pt x="1163936" y="603906"/>
                </a:lnTo>
                <a:lnTo>
                  <a:pt x="1173370" y="565893"/>
                </a:lnTo>
                <a:lnTo>
                  <a:pt x="1179142" y="526856"/>
                </a:lnTo>
                <a:lnTo>
                  <a:pt x="1181100" y="486918"/>
                </a:lnTo>
                <a:close/>
              </a:path>
            </a:pathLst>
          </a:custGeom>
          <a:solidFill>
            <a:srgbClr val="FFFF66"/>
          </a:solidFill>
        </p:spPr>
        <p:txBody>
          <a:bodyPr wrap="square" lIns="0" tIns="0" rIns="0" bIns="0" rtlCol="0"/>
          <a:lstStyle/>
          <a:p>
            <a:endParaRPr/>
          </a:p>
        </p:txBody>
      </p:sp>
      <p:sp>
        <p:nvSpPr>
          <p:cNvPr id="54" name="object 54"/>
          <p:cNvSpPr/>
          <p:nvPr/>
        </p:nvSpPr>
        <p:spPr>
          <a:xfrm>
            <a:off x="3233813" y="5804915"/>
            <a:ext cx="1181100" cy="973455"/>
          </a:xfrm>
          <a:custGeom>
            <a:avLst/>
            <a:gdLst/>
            <a:ahLst/>
            <a:cxnLst/>
            <a:rect l="l" t="t" r="r" b="b"/>
            <a:pathLst>
              <a:path w="1181100" h="973454">
                <a:moveTo>
                  <a:pt x="590550" y="0"/>
                </a:moveTo>
                <a:lnTo>
                  <a:pt x="542117" y="1613"/>
                </a:lnTo>
                <a:lnTo>
                  <a:pt x="494763" y="6371"/>
                </a:lnTo>
                <a:lnTo>
                  <a:pt x="448639" y="14147"/>
                </a:lnTo>
                <a:lnTo>
                  <a:pt x="403896" y="24816"/>
                </a:lnTo>
                <a:lnTo>
                  <a:pt x="360687" y="38254"/>
                </a:lnTo>
                <a:lnTo>
                  <a:pt x="319165" y="54335"/>
                </a:lnTo>
                <a:lnTo>
                  <a:pt x="279480" y="72935"/>
                </a:lnTo>
                <a:lnTo>
                  <a:pt x="241785" y="93927"/>
                </a:lnTo>
                <a:lnTo>
                  <a:pt x="206232" y="117186"/>
                </a:lnTo>
                <a:lnTo>
                  <a:pt x="172974" y="142589"/>
                </a:lnTo>
                <a:lnTo>
                  <a:pt x="142161" y="170008"/>
                </a:lnTo>
                <a:lnTo>
                  <a:pt x="113946" y="199320"/>
                </a:lnTo>
                <a:lnTo>
                  <a:pt x="88481" y="230399"/>
                </a:lnTo>
                <a:lnTo>
                  <a:pt x="65919" y="263120"/>
                </a:lnTo>
                <a:lnTo>
                  <a:pt x="46410" y="297358"/>
                </a:lnTo>
                <a:lnTo>
                  <a:pt x="30108" y="332987"/>
                </a:lnTo>
                <a:lnTo>
                  <a:pt x="17163" y="369883"/>
                </a:lnTo>
                <a:lnTo>
                  <a:pt x="7729" y="407920"/>
                </a:lnTo>
                <a:lnTo>
                  <a:pt x="1957" y="446973"/>
                </a:lnTo>
                <a:lnTo>
                  <a:pt x="0" y="486918"/>
                </a:lnTo>
                <a:lnTo>
                  <a:pt x="1957" y="526856"/>
                </a:lnTo>
                <a:lnTo>
                  <a:pt x="7729" y="565893"/>
                </a:lnTo>
                <a:lnTo>
                  <a:pt x="17163" y="603906"/>
                </a:lnTo>
                <a:lnTo>
                  <a:pt x="30108" y="640768"/>
                </a:lnTo>
                <a:lnTo>
                  <a:pt x="46410" y="676358"/>
                </a:lnTo>
                <a:lnTo>
                  <a:pt x="65919" y="710550"/>
                </a:lnTo>
                <a:lnTo>
                  <a:pt x="88481" y="743221"/>
                </a:lnTo>
                <a:lnTo>
                  <a:pt x="113946" y="774246"/>
                </a:lnTo>
                <a:lnTo>
                  <a:pt x="142161" y="803502"/>
                </a:lnTo>
                <a:lnTo>
                  <a:pt x="172974" y="830865"/>
                </a:lnTo>
                <a:lnTo>
                  <a:pt x="206232" y="856211"/>
                </a:lnTo>
                <a:lnTo>
                  <a:pt x="241785" y="879415"/>
                </a:lnTo>
                <a:lnTo>
                  <a:pt x="279480" y="900353"/>
                </a:lnTo>
                <a:lnTo>
                  <a:pt x="319165" y="918902"/>
                </a:lnTo>
                <a:lnTo>
                  <a:pt x="360687" y="934938"/>
                </a:lnTo>
                <a:lnTo>
                  <a:pt x="403896" y="948336"/>
                </a:lnTo>
                <a:lnTo>
                  <a:pt x="448639" y="958973"/>
                </a:lnTo>
                <a:lnTo>
                  <a:pt x="494763" y="966724"/>
                </a:lnTo>
                <a:lnTo>
                  <a:pt x="542117" y="971465"/>
                </a:lnTo>
                <a:lnTo>
                  <a:pt x="590550" y="973074"/>
                </a:lnTo>
                <a:lnTo>
                  <a:pt x="638982" y="971465"/>
                </a:lnTo>
                <a:lnTo>
                  <a:pt x="686336" y="966724"/>
                </a:lnTo>
                <a:lnTo>
                  <a:pt x="732460" y="958973"/>
                </a:lnTo>
                <a:lnTo>
                  <a:pt x="777203" y="948336"/>
                </a:lnTo>
                <a:lnTo>
                  <a:pt x="820412" y="934938"/>
                </a:lnTo>
                <a:lnTo>
                  <a:pt x="861934" y="918902"/>
                </a:lnTo>
                <a:lnTo>
                  <a:pt x="901619" y="900353"/>
                </a:lnTo>
                <a:lnTo>
                  <a:pt x="939314" y="879415"/>
                </a:lnTo>
                <a:lnTo>
                  <a:pt x="974867" y="856211"/>
                </a:lnTo>
                <a:lnTo>
                  <a:pt x="1008126" y="830865"/>
                </a:lnTo>
                <a:lnTo>
                  <a:pt x="1038938" y="803502"/>
                </a:lnTo>
                <a:lnTo>
                  <a:pt x="1067153" y="774246"/>
                </a:lnTo>
                <a:lnTo>
                  <a:pt x="1092618" y="743221"/>
                </a:lnTo>
                <a:lnTo>
                  <a:pt x="1115180" y="710550"/>
                </a:lnTo>
                <a:lnTo>
                  <a:pt x="1134689" y="676358"/>
                </a:lnTo>
                <a:lnTo>
                  <a:pt x="1150991" y="640768"/>
                </a:lnTo>
                <a:lnTo>
                  <a:pt x="1163936" y="603906"/>
                </a:lnTo>
                <a:lnTo>
                  <a:pt x="1173370" y="565893"/>
                </a:lnTo>
                <a:lnTo>
                  <a:pt x="1179142" y="526856"/>
                </a:lnTo>
                <a:lnTo>
                  <a:pt x="1181100" y="486918"/>
                </a:lnTo>
                <a:lnTo>
                  <a:pt x="1179142" y="446973"/>
                </a:lnTo>
                <a:lnTo>
                  <a:pt x="1173370" y="407920"/>
                </a:lnTo>
                <a:lnTo>
                  <a:pt x="1163936" y="369883"/>
                </a:lnTo>
                <a:lnTo>
                  <a:pt x="1150991" y="332987"/>
                </a:lnTo>
                <a:lnTo>
                  <a:pt x="1134689" y="297358"/>
                </a:lnTo>
                <a:lnTo>
                  <a:pt x="1115180" y="263120"/>
                </a:lnTo>
                <a:lnTo>
                  <a:pt x="1092618" y="230399"/>
                </a:lnTo>
                <a:lnTo>
                  <a:pt x="1067153" y="199320"/>
                </a:lnTo>
                <a:lnTo>
                  <a:pt x="1038938" y="170008"/>
                </a:lnTo>
                <a:lnTo>
                  <a:pt x="1008126" y="142589"/>
                </a:lnTo>
                <a:lnTo>
                  <a:pt x="974867" y="117186"/>
                </a:lnTo>
                <a:lnTo>
                  <a:pt x="939314" y="93927"/>
                </a:lnTo>
                <a:lnTo>
                  <a:pt x="901619" y="72935"/>
                </a:lnTo>
                <a:lnTo>
                  <a:pt x="861934" y="54335"/>
                </a:lnTo>
                <a:lnTo>
                  <a:pt x="820412" y="38254"/>
                </a:lnTo>
                <a:lnTo>
                  <a:pt x="777203" y="24816"/>
                </a:lnTo>
                <a:lnTo>
                  <a:pt x="732460" y="14147"/>
                </a:lnTo>
                <a:lnTo>
                  <a:pt x="686336" y="6371"/>
                </a:lnTo>
                <a:lnTo>
                  <a:pt x="638982" y="1613"/>
                </a:lnTo>
                <a:lnTo>
                  <a:pt x="590550" y="0"/>
                </a:lnTo>
                <a:close/>
              </a:path>
            </a:pathLst>
          </a:custGeom>
          <a:ln w="28575">
            <a:solidFill>
              <a:srgbClr val="FFFFFF"/>
            </a:solidFill>
          </a:ln>
        </p:spPr>
        <p:txBody>
          <a:bodyPr wrap="square" lIns="0" tIns="0" rIns="0" bIns="0" rtlCol="0"/>
          <a:lstStyle/>
          <a:p>
            <a:endParaRPr/>
          </a:p>
        </p:txBody>
      </p:sp>
      <p:sp>
        <p:nvSpPr>
          <p:cNvPr id="55" name="object 55"/>
          <p:cNvSpPr txBox="1"/>
          <p:nvPr/>
        </p:nvSpPr>
        <p:spPr>
          <a:xfrm>
            <a:off x="3367411" y="5980584"/>
            <a:ext cx="914400" cy="646331"/>
          </a:xfrm>
          <a:prstGeom prst="rect">
            <a:avLst/>
          </a:prstGeom>
        </p:spPr>
        <p:txBody>
          <a:bodyPr vert="horz" wrap="square" lIns="0" tIns="0" rIns="0" bIns="0" rtlCol="0">
            <a:spAutoFit/>
          </a:bodyPr>
          <a:lstStyle/>
          <a:p>
            <a:pPr marL="12700" marR="5080" algn="just">
              <a:lnSpc>
                <a:spcPct val="100000"/>
              </a:lnSpc>
            </a:pPr>
            <a:r>
              <a:rPr sz="1400" b="1" spc="-5" dirty="0">
                <a:solidFill>
                  <a:srgbClr val="3333CC"/>
                </a:solidFill>
                <a:latin typeface="Microsoft JhengHei UI" panose="020B0604030504040204" pitchFamily="34" charset="-120"/>
                <a:ea typeface="Microsoft JhengHei UI" panose="020B0604030504040204" pitchFamily="34" charset="-120"/>
                <a:cs typeface="微软雅黑"/>
              </a:rPr>
              <a:t>同一个实体 中的实例之 间的联系</a:t>
            </a:r>
            <a:endParaRPr sz="1400">
              <a:latin typeface="Microsoft JhengHei UI" panose="020B0604030504040204" pitchFamily="34" charset="-120"/>
              <a:ea typeface="Microsoft JhengHei UI" panose="020B0604030504040204" pitchFamily="34" charset="-120"/>
              <a:cs typeface="微软雅黑"/>
            </a:endParaRPr>
          </a:p>
        </p:txBody>
      </p:sp>
      <p:sp>
        <p:nvSpPr>
          <p:cNvPr id="56" name="object 56"/>
          <p:cNvSpPr/>
          <p:nvPr/>
        </p:nvSpPr>
        <p:spPr>
          <a:xfrm>
            <a:off x="6708520" y="5671565"/>
            <a:ext cx="1416685" cy="1163955"/>
          </a:xfrm>
          <a:custGeom>
            <a:avLst/>
            <a:gdLst/>
            <a:ahLst/>
            <a:cxnLst/>
            <a:rect l="l" t="t" r="r" b="b"/>
            <a:pathLst>
              <a:path w="1416684" h="1163954">
                <a:moveTo>
                  <a:pt x="1416558" y="582168"/>
                </a:moveTo>
                <a:lnTo>
                  <a:pt x="1414210" y="534415"/>
                </a:lnTo>
                <a:lnTo>
                  <a:pt x="1407291" y="487727"/>
                </a:lnTo>
                <a:lnTo>
                  <a:pt x="1395981" y="442252"/>
                </a:lnTo>
                <a:lnTo>
                  <a:pt x="1380463" y="398141"/>
                </a:lnTo>
                <a:lnTo>
                  <a:pt x="1360920" y="355544"/>
                </a:lnTo>
                <a:lnTo>
                  <a:pt x="1337533" y="314609"/>
                </a:lnTo>
                <a:lnTo>
                  <a:pt x="1310485" y="275488"/>
                </a:lnTo>
                <a:lnTo>
                  <a:pt x="1279958" y="238329"/>
                </a:lnTo>
                <a:lnTo>
                  <a:pt x="1246135" y="203282"/>
                </a:lnTo>
                <a:lnTo>
                  <a:pt x="1209198" y="170497"/>
                </a:lnTo>
                <a:lnTo>
                  <a:pt x="1169329" y="140124"/>
                </a:lnTo>
                <a:lnTo>
                  <a:pt x="1126711" y="112312"/>
                </a:lnTo>
                <a:lnTo>
                  <a:pt x="1081525" y="87212"/>
                </a:lnTo>
                <a:lnTo>
                  <a:pt x="1033955" y="64972"/>
                </a:lnTo>
                <a:lnTo>
                  <a:pt x="984182" y="45743"/>
                </a:lnTo>
                <a:lnTo>
                  <a:pt x="932389" y="29675"/>
                </a:lnTo>
                <a:lnTo>
                  <a:pt x="878758" y="16916"/>
                </a:lnTo>
                <a:lnTo>
                  <a:pt x="823471" y="7618"/>
                </a:lnTo>
                <a:lnTo>
                  <a:pt x="766711" y="1929"/>
                </a:lnTo>
                <a:lnTo>
                  <a:pt x="708660" y="0"/>
                </a:lnTo>
                <a:lnTo>
                  <a:pt x="650500" y="1929"/>
                </a:lnTo>
                <a:lnTo>
                  <a:pt x="593642" y="7618"/>
                </a:lnTo>
                <a:lnTo>
                  <a:pt x="538267" y="16916"/>
                </a:lnTo>
                <a:lnTo>
                  <a:pt x="484558" y="29675"/>
                </a:lnTo>
                <a:lnTo>
                  <a:pt x="432696" y="45743"/>
                </a:lnTo>
                <a:lnTo>
                  <a:pt x="382863" y="64972"/>
                </a:lnTo>
                <a:lnTo>
                  <a:pt x="335241" y="87212"/>
                </a:lnTo>
                <a:lnTo>
                  <a:pt x="290011" y="112312"/>
                </a:lnTo>
                <a:lnTo>
                  <a:pt x="247354" y="140124"/>
                </a:lnTo>
                <a:lnTo>
                  <a:pt x="207454" y="170497"/>
                </a:lnTo>
                <a:lnTo>
                  <a:pt x="170491" y="203282"/>
                </a:lnTo>
                <a:lnTo>
                  <a:pt x="136647" y="238329"/>
                </a:lnTo>
                <a:lnTo>
                  <a:pt x="106105" y="275488"/>
                </a:lnTo>
                <a:lnTo>
                  <a:pt x="79045" y="314609"/>
                </a:lnTo>
                <a:lnTo>
                  <a:pt x="55649" y="355544"/>
                </a:lnTo>
                <a:lnTo>
                  <a:pt x="36100" y="398141"/>
                </a:lnTo>
                <a:lnTo>
                  <a:pt x="20579" y="442252"/>
                </a:lnTo>
                <a:lnTo>
                  <a:pt x="9267" y="487727"/>
                </a:lnTo>
                <a:lnTo>
                  <a:pt x="2347" y="534415"/>
                </a:lnTo>
                <a:lnTo>
                  <a:pt x="0" y="582168"/>
                </a:lnTo>
                <a:lnTo>
                  <a:pt x="2347" y="629914"/>
                </a:lnTo>
                <a:lnTo>
                  <a:pt x="9267" y="676587"/>
                </a:lnTo>
                <a:lnTo>
                  <a:pt x="20579" y="722036"/>
                </a:lnTo>
                <a:lnTo>
                  <a:pt x="36100" y="766114"/>
                </a:lnTo>
                <a:lnTo>
                  <a:pt x="55649" y="808672"/>
                </a:lnTo>
                <a:lnTo>
                  <a:pt x="79045" y="849561"/>
                </a:lnTo>
                <a:lnTo>
                  <a:pt x="106105" y="888632"/>
                </a:lnTo>
                <a:lnTo>
                  <a:pt x="125730" y="912474"/>
                </a:lnTo>
                <a:lnTo>
                  <a:pt x="125730" y="582168"/>
                </a:lnTo>
                <a:lnTo>
                  <a:pt x="127659" y="542903"/>
                </a:lnTo>
                <a:lnTo>
                  <a:pt x="133349" y="504516"/>
                </a:lnTo>
                <a:lnTo>
                  <a:pt x="142649" y="467129"/>
                </a:lnTo>
                <a:lnTo>
                  <a:pt x="155411" y="430865"/>
                </a:lnTo>
                <a:lnTo>
                  <a:pt x="171485" y="395847"/>
                </a:lnTo>
                <a:lnTo>
                  <a:pt x="190723" y="362197"/>
                </a:lnTo>
                <a:lnTo>
                  <a:pt x="212974" y="330039"/>
                </a:lnTo>
                <a:lnTo>
                  <a:pt x="238091" y="299496"/>
                </a:lnTo>
                <a:lnTo>
                  <a:pt x="265923" y="270690"/>
                </a:lnTo>
                <a:lnTo>
                  <a:pt x="296322" y="243744"/>
                </a:lnTo>
                <a:lnTo>
                  <a:pt x="329139" y="218782"/>
                </a:lnTo>
                <a:lnTo>
                  <a:pt x="364223" y="195925"/>
                </a:lnTo>
                <a:lnTo>
                  <a:pt x="401427" y="175297"/>
                </a:lnTo>
                <a:lnTo>
                  <a:pt x="440601" y="157021"/>
                </a:lnTo>
                <a:lnTo>
                  <a:pt x="481595" y="141220"/>
                </a:lnTo>
                <a:lnTo>
                  <a:pt x="524262" y="128016"/>
                </a:lnTo>
                <a:lnTo>
                  <a:pt x="568450" y="117532"/>
                </a:lnTo>
                <a:lnTo>
                  <a:pt x="614012" y="109891"/>
                </a:lnTo>
                <a:lnTo>
                  <a:pt x="660798" y="105217"/>
                </a:lnTo>
                <a:lnTo>
                  <a:pt x="708660" y="103632"/>
                </a:lnTo>
                <a:lnTo>
                  <a:pt x="756412" y="105217"/>
                </a:lnTo>
                <a:lnTo>
                  <a:pt x="803100" y="109891"/>
                </a:lnTo>
                <a:lnTo>
                  <a:pt x="848575" y="117532"/>
                </a:lnTo>
                <a:lnTo>
                  <a:pt x="892686" y="128016"/>
                </a:lnTo>
                <a:lnTo>
                  <a:pt x="935283" y="141220"/>
                </a:lnTo>
                <a:lnTo>
                  <a:pt x="976218" y="157021"/>
                </a:lnTo>
                <a:lnTo>
                  <a:pt x="1015339" y="175297"/>
                </a:lnTo>
                <a:lnTo>
                  <a:pt x="1052498" y="195925"/>
                </a:lnTo>
                <a:lnTo>
                  <a:pt x="1087545" y="218782"/>
                </a:lnTo>
                <a:lnTo>
                  <a:pt x="1120330" y="243744"/>
                </a:lnTo>
                <a:lnTo>
                  <a:pt x="1150703" y="270690"/>
                </a:lnTo>
                <a:lnTo>
                  <a:pt x="1178515" y="299496"/>
                </a:lnTo>
                <a:lnTo>
                  <a:pt x="1203615" y="330039"/>
                </a:lnTo>
                <a:lnTo>
                  <a:pt x="1225855" y="362197"/>
                </a:lnTo>
                <a:lnTo>
                  <a:pt x="1245084" y="395847"/>
                </a:lnTo>
                <a:lnTo>
                  <a:pt x="1261152" y="430865"/>
                </a:lnTo>
                <a:lnTo>
                  <a:pt x="1273911" y="467129"/>
                </a:lnTo>
                <a:lnTo>
                  <a:pt x="1283209" y="504516"/>
                </a:lnTo>
                <a:lnTo>
                  <a:pt x="1288898" y="542903"/>
                </a:lnTo>
                <a:lnTo>
                  <a:pt x="1290828" y="582168"/>
                </a:lnTo>
                <a:lnTo>
                  <a:pt x="1290828" y="912526"/>
                </a:lnTo>
                <a:lnTo>
                  <a:pt x="1310485" y="888632"/>
                </a:lnTo>
                <a:lnTo>
                  <a:pt x="1337533" y="849561"/>
                </a:lnTo>
                <a:lnTo>
                  <a:pt x="1360920" y="808672"/>
                </a:lnTo>
                <a:lnTo>
                  <a:pt x="1380463" y="766114"/>
                </a:lnTo>
                <a:lnTo>
                  <a:pt x="1395981" y="722036"/>
                </a:lnTo>
                <a:lnTo>
                  <a:pt x="1407291" y="676587"/>
                </a:lnTo>
                <a:lnTo>
                  <a:pt x="1414210" y="629914"/>
                </a:lnTo>
                <a:lnTo>
                  <a:pt x="1416558" y="582168"/>
                </a:lnTo>
                <a:close/>
              </a:path>
              <a:path w="1416684" h="1163954">
                <a:moveTo>
                  <a:pt x="1290828" y="912526"/>
                </a:moveTo>
                <a:lnTo>
                  <a:pt x="1290828" y="582168"/>
                </a:lnTo>
                <a:lnTo>
                  <a:pt x="1288898" y="621432"/>
                </a:lnTo>
                <a:lnTo>
                  <a:pt x="1283209" y="659819"/>
                </a:lnTo>
                <a:lnTo>
                  <a:pt x="1273911" y="697206"/>
                </a:lnTo>
                <a:lnTo>
                  <a:pt x="1261152" y="733470"/>
                </a:lnTo>
                <a:lnTo>
                  <a:pt x="1245084" y="768488"/>
                </a:lnTo>
                <a:lnTo>
                  <a:pt x="1225855" y="802138"/>
                </a:lnTo>
                <a:lnTo>
                  <a:pt x="1203615" y="834296"/>
                </a:lnTo>
                <a:lnTo>
                  <a:pt x="1178515" y="864839"/>
                </a:lnTo>
                <a:lnTo>
                  <a:pt x="1150703" y="893645"/>
                </a:lnTo>
                <a:lnTo>
                  <a:pt x="1120330" y="920591"/>
                </a:lnTo>
                <a:lnTo>
                  <a:pt x="1087545" y="945553"/>
                </a:lnTo>
                <a:lnTo>
                  <a:pt x="1052498" y="968410"/>
                </a:lnTo>
                <a:lnTo>
                  <a:pt x="1015339" y="989038"/>
                </a:lnTo>
                <a:lnTo>
                  <a:pt x="976218" y="1007314"/>
                </a:lnTo>
                <a:lnTo>
                  <a:pt x="935283" y="1023115"/>
                </a:lnTo>
                <a:lnTo>
                  <a:pt x="892686" y="1036320"/>
                </a:lnTo>
                <a:lnTo>
                  <a:pt x="848575" y="1046803"/>
                </a:lnTo>
                <a:lnTo>
                  <a:pt x="803100" y="1054444"/>
                </a:lnTo>
                <a:lnTo>
                  <a:pt x="756412" y="1059118"/>
                </a:lnTo>
                <a:lnTo>
                  <a:pt x="708660" y="1060704"/>
                </a:lnTo>
                <a:lnTo>
                  <a:pt x="660798" y="1059118"/>
                </a:lnTo>
                <a:lnTo>
                  <a:pt x="614012" y="1054444"/>
                </a:lnTo>
                <a:lnTo>
                  <a:pt x="568450" y="1046803"/>
                </a:lnTo>
                <a:lnTo>
                  <a:pt x="524262" y="1036320"/>
                </a:lnTo>
                <a:lnTo>
                  <a:pt x="481595" y="1023115"/>
                </a:lnTo>
                <a:lnTo>
                  <a:pt x="440601" y="1007314"/>
                </a:lnTo>
                <a:lnTo>
                  <a:pt x="401427" y="989038"/>
                </a:lnTo>
                <a:lnTo>
                  <a:pt x="364223" y="968410"/>
                </a:lnTo>
                <a:lnTo>
                  <a:pt x="329139" y="945553"/>
                </a:lnTo>
                <a:lnTo>
                  <a:pt x="296322" y="920591"/>
                </a:lnTo>
                <a:lnTo>
                  <a:pt x="265923" y="893645"/>
                </a:lnTo>
                <a:lnTo>
                  <a:pt x="238091" y="864839"/>
                </a:lnTo>
                <a:lnTo>
                  <a:pt x="212974" y="834296"/>
                </a:lnTo>
                <a:lnTo>
                  <a:pt x="190723" y="802138"/>
                </a:lnTo>
                <a:lnTo>
                  <a:pt x="171485" y="768488"/>
                </a:lnTo>
                <a:lnTo>
                  <a:pt x="155411" y="733470"/>
                </a:lnTo>
                <a:lnTo>
                  <a:pt x="142649" y="697206"/>
                </a:lnTo>
                <a:lnTo>
                  <a:pt x="133349" y="659819"/>
                </a:lnTo>
                <a:lnTo>
                  <a:pt x="127659" y="621432"/>
                </a:lnTo>
                <a:lnTo>
                  <a:pt x="125730" y="582168"/>
                </a:lnTo>
                <a:lnTo>
                  <a:pt x="125730" y="912474"/>
                </a:lnTo>
                <a:lnTo>
                  <a:pt x="170491" y="960729"/>
                </a:lnTo>
                <a:lnTo>
                  <a:pt x="207454" y="993457"/>
                </a:lnTo>
                <a:lnTo>
                  <a:pt x="247354" y="1023773"/>
                </a:lnTo>
                <a:lnTo>
                  <a:pt x="290011" y="1051529"/>
                </a:lnTo>
                <a:lnTo>
                  <a:pt x="335241" y="1076576"/>
                </a:lnTo>
                <a:lnTo>
                  <a:pt x="382863" y="1098765"/>
                </a:lnTo>
                <a:lnTo>
                  <a:pt x="432696" y="1117949"/>
                </a:lnTo>
                <a:lnTo>
                  <a:pt x="484558" y="1133977"/>
                </a:lnTo>
                <a:lnTo>
                  <a:pt x="538267" y="1146703"/>
                </a:lnTo>
                <a:lnTo>
                  <a:pt x="593642" y="1155976"/>
                </a:lnTo>
                <a:lnTo>
                  <a:pt x="650500" y="1161649"/>
                </a:lnTo>
                <a:lnTo>
                  <a:pt x="708660" y="1163574"/>
                </a:lnTo>
                <a:lnTo>
                  <a:pt x="766711" y="1161649"/>
                </a:lnTo>
                <a:lnTo>
                  <a:pt x="823471" y="1155976"/>
                </a:lnTo>
                <a:lnTo>
                  <a:pt x="878758" y="1146703"/>
                </a:lnTo>
                <a:lnTo>
                  <a:pt x="932389" y="1133977"/>
                </a:lnTo>
                <a:lnTo>
                  <a:pt x="984182" y="1117949"/>
                </a:lnTo>
                <a:lnTo>
                  <a:pt x="1033955" y="1098765"/>
                </a:lnTo>
                <a:lnTo>
                  <a:pt x="1081525" y="1076576"/>
                </a:lnTo>
                <a:lnTo>
                  <a:pt x="1126711" y="1051529"/>
                </a:lnTo>
                <a:lnTo>
                  <a:pt x="1169329" y="1023773"/>
                </a:lnTo>
                <a:lnTo>
                  <a:pt x="1209198" y="993457"/>
                </a:lnTo>
                <a:lnTo>
                  <a:pt x="1246135" y="960729"/>
                </a:lnTo>
                <a:lnTo>
                  <a:pt x="1279958" y="925738"/>
                </a:lnTo>
                <a:lnTo>
                  <a:pt x="1290828" y="912526"/>
                </a:lnTo>
                <a:close/>
              </a:path>
            </a:pathLst>
          </a:custGeom>
          <a:solidFill>
            <a:srgbClr val="B90000"/>
          </a:solidFill>
        </p:spPr>
        <p:txBody>
          <a:bodyPr wrap="square" lIns="0" tIns="0" rIns="0" bIns="0" rtlCol="0"/>
          <a:lstStyle/>
          <a:p>
            <a:endParaRPr/>
          </a:p>
        </p:txBody>
      </p:sp>
      <p:sp>
        <p:nvSpPr>
          <p:cNvPr id="57" name="object 57"/>
          <p:cNvSpPr/>
          <p:nvPr/>
        </p:nvSpPr>
        <p:spPr>
          <a:xfrm>
            <a:off x="6826643" y="5766815"/>
            <a:ext cx="1181100" cy="973455"/>
          </a:xfrm>
          <a:custGeom>
            <a:avLst/>
            <a:gdLst/>
            <a:ahLst/>
            <a:cxnLst/>
            <a:rect l="l" t="t" r="r" b="b"/>
            <a:pathLst>
              <a:path w="1181100" h="973454">
                <a:moveTo>
                  <a:pt x="1181100" y="486918"/>
                </a:moveTo>
                <a:lnTo>
                  <a:pt x="1179142" y="446973"/>
                </a:lnTo>
                <a:lnTo>
                  <a:pt x="1173370" y="407920"/>
                </a:lnTo>
                <a:lnTo>
                  <a:pt x="1163936" y="369883"/>
                </a:lnTo>
                <a:lnTo>
                  <a:pt x="1150991" y="332987"/>
                </a:lnTo>
                <a:lnTo>
                  <a:pt x="1134689" y="297358"/>
                </a:lnTo>
                <a:lnTo>
                  <a:pt x="1115180" y="263120"/>
                </a:lnTo>
                <a:lnTo>
                  <a:pt x="1092618" y="230399"/>
                </a:lnTo>
                <a:lnTo>
                  <a:pt x="1067153" y="199320"/>
                </a:lnTo>
                <a:lnTo>
                  <a:pt x="1038938" y="170008"/>
                </a:lnTo>
                <a:lnTo>
                  <a:pt x="1008126" y="142589"/>
                </a:lnTo>
                <a:lnTo>
                  <a:pt x="974867" y="117186"/>
                </a:lnTo>
                <a:lnTo>
                  <a:pt x="939314" y="93927"/>
                </a:lnTo>
                <a:lnTo>
                  <a:pt x="901619" y="72935"/>
                </a:lnTo>
                <a:lnTo>
                  <a:pt x="861934" y="54335"/>
                </a:lnTo>
                <a:lnTo>
                  <a:pt x="820412" y="38254"/>
                </a:lnTo>
                <a:lnTo>
                  <a:pt x="777203" y="24816"/>
                </a:lnTo>
                <a:lnTo>
                  <a:pt x="732460" y="14147"/>
                </a:lnTo>
                <a:lnTo>
                  <a:pt x="686336" y="6371"/>
                </a:lnTo>
                <a:lnTo>
                  <a:pt x="638982" y="1613"/>
                </a:lnTo>
                <a:lnTo>
                  <a:pt x="590550" y="0"/>
                </a:lnTo>
                <a:lnTo>
                  <a:pt x="542117" y="1613"/>
                </a:lnTo>
                <a:lnTo>
                  <a:pt x="494763" y="6371"/>
                </a:lnTo>
                <a:lnTo>
                  <a:pt x="448639" y="14147"/>
                </a:lnTo>
                <a:lnTo>
                  <a:pt x="403896" y="24816"/>
                </a:lnTo>
                <a:lnTo>
                  <a:pt x="360687" y="38254"/>
                </a:lnTo>
                <a:lnTo>
                  <a:pt x="319165" y="54335"/>
                </a:lnTo>
                <a:lnTo>
                  <a:pt x="279480" y="72935"/>
                </a:lnTo>
                <a:lnTo>
                  <a:pt x="241785" y="93927"/>
                </a:lnTo>
                <a:lnTo>
                  <a:pt x="206232" y="117186"/>
                </a:lnTo>
                <a:lnTo>
                  <a:pt x="172974" y="142589"/>
                </a:lnTo>
                <a:lnTo>
                  <a:pt x="142161" y="170008"/>
                </a:lnTo>
                <a:lnTo>
                  <a:pt x="113946" y="199320"/>
                </a:lnTo>
                <a:lnTo>
                  <a:pt x="88481" y="230399"/>
                </a:lnTo>
                <a:lnTo>
                  <a:pt x="65919" y="263120"/>
                </a:lnTo>
                <a:lnTo>
                  <a:pt x="46410" y="297358"/>
                </a:lnTo>
                <a:lnTo>
                  <a:pt x="30108" y="332987"/>
                </a:lnTo>
                <a:lnTo>
                  <a:pt x="17163" y="369883"/>
                </a:lnTo>
                <a:lnTo>
                  <a:pt x="7729" y="407920"/>
                </a:lnTo>
                <a:lnTo>
                  <a:pt x="1957" y="446973"/>
                </a:lnTo>
                <a:lnTo>
                  <a:pt x="0" y="486918"/>
                </a:lnTo>
                <a:lnTo>
                  <a:pt x="1957" y="526856"/>
                </a:lnTo>
                <a:lnTo>
                  <a:pt x="7729" y="565893"/>
                </a:lnTo>
                <a:lnTo>
                  <a:pt x="17163" y="603906"/>
                </a:lnTo>
                <a:lnTo>
                  <a:pt x="30108" y="640768"/>
                </a:lnTo>
                <a:lnTo>
                  <a:pt x="46410" y="676358"/>
                </a:lnTo>
                <a:lnTo>
                  <a:pt x="65919" y="710550"/>
                </a:lnTo>
                <a:lnTo>
                  <a:pt x="88481" y="743221"/>
                </a:lnTo>
                <a:lnTo>
                  <a:pt x="113946" y="774246"/>
                </a:lnTo>
                <a:lnTo>
                  <a:pt x="142161" y="803502"/>
                </a:lnTo>
                <a:lnTo>
                  <a:pt x="172974" y="830865"/>
                </a:lnTo>
                <a:lnTo>
                  <a:pt x="206232" y="856211"/>
                </a:lnTo>
                <a:lnTo>
                  <a:pt x="241785" y="879415"/>
                </a:lnTo>
                <a:lnTo>
                  <a:pt x="279480" y="900353"/>
                </a:lnTo>
                <a:lnTo>
                  <a:pt x="319165" y="918902"/>
                </a:lnTo>
                <a:lnTo>
                  <a:pt x="360687" y="934938"/>
                </a:lnTo>
                <a:lnTo>
                  <a:pt x="403896" y="948336"/>
                </a:lnTo>
                <a:lnTo>
                  <a:pt x="448639" y="958973"/>
                </a:lnTo>
                <a:lnTo>
                  <a:pt x="494763" y="966724"/>
                </a:lnTo>
                <a:lnTo>
                  <a:pt x="542117" y="971465"/>
                </a:lnTo>
                <a:lnTo>
                  <a:pt x="590550" y="973074"/>
                </a:lnTo>
                <a:lnTo>
                  <a:pt x="638982" y="971465"/>
                </a:lnTo>
                <a:lnTo>
                  <a:pt x="686336" y="966724"/>
                </a:lnTo>
                <a:lnTo>
                  <a:pt x="732460" y="958973"/>
                </a:lnTo>
                <a:lnTo>
                  <a:pt x="777203" y="948336"/>
                </a:lnTo>
                <a:lnTo>
                  <a:pt x="820412" y="934938"/>
                </a:lnTo>
                <a:lnTo>
                  <a:pt x="861934" y="918902"/>
                </a:lnTo>
                <a:lnTo>
                  <a:pt x="901619" y="900353"/>
                </a:lnTo>
                <a:lnTo>
                  <a:pt x="939314" y="879415"/>
                </a:lnTo>
                <a:lnTo>
                  <a:pt x="974867" y="856211"/>
                </a:lnTo>
                <a:lnTo>
                  <a:pt x="1008126" y="830865"/>
                </a:lnTo>
                <a:lnTo>
                  <a:pt x="1038938" y="803502"/>
                </a:lnTo>
                <a:lnTo>
                  <a:pt x="1067153" y="774246"/>
                </a:lnTo>
                <a:lnTo>
                  <a:pt x="1092618" y="743221"/>
                </a:lnTo>
                <a:lnTo>
                  <a:pt x="1115180" y="710550"/>
                </a:lnTo>
                <a:lnTo>
                  <a:pt x="1134689" y="676358"/>
                </a:lnTo>
                <a:lnTo>
                  <a:pt x="1150991" y="640768"/>
                </a:lnTo>
                <a:lnTo>
                  <a:pt x="1163936" y="603906"/>
                </a:lnTo>
                <a:lnTo>
                  <a:pt x="1173370" y="565893"/>
                </a:lnTo>
                <a:lnTo>
                  <a:pt x="1179142" y="526856"/>
                </a:lnTo>
                <a:lnTo>
                  <a:pt x="1181100" y="486918"/>
                </a:lnTo>
                <a:close/>
              </a:path>
            </a:pathLst>
          </a:custGeom>
          <a:solidFill>
            <a:srgbClr val="FFFF66"/>
          </a:solidFill>
        </p:spPr>
        <p:txBody>
          <a:bodyPr wrap="square" lIns="0" tIns="0" rIns="0" bIns="0" rtlCol="0"/>
          <a:lstStyle/>
          <a:p>
            <a:endParaRPr/>
          </a:p>
        </p:txBody>
      </p:sp>
      <p:sp>
        <p:nvSpPr>
          <p:cNvPr id="58" name="object 58"/>
          <p:cNvSpPr/>
          <p:nvPr/>
        </p:nvSpPr>
        <p:spPr>
          <a:xfrm>
            <a:off x="6826643" y="5766815"/>
            <a:ext cx="1181100" cy="973455"/>
          </a:xfrm>
          <a:custGeom>
            <a:avLst/>
            <a:gdLst/>
            <a:ahLst/>
            <a:cxnLst/>
            <a:rect l="l" t="t" r="r" b="b"/>
            <a:pathLst>
              <a:path w="1181100" h="973454">
                <a:moveTo>
                  <a:pt x="590550" y="0"/>
                </a:moveTo>
                <a:lnTo>
                  <a:pt x="542117" y="1613"/>
                </a:lnTo>
                <a:lnTo>
                  <a:pt x="494763" y="6371"/>
                </a:lnTo>
                <a:lnTo>
                  <a:pt x="448639" y="14147"/>
                </a:lnTo>
                <a:lnTo>
                  <a:pt x="403896" y="24816"/>
                </a:lnTo>
                <a:lnTo>
                  <a:pt x="360687" y="38254"/>
                </a:lnTo>
                <a:lnTo>
                  <a:pt x="319165" y="54335"/>
                </a:lnTo>
                <a:lnTo>
                  <a:pt x="279480" y="72935"/>
                </a:lnTo>
                <a:lnTo>
                  <a:pt x="241785" y="93927"/>
                </a:lnTo>
                <a:lnTo>
                  <a:pt x="206232" y="117186"/>
                </a:lnTo>
                <a:lnTo>
                  <a:pt x="172974" y="142589"/>
                </a:lnTo>
                <a:lnTo>
                  <a:pt x="142161" y="170008"/>
                </a:lnTo>
                <a:lnTo>
                  <a:pt x="113946" y="199320"/>
                </a:lnTo>
                <a:lnTo>
                  <a:pt x="88481" y="230399"/>
                </a:lnTo>
                <a:lnTo>
                  <a:pt x="65919" y="263120"/>
                </a:lnTo>
                <a:lnTo>
                  <a:pt x="46410" y="297358"/>
                </a:lnTo>
                <a:lnTo>
                  <a:pt x="30108" y="332987"/>
                </a:lnTo>
                <a:lnTo>
                  <a:pt x="17163" y="369883"/>
                </a:lnTo>
                <a:lnTo>
                  <a:pt x="7729" y="407920"/>
                </a:lnTo>
                <a:lnTo>
                  <a:pt x="1957" y="446973"/>
                </a:lnTo>
                <a:lnTo>
                  <a:pt x="0" y="486918"/>
                </a:lnTo>
                <a:lnTo>
                  <a:pt x="1957" y="526856"/>
                </a:lnTo>
                <a:lnTo>
                  <a:pt x="7729" y="565893"/>
                </a:lnTo>
                <a:lnTo>
                  <a:pt x="17163" y="603906"/>
                </a:lnTo>
                <a:lnTo>
                  <a:pt x="30108" y="640768"/>
                </a:lnTo>
                <a:lnTo>
                  <a:pt x="46410" y="676358"/>
                </a:lnTo>
                <a:lnTo>
                  <a:pt x="65919" y="710550"/>
                </a:lnTo>
                <a:lnTo>
                  <a:pt x="88481" y="743221"/>
                </a:lnTo>
                <a:lnTo>
                  <a:pt x="113946" y="774246"/>
                </a:lnTo>
                <a:lnTo>
                  <a:pt x="142161" y="803502"/>
                </a:lnTo>
                <a:lnTo>
                  <a:pt x="172974" y="830865"/>
                </a:lnTo>
                <a:lnTo>
                  <a:pt x="206232" y="856211"/>
                </a:lnTo>
                <a:lnTo>
                  <a:pt x="241785" y="879415"/>
                </a:lnTo>
                <a:lnTo>
                  <a:pt x="279480" y="900353"/>
                </a:lnTo>
                <a:lnTo>
                  <a:pt x="319165" y="918902"/>
                </a:lnTo>
                <a:lnTo>
                  <a:pt x="360687" y="934938"/>
                </a:lnTo>
                <a:lnTo>
                  <a:pt x="403896" y="948336"/>
                </a:lnTo>
                <a:lnTo>
                  <a:pt x="448639" y="958973"/>
                </a:lnTo>
                <a:lnTo>
                  <a:pt x="494763" y="966724"/>
                </a:lnTo>
                <a:lnTo>
                  <a:pt x="542117" y="971465"/>
                </a:lnTo>
                <a:lnTo>
                  <a:pt x="590550" y="973074"/>
                </a:lnTo>
                <a:lnTo>
                  <a:pt x="638982" y="971465"/>
                </a:lnTo>
                <a:lnTo>
                  <a:pt x="686336" y="966724"/>
                </a:lnTo>
                <a:lnTo>
                  <a:pt x="732460" y="958973"/>
                </a:lnTo>
                <a:lnTo>
                  <a:pt x="777203" y="948336"/>
                </a:lnTo>
                <a:lnTo>
                  <a:pt x="820412" y="934938"/>
                </a:lnTo>
                <a:lnTo>
                  <a:pt x="861934" y="918902"/>
                </a:lnTo>
                <a:lnTo>
                  <a:pt x="901619" y="900353"/>
                </a:lnTo>
                <a:lnTo>
                  <a:pt x="939314" y="879415"/>
                </a:lnTo>
                <a:lnTo>
                  <a:pt x="974867" y="856211"/>
                </a:lnTo>
                <a:lnTo>
                  <a:pt x="1008126" y="830865"/>
                </a:lnTo>
                <a:lnTo>
                  <a:pt x="1038938" y="803502"/>
                </a:lnTo>
                <a:lnTo>
                  <a:pt x="1067153" y="774246"/>
                </a:lnTo>
                <a:lnTo>
                  <a:pt x="1092618" y="743221"/>
                </a:lnTo>
                <a:lnTo>
                  <a:pt x="1115180" y="710550"/>
                </a:lnTo>
                <a:lnTo>
                  <a:pt x="1134689" y="676358"/>
                </a:lnTo>
                <a:lnTo>
                  <a:pt x="1150991" y="640768"/>
                </a:lnTo>
                <a:lnTo>
                  <a:pt x="1163936" y="603906"/>
                </a:lnTo>
                <a:lnTo>
                  <a:pt x="1173370" y="565893"/>
                </a:lnTo>
                <a:lnTo>
                  <a:pt x="1179142" y="526856"/>
                </a:lnTo>
                <a:lnTo>
                  <a:pt x="1181100" y="486918"/>
                </a:lnTo>
                <a:lnTo>
                  <a:pt x="1179142" y="446973"/>
                </a:lnTo>
                <a:lnTo>
                  <a:pt x="1173370" y="407920"/>
                </a:lnTo>
                <a:lnTo>
                  <a:pt x="1163936" y="369883"/>
                </a:lnTo>
                <a:lnTo>
                  <a:pt x="1150991" y="332987"/>
                </a:lnTo>
                <a:lnTo>
                  <a:pt x="1134689" y="297358"/>
                </a:lnTo>
                <a:lnTo>
                  <a:pt x="1115180" y="263120"/>
                </a:lnTo>
                <a:lnTo>
                  <a:pt x="1092618" y="230399"/>
                </a:lnTo>
                <a:lnTo>
                  <a:pt x="1067153" y="199320"/>
                </a:lnTo>
                <a:lnTo>
                  <a:pt x="1038938" y="170008"/>
                </a:lnTo>
                <a:lnTo>
                  <a:pt x="1008126" y="142589"/>
                </a:lnTo>
                <a:lnTo>
                  <a:pt x="974867" y="117186"/>
                </a:lnTo>
                <a:lnTo>
                  <a:pt x="939314" y="93927"/>
                </a:lnTo>
                <a:lnTo>
                  <a:pt x="901619" y="72935"/>
                </a:lnTo>
                <a:lnTo>
                  <a:pt x="861934" y="54335"/>
                </a:lnTo>
                <a:lnTo>
                  <a:pt x="820412" y="38254"/>
                </a:lnTo>
                <a:lnTo>
                  <a:pt x="777203" y="24816"/>
                </a:lnTo>
                <a:lnTo>
                  <a:pt x="732460" y="14147"/>
                </a:lnTo>
                <a:lnTo>
                  <a:pt x="686336" y="6371"/>
                </a:lnTo>
                <a:lnTo>
                  <a:pt x="638982" y="1613"/>
                </a:lnTo>
                <a:lnTo>
                  <a:pt x="590550" y="0"/>
                </a:lnTo>
                <a:close/>
              </a:path>
            </a:pathLst>
          </a:custGeom>
          <a:ln w="28575">
            <a:solidFill>
              <a:srgbClr val="FFFFFF"/>
            </a:solidFill>
          </a:ln>
        </p:spPr>
        <p:txBody>
          <a:bodyPr wrap="square" lIns="0" tIns="0" rIns="0" bIns="0" rtlCol="0"/>
          <a:lstStyle/>
          <a:p>
            <a:endParaRPr/>
          </a:p>
        </p:txBody>
      </p:sp>
      <p:sp>
        <p:nvSpPr>
          <p:cNvPr id="59" name="object 59"/>
          <p:cNvSpPr txBox="1"/>
          <p:nvPr/>
        </p:nvSpPr>
        <p:spPr>
          <a:xfrm>
            <a:off x="6997579" y="5945336"/>
            <a:ext cx="838835" cy="738664"/>
          </a:xfrm>
          <a:prstGeom prst="rect">
            <a:avLst/>
          </a:prstGeom>
        </p:spPr>
        <p:txBody>
          <a:bodyPr vert="horz" wrap="square" lIns="0" tIns="0" rIns="0" bIns="0" rtlCol="0">
            <a:spAutoFit/>
          </a:bodyPr>
          <a:lstStyle/>
          <a:p>
            <a:pPr marL="12700" marR="5080" algn="just">
              <a:lnSpc>
                <a:spcPct val="100000"/>
              </a:lnSpc>
            </a:pPr>
            <a:r>
              <a:rPr sz="1600" spc="-5" dirty="0">
                <a:solidFill>
                  <a:srgbClr val="3333CC"/>
                </a:solidFill>
                <a:latin typeface="Microsoft JhengHei UI" panose="020B0604030504040204" pitchFamily="34" charset="-120"/>
                <a:ea typeface="Microsoft JhengHei UI" panose="020B0604030504040204" pitchFamily="34" charset="-120"/>
                <a:cs typeface="微软雅黑"/>
              </a:rPr>
              <a:t>两个相同 的如何区 </a:t>
            </a:r>
            <a:r>
              <a:rPr sz="1600" dirty="0">
                <a:solidFill>
                  <a:srgbClr val="3333CC"/>
                </a:solidFill>
                <a:latin typeface="Microsoft JhengHei UI" panose="020B0604030504040204" pitchFamily="34" charset="-120"/>
                <a:ea typeface="Microsoft JhengHei UI" panose="020B0604030504040204" pitchFamily="34" charset="-120"/>
                <a:cs typeface="微软雅黑"/>
              </a:rPr>
              <a:t>分呢？</a:t>
            </a:r>
            <a:endParaRPr sz="1600">
              <a:latin typeface="Microsoft JhengHei UI" panose="020B0604030504040204" pitchFamily="34" charset="-120"/>
              <a:ea typeface="Microsoft JhengHei UI" panose="020B0604030504040204" pitchFamily="34" charset="-120"/>
              <a:cs typeface="微软雅黑"/>
            </a:endParaRPr>
          </a:p>
        </p:txBody>
      </p:sp>
      <p:sp>
        <p:nvSpPr>
          <p:cNvPr id="66" name="矩形 65">
            <a:extLst>
              <a:ext uri="{FF2B5EF4-FFF2-40B4-BE49-F238E27FC236}">
                <a16:creationId xmlns="" xmlns:a16="http://schemas.microsoft.com/office/drawing/2014/main" id="{DE7A936C-4DA0-407E-9999-0AED40A059FA}"/>
              </a:ext>
            </a:extLst>
          </p:cNvPr>
          <p:cNvSpPr/>
          <p:nvPr/>
        </p:nvSpPr>
        <p:spPr>
          <a:xfrm>
            <a:off x="241300" y="383633"/>
            <a:ext cx="59436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Microsoft JhengHei" panose="020B0604030504040204" pitchFamily="34" charset="-120"/>
                <a:ea typeface="Microsoft JhengHei" panose="020B0604030504040204" pitchFamily="34" charset="-120"/>
              </a:rPr>
              <a:t>E-R</a:t>
            </a:r>
            <a:r>
              <a:rPr lang="zh-CN" altLang="en-US" sz="2800" b="1" u="dbl" spc="-5" dirty="0">
                <a:solidFill>
                  <a:srgbClr val="000000"/>
                </a:solidFill>
                <a:latin typeface="Microsoft JhengHei" panose="020B0604030504040204" pitchFamily="34" charset="-120"/>
                <a:ea typeface="Microsoft JhengHei" panose="020B0604030504040204" pitchFamily="34" charset="-120"/>
              </a:rPr>
              <a:t>模型</a:t>
            </a:r>
            <a:r>
              <a:rPr lang="en-US" altLang="zh-CN" sz="2800" b="1" u="dbl" spc="-5" dirty="0">
                <a:solidFill>
                  <a:srgbClr val="000000"/>
                </a:solidFill>
                <a:latin typeface="Microsoft JhengHei" panose="020B0604030504040204" pitchFamily="34" charset="-120"/>
                <a:ea typeface="Microsoft JhengHei" panose="020B0604030504040204" pitchFamily="34" charset="-120"/>
              </a:rPr>
              <a:t>--</a:t>
            </a:r>
            <a:r>
              <a:rPr lang="zh-CN" altLang="en-US" sz="2800" b="1" u="dbl" spc="-5" dirty="0">
                <a:solidFill>
                  <a:srgbClr val="000000"/>
                </a:solidFill>
                <a:latin typeface="Microsoft JhengHei" panose="020B0604030504040204" pitchFamily="34" charset="-120"/>
                <a:ea typeface="Microsoft JhengHei" panose="020B0604030504040204" pitchFamily="34" charset="-120"/>
              </a:rPr>
              <a:t>数学建模之基本思想</a:t>
            </a:r>
            <a:endParaRPr lang="zh-CN" altLang="en-US" sz="2400" u="dbl"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bject 40"/>
          <p:cNvSpPr/>
          <p:nvPr/>
        </p:nvSpPr>
        <p:spPr>
          <a:xfrm>
            <a:off x="7820291" y="5513070"/>
            <a:ext cx="930401" cy="486155"/>
          </a:xfrm>
          <a:prstGeom prst="rect">
            <a:avLst/>
          </a:prstGeom>
          <a:blipFill>
            <a:blip r:embed="rId2" cstate="print"/>
            <a:stretch>
              <a:fillRect/>
            </a:stretch>
          </a:blipFill>
        </p:spPr>
        <p:txBody>
          <a:bodyPr wrap="square" lIns="0" tIns="0" rIns="0" bIns="0" rtlCol="0"/>
          <a:lstStyle/>
          <a:p>
            <a:endParaRPr/>
          </a:p>
        </p:txBody>
      </p:sp>
      <p:sp>
        <p:nvSpPr>
          <p:cNvPr id="38" name="object 38"/>
          <p:cNvSpPr/>
          <p:nvPr/>
        </p:nvSpPr>
        <p:spPr>
          <a:xfrm>
            <a:off x="6872351" y="5511546"/>
            <a:ext cx="930414" cy="485393"/>
          </a:xfrm>
          <a:prstGeom prst="rect">
            <a:avLst/>
          </a:prstGeom>
          <a:blipFill>
            <a:blip r:embed="rId3" cstate="print"/>
            <a:stretch>
              <a:fillRect/>
            </a:stretch>
          </a:blipFill>
        </p:spPr>
        <p:txBody>
          <a:bodyPr wrap="square" lIns="0" tIns="0" rIns="0" bIns="0" rtlCol="0"/>
          <a:lstStyle/>
          <a:p>
            <a:endParaRPr/>
          </a:p>
        </p:txBody>
      </p:sp>
      <p:sp>
        <p:nvSpPr>
          <p:cNvPr id="51" name="object 51"/>
          <p:cNvSpPr/>
          <p:nvPr/>
        </p:nvSpPr>
        <p:spPr>
          <a:xfrm>
            <a:off x="6892925" y="3419094"/>
            <a:ext cx="930401" cy="486155"/>
          </a:xfrm>
          <a:prstGeom prst="rect">
            <a:avLst/>
          </a:prstGeom>
          <a:blipFill>
            <a:blip r:embed="rId4" cstate="print"/>
            <a:stretch>
              <a:fillRect/>
            </a:stretch>
          </a:blipFill>
        </p:spPr>
        <p:txBody>
          <a:bodyPr wrap="square" lIns="0" tIns="0" rIns="0" bIns="0" rtlCol="0"/>
          <a:lstStyle/>
          <a:p>
            <a:endParaRPr/>
          </a:p>
        </p:txBody>
      </p:sp>
      <p:sp>
        <p:nvSpPr>
          <p:cNvPr id="3" name="object 3"/>
          <p:cNvSpPr/>
          <p:nvPr/>
        </p:nvSpPr>
        <p:spPr>
          <a:xfrm>
            <a:off x="2903867" y="4422647"/>
            <a:ext cx="1281430" cy="2192655"/>
          </a:xfrm>
          <a:custGeom>
            <a:avLst/>
            <a:gdLst/>
            <a:ahLst/>
            <a:cxnLst/>
            <a:rect l="l" t="t" r="r" b="b"/>
            <a:pathLst>
              <a:path w="1281429" h="2192654">
                <a:moveTo>
                  <a:pt x="640079" y="0"/>
                </a:moveTo>
                <a:lnTo>
                  <a:pt x="587575" y="3633"/>
                </a:lnTo>
                <a:lnTo>
                  <a:pt x="536240" y="14345"/>
                </a:lnTo>
                <a:lnTo>
                  <a:pt x="486241" y="31853"/>
                </a:lnTo>
                <a:lnTo>
                  <a:pt x="437741" y="55875"/>
                </a:lnTo>
                <a:lnTo>
                  <a:pt x="390905" y="86129"/>
                </a:lnTo>
                <a:lnTo>
                  <a:pt x="345899" y="122333"/>
                </a:lnTo>
                <a:lnTo>
                  <a:pt x="302885" y="164203"/>
                </a:lnTo>
                <a:lnTo>
                  <a:pt x="262030" y="211458"/>
                </a:lnTo>
                <a:lnTo>
                  <a:pt x="223497" y="263815"/>
                </a:lnTo>
                <a:lnTo>
                  <a:pt x="187451" y="320992"/>
                </a:lnTo>
                <a:lnTo>
                  <a:pt x="154058" y="382707"/>
                </a:lnTo>
                <a:lnTo>
                  <a:pt x="123480" y="448677"/>
                </a:lnTo>
                <a:lnTo>
                  <a:pt x="95883" y="518621"/>
                </a:lnTo>
                <a:lnTo>
                  <a:pt x="71432" y="592255"/>
                </a:lnTo>
                <a:lnTo>
                  <a:pt x="50291" y="669297"/>
                </a:lnTo>
                <a:lnTo>
                  <a:pt x="32625" y="749466"/>
                </a:lnTo>
                <a:lnTo>
                  <a:pt x="18598" y="832479"/>
                </a:lnTo>
                <a:lnTo>
                  <a:pt x="8375" y="918053"/>
                </a:lnTo>
                <a:lnTo>
                  <a:pt x="2121" y="1005906"/>
                </a:lnTo>
                <a:lnTo>
                  <a:pt x="0" y="1095756"/>
                </a:lnTo>
                <a:lnTo>
                  <a:pt x="2121" y="1185714"/>
                </a:lnTo>
                <a:lnTo>
                  <a:pt x="8375" y="1273665"/>
                </a:lnTo>
                <a:lnTo>
                  <a:pt x="18598" y="1359326"/>
                </a:lnTo>
                <a:lnTo>
                  <a:pt x="32625" y="1442417"/>
                </a:lnTo>
                <a:lnTo>
                  <a:pt x="50291" y="1522654"/>
                </a:lnTo>
                <a:lnTo>
                  <a:pt x="71432" y="1599757"/>
                </a:lnTo>
                <a:lnTo>
                  <a:pt x="95883" y="1673443"/>
                </a:lnTo>
                <a:lnTo>
                  <a:pt x="123480" y="1743431"/>
                </a:lnTo>
                <a:lnTo>
                  <a:pt x="154058" y="1809439"/>
                </a:lnTo>
                <a:lnTo>
                  <a:pt x="187451" y="1871186"/>
                </a:lnTo>
                <a:lnTo>
                  <a:pt x="223497" y="1928389"/>
                </a:lnTo>
                <a:lnTo>
                  <a:pt x="262030" y="1980767"/>
                </a:lnTo>
                <a:lnTo>
                  <a:pt x="302885" y="2028038"/>
                </a:lnTo>
                <a:lnTo>
                  <a:pt x="345899" y="2069920"/>
                </a:lnTo>
                <a:lnTo>
                  <a:pt x="390905" y="2106132"/>
                </a:lnTo>
                <a:lnTo>
                  <a:pt x="437741" y="2136391"/>
                </a:lnTo>
                <a:lnTo>
                  <a:pt x="486241" y="2160417"/>
                </a:lnTo>
                <a:lnTo>
                  <a:pt x="536240" y="2177927"/>
                </a:lnTo>
                <a:lnTo>
                  <a:pt x="587575" y="2188640"/>
                </a:lnTo>
                <a:lnTo>
                  <a:pt x="640079" y="2192274"/>
                </a:lnTo>
                <a:lnTo>
                  <a:pt x="692693" y="2188640"/>
                </a:lnTo>
                <a:lnTo>
                  <a:pt x="744125" y="2177927"/>
                </a:lnTo>
                <a:lnTo>
                  <a:pt x="794212" y="2160417"/>
                </a:lnTo>
                <a:lnTo>
                  <a:pt x="842790" y="2136391"/>
                </a:lnTo>
                <a:lnTo>
                  <a:pt x="889694" y="2106132"/>
                </a:lnTo>
                <a:lnTo>
                  <a:pt x="934761" y="2069920"/>
                </a:lnTo>
                <a:lnTo>
                  <a:pt x="977826" y="2028038"/>
                </a:lnTo>
                <a:lnTo>
                  <a:pt x="1018726" y="1980767"/>
                </a:lnTo>
                <a:lnTo>
                  <a:pt x="1057297" y="1928389"/>
                </a:lnTo>
                <a:lnTo>
                  <a:pt x="1093374" y="1871186"/>
                </a:lnTo>
                <a:lnTo>
                  <a:pt x="1126794" y="1809439"/>
                </a:lnTo>
                <a:lnTo>
                  <a:pt x="1157392" y="1743431"/>
                </a:lnTo>
                <a:lnTo>
                  <a:pt x="1185005" y="1673443"/>
                </a:lnTo>
                <a:lnTo>
                  <a:pt x="1209468" y="1599757"/>
                </a:lnTo>
                <a:lnTo>
                  <a:pt x="1230618" y="1522654"/>
                </a:lnTo>
                <a:lnTo>
                  <a:pt x="1248290" y="1442417"/>
                </a:lnTo>
                <a:lnTo>
                  <a:pt x="1262320" y="1359326"/>
                </a:lnTo>
                <a:lnTo>
                  <a:pt x="1272545" y="1273665"/>
                </a:lnTo>
                <a:lnTo>
                  <a:pt x="1278800" y="1185714"/>
                </a:lnTo>
                <a:lnTo>
                  <a:pt x="1280921" y="1095756"/>
                </a:lnTo>
                <a:lnTo>
                  <a:pt x="1278800" y="1005906"/>
                </a:lnTo>
                <a:lnTo>
                  <a:pt x="1272545" y="918053"/>
                </a:lnTo>
                <a:lnTo>
                  <a:pt x="1262320" y="832479"/>
                </a:lnTo>
                <a:lnTo>
                  <a:pt x="1248290" y="749466"/>
                </a:lnTo>
                <a:lnTo>
                  <a:pt x="1230618" y="669297"/>
                </a:lnTo>
                <a:lnTo>
                  <a:pt x="1209468" y="592255"/>
                </a:lnTo>
                <a:lnTo>
                  <a:pt x="1185005" y="518621"/>
                </a:lnTo>
                <a:lnTo>
                  <a:pt x="1157392" y="448677"/>
                </a:lnTo>
                <a:lnTo>
                  <a:pt x="1126794" y="382707"/>
                </a:lnTo>
                <a:lnTo>
                  <a:pt x="1093374" y="320992"/>
                </a:lnTo>
                <a:lnTo>
                  <a:pt x="1057297" y="263815"/>
                </a:lnTo>
                <a:lnTo>
                  <a:pt x="1018726" y="211458"/>
                </a:lnTo>
                <a:lnTo>
                  <a:pt x="977826" y="164203"/>
                </a:lnTo>
                <a:lnTo>
                  <a:pt x="934761" y="122333"/>
                </a:lnTo>
                <a:lnTo>
                  <a:pt x="889694" y="86129"/>
                </a:lnTo>
                <a:lnTo>
                  <a:pt x="842790" y="55875"/>
                </a:lnTo>
                <a:lnTo>
                  <a:pt x="794212" y="31853"/>
                </a:lnTo>
                <a:lnTo>
                  <a:pt x="744125" y="14345"/>
                </a:lnTo>
                <a:lnTo>
                  <a:pt x="692693" y="3633"/>
                </a:lnTo>
                <a:lnTo>
                  <a:pt x="640079" y="0"/>
                </a:lnTo>
                <a:close/>
              </a:path>
            </a:pathLst>
          </a:custGeom>
          <a:ln w="9525">
            <a:solidFill>
              <a:srgbClr val="000000"/>
            </a:solidFill>
          </a:ln>
        </p:spPr>
        <p:txBody>
          <a:bodyPr wrap="square" lIns="0" tIns="0" rIns="0" bIns="0" rtlCol="0"/>
          <a:lstStyle/>
          <a:p>
            <a:endParaRPr/>
          </a:p>
        </p:txBody>
      </p:sp>
      <p:sp>
        <p:nvSpPr>
          <p:cNvPr id="4" name="object 4"/>
          <p:cNvSpPr/>
          <p:nvPr/>
        </p:nvSpPr>
        <p:spPr>
          <a:xfrm>
            <a:off x="3186569" y="4578096"/>
            <a:ext cx="768350" cy="357505"/>
          </a:xfrm>
          <a:custGeom>
            <a:avLst/>
            <a:gdLst/>
            <a:ahLst/>
            <a:cxnLst/>
            <a:rect l="l" t="t" r="r" b="b"/>
            <a:pathLst>
              <a:path w="768350" h="357504">
                <a:moveTo>
                  <a:pt x="384048" y="0"/>
                </a:moveTo>
                <a:lnTo>
                  <a:pt x="321633" y="2338"/>
                </a:lnTo>
                <a:lnTo>
                  <a:pt x="262469" y="9107"/>
                </a:lnTo>
                <a:lnTo>
                  <a:pt x="207337" y="19936"/>
                </a:lnTo>
                <a:lnTo>
                  <a:pt x="157020" y="34454"/>
                </a:lnTo>
                <a:lnTo>
                  <a:pt x="112299" y="52292"/>
                </a:lnTo>
                <a:lnTo>
                  <a:pt x="73956" y="73078"/>
                </a:lnTo>
                <a:lnTo>
                  <a:pt x="42773" y="96444"/>
                </a:lnTo>
                <a:lnTo>
                  <a:pt x="11133" y="135516"/>
                </a:lnTo>
                <a:lnTo>
                  <a:pt x="0" y="178308"/>
                </a:lnTo>
                <a:lnTo>
                  <a:pt x="1269" y="193016"/>
                </a:lnTo>
                <a:lnTo>
                  <a:pt x="19531" y="234970"/>
                </a:lnTo>
                <a:lnTo>
                  <a:pt x="57421" y="272706"/>
                </a:lnTo>
                <a:lnTo>
                  <a:pt x="92282" y="294911"/>
                </a:lnTo>
                <a:lnTo>
                  <a:pt x="133911" y="314326"/>
                </a:lnTo>
                <a:lnTo>
                  <a:pt x="181528" y="330587"/>
                </a:lnTo>
                <a:lnTo>
                  <a:pt x="234350" y="343328"/>
                </a:lnTo>
                <a:lnTo>
                  <a:pt x="291596" y="352183"/>
                </a:lnTo>
                <a:lnTo>
                  <a:pt x="352483" y="356785"/>
                </a:lnTo>
                <a:lnTo>
                  <a:pt x="384048" y="357378"/>
                </a:lnTo>
                <a:lnTo>
                  <a:pt x="415509" y="356785"/>
                </a:lnTo>
                <a:lnTo>
                  <a:pt x="476252" y="352183"/>
                </a:lnTo>
                <a:lnTo>
                  <a:pt x="533423" y="343328"/>
                </a:lnTo>
                <a:lnTo>
                  <a:pt x="586229" y="330587"/>
                </a:lnTo>
                <a:lnTo>
                  <a:pt x="633872" y="314326"/>
                </a:lnTo>
                <a:lnTo>
                  <a:pt x="675559" y="294911"/>
                </a:lnTo>
                <a:lnTo>
                  <a:pt x="710492" y="272706"/>
                </a:lnTo>
                <a:lnTo>
                  <a:pt x="748491" y="234970"/>
                </a:lnTo>
                <a:lnTo>
                  <a:pt x="766820" y="193016"/>
                </a:lnTo>
                <a:lnTo>
                  <a:pt x="768096" y="178307"/>
                </a:lnTo>
                <a:lnTo>
                  <a:pt x="766820" y="163708"/>
                </a:lnTo>
                <a:lnTo>
                  <a:pt x="748491" y="122017"/>
                </a:lnTo>
                <a:lnTo>
                  <a:pt x="710492" y="84462"/>
                </a:lnTo>
                <a:lnTo>
                  <a:pt x="675559" y="62340"/>
                </a:lnTo>
                <a:lnTo>
                  <a:pt x="633872" y="42981"/>
                </a:lnTo>
                <a:lnTo>
                  <a:pt x="586229" y="26757"/>
                </a:lnTo>
                <a:lnTo>
                  <a:pt x="533423" y="14037"/>
                </a:lnTo>
                <a:lnTo>
                  <a:pt x="476252" y="5192"/>
                </a:lnTo>
                <a:lnTo>
                  <a:pt x="415509" y="592"/>
                </a:lnTo>
                <a:lnTo>
                  <a:pt x="384048" y="0"/>
                </a:lnTo>
                <a:close/>
              </a:path>
            </a:pathLst>
          </a:custGeom>
          <a:ln w="28575">
            <a:solidFill>
              <a:srgbClr val="000000"/>
            </a:solidFill>
          </a:ln>
        </p:spPr>
        <p:txBody>
          <a:bodyPr wrap="square" lIns="0" tIns="0" rIns="0" bIns="0" rtlCol="0"/>
          <a:lstStyle/>
          <a:p>
            <a:endParaRPr/>
          </a:p>
        </p:txBody>
      </p:sp>
      <p:sp>
        <p:nvSpPr>
          <p:cNvPr id="5" name="object 5"/>
          <p:cNvSpPr/>
          <p:nvPr/>
        </p:nvSpPr>
        <p:spPr>
          <a:xfrm>
            <a:off x="2983115" y="5081015"/>
            <a:ext cx="768350" cy="357505"/>
          </a:xfrm>
          <a:custGeom>
            <a:avLst/>
            <a:gdLst/>
            <a:ahLst/>
            <a:cxnLst/>
            <a:rect l="l" t="t" r="r" b="b"/>
            <a:pathLst>
              <a:path w="768350" h="357504">
                <a:moveTo>
                  <a:pt x="384048" y="0"/>
                </a:moveTo>
                <a:lnTo>
                  <a:pt x="321818" y="2339"/>
                </a:lnTo>
                <a:lnTo>
                  <a:pt x="262761" y="9113"/>
                </a:lnTo>
                <a:lnTo>
                  <a:pt x="207673" y="19956"/>
                </a:lnTo>
                <a:lnTo>
                  <a:pt x="157349" y="34503"/>
                </a:lnTo>
                <a:lnTo>
                  <a:pt x="112585" y="52387"/>
                </a:lnTo>
                <a:lnTo>
                  <a:pt x="74176" y="73243"/>
                </a:lnTo>
                <a:lnTo>
                  <a:pt x="42917" y="96705"/>
                </a:lnTo>
                <a:lnTo>
                  <a:pt x="11176" y="135984"/>
                </a:lnTo>
                <a:lnTo>
                  <a:pt x="0" y="179070"/>
                </a:lnTo>
                <a:lnTo>
                  <a:pt x="1275" y="193669"/>
                </a:lnTo>
                <a:lnTo>
                  <a:pt x="19604" y="235360"/>
                </a:lnTo>
                <a:lnTo>
                  <a:pt x="57603" y="272915"/>
                </a:lnTo>
                <a:lnTo>
                  <a:pt x="92536" y="295037"/>
                </a:lnTo>
                <a:lnTo>
                  <a:pt x="134223" y="314396"/>
                </a:lnTo>
                <a:lnTo>
                  <a:pt x="181866" y="330620"/>
                </a:lnTo>
                <a:lnTo>
                  <a:pt x="234672" y="343340"/>
                </a:lnTo>
                <a:lnTo>
                  <a:pt x="291843" y="352185"/>
                </a:lnTo>
                <a:lnTo>
                  <a:pt x="352586" y="356785"/>
                </a:lnTo>
                <a:lnTo>
                  <a:pt x="384048" y="357378"/>
                </a:lnTo>
                <a:lnTo>
                  <a:pt x="415612" y="356785"/>
                </a:lnTo>
                <a:lnTo>
                  <a:pt x="476499" y="352185"/>
                </a:lnTo>
                <a:lnTo>
                  <a:pt x="533745" y="343340"/>
                </a:lnTo>
                <a:lnTo>
                  <a:pt x="586567" y="330620"/>
                </a:lnTo>
                <a:lnTo>
                  <a:pt x="634184" y="314396"/>
                </a:lnTo>
                <a:lnTo>
                  <a:pt x="675813" y="295037"/>
                </a:lnTo>
                <a:lnTo>
                  <a:pt x="710674" y="272915"/>
                </a:lnTo>
                <a:lnTo>
                  <a:pt x="748564" y="235360"/>
                </a:lnTo>
                <a:lnTo>
                  <a:pt x="766826" y="193669"/>
                </a:lnTo>
                <a:lnTo>
                  <a:pt x="768096" y="179069"/>
                </a:lnTo>
                <a:lnTo>
                  <a:pt x="766826" y="164361"/>
                </a:lnTo>
                <a:lnTo>
                  <a:pt x="748564" y="122407"/>
                </a:lnTo>
                <a:lnTo>
                  <a:pt x="710674" y="84671"/>
                </a:lnTo>
                <a:lnTo>
                  <a:pt x="675813" y="62466"/>
                </a:lnTo>
                <a:lnTo>
                  <a:pt x="634184" y="43051"/>
                </a:lnTo>
                <a:lnTo>
                  <a:pt x="586567" y="26790"/>
                </a:lnTo>
                <a:lnTo>
                  <a:pt x="533745" y="14049"/>
                </a:lnTo>
                <a:lnTo>
                  <a:pt x="476499" y="5194"/>
                </a:lnTo>
                <a:lnTo>
                  <a:pt x="415612" y="592"/>
                </a:lnTo>
                <a:lnTo>
                  <a:pt x="384048" y="0"/>
                </a:lnTo>
                <a:close/>
              </a:path>
            </a:pathLst>
          </a:custGeom>
          <a:ln w="28575">
            <a:solidFill>
              <a:srgbClr val="000000"/>
            </a:solidFill>
          </a:ln>
        </p:spPr>
        <p:txBody>
          <a:bodyPr wrap="square" lIns="0" tIns="0" rIns="0" bIns="0" rtlCol="0"/>
          <a:lstStyle/>
          <a:p>
            <a:endParaRPr/>
          </a:p>
        </p:txBody>
      </p:sp>
      <p:sp>
        <p:nvSpPr>
          <p:cNvPr id="6" name="object 6"/>
          <p:cNvSpPr/>
          <p:nvPr/>
        </p:nvSpPr>
        <p:spPr>
          <a:xfrm>
            <a:off x="3308489" y="5586221"/>
            <a:ext cx="768350" cy="357505"/>
          </a:xfrm>
          <a:custGeom>
            <a:avLst/>
            <a:gdLst/>
            <a:ahLst/>
            <a:cxnLst/>
            <a:rect l="l" t="t" r="r" b="b"/>
            <a:pathLst>
              <a:path w="768350" h="357504">
                <a:moveTo>
                  <a:pt x="384048" y="0"/>
                </a:moveTo>
                <a:lnTo>
                  <a:pt x="321818" y="2338"/>
                </a:lnTo>
                <a:lnTo>
                  <a:pt x="262761" y="9107"/>
                </a:lnTo>
                <a:lnTo>
                  <a:pt x="207673" y="19936"/>
                </a:lnTo>
                <a:lnTo>
                  <a:pt x="157349" y="34454"/>
                </a:lnTo>
                <a:lnTo>
                  <a:pt x="112585" y="52292"/>
                </a:lnTo>
                <a:lnTo>
                  <a:pt x="74176" y="73078"/>
                </a:lnTo>
                <a:lnTo>
                  <a:pt x="42917" y="96444"/>
                </a:lnTo>
                <a:lnTo>
                  <a:pt x="11176" y="135516"/>
                </a:lnTo>
                <a:lnTo>
                  <a:pt x="0" y="178308"/>
                </a:lnTo>
                <a:lnTo>
                  <a:pt x="1275" y="193016"/>
                </a:lnTo>
                <a:lnTo>
                  <a:pt x="19604" y="234970"/>
                </a:lnTo>
                <a:lnTo>
                  <a:pt x="57603" y="272706"/>
                </a:lnTo>
                <a:lnTo>
                  <a:pt x="92536" y="294911"/>
                </a:lnTo>
                <a:lnTo>
                  <a:pt x="134223" y="314326"/>
                </a:lnTo>
                <a:lnTo>
                  <a:pt x="181866" y="330587"/>
                </a:lnTo>
                <a:lnTo>
                  <a:pt x="234672" y="343328"/>
                </a:lnTo>
                <a:lnTo>
                  <a:pt x="291843" y="352183"/>
                </a:lnTo>
                <a:lnTo>
                  <a:pt x="352586" y="356785"/>
                </a:lnTo>
                <a:lnTo>
                  <a:pt x="384048" y="357378"/>
                </a:lnTo>
                <a:lnTo>
                  <a:pt x="415612" y="356785"/>
                </a:lnTo>
                <a:lnTo>
                  <a:pt x="476499" y="352183"/>
                </a:lnTo>
                <a:lnTo>
                  <a:pt x="533745" y="343328"/>
                </a:lnTo>
                <a:lnTo>
                  <a:pt x="586567" y="330587"/>
                </a:lnTo>
                <a:lnTo>
                  <a:pt x="634184" y="314326"/>
                </a:lnTo>
                <a:lnTo>
                  <a:pt x="675813" y="294911"/>
                </a:lnTo>
                <a:lnTo>
                  <a:pt x="710674" y="272706"/>
                </a:lnTo>
                <a:lnTo>
                  <a:pt x="748564" y="234970"/>
                </a:lnTo>
                <a:lnTo>
                  <a:pt x="766826" y="193016"/>
                </a:lnTo>
                <a:lnTo>
                  <a:pt x="768096" y="178307"/>
                </a:lnTo>
                <a:lnTo>
                  <a:pt x="766826" y="163708"/>
                </a:lnTo>
                <a:lnTo>
                  <a:pt x="748564" y="122017"/>
                </a:lnTo>
                <a:lnTo>
                  <a:pt x="710674" y="84462"/>
                </a:lnTo>
                <a:lnTo>
                  <a:pt x="675813" y="62340"/>
                </a:lnTo>
                <a:lnTo>
                  <a:pt x="634184" y="42981"/>
                </a:lnTo>
                <a:lnTo>
                  <a:pt x="586567" y="26757"/>
                </a:lnTo>
                <a:lnTo>
                  <a:pt x="533745" y="14037"/>
                </a:lnTo>
                <a:lnTo>
                  <a:pt x="476499" y="5192"/>
                </a:lnTo>
                <a:lnTo>
                  <a:pt x="415612" y="592"/>
                </a:lnTo>
                <a:lnTo>
                  <a:pt x="384048" y="0"/>
                </a:lnTo>
                <a:close/>
              </a:path>
            </a:pathLst>
          </a:custGeom>
          <a:ln w="28575">
            <a:solidFill>
              <a:srgbClr val="000000"/>
            </a:solidFill>
          </a:ln>
        </p:spPr>
        <p:txBody>
          <a:bodyPr wrap="square" lIns="0" tIns="0" rIns="0" bIns="0" rtlCol="0"/>
          <a:lstStyle/>
          <a:p>
            <a:endParaRPr/>
          </a:p>
        </p:txBody>
      </p:sp>
      <p:sp>
        <p:nvSpPr>
          <p:cNvPr id="7" name="object 7"/>
          <p:cNvSpPr/>
          <p:nvPr/>
        </p:nvSpPr>
        <p:spPr>
          <a:xfrm>
            <a:off x="3156089" y="6090665"/>
            <a:ext cx="768350" cy="357505"/>
          </a:xfrm>
          <a:custGeom>
            <a:avLst/>
            <a:gdLst/>
            <a:ahLst/>
            <a:cxnLst/>
            <a:rect l="l" t="t" r="r" b="b"/>
            <a:pathLst>
              <a:path w="768350" h="357504">
                <a:moveTo>
                  <a:pt x="384048" y="0"/>
                </a:moveTo>
                <a:lnTo>
                  <a:pt x="321818" y="2339"/>
                </a:lnTo>
                <a:lnTo>
                  <a:pt x="262761" y="9113"/>
                </a:lnTo>
                <a:lnTo>
                  <a:pt x="207673" y="19956"/>
                </a:lnTo>
                <a:lnTo>
                  <a:pt x="157349" y="34503"/>
                </a:lnTo>
                <a:lnTo>
                  <a:pt x="112585" y="52387"/>
                </a:lnTo>
                <a:lnTo>
                  <a:pt x="74176" y="73243"/>
                </a:lnTo>
                <a:lnTo>
                  <a:pt x="42917" y="96705"/>
                </a:lnTo>
                <a:lnTo>
                  <a:pt x="11176" y="135984"/>
                </a:lnTo>
                <a:lnTo>
                  <a:pt x="0" y="179070"/>
                </a:lnTo>
                <a:lnTo>
                  <a:pt x="1275" y="193669"/>
                </a:lnTo>
                <a:lnTo>
                  <a:pt x="19604" y="235360"/>
                </a:lnTo>
                <a:lnTo>
                  <a:pt x="57603" y="272915"/>
                </a:lnTo>
                <a:lnTo>
                  <a:pt x="92536" y="295037"/>
                </a:lnTo>
                <a:lnTo>
                  <a:pt x="134223" y="314396"/>
                </a:lnTo>
                <a:lnTo>
                  <a:pt x="181866" y="330620"/>
                </a:lnTo>
                <a:lnTo>
                  <a:pt x="234672" y="343340"/>
                </a:lnTo>
                <a:lnTo>
                  <a:pt x="291843" y="352185"/>
                </a:lnTo>
                <a:lnTo>
                  <a:pt x="352586" y="356785"/>
                </a:lnTo>
                <a:lnTo>
                  <a:pt x="384048" y="357378"/>
                </a:lnTo>
                <a:lnTo>
                  <a:pt x="415612" y="356785"/>
                </a:lnTo>
                <a:lnTo>
                  <a:pt x="476499" y="352185"/>
                </a:lnTo>
                <a:lnTo>
                  <a:pt x="533745" y="343340"/>
                </a:lnTo>
                <a:lnTo>
                  <a:pt x="586567" y="330620"/>
                </a:lnTo>
                <a:lnTo>
                  <a:pt x="634184" y="314396"/>
                </a:lnTo>
                <a:lnTo>
                  <a:pt x="675813" y="295037"/>
                </a:lnTo>
                <a:lnTo>
                  <a:pt x="710674" y="272915"/>
                </a:lnTo>
                <a:lnTo>
                  <a:pt x="748564" y="235360"/>
                </a:lnTo>
                <a:lnTo>
                  <a:pt x="766826" y="193669"/>
                </a:lnTo>
                <a:lnTo>
                  <a:pt x="768096" y="179069"/>
                </a:lnTo>
                <a:lnTo>
                  <a:pt x="766826" y="164361"/>
                </a:lnTo>
                <a:lnTo>
                  <a:pt x="748564" y="122407"/>
                </a:lnTo>
                <a:lnTo>
                  <a:pt x="710674" y="84671"/>
                </a:lnTo>
                <a:lnTo>
                  <a:pt x="675813" y="62466"/>
                </a:lnTo>
                <a:lnTo>
                  <a:pt x="634184" y="43051"/>
                </a:lnTo>
                <a:lnTo>
                  <a:pt x="586567" y="26790"/>
                </a:lnTo>
                <a:lnTo>
                  <a:pt x="533745" y="14049"/>
                </a:lnTo>
                <a:lnTo>
                  <a:pt x="476499" y="5194"/>
                </a:lnTo>
                <a:lnTo>
                  <a:pt x="415612" y="592"/>
                </a:lnTo>
                <a:lnTo>
                  <a:pt x="384048" y="0"/>
                </a:lnTo>
                <a:close/>
              </a:path>
            </a:pathLst>
          </a:custGeom>
          <a:ln w="285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8" name="object 8"/>
          <p:cNvSpPr/>
          <p:nvPr/>
        </p:nvSpPr>
        <p:spPr>
          <a:xfrm>
            <a:off x="2211209" y="4377690"/>
            <a:ext cx="1085850" cy="265430"/>
          </a:xfrm>
          <a:custGeom>
            <a:avLst/>
            <a:gdLst/>
            <a:ahLst/>
            <a:cxnLst/>
            <a:rect l="l" t="t" r="r" b="b"/>
            <a:pathLst>
              <a:path w="1085850" h="265429">
                <a:moveTo>
                  <a:pt x="1085850" y="265175"/>
                </a:moveTo>
                <a:lnTo>
                  <a:pt x="0" y="0"/>
                </a:lnTo>
              </a:path>
            </a:pathLst>
          </a:custGeom>
          <a:ln w="28575">
            <a:solidFill>
              <a:srgbClr val="000000"/>
            </a:solidFill>
          </a:ln>
        </p:spPr>
        <p:txBody>
          <a:bodyPr wrap="square" lIns="0" tIns="0" rIns="0" bIns="0" rtlCol="0"/>
          <a:lstStyle/>
          <a:p>
            <a:endParaRPr/>
          </a:p>
        </p:txBody>
      </p:sp>
      <p:sp>
        <p:nvSpPr>
          <p:cNvPr id="9" name="object 9"/>
          <p:cNvSpPr/>
          <p:nvPr/>
        </p:nvSpPr>
        <p:spPr>
          <a:xfrm>
            <a:off x="2211209" y="4377690"/>
            <a:ext cx="954405" cy="756285"/>
          </a:xfrm>
          <a:custGeom>
            <a:avLst/>
            <a:gdLst/>
            <a:ahLst/>
            <a:cxnLst/>
            <a:rect l="l" t="t" r="r" b="b"/>
            <a:pathLst>
              <a:path w="954405" h="756285">
                <a:moveTo>
                  <a:pt x="0" y="0"/>
                </a:moveTo>
                <a:lnTo>
                  <a:pt x="954024" y="755904"/>
                </a:lnTo>
              </a:path>
            </a:pathLst>
          </a:custGeom>
          <a:ln w="28575">
            <a:solidFill>
              <a:srgbClr val="FF0066"/>
            </a:solidFill>
          </a:ln>
        </p:spPr>
        <p:txBody>
          <a:bodyPr wrap="square" lIns="0" tIns="0" rIns="0" bIns="0" rtlCol="0"/>
          <a:lstStyle/>
          <a:p>
            <a:endParaRPr/>
          </a:p>
        </p:txBody>
      </p:sp>
      <p:sp>
        <p:nvSpPr>
          <p:cNvPr id="10" name="object 10"/>
          <p:cNvSpPr/>
          <p:nvPr/>
        </p:nvSpPr>
        <p:spPr>
          <a:xfrm>
            <a:off x="2211209" y="4377690"/>
            <a:ext cx="1179830" cy="1273810"/>
          </a:xfrm>
          <a:custGeom>
            <a:avLst/>
            <a:gdLst/>
            <a:ahLst/>
            <a:cxnLst/>
            <a:rect l="l" t="t" r="r" b="b"/>
            <a:pathLst>
              <a:path w="1179829" h="1273810">
                <a:moveTo>
                  <a:pt x="0" y="0"/>
                </a:moveTo>
                <a:lnTo>
                  <a:pt x="1179576" y="1273302"/>
                </a:lnTo>
              </a:path>
            </a:pathLst>
          </a:custGeom>
          <a:ln w="28575">
            <a:solidFill>
              <a:srgbClr val="FF0066"/>
            </a:solidFill>
          </a:ln>
        </p:spPr>
        <p:txBody>
          <a:bodyPr wrap="square" lIns="0" tIns="0" rIns="0" bIns="0" rtlCol="0"/>
          <a:lstStyle/>
          <a:p>
            <a:endParaRPr/>
          </a:p>
        </p:txBody>
      </p:sp>
      <p:sp>
        <p:nvSpPr>
          <p:cNvPr id="11" name="object 11"/>
          <p:cNvSpPr/>
          <p:nvPr/>
        </p:nvSpPr>
        <p:spPr>
          <a:xfrm>
            <a:off x="3546233" y="4239767"/>
            <a:ext cx="1076960" cy="327025"/>
          </a:xfrm>
          <a:custGeom>
            <a:avLst/>
            <a:gdLst/>
            <a:ahLst/>
            <a:cxnLst/>
            <a:rect l="l" t="t" r="r" b="b"/>
            <a:pathLst>
              <a:path w="1076960" h="327025">
                <a:moveTo>
                  <a:pt x="0" y="326898"/>
                </a:moveTo>
                <a:lnTo>
                  <a:pt x="138684" y="0"/>
                </a:lnTo>
                <a:lnTo>
                  <a:pt x="1076706" y="0"/>
                </a:lnTo>
              </a:path>
            </a:pathLst>
          </a:custGeom>
          <a:ln w="28575">
            <a:solidFill>
              <a:srgbClr val="33CC33"/>
            </a:solidFill>
            <a:prstDash val="dash"/>
          </a:ln>
        </p:spPr>
        <p:txBody>
          <a:bodyPr wrap="square" lIns="0" tIns="0" rIns="0" bIns="0" rtlCol="0"/>
          <a:lstStyle/>
          <a:p>
            <a:endParaRPr/>
          </a:p>
        </p:txBody>
      </p:sp>
      <p:sp>
        <p:nvSpPr>
          <p:cNvPr id="12" name="object 12"/>
          <p:cNvSpPr/>
          <p:nvPr/>
        </p:nvSpPr>
        <p:spPr>
          <a:xfrm>
            <a:off x="1907933" y="5398770"/>
            <a:ext cx="1202690" cy="588010"/>
          </a:xfrm>
          <a:custGeom>
            <a:avLst/>
            <a:gdLst/>
            <a:ahLst/>
            <a:cxnLst/>
            <a:rect l="l" t="t" r="r" b="b"/>
            <a:pathLst>
              <a:path w="1202689" h="588010">
                <a:moveTo>
                  <a:pt x="1202436" y="0"/>
                </a:moveTo>
                <a:lnTo>
                  <a:pt x="614934" y="587501"/>
                </a:lnTo>
                <a:lnTo>
                  <a:pt x="0" y="587501"/>
                </a:lnTo>
              </a:path>
            </a:pathLst>
          </a:custGeom>
          <a:ln w="28575">
            <a:solidFill>
              <a:srgbClr val="33CC33"/>
            </a:solidFill>
            <a:prstDash val="dash"/>
          </a:ln>
        </p:spPr>
        <p:txBody>
          <a:bodyPr wrap="square" lIns="0" tIns="0" rIns="0" bIns="0" rtlCol="0"/>
          <a:lstStyle/>
          <a:p>
            <a:endParaRPr/>
          </a:p>
        </p:txBody>
      </p:sp>
      <p:sp>
        <p:nvSpPr>
          <p:cNvPr id="13" name="object 13"/>
          <p:cNvSpPr/>
          <p:nvPr/>
        </p:nvSpPr>
        <p:spPr>
          <a:xfrm>
            <a:off x="2522867" y="5808726"/>
            <a:ext cx="790575" cy="204470"/>
          </a:xfrm>
          <a:custGeom>
            <a:avLst/>
            <a:gdLst/>
            <a:ahLst/>
            <a:cxnLst/>
            <a:rect l="l" t="t" r="r" b="b"/>
            <a:pathLst>
              <a:path w="790575" h="204470">
                <a:moveTo>
                  <a:pt x="790193" y="0"/>
                </a:moveTo>
                <a:lnTo>
                  <a:pt x="0" y="204215"/>
                </a:lnTo>
              </a:path>
            </a:pathLst>
          </a:custGeom>
          <a:ln w="28575">
            <a:solidFill>
              <a:srgbClr val="33CC33"/>
            </a:solidFill>
            <a:prstDash val="dash"/>
          </a:ln>
        </p:spPr>
        <p:txBody>
          <a:bodyPr wrap="square" lIns="0" tIns="0" rIns="0" bIns="0" rtlCol="0"/>
          <a:lstStyle/>
          <a:p>
            <a:endParaRPr/>
          </a:p>
        </p:txBody>
      </p:sp>
      <p:sp>
        <p:nvSpPr>
          <p:cNvPr id="24" name="object 24"/>
          <p:cNvSpPr txBox="1">
            <a:spLocks noGrp="1"/>
          </p:cNvSpPr>
          <p:nvPr>
            <p:ph type="title"/>
          </p:nvPr>
        </p:nvSpPr>
        <p:spPr>
          <a:xfrm>
            <a:off x="894499" y="689610"/>
            <a:ext cx="8597163" cy="314959"/>
          </a:xfrm>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E-</a:t>
            </a:r>
            <a:r>
              <a:rPr sz="2000" spc="-10" dirty="0">
                <a:solidFill>
                  <a:srgbClr val="FFFFFF"/>
                </a:solidFill>
                <a:latin typeface="Arial"/>
                <a:cs typeface="Arial"/>
              </a:rPr>
              <a:t>R</a:t>
            </a:r>
            <a:r>
              <a:rPr sz="2000" dirty="0">
                <a:solidFill>
                  <a:srgbClr val="FFFFFF"/>
                </a:solidFill>
                <a:latin typeface="华文中宋"/>
                <a:cs typeface="华文中宋"/>
              </a:rPr>
              <a:t>模型</a:t>
            </a:r>
            <a:r>
              <a:rPr sz="2000" spc="-15" dirty="0">
                <a:solidFill>
                  <a:srgbClr val="FFFFFF"/>
                </a:solidFill>
                <a:latin typeface="Arial"/>
                <a:cs typeface="Arial"/>
              </a:rPr>
              <a:t>-</a:t>
            </a:r>
            <a:r>
              <a:rPr sz="2000" spc="-5" dirty="0">
                <a:solidFill>
                  <a:srgbClr val="FFFFFF"/>
                </a:solidFill>
                <a:latin typeface="Arial"/>
                <a:cs typeface="Arial"/>
              </a:rPr>
              <a:t>-</a:t>
            </a:r>
            <a:r>
              <a:rPr sz="2000" spc="-5" dirty="0">
                <a:solidFill>
                  <a:srgbClr val="FFFFFF"/>
                </a:solidFill>
                <a:latin typeface="华文中宋"/>
                <a:cs typeface="华文中宋"/>
              </a:rPr>
              <a:t>数据建模之基本思想 </a:t>
            </a:r>
            <a:r>
              <a:rPr sz="2000" spc="-10" dirty="0">
                <a:solidFill>
                  <a:srgbClr val="FFFFFF"/>
                </a:solidFill>
                <a:latin typeface="Arial"/>
                <a:cs typeface="Arial"/>
              </a:rPr>
              <a:t>(7</a:t>
            </a:r>
            <a:r>
              <a:rPr sz="2000" spc="-5" dirty="0">
                <a:solidFill>
                  <a:srgbClr val="FFFFFF"/>
                </a:solidFill>
                <a:latin typeface="Arial"/>
                <a:cs typeface="Arial"/>
              </a:rPr>
              <a:t>)</a:t>
            </a:r>
            <a:r>
              <a:rPr sz="2000" spc="-5" dirty="0">
                <a:solidFill>
                  <a:srgbClr val="FFFFFF"/>
                </a:solidFill>
                <a:latin typeface="华文中宋"/>
                <a:cs typeface="华文中宋"/>
              </a:rPr>
              <a:t>有什么样的联系需要区分</a:t>
            </a:r>
            <a:r>
              <a:rPr sz="2000" dirty="0">
                <a:solidFill>
                  <a:srgbClr val="FFFFFF"/>
                </a:solidFill>
                <a:latin typeface="华文中宋"/>
                <a:cs typeface="华文中宋"/>
              </a:rPr>
              <a:t>呢</a:t>
            </a:r>
            <a:r>
              <a:rPr sz="2000" spc="-5" dirty="0">
                <a:solidFill>
                  <a:srgbClr val="FFFFFF"/>
                </a:solidFill>
                <a:latin typeface="Arial"/>
                <a:cs typeface="Arial"/>
              </a:rPr>
              <a:t>?</a:t>
            </a:r>
            <a:endParaRPr sz="2000">
              <a:latin typeface="Arial"/>
              <a:cs typeface="Arial"/>
            </a:endParaRPr>
          </a:p>
        </p:txBody>
      </p:sp>
      <p:sp>
        <p:nvSpPr>
          <p:cNvPr id="14" name="object 14"/>
          <p:cNvSpPr txBox="1">
            <a:spLocks noGrp="1"/>
          </p:cNvSpPr>
          <p:nvPr>
            <p:ph type="body" idx="4294967295"/>
          </p:nvPr>
        </p:nvSpPr>
        <p:spPr>
          <a:xfrm>
            <a:off x="944090" y="1418274"/>
            <a:ext cx="8699500" cy="1822750"/>
          </a:xfrm>
          <a:prstGeom prst="rect">
            <a:avLst/>
          </a:prstGeom>
        </p:spPr>
        <p:txBody>
          <a:bodyPr vert="horz" wrap="square" lIns="0" tIns="80335" rIns="0" bIns="0" rtlCol="0">
            <a:spAutoFit/>
          </a:bodyPr>
          <a:lstStyle/>
          <a:p>
            <a:pPr marL="28575">
              <a:lnSpc>
                <a:spcPct val="100000"/>
              </a:lnSpc>
            </a:pPr>
            <a:r>
              <a:rPr sz="2800" b="1" spc="-5" dirty="0">
                <a:solidFill>
                  <a:srgbClr val="000000"/>
                </a:solidFill>
                <a:latin typeface="Microsoft JhengHei UI" panose="020B0604030504040204" pitchFamily="34" charset="-120"/>
                <a:ea typeface="Microsoft JhengHei UI" panose="020B0604030504040204" pitchFamily="34" charset="-120"/>
              </a:rPr>
              <a:t>角色(作用)</a:t>
            </a:r>
            <a:endParaRPr sz="2800" b="1" dirty="0">
              <a:latin typeface="Microsoft JhengHei UI" panose="020B0604030504040204" pitchFamily="34" charset="-120"/>
              <a:ea typeface="Microsoft JhengHei UI" panose="020B0604030504040204" pitchFamily="34" charset="-120"/>
            </a:endParaRPr>
          </a:p>
          <a:p>
            <a:pPr marL="426720" indent="-342900">
              <a:lnSpc>
                <a:spcPct val="100000"/>
              </a:lnSpc>
              <a:spcBef>
                <a:spcPts val="1385"/>
              </a:spcBef>
              <a:buFont typeface="Wingdings" panose="05000000000000000000" pitchFamily="2" charset="2"/>
              <a:buChar char="ü"/>
            </a:pPr>
            <a:r>
              <a:rPr sz="2000" b="0" spc="-5" dirty="0" err="1">
                <a:solidFill>
                  <a:srgbClr val="000000"/>
                </a:solidFill>
                <a:latin typeface="Microsoft JhengHei UI" panose="020B0604030504040204" pitchFamily="34" charset="-120"/>
                <a:ea typeface="Microsoft JhengHei UI" panose="020B0604030504040204" pitchFamily="34" charset="-120"/>
                <a:cs typeface="微软雅黑"/>
              </a:rPr>
              <a:t>实体在联系中的作用称为实体的角色</a:t>
            </a:r>
            <a:endParaRPr sz="2000" dirty="0">
              <a:latin typeface="Microsoft JhengHei UI" panose="020B0604030504040204" pitchFamily="34" charset="-120"/>
              <a:ea typeface="Microsoft JhengHei UI" panose="020B0604030504040204" pitchFamily="34" charset="-120"/>
              <a:cs typeface="微软雅黑"/>
            </a:endParaRPr>
          </a:p>
          <a:p>
            <a:pPr marL="426720" marR="5080" indent="-342900">
              <a:lnSpc>
                <a:spcPct val="130300"/>
              </a:lnSpc>
              <a:buFont typeface="Wingdings" panose="05000000000000000000" pitchFamily="2" charset="2"/>
              <a:buChar char="ü"/>
            </a:pPr>
            <a:r>
              <a:rPr sz="2000" b="0" spc="10" dirty="0" err="1">
                <a:solidFill>
                  <a:srgbClr val="000000"/>
                </a:solidFill>
                <a:latin typeface="Microsoft JhengHei UI" panose="020B0604030504040204" pitchFamily="34" charset="-120"/>
                <a:ea typeface="Microsoft JhengHei UI" panose="020B0604030504040204" pitchFamily="34" charset="-120"/>
                <a:cs typeface="微软雅黑"/>
              </a:rPr>
              <a:t>当</a:t>
            </a:r>
            <a:r>
              <a:rPr sz="2000" b="0" spc="25" dirty="0" err="1">
                <a:solidFill>
                  <a:srgbClr val="000000"/>
                </a:solidFill>
                <a:latin typeface="Microsoft JhengHei UI" panose="020B0604030504040204" pitchFamily="34" charset="-120"/>
                <a:ea typeface="Microsoft JhengHei UI" panose="020B0604030504040204" pitchFamily="34" charset="-120"/>
                <a:cs typeface="微软雅黑"/>
              </a:rPr>
              <a:t>同一</a:t>
            </a:r>
            <a:r>
              <a:rPr sz="2000" b="0" spc="10" dirty="0" err="1">
                <a:solidFill>
                  <a:srgbClr val="000000"/>
                </a:solidFill>
                <a:latin typeface="Microsoft JhengHei UI" panose="020B0604030504040204" pitchFamily="34" charset="-120"/>
                <a:ea typeface="Microsoft JhengHei UI" panose="020B0604030504040204" pitchFamily="34" charset="-120"/>
                <a:cs typeface="微软雅黑"/>
              </a:rPr>
              <a:t>实</a:t>
            </a:r>
            <a:r>
              <a:rPr sz="2000" b="0" spc="25" dirty="0" err="1">
                <a:solidFill>
                  <a:srgbClr val="000000"/>
                </a:solidFill>
                <a:latin typeface="Microsoft JhengHei UI" panose="020B0604030504040204" pitchFamily="34" charset="-120"/>
                <a:ea typeface="Microsoft JhengHei UI" panose="020B0604030504040204" pitchFamily="34" charset="-120"/>
                <a:cs typeface="微软雅黑"/>
              </a:rPr>
              <a:t>体的</a:t>
            </a:r>
            <a:r>
              <a:rPr sz="2000" b="0" spc="10" dirty="0" err="1">
                <a:solidFill>
                  <a:srgbClr val="000000"/>
                </a:solidFill>
                <a:latin typeface="Microsoft JhengHei UI" panose="020B0604030504040204" pitchFamily="34" charset="-120"/>
                <a:ea typeface="Microsoft JhengHei UI" panose="020B0604030504040204" pitchFamily="34" charset="-120"/>
                <a:cs typeface="微软雅黑"/>
              </a:rPr>
              <a:t>不</a:t>
            </a:r>
            <a:r>
              <a:rPr sz="2000" b="0" spc="25" dirty="0" err="1">
                <a:solidFill>
                  <a:srgbClr val="000000"/>
                </a:solidFill>
                <a:latin typeface="Microsoft JhengHei UI" panose="020B0604030504040204" pitchFamily="34" charset="-120"/>
                <a:ea typeface="Microsoft JhengHei UI" panose="020B0604030504040204" pitchFamily="34" charset="-120"/>
                <a:cs typeface="微软雅黑"/>
              </a:rPr>
              <a:t>同实</a:t>
            </a:r>
            <a:r>
              <a:rPr sz="2000" b="0" spc="10" dirty="0" err="1">
                <a:solidFill>
                  <a:srgbClr val="000000"/>
                </a:solidFill>
                <a:latin typeface="Microsoft JhengHei UI" panose="020B0604030504040204" pitchFamily="34" charset="-120"/>
                <a:ea typeface="Microsoft JhengHei UI" panose="020B0604030504040204" pitchFamily="34" charset="-120"/>
                <a:cs typeface="微软雅黑"/>
              </a:rPr>
              <a:t>例</a:t>
            </a:r>
            <a:r>
              <a:rPr sz="2000" b="0" spc="25" dirty="0" err="1">
                <a:solidFill>
                  <a:srgbClr val="000000"/>
                </a:solidFill>
                <a:latin typeface="Microsoft JhengHei UI" panose="020B0604030504040204" pitchFamily="34" charset="-120"/>
                <a:ea typeface="Microsoft JhengHei UI" panose="020B0604030504040204" pitchFamily="34" charset="-120"/>
                <a:cs typeface="微软雅黑"/>
              </a:rPr>
              <a:t>参与</a:t>
            </a:r>
            <a:r>
              <a:rPr sz="2000" b="0" spc="10" dirty="0" err="1">
                <a:solidFill>
                  <a:srgbClr val="000000"/>
                </a:solidFill>
                <a:latin typeface="Microsoft JhengHei UI" panose="020B0604030504040204" pitchFamily="34" charset="-120"/>
                <a:ea typeface="Microsoft JhengHei UI" panose="020B0604030504040204" pitchFamily="34" charset="-120"/>
                <a:cs typeface="微软雅黑"/>
              </a:rPr>
              <a:t>一</a:t>
            </a:r>
            <a:r>
              <a:rPr sz="2000" b="0" spc="0" dirty="0" err="1">
                <a:solidFill>
                  <a:srgbClr val="000000"/>
                </a:solidFill>
                <a:latin typeface="Microsoft JhengHei UI" panose="020B0604030504040204" pitchFamily="34" charset="-120"/>
                <a:ea typeface="Microsoft JhengHei UI" panose="020B0604030504040204" pitchFamily="34" charset="-120"/>
                <a:cs typeface="微软雅黑"/>
              </a:rPr>
              <a:t>个联系时，为区别各实例参与联系的方式</a:t>
            </a:r>
            <a:r>
              <a:rPr sz="2000" b="0" spc="0" dirty="0">
                <a:solidFill>
                  <a:srgbClr val="000000"/>
                </a:solidFill>
                <a:latin typeface="Microsoft JhengHei UI" panose="020B0604030504040204" pitchFamily="34" charset="-120"/>
                <a:ea typeface="Microsoft JhengHei UI" panose="020B0604030504040204" pitchFamily="34" charset="-120"/>
                <a:cs typeface="微软雅黑"/>
              </a:rPr>
              <a:t>， </a:t>
            </a:r>
            <a:r>
              <a:rPr sz="2000" b="0" spc="-5" dirty="0">
                <a:solidFill>
                  <a:srgbClr val="000000"/>
                </a:solidFill>
                <a:latin typeface="Microsoft JhengHei UI" panose="020B0604030504040204" pitchFamily="34" charset="-120"/>
                <a:ea typeface="Microsoft JhengHei UI" panose="020B0604030504040204" pitchFamily="34" charset="-120"/>
                <a:cs typeface="微软雅黑"/>
              </a:rPr>
              <a:t>需要显式指明其</a:t>
            </a:r>
            <a:r>
              <a:rPr sz="2000" u="heavy" spc="-5" dirty="0">
                <a:solidFill>
                  <a:srgbClr val="000000"/>
                </a:solidFill>
                <a:latin typeface="Microsoft JhengHei UI" panose="020B0604030504040204" pitchFamily="34" charset="-120"/>
                <a:ea typeface="Microsoft JhengHei UI" panose="020B0604030504040204" pitchFamily="34" charset="-120"/>
              </a:rPr>
              <a:t>角</a:t>
            </a:r>
            <a:r>
              <a:rPr sz="2000" u="heavy" dirty="0">
                <a:solidFill>
                  <a:srgbClr val="000000"/>
                </a:solidFill>
                <a:latin typeface="Microsoft JhengHei UI" panose="020B0604030504040204" pitchFamily="34" charset="-120"/>
                <a:ea typeface="Microsoft JhengHei UI" panose="020B0604030504040204" pitchFamily="34" charset="-120"/>
              </a:rPr>
              <a:t>色</a:t>
            </a:r>
            <a:r>
              <a:rPr sz="2000" u="heavy" spc="-10" dirty="0">
                <a:solidFill>
                  <a:srgbClr val="000000"/>
                </a:solidFill>
                <a:latin typeface="Microsoft JhengHei UI" panose="020B0604030504040204" pitchFamily="34" charset="-120"/>
                <a:ea typeface="Microsoft JhengHei UI" panose="020B0604030504040204" pitchFamily="34" charset="-120"/>
                <a:cs typeface="Arial"/>
              </a:rPr>
              <a:t>(role)</a:t>
            </a:r>
            <a:endParaRPr sz="2000" dirty="0">
              <a:latin typeface="Microsoft JhengHei UI" panose="020B0604030504040204" pitchFamily="34" charset="-120"/>
              <a:ea typeface="Microsoft JhengHei UI" panose="020B0604030504040204" pitchFamily="34" charset="-120"/>
              <a:cs typeface="Arial"/>
            </a:endParaRPr>
          </a:p>
        </p:txBody>
      </p:sp>
      <p:sp>
        <p:nvSpPr>
          <p:cNvPr id="15" name="object 15"/>
          <p:cNvSpPr txBox="1"/>
          <p:nvPr/>
        </p:nvSpPr>
        <p:spPr>
          <a:xfrm>
            <a:off x="4008253" y="4477635"/>
            <a:ext cx="534670" cy="307777"/>
          </a:xfrm>
          <a:prstGeom prst="rect">
            <a:avLst/>
          </a:prstGeom>
        </p:spPr>
        <p:txBody>
          <a:bodyPr vert="horz" wrap="square" lIns="0" tIns="0" rIns="0" bIns="0" rtlCol="0">
            <a:spAutoFit/>
          </a:bodyPr>
          <a:lstStyle/>
          <a:p>
            <a:pPr marL="12700">
              <a:lnSpc>
                <a:spcPts val="2380"/>
              </a:lnSpc>
            </a:pPr>
            <a:r>
              <a:rPr sz="2000" b="1" spc="-5" dirty="0">
                <a:latin typeface="Microsoft JhengHei UI" panose="020B0604030504040204" pitchFamily="34" charset="-120"/>
                <a:ea typeface="Microsoft JhengHei UI" panose="020B0604030504040204" pitchFamily="34" charset="-120"/>
                <a:cs typeface="新宋体"/>
              </a:rPr>
              <a:t>零件</a:t>
            </a:r>
            <a:endParaRPr sz="2000">
              <a:latin typeface="Microsoft JhengHei UI" panose="020B0604030504040204" pitchFamily="34" charset="-120"/>
              <a:ea typeface="Microsoft JhengHei UI" panose="020B0604030504040204" pitchFamily="34" charset="-120"/>
              <a:cs typeface="新宋体"/>
            </a:endParaRPr>
          </a:p>
        </p:txBody>
      </p:sp>
      <p:sp>
        <p:nvSpPr>
          <p:cNvPr id="16" name="object 16"/>
          <p:cNvSpPr txBox="1"/>
          <p:nvPr/>
        </p:nvSpPr>
        <p:spPr>
          <a:xfrm>
            <a:off x="3267589" y="4675707"/>
            <a:ext cx="563124" cy="215444"/>
          </a:xfrm>
          <a:prstGeom prst="rect">
            <a:avLst/>
          </a:prstGeom>
        </p:spPr>
        <p:txBody>
          <a:bodyPr vert="horz" wrap="square" lIns="0" tIns="0" rIns="0" bIns="0" rtlCol="0">
            <a:spAutoFit/>
          </a:bodyPr>
          <a:lstStyle/>
          <a:p>
            <a:pPr marL="12700">
              <a:lnSpc>
                <a:spcPct val="100000"/>
              </a:lnSpc>
            </a:pPr>
            <a:r>
              <a:rPr sz="1400" b="1" spc="-10" dirty="0">
                <a:latin typeface="Microsoft JhengHei UI" panose="020B0604030504040204" pitchFamily="34" charset="-120"/>
                <a:ea typeface="Microsoft JhengHei UI" panose="020B0604030504040204" pitchFamily="34" charset="-120"/>
                <a:cs typeface="新宋体"/>
              </a:rPr>
              <a:t>零件A</a:t>
            </a:r>
            <a:endParaRPr sz="1400" dirty="0">
              <a:latin typeface="Microsoft JhengHei UI" panose="020B0604030504040204" pitchFamily="34" charset="-120"/>
              <a:ea typeface="Microsoft JhengHei UI" panose="020B0604030504040204" pitchFamily="34" charset="-120"/>
              <a:cs typeface="新宋体"/>
            </a:endParaRPr>
          </a:p>
        </p:txBody>
      </p:sp>
      <p:sp>
        <p:nvSpPr>
          <p:cNvPr id="17" name="object 17"/>
          <p:cNvSpPr txBox="1"/>
          <p:nvPr/>
        </p:nvSpPr>
        <p:spPr>
          <a:xfrm>
            <a:off x="3064135" y="5179389"/>
            <a:ext cx="702316" cy="215444"/>
          </a:xfrm>
          <a:prstGeom prst="rect">
            <a:avLst/>
          </a:prstGeom>
        </p:spPr>
        <p:txBody>
          <a:bodyPr vert="horz" wrap="square" lIns="0" tIns="0" rIns="0" bIns="0" rtlCol="0">
            <a:spAutoFit/>
          </a:bodyPr>
          <a:lstStyle/>
          <a:p>
            <a:pPr marL="12700">
              <a:lnSpc>
                <a:spcPct val="100000"/>
              </a:lnSpc>
            </a:pPr>
            <a:r>
              <a:rPr sz="1400" b="1" spc="-10" dirty="0">
                <a:latin typeface="Microsoft JhengHei UI" panose="020B0604030504040204" pitchFamily="34" charset="-120"/>
                <a:ea typeface="Microsoft JhengHei UI" panose="020B0604030504040204" pitchFamily="34" charset="-120"/>
                <a:cs typeface="新宋体"/>
              </a:rPr>
              <a:t>零件B</a:t>
            </a:r>
            <a:endParaRPr sz="1400" dirty="0">
              <a:latin typeface="Microsoft JhengHei UI" panose="020B0604030504040204" pitchFamily="34" charset="-120"/>
              <a:ea typeface="Microsoft JhengHei UI" panose="020B0604030504040204" pitchFamily="34" charset="-120"/>
              <a:cs typeface="新宋体"/>
            </a:endParaRPr>
          </a:p>
        </p:txBody>
      </p:sp>
      <p:sp>
        <p:nvSpPr>
          <p:cNvPr id="18" name="object 18"/>
          <p:cNvSpPr txBox="1"/>
          <p:nvPr/>
        </p:nvSpPr>
        <p:spPr>
          <a:xfrm>
            <a:off x="3389509" y="5683833"/>
            <a:ext cx="693160" cy="215444"/>
          </a:xfrm>
          <a:prstGeom prst="rect">
            <a:avLst/>
          </a:prstGeom>
        </p:spPr>
        <p:txBody>
          <a:bodyPr vert="horz" wrap="square" lIns="0" tIns="0" rIns="0" bIns="0" rtlCol="0">
            <a:spAutoFit/>
          </a:bodyPr>
          <a:lstStyle/>
          <a:p>
            <a:pPr marL="12700">
              <a:lnSpc>
                <a:spcPct val="100000"/>
              </a:lnSpc>
            </a:pPr>
            <a:r>
              <a:rPr sz="1400" b="1" spc="-10" dirty="0">
                <a:latin typeface="Microsoft JhengHei UI" panose="020B0604030504040204" pitchFamily="34" charset="-120"/>
                <a:ea typeface="Microsoft JhengHei UI" panose="020B0604030504040204" pitchFamily="34" charset="-120"/>
                <a:cs typeface="新宋体"/>
              </a:rPr>
              <a:t>零件C</a:t>
            </a:r>
            <a:endParaRPr sz="1400" dirty="0">
              <a:latin typeface="Microsoft JhengHei UI" panose="020B0604030504040204" pitchFamily="34" charset="-120"/>
              <a:ea typeface="Microsoft JhengHei UI" panose="020B0604030504040204" pitchFamily="34" charset="-120"/>
              <a:cs typeface="新宋体"/>
            </a:endParaRPr>
          </a:p>
        </p:txBody>
      </p:sp>
      <p:sp>
        <p:nvSpPr>
          <p:cNvPr id="19" name="object 19"/>
          <p:cNvSpPr txBox="1"/>
          <p:nvPr/>
        </p:nvSpPr>
        <p:spPr>
          <a:xfrm>
            <a:off x="3237109" y="6189039"/>
            <a:ext cx="470534" cy="203200"/>
          </a:xfrm>
          <a:prstGeom prst="rect">
            <a:avLst/>
          </a:prstGeom>
        </p:spPr>
        <p:txBody>
          <a:bodyPr vert="horz" wrap="square" lIns="0" tIns="0" rIns="0" bIns="0" rtlCol="0">
            <a:spAutoFit/>
          </a:bodyPr>
          <a:lstStyle/>
          <a:p>
            <a:pPr marL="12700">
              <a:lnSpc>
                <a:spcPct val="100000"/>
              </a:lnSpc>
            </a:pPr>
            <a:r>
              <a:rPr sz="1400" b="1" spc="-10" dirty="0">
                <a:latin typeface="新宋体"/>
                <a:cs typeface="新宋体"/>
              </a:rPr>
              <a:t>零件K</a:t>
            </a:r>
            <a:endParaRPr sz="1400" dirty="0">
              <a:latin typeface="新宋体"/>
              <a:cs typeface="新宋体"/>
            </a:endParaRPr>
          </a:p>
        </p:txBody>
      </p:sp>
      <p:sp>
        <p:nvSpPr>
          <p:cNvPr id="20" name="object 20"/>
          <p:cNvSpPr txBox="1"/>
          <p:nvPr/>
        </p:nvSpPr>
        <p:spPr>
          <a:xfrm>
            <a:off x="2577979" y="4218507"/>
            <a:ext cx="558165" cy="215444"/>
          </a:xfrm>
          <a:prstGeom prst="rect">
            <a:avLst/>
          </a:prstGeom>
        </p:spPr>
        <p:txBody>
          <a:bodyPr vert="horz" wrap="square" lIns="0" tIns="0" rIns="0" bIns="0" rtlCol="0">
            <a:spAutoFit/>
          </a:bodyPr>
          <a:lstStyle/>
          <a:p>
            <a:pPr marL="12700">
              <a:lnSpc>
                <a:spcPct val="100000"/>
              </a:lnSpc>
            </a:pPr>
            <a:r>
              <a:rPr sz="1400" b="1" spc="-5" dirty="0">
                <a:latin typeface="Microsoft JhengHei UI" panose="020B0604030504040204" pitchFamily="34" charset="-120"/>
                <a:ea typeface="Microsoft JhengHei UI" panose="020B0604030504040204" pitchFamily="34" charset="-120"/>
                <a:cs typeface="新宋体"/>
              </a:rPr>
              <a:t>装</a:t>
            </a:r>
            <a:r>
              <a:rPr sz="1400" b="1" spc="-20" dirty="0">
                <a:latin typeface="Microsoft JhengHei UI" panose="020B0604030504040204" pitchFamily="34" charset="-120"/>
                <a:ea typeface="Microsoft JhengHei UI" panose="020B0604030504040204" pitchFamily="34" charset="-120"/>
                <a:cs typeface="新宋体"/>
              </a:rPr>
              <a:t>配</a:t>
            </a:r>
            <a:r>
              <a:rPr sz="1400" b="1" spc="-10" dirty="0">
                <a:latin typeface="Microsoft JhengHei UI" panose="020B0604030504040204" pitchFamily="34" charset="-120"/>
                <a:ea typeface="Microsoft JhengHei UI" panose="020B0604030504040204" pitchFamily="34" charset="-120"/>
                <a:cs typeface="新宋体"/>
              </a:rPr>
              <a:t>成</a:t>
            </a:r>
            <a:endParaRPr sz="1400">
              <a:latin typeface="Microsoft JhengHei UI" panose="020B0604030504040204" pitchFamily="34" charset="-120"/>
              <a:ea typeface="Microsoft JhengHei UI" panose="020B0604030504040204" pitchFamily="34" charset="-120"/>
              <a:cs typeface="新宋体"/>
            </a:endParaRPr>
          </a:p>
        </p:txBody>
      </p:sp>
      <p:sp>
        <p:nvSpPr>
          <p:cNvPr id="21" name="object 21"/>
          <p:cNvSpPr txBox="1"/>
          <p:nvPr/>
        </p:nvSpPr>
        <p:spPr>
          <a:xfrm>
            <a:off x="1963812" y="4879156"/>
            <a:ext cx="736600" cy="215444"/>
          </a:xfrm>
          <a:prstGeom prst="rect">
            <a:avLst/>
          </a:prstGeom>
        </p:spPr>
        <p:txBody>
          <a:bodyPr vert="horz" wrap="square" lIns="0" tIns="0" rIns="0" bIns="0" rtlCol="0">
            <a:spAutoFit/>
          </a:bodyPr>
          <a:lstStyle/>
          <a:p>
            <a:pPr marL="12700">
              <a:lnSpc>
                <a:spcPct val="100000"/>
              </a:lnSpc>
            </a:pPr>
            <a:r>
              <a:rPr sz="1400" b="1" spc="-10" dirty="0">
                <a:solidFill>
                  <a:srgbClr val="FF0000"/>
                </a:solidFill>
                <a:latin typeface="Microsoft JhengHei UI" panose="020B0604030504040204" pitchFamily="34" charset="-120"/>
                <a:ea typeface="Microsoft JhengHei UI" panose="020B0604030504040204" pitchFamily="34" charset="-120"/>
                <a:cs typeface="新宋体"/>
              </a:rPr>
              <a:t>被装配到</a:t>
            </a:r>
            <a:endParaRPr sz="1400">
              <a:latin typeface="Microsoft JhengHei UI" panose="020B0604030504040204" pitchFamily="34" charset="-120"/>
              <a:ea typeface="Microsoft JhengHei UI" panose="020B0604030504040204" pitchFamily="34" charset="-120"/>
              <a:cs typeface="新宋体"/>
            </a:endParaRPr>
          </a:p>
        </p:txBody>
      </p:sp>
      <p:sp>
        <p:nvSpPr>
          <p:cNvPr id="22" name="object 22"/>
          <p:cNvSpPr txBox="1"/>
          <p:nvPr/>
        </p:nvSpPr>
        <p:spPr>
          <a:xfrm>
            <a:off x="3665353" y="3959978"/>
            <a:ext cx="1233805" cy="276999"/>
          </a:xfrm>
          <a:prstGeom prst="rect">
            <a:avLst/>
          </a:prstGeom>
        </p:spPr>
        <p:txBody>
          <a:bodyPr vert="horz" wrap="square" lIns="0" tIns="0" rIns="0" bIns="0" rtlCol="0">
            <a:spAutoFit/>
          </a:bodyPr>
          <a:lstStyle/>
          <a:p>
            <a:pPr marL="12700">
              <a:lnSpc>
                <a:spcPct val="100000"/>
              </a:lnSpc>
            </a:pPr>
            <a:r>
              <a:rPr sz="1800" b="1" spc="-5" dirty="0">
                <a:solidFill>
                  <a:srgbClr val="3333CC"/>
                </a:solidFill>
                <a:latin typeface="Microsoft JhengHei UI" panose="020B0604030504040204" pitchFamily="34" charset="-120"/>
                <a:ea typeface="Microsoft JhengHei UI" panose="020B0604030504040204" pitchFamily="34" charset="-120"/>
                <a:cs typeface="微软雅黑"/>
              </a:rPr>
              <a:t>零件号:父件</a:t>
            </a:r>
            <a:endParaRPr sz="1800">
              <a:latin typeface="Microsoft JhengHei UI" panose="020B0604030504040204" pitchFamily="34" charset="-120"/>
              <a:ea typeface="Microsoft JhengHei UI" panose="020B0604030504040204" pitchFamily="34" charset="-120"/>
              <a:cs typeface="微软雅黑"/>
            </a:endParaRPr>
          </a:p>
        </p:txBody>
      </p:sp>
      <p:sp>
        <p:nvSpPr>
          <p:cNvPr id="23" name="object 23"/>
          <p:cNvSpPr txBox="1"/>
          <p:nvPr/>
        </p:nvSpPr>
        <p:spPr>
          <a:xfrm>
            <a:off x="1082927" y="5708014"/>
            <a:ext cx="1233805" cy="276999"/>
          </a:xfrm>
          <a:prstGeom prst="rect">
            <a:avLst/>
          </a:prstGeom>
        </p:spPr>
        <p:txBody>
          <a:bodyPr vert="horz" wrap="square" lIns="0" tIns="0" rIns="0" bIns="0" rtlCol="0">
            <a:spAutoFit/>
          </a:bodyPr>
          <a:lstStyle/>
          <a:p>
            <a:pPr marL="12700">
              <a:lnSpc>
                <a:spcPct val="100000"/>
              </a:lnSpc>
            </a:pPr>
            <a:r>
              <a:rPr sz="1800" b="1" spc="-5" dirty="0">
                <a:solidFill>
                  <a:srgbClr val="3333CC"/>
                </a:solidFill>
                <a:latin typeface="Microsoft JhengHei UI" panose="020B0604030504040204" pitchFamily="34" charset="-120"/>
                <a:ea typeface="Microsoft JhengHei UI" panose="020B0604030504040204" pitchFamily="34" charset="-120"/>
                <a:cs typeface="微软雅黑"/>
              </a:rPr>
              <a:t>零件号:子件</a:t>
            </a:r>
            <a:endParaRPr sz="1800">
              <a:latin typeface="Microsoft JhengHei UI" panose="020B0604030504040204" pitchFamily="34" charset="-120"/>
              <a:ea typeface="Microsoft JhengHei UI" panose="020B0604030504040204" pitchFamily="34" charset="-120"/>
              <a:cs typeface="微软雅黑"/>
            </a:endParaRPr>
          </a:p>
        </p:txBody>
      </p:sp>
      <p:sp>
        <p:nvSpPr>
          <p:cNvPr id="25" name="object 25"/>
          <p:cNvSpPr/>
          <p:nvPr/>
        </p:nvSpPr>
        <p:spPr>
          <a:xfrm>
            <a:off x="1302143" y="3763517"/>
            <a:ext cx="977900" cy="957580"/>
          </a:xfrm>
          <a:custGeom>
            <a:avLst/>
            <a:gdLst/>
            <a:ahLst/>
            <a:cxnLst/>
            <a:rect l="l" t="t" r="r" b="b"/>
            <a:pathLst>
              <a:path w="977900" h="957579">
                <a:moveTo>
                  <a:pt x="977646" y="478536"/>
                </a:moveTo>
                <a:lnTo>
                  <a:pt x="976026" y="439271"/>
                </a:lnTo>
                <a:lnTo>
                  <a:pt x="971252" y="400884"/>
                </a:lnTo>
                <a:lnTo>
                  <a:pt x="963447" y="363497"/>
                </a:lnTo>
                <a:lnTo>
                  <a:pt x="939248" y="292215"/>
                </a:lnTo>
                <a:lnTo>
                  <a:pt x="904430" y="226407"/>
                </a:lnTo>
                <a:lnTo>
                  <a:pt x="859996" y="167058"/>
                </a:lnTo>
                <a:lnTo>
                  <a:pt x="806945" y="115150"/>
                </a:lnTo>
                <a:lnTo>
                  <a:pt x="746280" y="71665"/>
                </a:lnTo>
                <a:lnTo>
                  <a:pt x="679001" y="37588"/>
                </a:lnTo>
                <a:lnTo>
                  <a:pt x="643195" y="24383"/>
                </a:lnTo>
                <a:lnTo>
                  <a:pt x="606110" y="13900"/>
                </a:lnTo>
                <a:lnTo>
                  <a:pt x="567873" y="6259"/>
                </a:lnTo>
                <a:lnTo>
                  <a:pt x="528609" y="1585"/>
                </a:lnTo>
                <a:lnTo>
                  <a:pt x="488442" y="0"/>
                </a:lnTo>
                <a:lnTo>
                  <a:pt x="448383" y="1585"/>
                </a:lnTo>
                <a:lnTo>
                  <a:pt x="409216" y="6259"/>
                </a:lnTo>
                <a:lnTo>
                  <a:pt x="371067" y="13900"/>
                </a:lnTo>
                <a:lnTo>
                  <a:pt x="334060" y="24384"/>
                </a:lnTo>
                <a:lnTo>
                  <a:pt x="263979" y="53389"/>
                </a:lnTo>
                <a:lnTo>
                  <a:pt x="199979" y="92293"/>
                </a:lnTo>
                <a:lnTo>
                  <a:pt x="143065" y="140112"/>
                </a:lnTo>
                <a:lnTo>
                  <a:pt x="94244" y="195864"/>
                </a:lnTo>
                <a:lnTo>
                  <a:pt x="54521" y="258565"/>
                </a:lnTo>
                <a:lnTo>
                  <a:pt x="24902" y="327233"/>
                </a:lnTo>
                <a:lnTo>
                  <a:pt x="6393" y="400884"/>
                </a:lnTo>
                <a:lnTo>
                  <a:pt x="1619" y="439271"/>
                </a:lnTo>
                <a:lnTo>
                  <a:pt x="0" y="478536"/>
                </a:lnTo>
                <a:lnTo>
                  <a:pt x="1619" y="517800"/>
                </a:lnTo>
                <a:lnTo>
                  <a:pt x="6393" y="556187"/>
                </a:lnTo>
                <a:lnTo>
                  <a:pt x="14196" y="593574"/>
                </a:lnTo>
                <a:lnTo>
                  <a:pt x="38385" y="664856"/>
                </a:lnTo>
                <a:lnTo>
                  <a:pt x="73182" y="730664"/>
                </a:lnTo>
                <a:lnTo>
                  <a:pt x="86106" y="749405"/>
                </a:lnTo>
                <a:lnTo>
                  <a:pt x="86106" y="478536"/>
                </a:lnTo>
                <a:lnTo>
                  <a:pt x="87443" y="446285"/>
                </a:lnTo>
                <a:lnTo>
                  <a:pt x="97825" y="384042"/>
                </a:lnTo>
                <a:lnTo>
                  <a:pt x="117788" y="325481"/>
                </a:lnTo>
                <a:lnTo>
                  <a:pt x="146495" y="271412"/>
                </a:lnTo>
                <a:lnTo>
                  <a:pt x="183109" y="222644"/>
                </a:lnTo>
                <a:lnTo>
                  <a:pt x="226794" y="179986"/>
                </a:lnTo>
                <a:lnTo>
                  <a:pt x="276713" y="144249"/>
                </a:lnTo>
                <a:lnTo>
                  <a:pt x="332029" y="116240"/>
                </a:lnTo>
                <a:lnTo>
                  <a:pt x="391906" y="96770"/>
                </a:lnTo>
                <a:lnTo>
                  <a:pt x="455506" y="86647"/>
                </a:lnTo>
                <a:lnTo>
                  <a:pt x="488442" y="85344"/>
                </a:lnTo>
                <a:lnTo>
                  <a:pt x="521480" y="86647"/>
                </a:lnTo>
                <a:lnTo>
                  <a:pt x="585225" y="96770"/>
                </a:lnTo>
                <a:lnTo>
                  <a:pt x="645175" y="116240"/>
                </a:lnTo>
                <a:lnTo>
                  <a:pt x="700508" y="144249"/>
                </a:lnTo>
                <a:lnTo>
                  <a:pt x="750400" y="179986"/>
                </a:lnTo>
                <a:lnTo>
                  <a:pt x="794028" y="222644"/>
                </a:lnTo>
                <a:lnTo>
                  <a:pt x="830570" y="271412"/>
                </a:lnTo>
                <a:lnTo>
                  <a:pt x="859202" y="325481"/>
                </a:lnTo>
                <a:lnTo>
                  <a:pt x="879102" y="384042"/>
                </a:lnTo>
                <a:lnTo>
                  <a:pt x="889446" y="446285"/>
                </a:lnTo>
                <a:lnTo>
                  <a:pt x="890778" y="478536"/>
                </a:lnTo>
                <a:lnTo>
                  <a:pt x="890778" y="750448"/>
                </a:lnTo>
                <a:lnTo>
                  <a:pt x="904430" y="730664"/>
                </a:lnTo>
                <a:lnTo>
                  <a:pt x="939248" y="664856"/>
                </a:lnTo>
                <a:lnTo>
                  <a:pt x="963447" y="593574"/>
                </a:lnTo>
                <a:lnTo>
                  <a:pt x="971252" y="556187"/>
                </a:lnTo>
                <a:lnTo>
                  <a:pt x="976026" y="517800"/>
                </a:lnTo>
                <a:lnTo>
                  <a:pt x="977646" y="478536"/>
                </a:lnTo>
                <a:close/>
              </a:path>
              <a:path w="977900" h="957579">
                <a:moveTo>
                  <a:pt x="890778" y="750448"/>
                </a:moveTo>
                <a:lnTo>
                  <a:pt x="890778" y="478536"/>
                </a:lnTo>
                <a:lnTo>
                  <a:pt x="889446" y="510894"/>
                </a:lnTo>
                <a:lnTo>
                  <a:pt x="885520" y="542524"/>
                </a:lnTo>
                <a:lnTo>
                  <a:pt x="870295" y="603193"/>
                </a:lnTo>
                <a:lnTo>
                  <a:pt x="845926" y="659738"/>
                </a:lnTo>
                <a:lnTo>
                  <a:pt x="813236" y="711354"/>
                </a:lnTo>
                <a:lnTo>
                  <a:pt x="773049" y="757237"/>
                </a:lnTo>
                <a:lnTo>
                  <a:pt x="726186" y="796582"/>
                </a:lnTo>
                <a:lnTo>
                  <a:pt x="673470" y="828585"/>
                </a:lnTo>
                <a:lnTo>
                  <a:pt x="615726" y="852440"/>
                </a:lnTo>
                <a:lnTo>
                  <a:pt x="553775" y="867343"/>
                </a:lnTo>
                <a:lnTo>
                  <a:pt x="488442" y="872490"/>
                </a:lnTo>
                <a:lnTo>
                  <a:pt x="455506" y="871186"/>
                </a:lnTo>
                <a:lnTo>
                  <a:pt x="391906" y="861061"/>
                </a:lnTo>
                <a:lnTo>
                  <a:pt x="332029" y="841581"/>
                </a:lnTo>
                <a:lnTo>
                  <a:pt x="276713" y="813551"/>
                </a:lnTo>
                <a:lnTo>
                  <a:pt x="226794" y="777777"/>
                </a:lnTo>
                <a:lnTo>
                  <a:pt x="183109" y="735062"/>
                </a:lnTo>
                <a:lnTo>
                  <a:pt x="146495" y="686212"/>
                </a:lnTo>
                <a:lnTo>
                  <a:pt x="117788" y="632031"/>
                </a:lnTo>
                <a:lnTo>
                  <a:pt x="97825" y="573323"/>
                </a:lnTo>
                <a:lnTo>
                  <a:pt x="87443" y="510894"/>
                </a:lnTo>
                <a:lnTo>
                  <a:pt x="86106" y="478536"/>
                </a:lnTo>
                <a:lnTo>
                  <a:pt x="86106" y="749405"/>
                </a:lnTo>
                <a:lnTo>
                  <a:pt x="117580" y="790013"/>
                </a:lnTo>
                <a:lnTo>
                  <a:pt x="170573" y="841921"/>
                </a:lnTo>
                <a:lnTo>
                  <a:pt x="231156" y="885406"/>
                </a:lnTo>
                <a:lnTo>
                  <a:pt x="298323" y="919483"/>
                </a:lnTo>
                <a:lnTo>
                  <a:pt x="371067" y="943171"/>
                </a:lnTo>
                <a:lnTo>
                  <a:pt x="409216" y="950812"/>
                </a:lnTo>
                <a:lnTo>
                  <a:pt x="448383" y="955486"/>
                </a:lnTo>
                <a:lnTo>
                  <a:pt x="488442" y="957072"/>
                </a:lnTo>
                <a:lnTo>
                  <a:pt x="528609" y="955486"/>
                </a:lnTo>
                <a:lnTo>
                  <a:pt x="567873" y="950812"/>
                </a:lnTo>
                <a:lnTo>
                  <a:pt x="606110" y="943171"/>
                </a:lnTo>
                <a:lnTo>
                  <a:pt x="643195" y="932688"/>
                </a:lnTo>
                <a:lnTo>
                  <a:pt x="679001" y="919483"/>
                </a:lnTo>
                <a:lnTo>
                  <a:pt x="746280" y="885406"/>
                </a:lnTo>
                <a:lnTo>
                  <a:pt x="806945" y="841921"/>
                </a:lnTo>
                <a:lnTo>
                  <a:pt x="859996" y="790013"/>
                </a:lnTo>
                <a:lnTo>
                  <a:pt x="883353" y="761207"/>
                </a:lnTo>
                <a:lnTo>
                  <a:pt x="890778" y="750448"/>
                </a:lnTo>
                <a:close/>
              </a:path>
            </a:pathLst>
          </a:custGeom>
          <a:solidFill>
            <a:srgbClr val="B90000"/>
          </a:solidFill>
        </p:spPr>
        <p:txBody>
          <a:bodyPr wrap="square" lIns="0" tIns="0" rIns="0" bIns="0" rtlCol="0"/>
          <a:lstStyle/>
          <a:p>
            <a:endParaRPr/>
          </a:p>
        </p:txBody>
      </p:sp>
      <p:sp>
        <p:nvSpPr>
          <p:cNvPr id="26" name="object 26"/>
          <p:cNvSpPr/>
          <p:nvPr/>
        </p:nvSpPr>
        <p:spPr>
          <a:xfrm>
            <a:off x="1382915" y="3841241"/>
            <a:ext cx="816610" cy="802005"/>
          </a:xfrm>
          <a:custGeom>
            <a:avLst/>
            <a:gdLst/>
            <a:ahLst/>
            <a:cxnLst/>
            <a:rect l="l" t="t" r="r" b="b"/>
            <a:pathLst>
              <a:path w="816610" h="802004">
                <a:moveTo>
                  <a:pt x="816101" y="400811"/>
                </a:moveTo>
                <a:lnTo>
                  <a:pt x="810755" y="335891"/>
                </a:lnTo>
                <a:lnTo>
                  <a:pt x="795278" y="274271"/>
                </a:lnTo>
                <a:lnTo>
                  <a:pt x="770510" y="216784"/>
                </a:lnTo>
                <a:lnTo>
                  <a:pt x="737292" y="164262"/>
                </a:lnTo>
                <a:lnTo>
                  <a:pt x="696467" y="117538"/>
                </a:lnTo>
                <a:lnTo>
                  <a:pt x="648876" y="77443"/>
                </a:lnTo>
                <a:lnTo>
                  <a:pt x="595359" y="44810"/>
                </a:lnTo>
                <a:lnTo>
                  <a:pt x="536758" y="20470"/>
                </a:lnTo>
                <a:lnTo>
                  <a:pt x="473915" y="5256"/>
                </a:lnTo>
                <a:lnTo>
                  <a:pt x="407669" y="0"/>
                </a:lnTo>
                <a:lnTo>
                  <a:pt x="374283" y="1331"/>
                </a:lnTo>
                <a:lnTo>
                  <a:pt x="309819" y="11670"/>
                </a:lnTo>
                <a:lnTo>
                  <a:pt x="249138" y="31551"/>
                </a:lnTo>
                <a:lnTo>
                  <a:pt x="193086" y="60142"/>
                </a:lnTo>
                <a:lnTo>
                  <a:pt x="142509" y="96610"/>
                </a:lnTo>
                <a:lnTo>
                  <a:pt x="98253" y="140123"/>
                </a:lnTo>
                <a:lnTo>
                  <a:pt x="61164" y="189850"/>
                </a:lnTo>
                <a:lnTo>
                  <a:pt x="32087" y="244959"/>
                </a:lnTo>
                <a:lnTo>
                  <a:pt x="11868" y="304616"/>
                </a:lnTo>
                <a:lnTo>
                  <a:pt x="1353" y="367990"/>
                </a:lnTo>
                <a:lnTo>
                  <a:pt x="0" y="400812"/>
                </a:lnTo>
                <a:lnTo>
                  <a:pt x="1353" y="433736"/>
                </a:lnTo>
                <a:lnTo>
                  <a:pt x="11868" y="497255"/>
                </a:lnTo>
                <a:lnTo>
                  <a:pt x="32087" y="556986"/>
                </a:lnTo>
                <a:lnTo>
                  <a:pt x="61164" y="612111"/>
                </a:lnTo>
                <a:lnTo>
                  <a:pt x="98253" y="661811"/>
                </a:lnTo>
                <a:lnTo>
                  <a:pt x="142509" y="705268"/>
                </a:lnTo>
                <a:lnTo>
                  <a:pt x="193086" y="741663"/>
                </a:lnTo>
                <a:lnTo>
                  <a:pt x="249138" y="770179"/>
                </a:lnTo>
                <a:lnTo>
                  <a:pt x="309819" y="789997"/>
                </a:lnTo>
                <a:lnTo>
                  <a:pt x="374283" y="800298"/>
                </a:lnTo>
                <a:lnTo>
                  <a:pt x="407670" y="801624"/>
                </a:lnTo>
                <a:lnTo>
                  <a:pt x="441165" y="800298"/>
                </a:lnTo>
                <a:lnTo>
                  <a:pt x="505814" y="789997"/>
                </a:lnTo>
                <a:lnTo>
                  <a:pt x="566642" y="770179"/>
                </a:lnTo>
                <a:lnTo>
                  <a:pt x="622806" y="741663"/>
                </a:lnTo>
                <a:lnTo>
                  <a:pt x="673465" y="705268"/>
                </a:lnTo>
                <a:lnTo>
                  <a:pt x="717778" y="661811"/>
                </a:lnTo>
                <a:lnTo>
                  <a:pt x="754905" y="612111"/>
                </a:lnTo>
                <a:lnTo>
                  <a:pt x="784002" y="556986"/>
                </a:lnTo>
                <a:lnTo>
                  <a:pt x="804230" y="497255"/>
                </a:lnTo>
                <a:lnTo>
                  <a:pt x="814747" y="433736"/>
                </a:lnTo>
                <a:lnTo>
                  <a:pt x="816101" y="400811"/>
                </a:lnTo>
                <a:close/>
              </a:path>
            </a:pathLst>
          </a:custGeom>
          <a:solidFill>
            <a:srgbClr val="FFFF66"/>
          </a:solidFill>
        </p:spPr>
        <p:txBody>
          <a:bodyPr wrap="square" lIns="0" tIns="0" rIns="0" bIns="0" rtlCol="0"/>
          <a:lstStyle/>
          <a:p>
            <a:endParaRPr/>
          </a:p>
        </p:txBody>
      </p:sp>
      <p:sp>
        <p:nvSpPr>
          <p:cNvPr id="27" name="object 27"/>
          <p:cNvSpPr/>
          <p:nvPr/>
        </p:nvSpPr>
        <p:spPr>
          <a:xfrm>
            <a:off x="1382915" y="3841241"/>
            <a:ext cx="816610" cy="802005"/>
          </a:xfrm>
          <a:custGeom>
            <a:avLst/>
            <a:gdLst/>
            <a:ahLst/>
            <a:cxnLst/>
            <a:rect l="l" t="t" r="r" b="b"/>
            <a:pathLst>
              <a:path w="816610" h="802004">
                <a:moveTo>
                  <a:pt x="407669" y="0"/>
                </a:moveTo>
                <a:lnTo>
                  <a:pt x="341631" y="5256"/>
                </a:lnTo>
                <a:lnTo>
                  <a:pt x="278952" y="20470"/>
                </a:lnTo>
                <a:lnTo>
                  <a:pt x="220480" y="44810"/>
                </a:lnTo>
                <a:lnTo>
                  <a:pt x="167060" y="77443"/>
                </a:lnTo>
                <a:lnTo>
                  <a:pt x="119538" y="117538"/>
                </a:lnTo>
                <a:lnTo>
                  <a:pt x="78760" y="164262"/>
                </a:lnTo>
                <a:lnTo>
                  <a:pt x="45571" y="216784"/>
                </a:lnTo>
                <a:lnTo>
                  <a:pt x="20817" y="274271"/>
                </a:lnTo>
                <a:lnTo>
                  <a:pt x="5345" y="335891"/>
                </a:lnTo>
                <a:lnTo>
                  <a:pt x="0" y="400812"/>
                </a:lnTo>
                <a:lnTo>
                  <a:pt x="1353" y="433736"/>
                </a:lnTo>
                <a:lnTo>
                  <a:pt x="11868" y="497255"/>
                </a:lnTo>
                <a:lnTo>
                  <a:pt x="32087" y="556986"/>
                </a:lnTo>
                <a:lnTo>
                  <a:pt x="61164" y="612111"/>
                </a:lnTo>
                <a:lnTo>
                  <a:pt x="98253" y="661811"/>
                </a:lnTo>
                <a:lnTo>
                  <a:pt x="142509" y="705268"/>
                </a:lnTo>
                <a:lnTo>
                  <a:pt x="193086" y="741663"/>
                </a:lnTo>
                <a:lnTo>
                  <a:pt x="249138" y="770179"/>
                </a:lnTo>
                <a:lnTo>
                  <a:pt x="309819" y="789997"/>
                </a:lnTo>
                <a:lnTo>
                  <a:pt x="374283" y="800298"/>
                </a:lnTo>
                <a:lnTo>
                  <a:pt x="407670" y="801624"/>
                </a:lnTo>
                <a:lnTo>
                  <a:pt x="441165" y="800298"/>
                </a:lnTo>
                <a:lnTo>
                  <a:pt x="505814" y="789997"/>
                </a:lnTo>
                <a:lnTo>
                  <a:pt x="566642" y="770179"/>
                </a:lnTo>
                <a:lnTo>
                  <a:pt x="622806" y="741663"/>
                </a:lnTo>
                <a:lnTo>
                  <a:pt x="673465" y="705268"/>
                </a:lnTo>
                <a:lnTo>
                  <a:pt x="717778" y="661811"/>
                </a:lnTo>
                <a:lnTo>
                  <a:pt x="754905" y="612111"/>
                </a:lnTo>
                <a:lnTo>
                  <a:pt x="784002" y="556986"/>
                </a:lnTo>
                <a:lnTo>
                  <a:pt x="804230" y="497255"/>
                </a:lnTo>
                <a:lnTo>
                  <a:pt x="814747" y="433736"/>
                </a:lnTo>
                <a:lnTo>
                  <a:pt x="816101" y="400811"/>
                </a:lnTo>
                <a:lnTo>
                  <a:pt x="814747" y="367990"/>
                </a:lnTo>
                <a:lnTo>
                  <a:pt x="804230" y="304616"/>
                </a:lnTo>
                <a:lnTo>
                  <a:pt x="784002" y="244959"/>
                </a:lnTo>
                <a:lnTo>
                  <a:pt x="754905" y="189850"/>
                </a:lnTo>
                <a:lnTo>
                  <a:pt x="717778" y="140123"/>
                </a:lnTo>
                <a:lnTo>
                  <a:pt x="673465" y="96610"/>
                </a:lnTo>
                <a:lnTo>
                  <a:pt x="622806" y="60142"/>
                </a:lnTo>
                <a:lnTo>
                  <a:pt x="566642" y="31551"/>
                </a:lnTo>
                <a:lnTo>
                  <a:pt x="505814" y="11670"/>
                </a:lnTo>
                <a:lnTo>
                  <a:pt x="441165" y="1331"/>
                </a:lnTo>
                <a:lnTo>
                  <a:pt x="407669" y="0"/>
                </a:lnTo>
                <a:close/>
              </a:path>
            </a:pathLst>
          </a:custGeom>
          <a:ln w="28575">
            <a:solidFill>
              <a:srgbClr val="FFFFFF"/>
            </a:solidFill>
          </a:ln>
        </p:spPr>
        <p:txBody>
          <a:bodyPr wrap="square" lIns="0" tIns="0" rIns="0" bIns="0" rtlCol="0"/>
          <a:lstStyle/>
          <a:p>
            <a:endParaRPr/>
          </a:p>
        </p:txBody>
      </p:sp>
      <p:sp>
        <p:nvSpPr>
          <p:cNvPr id="28" name="object 28"/>
          <p:cNvSpPr txBox="1"/>
          <p:nvPr/>
        </p:nvSpPr>
        <p:spPr>
          <a:xfrm>
            <a:off x="1549279" y="4004174"/>
            <a:ext cx="482600" cy="553998"/>
          </a:xfrm>
          <a:prstGeom prst="rect">
            <a:avLst/>
          </a:prstGeom>
        </p:spPr>
        <p:txBody>
          <a:bodyPr vert="horz" wrap="square" lIns="0" tIns="0" rIns="0" bIns="0" rtlCol="0">
            <a:spAutoFit/>
          </a:bodyPr>
          <a:lstStyle/>
          <a:p>
            <a:pPr marL="12700" marR="5080">
              <a:lnSpc>
                <a:spcPct val="100000"/>
              </a:lnSpc>
            </a:pPr>
            <a:r>
              <a:rPr sz="1800" b="1" dirty="0">
                <a:solidFill>
                  <a:srgbClr val="3333CC"/>
                </a:solidFill>
                <a:latin typeface="Microsoft JhengHei UI" panose="020B0604030504040204" pitchFamily="34" charset="-120"/>
                <a:ea typeface="Microsoft JhengHei UI" panose="020B0604030504040204" pitchFamily="34" charset="-120"/>
                <a:cs typeface="微软雅黑"/>
              </a:rPr>
              <a:t>一元 联系</a:t>
            </a:r>
            <a:endParaRPr sz="1800">
              <a:latin typeface="Microsoft JhengHei UI" panose="020B0604030504040204" pitchFamily="34" charset="-120"/>
              <a:ea typeface="Microsoft JhengHei UI" panose="020B0604030504040204" pitchFamily="34" charset="-120"/>
              <a:cs typeface="微软雅黑"/>
            </a:endParaRPr>
          </a:p>
        </p:txBody>
      </p:sp>
      <p:sp>
        <p:nvSpPr>
          <p:cNvPr id="29" name="object 29"/>
          <p:cNvSpPr txBox="1"/>
          <p:nvPr/>
        </p:nvSpPr>
        <p:spPr>
          <a:xfrm>
            <a:off x="7110355" y="5992014"/>
            <a:ext cx="506095" cy="646331"/>
          </a:xfrm>
          <a:prstGeom prst="rect">
            <a:avLst/>
          </a:prstGeom>
        </p:spPr>
        <p:txBody>
          <a:bodyPr vert="horz" wrap="square" lIns="0" tIns="0" rIns="0" bIns="0" rtlCol="0">
            <a:spAutoFit/>
          </a:bodyPr>
          <a:lstStyle/>
          <a:p>
            <a:pPr marL="12700" marR="5080" algn="just">
              <a:lnSpc>
                <a:spcPct val="100000"/>
              </a:lnSpc>
            </a:pPr>
            <a:r>
              <a:rPr sz="1400" spc="-5" dirty="0">
                <a:latin typeface="Microsoft JhengHei UI" panose="020B0604030504040204" pitchFamily="34" charset="-120"/>
                <a:ea typeface="Microsoft JhengHei UI" panose="020B0604030504040204" pitchFamily="34" charset="-120"/>
                <a:cs typeface="微软雅黑"/>
              </a:rPr>
              <a:t>零件A 零件A 零件K</a:t>
            </a:r>
            <a:endParaRPr sz="1400">
              <a:latin typeface="Microsoft JhengHei UI" panose="020B0604030504040204" pitchFamily="34" charset="-120"/>
              <a:ea typeface="Microsoft JhengHei UI" panose="020B0604030504040204" pitchFamily="34" charset="-120"/>
              <a:cs typeface="微软雅黑"/>
            </a:endParaRPr>
          </a:p>
        </p:txBody>
      </p:sp>
      <p:sp>
        <p:nvSpPr>
          <p:cNvPr id="30" name="object 30"/>
          <p:cNvSpPr txBox="1"/>
          <p:nvPr/>
        </p:nvSpPr>
        <p:spPr>
          <a:xfrm>
            <a:off x="8024788" y="5992014"/>
            <a:ext cx="499745" cy="646331"/>
          </a:xfrm>
          <a:prstGeom prst="rect">
            <a:avLst/>
          </a:prstGeom>
        </p:spPr>
        <p:txBody>
          <a:bodyPr vert="horz" wrap="square" lIns="0" tIns="0" rIns="0" bIns="0" rtlCol="0">
            <a:spAutoFit/>
          </a:bodyPr>
          <a:lstStyle/>
          <a:p>
            <a:pPr marL="12700" marR="5080" algn="just">
              <a:lnSpc>
                <a:spcPct val="100000"/>
              </a:lnSpc>
            </a:pPr>
            <a:r>
              <a:rPr sz="1400" spc="-5" dirty="0">
                <a:latin typeface="Microsoft JhengHei UI" panose="020B0604030504040204" pitchFamily="34" charset="-120"/>
                <a:ea typeface="Microsoft JhengHei UI" panose="020B0604030504040204" pitchFamily="34" charset="-120"/>
                <a:cs typeface="微软雅黑"/>
              </a:rPr>
              <a:t>零件B 零件C 零件C</a:t>
            </a:r>
            <a:endParaRPr sz="1400">
              <a:latin typeface="Microsoft JhengHei UI" panose="020B0604030504040204" pitchFamily="34" charset="-120"/>
              <a:ea typeface="Microsoft JhengHei UI" panose="020B0604030504040204" pitchFamily="34" charset="-120"/>
              <a:cs typeface="微软雅黑"/>
            </a:endParaRPr>
          </a:p>
        </p:txBody>
      </p:sp>
      <p:sp>
        <p:nvSpPr>
          <p:cNvPr id="31" name="object 31"/>
          <p:cNvSpPr/>
          <p:nvPr/>
        </p:nvSpPr>
        <p:spPr>
          <a:xfrm>
            <a:off x="6923417" y="5503926"/>
            <a:ext cx="2014220" cy="1428115"/>
          </a:xfrm>
          <a:custGeom>
            <a:avLst/>
            <a:gdLst/>
            <a:ahLst/>
            <a:cxnLst/>
            <a:rect l="l" t="t" r="r" b="b"/>
            <a:pathLst>
              <a:path w="2014220" h="1428115">
                <a:moveTo>
                  <a:pt x="0" y="1335786"/>
                </a:moveTo>
                <a:lnTo>
                  <a:pt x="39469" y="1346773"/>
                </a:lnTo>
                <a:lnTo>
                  <a:pt x="78949" y="1356613"/>
                </a:lnTo>
                <a:lnTo>
                  <a:pt x="118346" y="1365600"/>
                </a:lnTo>
                <a:lnTo>
                  <a:pt x="157569" y="1374026"/>
                </a:lnTo>
                <a:lnTo>
                  <a:pt x="196524" y="1382184"/>
                </a:lnTo>
                <a:lnTo>
                  <a:pt x="209434" y="1384895"/>
                </a:lnTo>
                <a:lnTo>
                  <a:pt x="222300" y="1387619"/>
                </a:lnTo>
                <a:lnTo>
                  <a:pt x="235119" y="1390368"/>
                </a:lnTo>
                <a:lnTo>
                  <a:pt x="247888" y="1393153"/>
                </a:lnTo>
                <a:lnTo>
                  <a:pt x="260604" y="1395984"/>
                </a:lnTo>
                <a:lnTo>
                  <a:pt x="273740" y="1398584"/>
                </a:lnTo>
                <a:lnTo>
                  <a:pt x="312675" y="1405210"/>
                </a:lnTo>
                <a:lnTo>
                  <a:pt x="350917" y="1410659"/>
                </a:lnTo>
                <a:lnTo>
                  <a:pt x="376041" y="1414008"/>
                </a:lnTo>
                <a:lnTo>
                  <a:pt x="388494" y="1415680"/>
                </a:lnTo>
                <a:lnTo>
                  <a:pt x="437605" y="1423011"/>
                </a:lnTo>
                <a:lnTo>
                  <a:pt x="461753" y="1427448"/>
                </a:lnTo>
                <a:lnTo>
                  <a:pt x="490595" y="1427637"/>
                </a:lnTo>
                <a:lnTo>
                  <a:pt x="541974" y="1427352"/>
                </a:lnTo>
                <a:lnTo>
                  <a:pt x="585696" y="1426319"/>
                </a:lnTo>
                <a:lnTo>
                  <a:pt x="638893" y="1423726"/>
                </a:lnTo>
                <a:lnTo>
                  <a:pt x="679929" y="1420368"/>
                </a:lnTo>
                <a:lnTo>
                  <a:pt x="720982" y="1415656"/>
                </a:lnTo>
                <a:lnTo>
                  <a:pt x="729556" y="1414572"/>
                </a:lnTo>
                <a:lnTo>
                  <a:pt x="737680" y="1413566"/>
                </a:lnTo>
                <a:lnTo>
                  <a:pt x="745466" y="1412659"/>
                </a:lnTo>
                <a:lnTo>
                  <a:pt x="753027" y="1411872"/>
                </a:lnTo>
                <a:lnTo>
                  <a:pt x="760476" y="1411224"/>
                </a:lnTo>
                <a:lnTo>
                  <a:pt x="772894" y="1409298"/>
                </a:lnTo>
                <a:lnTo>
                  <a:pt x="810682" y="1402170"/>
                </a:lnTo>
                <a:lnTo>
                  <a:pt x="848625" y="1393704"/>
                </a:lnTo>
                <a:lnTo>
                  <a:pt x="885893" y="1384790"/>
                </a:lnTo>
                <a:lnTo>
                  <a:pt x="898022" y="1381872"/>
                </a:lnTo>
                <a:lnTo>
                  <a:pt x="909954" y="1379037"/>
                </a:lnTo>
                <a:lnTo>
                  <a:pt x="923194" y="1374878"/>
                </a:lnTo>
                <a:lnTo>
                  <a:pt x="936008" y="1370903"/>
                </a:lnTo>
                <a:lnTo>
                  <a:pt x="972487" y="1359532"/>
                </a:lnTo>
                <a:lnTo>
                  <a:pt x="1018796" y="1343610"/>
                </a:lnTo>
                <a:lnTo>
                  <a:pt x="1053889" y="1329176"/>
                </a:lnTo>
                <a:lnTo>
                  <a:pt x="1065765" y="1326046"/>
                </a:lnTo>
                <a:lnTo>
                  <a:pt x="1113803" y="1312321"/>
                </a:lnTo>
                <a:lnTo>
                  <a:pt x="1150243" y="1300665"/>
                </a:lnTo>
                <a:lnTo>
                  <a:pt x="1186879" y="1287742"/>
                </a:lnTo>
                <a:lnTo>
                  <a:pt x="1199110" y="1283137"/>
                </a:lnTo>
                <a:lnTo>
                  <a:pt x="1211382" y="1279480"/>
                </a:lnTo>
                <a:lnTo>
                  <a:pt x="1259413" y="1264325"/>
                </a:lnTo>
                <a:lnTo>
                  <a:pt x="1271309" y="1260475"/>
                </a:lnTo>
                <a:lnTo>
                  <a:pt x="1283220" y="1256628"/>
                </a:lnTo>
                <a:lnTo>
                  <a:pt x="1331638" y="1241554"/>
                </a:lnTo>
                <a:lnTo>
                  <a:pt x="1368328" y="1231847"/>
                </a:lnTo>
                <a:lnTo>
                  <a:pt x="1379898" y="1229046"/>
                </a:lnTo>
                <a:lnTo>
                  <a:pt x="1426536" y="1216179"/>
                </a:lnTo>
                <a:lnTo>
                  <a:pt x="1438429" y="1212740"/>
                </a:lnTo>
                <a:lnTo>
                  <a:pt x="1450473" y="1209290"/>
                </a:lnTo>
                <a:lnTo>
                  <a:pt x="1487799" y="1199263"/>
                </a:lnTo>
                <a:lnTo>
                  <a:pt x="1527519" y="1190536"/>
                </a:lnTo>
                <a:lnTo>
                  <a:pt x="1553652" y="1186707"/>
                </a:lnTo>
                <a:lnTo>
                  <a:pt x="1565802" y="1185084"/>
                </a:lnTo>
                <a:lnTo>
                  <a:pt x="1614105" y="1176895"/>
                </a:lnTo>
                <a:lnTo>
                  <a:pt x="1638418" y="1172212"/>
                </a:lnTo>
                <a:lnTo>
                  <a:pt x="1650699" y="1169831"/>
                </a:lnTo>
                <a:lnTo>
                  <a:pt x="1688331" y="1162899"/>
                </a:lnTo>
                <a:lnTo>
                  <a:pt x="1727652" y="1156932"/>
                </a:lnTo>
                <a:lnTo>
                  <a:pt x="1754707" y="1155121"/>
                </a:lnTo>
                <a:lnTo>
                  <a:pt x="1768142" y="1154851"/>
                </a:lnTo>
                <a:lnTo>
                  <a:pt x="1808365" y="1153606"/>
                </a:lnTo>
                <a:lnTo>
                  <a:pt x="1848622" y="1151935"/>
                </a:lnTo>
                <a:lnTo>
                  <a:pt x="1875577" y="1150728"/>
                </a:lnTo>
                <a:lnTo>
                  <a:pt x="1889112" y="1150129"/>
                </a:lnTo>
                <a:lnTo>
                  <a:pt x="1930033" y="1148479"/>
                </a:lnTo>
                <a:lnTo>
                  <a:pt x="1971584" y="1147275"/>
                </a:lnTo>
                <a:lnTo>
                  <a:pt x="2013966" y="1146810"/>
                </a:lnTo>
                <a:lnTo>
                  <a:pt x="2013966" y="0"/>
                </a:lnTo>
                <a:lnTo>
                  <a:pt x="0" y="0"/>
                </a:lnTo>
                <a:lnTo>
                  <a:pt x="0" y="1335786"/>
                </a:lnTo>
                <a:close/>
              </a:path>
            </a:pathLst>
          </a:custGeom>
          <a:ln w="9525">
            <a:solidFill>
              <a:srgbClr val="000000"/>
            </a:solidFill>
          </a:ln>
        </p:spPr>
        <p:txBody>
          <a:bodyPr wrap="square" lIns="0" tIns="0" rIns="0" bIns="0" rtlCol="0"/>
          <a:lstStyle/>
          <a:p>
            <a:endParaRPr/>
          </a:p>
        </p:txBody>
      </p:sp>
      <p:sp>
        <p:nvSpPr>
          <p:cNvPr id="32" name="object 32"/>
          <p:cNvSpPr/>
          <p:nvPr/>
        </p:nvSpPr>
        <p:spPr>
          <a:xfrm>
            <a:off x="7059815" y="5627370"/>
            <a:ext cx="1714500" cy="0"/>
          </a:xfrm>
          <a:custGeom>
            <a:avLst/>
            <a:gdLst/>
            <a:ahLst/>
            <a:cxnLst/>
            <a:rect l="l" t="t" r="r" b="b"/>
            <a:pathLst>
              <a:path w="1714500">
                <a:moveTo>
                  <a:pt x="0" y="0"/>
                </a:moveTo>
                <a:lnTo>
                  <a:pt x="1714500" y="0"/>
                </a:lnTo>
              </a:path>
            </a:pathLst>
          </a:custGeom>
          <a:ln w="9525">
            <a:solidFill>
              <a:srgbClr val="000000"/>
            </a:solidFill>
          </a:ln>
        </p:spPr>
        <p:txBody>
          <a:bodyPr wrap="square" lIns="0" tIns="0" rIns="0" bIns="0" rtlCol="0"/>
          <a:lstStyle/>
          <a:p>
            <a:endParaRPr/>
          </a:p>
        </p:txBody>
      </p:sp>
      <p:sp>
        <p:nvSpPr>
          <p:cNvPr id="33" name="object 33"/>
          <p:cNvSpPr/>
          <p:nvPr/>
        </p:nvSpPr>
        <p:spPr>
          <a:xfrm>
            <a:off x="7059815" y="5930646"/>
            <a:ext cx="1703070" cy="0"/>
          </a:xfrm>
          <a:custGeom>
            <a:avLst/>
            <a:gdLst/>
            <a:ahLst/>
            <a:cxnLst/>
            <a:rect l="l" t="t" r="r" b="b"/>
            <a:pathLst>
              <a:path w="1703070">
                <a:moveTo>
                  <a:pt x="0" y="0"/>
                </a:moveTo>
                <a:lnTo>
                  <a:pt x="1703070" y="0"/>
                </a:lnTo>
              </a:path>
            </a:pathLst>
          </a:custGeom>
          <a:ln w="9525">
            <a:solidFill>
              <a:srgbClr val="000000"/>
            </a:solidFill>
          </a:ln>
        </p:spPr>
        <p:txBody>
          <a:bodyPr wrap="square" lIns="0" tIns="0" rIns="0" bIns="0" rtlCol="0"/>
          <a:lstStyle/>
          <a:p>
            <a:endParaRPr/>
          </a:p>
        </p:txBody>
      </p:sp>
      <p:sp>
        <p:nvSpPr>
          <p:cNvPr id="34" name="object 34"/>
          <p:cNvSpPr/>
          <p:nvPr/>
        </p:nvSpPr>
        <p:spPr>
          <a:xfrm>
            <a:off x="8639441" y="5627370"/>
            <a:ext cx="0" cy="1097280"/>
          </a:xfrm>
          <a:custGeom>
            <a:avLst/>
            <a:gdLst/>
            <a:ahLst/>
            <a:cxnLst/>
            <a:rect l="l" t="t" r="r" b="b"/>
            <a:pathLst>
              <a:path h="1097279">
                <a:moveTo>
                  <a:pt x="0" y="0"/>
                </a:moveTo>
                <a:lnTo>
                  <a:pt x="0" y="1097280"/>
                </a:lnTo>
              </a:path>
            </a:pathLst>
          </a:custGeom>
          <a:ln w="952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35" name="object 35"/>
          <p:cNvSpPr/>
          <p:nvPr/>
        </p:nvSpPr>
        <p:spPr>
          <a:xfrm>
            <a:off x="7735709" y="5627370"/>
            <a:ext cx="0" cy="1065530"/>
          </a:xfrm>
          <a:custGeom>
            <a:avLst/>
            <a:gdLst/>
            <a:ahLst/>
            <a:cxnLst/>
            <a:rect l="l" t="t" r="r" b="b"/>
            <a:pathLst>
              <a:path h="1065529">
                <a:moveTo>
                  <a:pt x="0" y="0"/>
                </a:moveTo>
                <a:lnTo>
                  <a:pt x="0" y="1065276"/>
                </a:lnTo>
              </a:path>
            </a:pathLst>
          </a:custGeom>
          <a:ln w="9525">
            <a:solidFill>
              <a:srgbClr val="000000"/>
            </a:solidFill>
          </a:ln>
        </p:spPr>
        <p:txBody>
          <a:bodyPr wrap="square" lIns="0" tIns="0" rIns="0" bIns="0" rtlCol="0"/>
          <a:lstStyle/>
          <a:p>
            <a:endParaRPr/>
          </a:p>
        </p:txBody>
      </p:sp>
      <p:sp>
        <p:nvSpPr>
          <p:cNvPr id="36" name="object 36"/>
          <p:cNvSpPr/>
          <p:nvPr/>
        </p:nvSpPr>
        <p:spPr>
          <a:xfrm>
            <a:off x="6873875" y="5183123"/>
            <a:ext cx="2176780" cy="336550"/>
          </a:xfrm>
          <a:custGeom>
            <a:avLst/>
            <a:gdLst/>
            <a:ahLst/>
            <a:cxnLst/>
            <a:rect l="l" t="t" r="r" b="b"/>
            <a:pathLst>
              <a:path w="2176779" h="336550">
                <a:moveTo>
                  <a:pt x="0" y="0"/>
                </a:moveTo>
                <a:lnTo>
                  <a:pt x="0" y="336041"/>
                </a:lnTo>
                <a:lnTo>
                  <a:pt x="2176272" y="336041"/>
                </a:lnTo>
                <a:lnTo>
                  <a:pt x="2176272" y="0"/>
                </a:lnTo>
                <a:lnTo>
                  <a:pt x="0" y="0"/>
                </a:lnTo>
                <a:close/>
              </a:path>
            </a:pathLst>
          </a:custGeom>
          <a:solidFill>
            <a:srgbClr val="000000"/>
          </a:solidFill>
        </p:spPr>
        <p:txBody>
          <a:bodyPr wrap="square" lIns="0" tIns="0" rIns="0" bIns="0" rtlCol="0"/>
          <a:lstStyle/>
          <a:p>
            <a:endParaRPr/>
          </a:p>
        </p:txBody>
      </p:sp>
      <p:sp>
        <p:nvSpPr>
          <p:cNvPr id="37" name="object 37"/>
          <p:cNvSpPr txBox="1"/>
          <p:nvPr/>
        </p:nvSpPr>
        <p:spPr>
          <a:xfrm>
            <a:off x="7013581" y="5248106"/>
            <a:ext cx="1958339" cy="677108"/>
          </a:xfrm>
          <a:prstGeom prst="rect">
            <a:avLst/>
          </a:prstGeom>
        </p:spPr>
        <p:txBody>
          <a:bodyPr vert="horz" wrap="square" lIns="0" tIns="0" rIns="0" bIns="0" rtlCol="0">
            <a:spAutoFit/>
          </a:bodyPr>
          <a:lstStyle/>
          <a:p>
            <a:pPr marL="12700">
              <a:lnSpc>
                <a:spcPct val="100000"/>
              </a:lnSpc>
            </a:pPr>
            <a:r>
              <a:rPr sz="1600" dirty="0">
                <a:solidFill>
                  <a:srgbClr val="FFFFFF"/>
                </a:solidFill>
                <a:latin typeface="Microsoft JhengHei UI" panose="020B0604030504040204" pitchFamily="34" charset="-120"/>
                <a:ea typeface="Microsoft JhengHei UI" panose="020B0604030504040204" pitchFamily="34" charset="-120"/>
                <a:cs typeface="微软雅黑"/>
              </a:rPr>
              <a:t>装配(</a:t>
            </a:r>
            <a:r>
              <a:rPr sz="1600" spc="-5" dirty="0">
                <a:solidFill>
                  <a:srgbClr val="FFFFFF"/>
                </a:solidFill>
                <a:latin typeface="Microsoft JhengHei UI" panose="020B0604030504040204" pitchFamily="34" charset="-120"/>
                <a:ea typeface="Microsoft JhengHei UI" panose="020B0604030504040204" pitchFamily="34" charset="-120"/>
                <a:cs typeface="微软雅黑"/>
              </a:rPr>
              <a:t> </a:t>
            </a:r>
            <a:r>
              <a:rPr sz="1600" u="sng" dirty="0">
                <a:solidFill>
                  <a:srgbClr val="FFFFFF"/>
                </a:solidFill>
                <a:latin typeface="Microsoft JhengHei UI" panose="020B0604030504040204" pitchFamily="34" charset="-120"/>
                <a:ea typeface="Microsoft JhengHei UI" panose="020B0604030504040204" pitchFamily="34" charset="-120"/>
                <a:cs typeface="微软雅黑"/>
              </a:rPr>
              <a:t>父件号</a:t>
            </a:r>
            <a:r>
              <a:rPr sz="1600" dirty="0">
                <a:solidFill>
                  <a:srgbClr val="FFFFFF"/>
                </a:solidFill>
                <a:latin typeface="Microsoft JhengHei UI" panose="020B0604030504040204" pitchFamily="34" charset="-120"/>
                <a:ea typeface="Microsoft JhengHei UI" panose="020B0604030504040204" pitchFamily="34" charset="-120"/>
                <a:cs typeface="微软雅黑"/>
              </a:rPr>
              <a:t>, </a:t>
            </a:r>
            <a:r>
              <a:rPr sz="1600" u="sng" spc="-5" dirty="0">
                <a:solidFill>
                  <a:srgbClr val="FFFFFF"/>
                </a:solidFill>
                <a:latin typeface="Microsoft JhengHei UI" panose="020B0604030504040204" pitchFamily="34" charset="-120"/>
                <a:ea typeface="Microsoft JhengHei UI" panose="020B0604030504040204" pitchFamily="34" charset="-120"/>
                <a:cs typeface="微软雅黑"/>
              </a:rPr>
              <a:t>子件号</a:t>
            </a:r>
            <a:r>
              <a:rPr sz="1600" dirty="0">
                <a:solidFill>
                  <a:srgbClr val="FFFFFF"/>
                </a:solidFill>
                <a:latin typeface="Microsoft JhengHei UI" panose="020B0604030504040204" pitchFamily="34" charset="-120"/>
                <a:ea typeface="Microsoft JhengHei UI" panose="020B0604030504040204" pitchFamily="34" charset="-120"/>
                <a:cs typeface="微软雅黑"/>
              </a:rPr>
              <a:t>)</a:t>
            </a:r>
            <a:endParaRPr sz="1600">
              <a:latin typeface="Microsoft JhengHei UI" panose="020B0604030504040204" pitchFamily="34" charset="-120"/>
              <a:ea typeface="Microsoft JhengHei UI" panose="020B0604030504040204" pitchFamily="34" charset="-120"/>
              <a:cs typeface="微软雅黑"/>
            </a:endParaRPr>
          </a:p>
          <a:p>
            <a:pPr>
              <a:lnSpc>
                <a:spcPct val="100000"/>
              </a:lnSpc>
              <a:spcBef>
                <a:spcPts val="12"/>
              </a:spcBef>
            </a:pPr>
            <a:endParaRPr sz="1400">
              <a:latin typeface="Microsoft JhengHei UI" panose="020B0604030504040204" pitchFamily="34" charset="-120"/>
              <a:ea typeface="Microsoft JhengHei UI" panose="020B0604030504040204" pitchFamily="34" charset="-120"/>
              <a:cs typeface="Times New Roman"/>
            </a:endParaRPr>
          </a:p>
          <a:p>
            <a:pPr marL="36830">
              <a:lnSpc>
                <a:spcPct val="100000"/>
              </a:lnSpc>
              <a:tabLst>
                <a:tab pos="1003935" algn="l"/>
              </a:tabLst>
            </a:pPr>
            <a:r>
              <a:rPr sz="1400" spc="-5" dirty="0">
                <a:latin typeface="Microsoft JhengHei UI" panose="020B0604030504040204" pitchFamily="34" charset="-120"/>
                <a:ea typeface="Microsoft JhengHei UI" panose="020B0604030504040204" pitchFamily="34" charset="-120"/>
                <a:cs typeface="微软雅黑"/>
              </a:rPr>
              <a:t>父件号	子件号</a:t>
            </a:r>
            <a:endParaRPr sz="1400">
              <a:latin typeface="Microsoft JhengHei UI" panose="020B0604030504040204" pitchFamily="34" charset="-120"/>
              <a:ea typeface="Microsoft JhengHei UI" panose="020B0604030504040204" pitchFamily="34" charset="-120"/>
              <a:cs typeface="微软雅黑"/>
            </a:endParaRPr>
          </a:p>
        </p:txBody>
      </p:sp>
      <p:sp>
        <p:nvSpPr>
          <p:cNvPr id="39" name="object 39"/>
          <p:cNvSpPr/>
          <p:nvPr/>
        </p:nvSpPr>
        <p:spPr>
          <a:xfrm>
            <a:off x="6872351" y="5511546"/>
            <a:ext cx="930910" cy="485775"/>
          </a:xfrm>
          <a:custGeom>
            <a:avLst/>
            <a:gdLst/>
            <a:ahLst/>
            <a:cxnLst/>
            <a:rect l="l" t="t" r="r" b="b"/>
            <a:pathLst>
              <a:path w="930909" h="485775">
                <a:moveTo>
                  <a:pt x="464820" y="0"/>
                </a:moveTo>
                <a:lnTo>
                  <a:pt x="426686" y="806"/>
                </a:lnTo>
                <a:lnTo>
                  <a:pt x="353092" y="7072"/>
                </a:lnTo>
                <a:lnTo>
                  <a:pt x="283856" y="19121"/>
                </a:lnTo>
                <a:lnTo>
                  <a:pt x="219936" y="36451"/>
                </a:lnTo>
                <a:lnTo>
                  <a:pt x="162287" y="58558"/>
                </a:lnTo>
                <a:lnTo>
                  <a:pt x="111863" y="84941"/>
                </a:lnTo>
                <a:lnTo>
                  <a:pt x="69621" y="115095"/>
                </a:lnTo>
                <a:lnTo>
                  <a:pt x="36516" y="148518"/>
                </a:lnTo>
                <a:lnTo>
                  <a:pt x="13504" y="184707"/>
                </a:lnTo>
                <a:lnTo>
                  <a:pt x="1540" y="223160"/>
                </a:lnTo>
                <a:lnTo>
                  <a:pt x="0" y="243078"/>
                </a:lnTo>
                <a:lnTo>
                  <a:pt x="1540" y="262990"/>
                </a:lnTo>
                <a:lnTo>
                  <a:pt x="13504" y="301401"/>
                </a:lnTo>
                <a:lnTo>
                  <a:pt x="36516" y="337518"/>
                </a:lnTo>
                <a:lnTo>
                  <a:pt x="69621" y="370845"/>
                </a:lnTo>
                <a:lnTo>
                  <a:pt x="111863" y="400890"/>
                </a:lnTo>
                <a:lnTo>
                  <a:pt x="162287" y="427159"/>
                </a:lnTo>
                <a:lnTo>
                  <a:pt x="219936" y="449157"/>
                </a:lnTo>
                <a:lnTo>
                  <a:pt x="283856" y="466391"/>
                </a:lnTo>
                <a:lnTo>
                  <a:pt x="353092" y="478367"/>
                </a:lnTo>
                <a:lnTo>
                  <a:pt x="426686" y="484592"/>
                </a:lnTo>
                <a:lnTo>
                  <a:pt x="464820" y="485394"/>
                </a:lnTo>
                <a:lnTo>
                  <a:pt x="503062" y="484592"/>
                </a:lnTo>
                <a:lnTo>
                  <a:pt x="576842" y="478367"/>
                </a:lnTo>
                <a:lnTo>
                  <a:pt x="646223" y="466391"/>
                </a:lnTo>
                <a:lnTo>
                  <a:pt x="710256" y="449157"/>
                </a:lnTo>
                <a:lnTo>
                  <a:pt x="767988" y="427159"/>
                </a:lnTo>
                <a:lnTo>
                  <a:pt x="818469" y="400890"/>
                </a:lnTo>
                <a:lnTo>
                  <a:pt x="860747" y="370845"/>
                </a:lnTo>
                <a:lnTo>
                  <a:pt x="893873" y="337518"/>
                </a:lnTo>
                <a:lnTo>
                  <a:pt x="916895" y="301401"/>
                </a:lnTo>
                <a:lnTo>
                  <a:pt x="928861" y="262990"/>
                </a:lnTo>
                <a:lnTo>
                  <a:pt x="930402" y="243077"/>
                </a:lnTo>
                <a:lnTo>
                  <a:pt x="928861" y="223160"/>
                </a:lnTo>
                <a:lnTo>
                  <a:pt x="916895" y="184707"/>
                </a:lnTo>
                <a:lnTo>
                  <a:pt x="893873" y="148518"/>
                </a:lnTo>
                <a:lnTo>
                  <a:pt x="860747" y="115095"/>
                </a:lnTo>
                <a:lnTo>
                  <a:pt x="818469" y="84941"/>
                </a:lnTo>
                <a:lnTo>
                  <a:pt x="767988" y="58558"/>
                </a:lnTo>
                <a:lnTo>
                  <a:pt x="710256" y="36451"/>
                </a:lnTo>
                <a:lnTo>
                  <a:pt x="646223" y="19121"/>
                </a:lnTo>
                <a:lnTo>
                  <a:pt x="576842" y="7072"/>
                </a:lnTo>
                <a:lnTo>
                  <a:pt x="503062" y="806"/>
                </a:lnTo>
                <a:lnTo>
                  <a:pt x="464820" y="0"/>
                </a:lnTo>
                <a:close/>
              </a:path>
            </a:pathLst>
          </a:custGeom>
          <a:ln w="12700">
            <a:solidFill>
              <a:srgbClr val="000000"/>
            </a:solidFill>
          </a:ln>
        </p:spPr>
        <p:txBody>
          <a:bodyPr wrap="square" lIns="0" tIns="0" rIns="0" bIns="0" rtlCol="0"/>
          <a:lstStyle/>
          <a:p>
            <a:endParaRPr/>
          </a:p>
        </p:txBody>
      </p:sp>
      <p:sp>
        <p:nvSpPr>
          <p:cNvPr id="41" name="object 41"/>
          <p:cNvSpPr/>
          <p:nvPr/>
        </p:nvSpPr>
        <p:spPr>
          <a:xfrm>
            <a:off x="7820279" y="5513070"/>
            <a:ext cx="930910" cy="486409"/>
          </a:xfrm>
          <a:custGeom>
            <a:avLst/>
            <a:gdLst/>
            <a:ahLst/>
            <a:cxnLst/>
            <a:rect l="l" t="t" r="r" b="b"/>
            <a:pathLst>
              <a:path w="930909" h="486410">
                <a:moveTo>
                  <a:pt x="464820" y="0"/>
                </a:moveTo>
                <a:lnTo>
                  <a:pt x="426686" y="806"/>
                </a:lnTo>
                <a:lnTo>
                  <a:pt x="353092" y="7072"/>
                </a:lnTo>
                <a:lnTo>
                  <a:pt x="283856" y="19121"/>
                </a:lnTo>
                <a:lnTo>
                  <a:pt x="219936" y="36451"/>
                </a:lnTo>
                <a:lnTo>
                  <a:pt x="162287" y="58558"/>
                </a:lnTo>
                <a:lnTo>
                  <a:pt x="111863" y="84941"/>
                </a:lnTo>
                <a:lnTo>
                  <a:pt x="69621" y="115095"/>
                </a:lnTo>
                <a:lnTo>
                  <a:pt x="36516" y="148518"/>
                </a:lnTo>
                <a:lnTo>
                  <a:pt x="13504" y="184707"/>
                </a:lnTo>
                <a:lnTo>
                  <a:pt x="1540" y="223160"/>
                </a:lnTo>
                <a:lnTo>
                  <a:pt x="0" y="243078"/>
                </a:lnTo>
                <a:lnTo>
                  <a:pt x="1540" y="262995"/>
                </a:lnTo>
                <a:lnTo>
                  <a:pt x="13504" y="301448"/>
                </a:lnTo>
                <a:lnTo>
                  <a:pt x="36516" y="337637"/>
                </a:lnTo>
                <a:lnTo>
                  <a:pt x="69621" y="371060"/>
                </a:lnTo>
                <a:lnTo>
                  <a:pt x="111863" y="401214"/>
                </a:lnTo>
                <a:lnTo>
                  <a:pt x="162287" y="427597"/>
                </a:lnTo>
                <a:lnTo>
                  <a:pt x="219936" y="449704"/>
                </a:lnTo>
                <a:lnTo>
                  <a:pt x="283856" y="467034"/>
                </a:lnTo>
                <a:lnTo>
                  <a:pt x="353092" y="479083"/>
                </a:lnTo>
                <a:lnTo>
                  <a:pt x="426686" y="485349"/>
                </a:lnTo>
                <a:lnTo>
                  <a:pt x="464820" y="486156"/>
                </a:lnTo>
                <a:lnTo>
                  <a:pt x="502958" y="485349"/>
                </a:lnTo>
                <a:lnTo>
                  <a:pt x="576594" y="479083"/>
                </a:lnTo>
                <a:lnTo>
                  <a:pt x="645902" y="467034"/>
                </a:lnTo>
                <a:lnTo>
                  <a:pt x="709917" y="449704"/>
                </a:lnTo>
                <a:lnTo>
                  <a:pt x="767676" y="427597"/>
                </a:lnTo>
                <a:lnTo>
                  <a:pt x="818214" y="401214"/>
                </a:lnTo>
                <a:lnTo>
                  <a:pt x="860565" y="371060"/>
                </a:lnTo>
                <a:lnTo>
                  <a:pt x="893766" y="337637"/>
                </a:lnTo>
                <a:lnTo>
                  <a:pt x="916851" y="301448"/>
                </a:lnTo>
                <a:lnTo>
                  <a:pt x="928856" y="262995"/>
                </a:lnTo>
                <a:lnTo>
                  <a:pt x="930402" y="243077"/>
                </a:lnTo>
                <a:lnTo>
                  <a:pt x="928856" y="223160"/>
                </a:lnTo>
                <a:lnTo>
                  <a:pt x="916851" y="184707"/>
                </a:lnTo>
                <a:lnTo>
                  <a:pt x="893766" y="148518"/>
                </a:lnTo>
                <a:lnTo>
                  <a:pt x="860565" y="115095"/>
                </a:lnTo>
                <a:lnTo>
                  <a:pt x="818214" y="84941"/>
                </a:lnTo>
                <a:lnTo>
                  <a:pt x="767676" y="58558"/>
                </a:lnTo>
                <a:lnTo>
                  <a:pt x="709917" y="36451"/>
                </a:lnTo>
                <a:lnTo>
                  <a:pt x="645902" y="19121"/>
                </a:lnTo>
                <a:lnTo>
                  <a:pt x="576594" y="7072"/>
                </a:lnTo>
                <a:lnTo>
                  <a:pt x="502958" y="806"/>
                </a:lnTo>
                <a:lnTo>
                  <a:pt x="464820" y="0"/>
                </a:lnTo>
                <a:close/>
              </a:path>
            </a:pathLst>
          </a:custGeom>
          <a:ln w="12700">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42" name="object 42"/>
          <p:cNvSpPr txBox="1"/>
          <p:nvPr/>
        </p:nvSpPr>
        <p:spPr>
          <a:xfrm>
            <a:off x="7115689" y="3899563"/>
            <a:ext cx="506095" cy="646331"/>
          </a:xfrm>
          <a:prstGeom prst="rect">
            <a:avLst/>
          </a:prstGeom>
        </p:spPr>
        <p:txBody>
          <a:bodyPr vert="horz" wrap="square" lIns="0" tIns="0" rIns="0" bIns="0" rtlCol="0">
            <a:spAutoFit/>
          </a:bodyPr>
          <a:lstStyle/>
          <a:p>
            <a:pPr marL="12700" marR="5080" algn="just">
              <a:lnSpc>
                <a:spcPct val="100000"/>
              </a:lnSpc>
            </a:pPr>
            <a:r>
              <a:rPr sz="1400" spc="-5" dirty="0">
                <a:latin typeface="Microsoft JhengHei UI" panose="020B0604030504040204" pitchFamily="34" charset="-120"/>
                <a:ea typeface="Microsoft JhengHei UI" panose="020B0604030504040204" pitchFamily="34" charset="-120"/>
                <a:cs typeface="微软雅黑"/>
              </a:rPr>
              <a:t>零件A 零件B 零件C</a:t>
            </a:r>
            <a:endParaRPr sz="1400">
              <a:latin typeface="Microsoft JhengHei UI" panose="020B0604030504040204" pitchFamily="34" charset="-120"/>
              <a:ea typeface="Microsoft JhengHei UI" panose="020B0604030504040204" pitchFamily="34" charset="-120"/>
              <a:cs typeface="微软雅黑"/>
            </a:endParaRPr>
          </a:p>
        </p:txBody>
      </p:sp>
      <p:sp>
        <p:nvSpPr>
          <p:cNvPr id="43" name="object 43"/>
          <p:cNvSpPr txBox="1"/>
          <p:nvPr/>
        </p:nvSpPr>
        <p:spPr>
          <a:xfrm>
            <a:off x="8030016" y="3899563"/>
            <a:ext cx="558800" cy="646331"/>
          </a:xfrm>
          <a:prstGeom prst="rect">
            <a:avLst/>
          </a:prstGeom>
        </p:spPr>
        <p:txBody>
          <a:bodyPr vert="horz" wrap="square" lIns="0" tIns="0" rIns="0" bIns="0" rtlCol="0">
            <a:spAutoFit/>
          </a:bodyPr>
          <a:lstStyle/>
          <a:p>
            <a:pPr marL="12700" marR="5080">
              <a:lnSpc>
                <a:spcPct val="100000"/>
              </a:lnSpc>
            </a:pPr>
            <a:r>
              <a:rPr sz="1400" spc="-5" dirty="0">
                <a:latin typeface="Microsoft JhengHei UI" panose="020B0604030504040204" pitchFamily="34" charset="-120"/>
                <a:ea typeface="Microsoft JhengHei UI" panose="020B0604030504040204" pitchFamily="34" charset="-120"/>
                <a:cs typeface="微软雅黑"/>
              </a:rPr>
              <a:t>紧固件 螺栓 螺母</a:t>
            </a:r>
            <a:endParaRPr sz="1400">
              <a:latin typeface="Microsoft JhengHei UI" panose="020B0604030504040204" pitchFamily="34" charset="-120"/>
              <a:ea typeface="Microsoft JhengHei UI" panose="020B0604030504040204" pitchFamily="34" charset="-120"/>
              <a:cs typeface="微软雅黑"/>
            </a:endParaRPr>
          </a:p>
        </p:txBody>
      </p:sp>
      <p:sp>
        <p:nvSpPr>
          <p:cNvPr id="44" name="object 44"/>
          <p:cNvSpPr/>
          <p:nvPr/>
        </p:nvSpPr>
        <p:spPr>
          <a:xfrm>
            <a:off x="6927977" y="3411473"/>
            <a:ext cx="2014220" cy="1428750"/>
          </a:xfrm>
          <a:custGeom>
            <a:avLst/>
            <a:gdLst/>
            <a:ahLst/>
            <a:cxnLst/>
            <a:rect l="l" t="t" r="r" b="b"/>
            <a:pathLst>
              <a:path w="2014220" h="1428750">
                <a:moveTo>
                  <a:pt x="0" y="1335786"/>
                </a:moveTo>
                <a:lnTo>
                  <a:pt x="39717" y="1346773"/>
                </a:lnTo>
                <a:lnTo>
                  <a:pt x="79285" y="1356613"/>
                </a:lnTo>
                <a:lnTo>
                  <a:pt x="118657" y="1365600"/>
                </a:lnTo>
                <a:lnTo>
                  <a:pt x="157788" y="1374026"/>
                </a:lnTo>
                <a:lnTo>
                  <a:pt x="196631" y="1382184"/>
                </a:lnTo>
                <a:lnTo>
                  <a:pt x="209507" y="1384895"/>
                </a:lnTo>
                <a:lnTo>
                  <a:pt x="222344" y="1387619"/>
                </a:lnTo>
                <a:lnTo>
                  <a:pt x="235140" y="1390368"/>
                </a:lnTo>
                <a:lnTo>
                  <a:pt x="247894" y="1393153"/>
                </a:lnTo>
                <a:lnTo>
                  <a:pt x="260604" y="1395984"/>
                </a:lnTo>
                <a:lnTo>
                  <a:pt x="273733" y="1398583"/>
                </a:lnTo>
                <a:lnTo>
                  <a:pt x="312646" y="1405216"/>
                </a:lnTo>
                <a:lnTo>
                  <a:pt x="350867" y="1410707"/>
                </a:lnTo>
                <a:lnTo>
                  <a:pt x="375977" y="1414116"/>
                </a:lnTo>
                <a:lnTo>
                  <a:pt x="388424" y="1415831"/>
                </a:lnTo>
                <a:lnTo>
                  <a:pt x="437509" y="1423432"/>
                </a:lnTo>
                <a:lnTo>
                  <a:pt x="461644" y="1428080"/>
                </a:lnTo>
                <a:lnTo>
                  <a:pt x="490605" y="1428282"/>
                </a:lnTo>
                <a:lnTo>
                  <a:pt x="542155" y="1427988"/>
                </a:lnTo>
                <a:lnTo>
                  <a:pt x="585971" y="1426908"/>
                </a:lnTo>
                <a:lnTo>
                  <a:pt x="639199" y="1424191"/>
                </a:lnTo>
                <a:lnTo>
                  <a:pt x="680174" y="1420681"/>
                </a:lnTo>
                <a:lnTo>
                  <a:pt x="721088" y="1415773"/>
                </a:lnTo>
                <a:lnTo>
                  <a:pt x="729629" y="1414650"/>
                </a:lnTo>
                <a:lnTo>
                  <a:pt x="737724" y="1413612"/>
                </a:lnTo>
                <a:lnTo>
                  <a:pt x="745487" y="1412681"/>
                </a:lnTo>
                <a:lnTo>
                  <a:pt x="753033" y="1411877"/>
                </a:lnTo>
                <a:lnTo>
                  <a:pt x="760476" y="1411224"/>
                </a:lnTo>
                <a:lnTo>
                  <a:pt x="773046" y="1409298"/>
                </a:lnTo>
                <a:lnTo>
                  <a:pt x="811020" y="1402170"/>
                </a:lnTo>
                <a:lnTo>
                  <a:pt x="848881" y="1393704"/>
                </a:lnTo>
                <a:lnTo>
                  <a:pt x="885977" y="1384790"/>
                </a:lnTo>
                <a:lnTo>
                  <a:pt x="898060" y="1381872"/>
                </a:lnTo>
                <a:lnTo>
                  <a:pt x="909961" y="1379037"/>
                </a:lnTo>
                <a:lnTo>
                  <a:pt x="923201" y="1374892"/>
                </a:lnTo>
                <a:lnTo>
                  <a:pt x="936013" y="1370954"/>
                </a:lnTo>
                <a:lnTo>
                  <a:pt x="972491" y="1359758"/>
                </a:lnTo>
                <a:lnTo>
                  <a:pt x="1018801" y="1343934"/>
                </a:lnTo>
                <a:lnTo>
                  <a:pt x="1053896" y="1329207"/>
                </a:lnTo>
                <a:lnTo>
                  <a:pt x="1065770" y="1326070"/>
                </a:lnTo>
                <a:lnTo>
                  <a:pt x="1113803" y="1312327"/>
                </a:lnTo>
                <a:lnTo>
                  <a:pt x="1150241" y="1300667"/>
                </a:lnTo>
                <a:lnTo>
                  <a:pt x="1186876" y="1287743"/>
                </a:lnTo>
                <a:lnTo>
                  <a:pt x="1199107" y="1283138"/>
                </a:lnTo>
                <a:lnTo>
                  <a:pt x="1211380" y="1279629"/>
                </a:lnTo>
                <a:lnTo>
                  <a:pt x="1259411" y="1264660"/>
                </a:lnTo>
                <a:lnTo>
                  <a:pt x="1283219" y="1256896"/>
                </a:lnTo>
                <a:lnTo>
                  <a:pt x="1295177" y="1253014"/>
                </a:lnTo>
                <a:lnTo>
                  <a:pt x="1331636" y="1241608"/>
                </a:lnTo>
                <a:lnTo>
                  <a:pt x="1368478" y="1231855"/>
                </a:lnTo>
                <a:lnTo>
                  <a:pt x="1380181" y="1229078"/>
                </a:lnTo>
                <a:lnTo>
                  <a:pt x="1427151" y="1216426"/>
                </a:lnTo>
                <a:lnTo>
                  <a:pt x="1439077" y="1213058"/>
                </a:lnTo>
                <a:lnTo>
                  <a:pt x="1451134" y="1209681"/>
                </a:lnTo>
                <a:lnTo>
                  <a:pt x="1488381" y="1199856"/>
                </a:lnTo>
                <a:lnTo>
                  <a:pt x="1527848" y="1191253"/>
                </a:lnTo>
                <a:lnTo>
                  <a:pt x="1553786" y="1187317"/>
                </a:lnTo>
                <a:lnTo>
                  <a:pt x="1565867" y="1185592"/>
                </a:lnTo>
                <a:lnTo>
                  <a:pt x="1613966" y="1177129"/>
                </a:lnTo>
                <a:lnTo>
                  <a:pt x="1638223" y="1172374"/>
                </a:lnTo>
                <a:lnTo>
                  <a:pt x="1650490" y="1169969"/>
                </a:lnTo>
                <a:lnTo>
                  <a:pt x="1688138" y="1162998"/>
                </a:lnTo>
                <a:lnTo>
                  <a:pt x="1727574" y="1157015"/>
                </a:lnTo>
                <a:lnTo>
                  <a:pt x="1754700" y="1155187"/>
                </a:lnTo>
                <a:lnTo>
                  <a:pt x="1768152" y="1154907"/>
                </a:lnTo>
                <a:lnTo>
                  <a:pt x="1808466" y="1153639"/>
                </a:lnTo>
                <a:lnTo>
                  <a:pt x="1848838" y="1151952"/>
                </a:lnTo>
                <a:lnTo>
                  <a:pt x="1875861" y="1150738"/>
                </a:lnTo>
                <a:lnTo>
                  <a:pt x="1889421" y="1150136"/>
                </a:lnTo>
                <a:lnTo>
                  <a:pt x="1930368" y="1148481"/>
                </a:lnTo>
                <a:lnTo>
                  <a:pt x="1971832" y="1147276"/>
                </a:lnTo>
                <a:lnTo>
                  <a:pt x="2013966" y="1146810"/>
                </a:lnTo>
                <a:lnTo>
                  <a:pt x="2013966" y="0"/>
                </a:lnTo>
                <a:lnTo>
                  <a:pt x="0" y="0"/>
                </a:lnTo>
                <a:lnTo>
                  <a:pt x="0" y="1335786"/>
                </a:lnTo>
                <a:close/>
              </a:path>
            </a:pathLst>
          </a:custGeom>
          <a:ln w="9525">
            <a:solidFill>
              <a:srgbClr val="000000"/>
            </a:solidFill>
          </a:ln>
        </p:spPr>
        <p:txBody>
          <a:bodyPr wrap="square" lIns="0" tIns="0" rIns="0" bIns="0" rtlCol="0"/>
          <a:lstStyle/>
          <a:p>
            <a:endParaRPr/>
          </a:p>
        </p:txBody>
      </p:sp>
      <p:sp>
        <p:nvSpPr>
          <p:cNvPr id="45" name="object 45"/>
          <p:cNvSpPr/>
          <p:nvPr/>
        </p:nvSpPr>
        <p:spPr>
          <a:xfrm>
            <a:off x="7064375" y="3534917"/>
            <a:ext cx="1714500" cy="0"/>
          </a:xfrm>
          <a:custGeom>
            <a:avLst/>
            <a:gdLst/>
            <a:ahLst/>
            <a:cxnLst/>
            <a:rect l="l" t="t" r="r" b="b"/>
            <a:pathLst>
              <a:path w="1714500">
                <a:moveTo>
                  <a:pt x="0" y="0"/>
                </a:moveTo>
                <a:lnTo>
                  <a:pt x="1714500" y="0"/>
                </a:lnTo>
              </a:path>
            </a:pathLst>
          </a:custGeom>
          <a:ln w="9525">
            <a:solidFill>
              <a:srgbClr val="000000"/>
            </a:solidFill>
          </a:ln>
        </p:spPr>
        <p:txBody>
          <a:bodyPr wrap="square" lIns="0" tIns="0" rIns="0" bIns="0" rtlCol="0"/>
          <a:lstStyle/>
          <a:p>
            <a:endParaRPr/>
          </a:p>
        </p:txBody>
      </p:sp>
      <p:sp>
        <p:nvSpPr>
          <p:cNvPr id="46" name="object 46"/>
          <p:cNvSpPr/>
          <p:nvPr/>
        </p:nvSpPr>
        <p:spPr>
          <a:xfrm>
            <a:off x="7064375" y="3838194"/>
            <a:ext cx="1704339" cy="0"/>
          </a:xfrm>
          <a:custGeom>
            <a:avLst/>
            <a:gdLst/>
            <a:ahLst/>
            <a:cxnLst/>
            <a:rect l="l" t="t" r="r" b="b"/>
            <a:pathLst>
              <a:path w="1704340">
                <a:moveTo>
                  <a:pt x="0" y="0"/>
                </a:moveTo>
                <a:lnTo>
                  <a:pt x="1703832" y="0"/>
                </a:lnTo>
              </a:path>
            </a:pathLst>
          </a:custGeom>
          <a:ln w="9525">
            <a:solidFill>
              <a:srgbClr val="000000"/>
            </a:solidFill>
          </a:ln>
        </p:spPr>
        <p:txBody>
          <a:bodyPr wrap="square" lIns="0" tIns="0" rIns="0" bIns="0" rtlCol="0"/>
          <a:lstStyle/>
          <a:p>
            <a:endParaRPr/>
          </a:p>
        </p:txBody>
      </p:sp>
      <p:sp>
        <p:nvSpPr>
          <p:cNvPr id="47" name="object 47"/>
          <p:cNvSpPr/>
          <p:nvPr/>
        </p:nvSpPr>
        <p:spPr>
          <a:xfrm>
            <a:off x="8644001" y="3534917"/>
            <a:ext cx="0" cy="1097280"/>
          </a:xfrm>
          <a:custGeom>
            <a:avLst/>
            <a:gdLst/>
            <a:ahLst/>
            <a:cxnLst/>
            <a:rect l="l" t="t" r="r" b="b"/>
            <a:pathLst>
              <a:path h="1097279">
                <a:moveTo>
                  <a:pt x="0" y="0"/>
                </a:moveTo>
                <a:lnTo>
                  <a:pt x="0" y="1097280"/>
                </a:lnTo>
              </a:path>
            </a:pathLst>
          </a:custGeom>
          <a:ln w="9525">
            <a:solidFill>
              <a:srgbClr val="000000"/>
            </a:solidFill>
          </a:ln>
        </p:spPr>
        <p:txBody>
          <a:bodyPr wrap="square" lIns="0" tIns="0" rIns="0" bIns="0" rtlCol="0"/>
          <a:lstStyle/>
          <a:p>
            <a:endParaRPr/>
          </a:p>
        </p:txBody>
      </p:sp>
      <p:sp>
        <p:nvSpPr>
          <p:cNvPr id="48" name="object 48"/>
          <p:cNvSpPr/>
          <p:nvPr/>
        </p:nvSpPr>
        <p:spPr>
          <a:xfrm>
            <a:off x="7741031" y="3534917"/>
            <a:ext cx="0" cy="1065530"/>
          </a:xfrm>
          <a:custGeom>
            <a:avLst/>
            <a:gdLst/>
            <a:ahLst/>
            <a:cxnLst/>
            <a:rect l="l" t="t" r="r" b="b"/>
            <a:pathLst>
              <a:path h="1065529">
                <a:moveTo>
                  <a:pt x="0" y="0"/>
                </a:moveTo>
                <a:lnTo>
                  <a:pt x="0" y="1065276"/>
                </a:lnTo>
              </a:path>
            </a:pathLst>
          </a:custGeom>
          <a:ln w="952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49" name="object 49"/>
          <p:cNvSpPr/>
          <p:nvPr/>
        </p:nvSpPr>
        <p:spPr>
          <a:xfrm>
            <a:off x="6878446" y="3090672"/>
            <a:ext cx="2391410" cy="337185"/>
          </a:xfrm>
          <a:custGeom>
            <a:avLst/>
            <a:gdLst/>
            <a:ahLst/>
            <a:cxnLst/>
            <a:rect l="l" t="t" r="r" b="b"/>
            <a:pathLst>
              <a:path w="2391409" h="337185">
                <a:moveTo>
                  <a:pt x="0" y="0"/>
                </a:moveTo>
                <a:lnTo>
                  <a:pt x="0" y="336803"/>
                </a:lnTo>
                <a:lnTo>
                  <a:pt x="2391155" y="336803"/>
                </a:lnTo>
                <a:lnTo>
                  <a:pt x="2391155" y="0"/>
                </a:lnTo>
                <a:lnTo>
                  <a:pt x="0" y="0"/>
                </a:lnTo>
                <a:close/>
              </a:path>
            </a:pathLst>
          </a:custGeom>
          <a:solidFill>
            <a:srgbClr val="000000"/>
          </a:solidFill>
        </p:spPr>
        <p:txBody>
          <a:bodyPr wrap="square" lIns="0" tIns="0" rIns="0" bIns="0" rtlCol="0"/>
          <a:lstStyle/>
          <a:p>
            <a:endParaRPr/>
          </a:p>
        </p:txBody>
      </p:sp>
      <p:sp>
        <p:nvSpPr>
          <p:cNvPr id="50" name="object 50"/>
          <p:cNvSpPr txBox="1"/>
          <p:nvPr/>
        </p:nvSpPr>
        <p:spPr>
          <a:xfrm>
            <a:off x="7018153" y="3155654"/>
            <a:ext cx="2172335" cy="677108"/>
          </a:xfrm>
          <a:prstGeom prst="rect">
            <a:avLst/>
          </a:prstGeom>
        </p:spPr>
        <p:txBody>
          <a:bodyPr vert="horz" wrap="square" lIns="0" tIns="0" rIns="0" bIns="0" rtlCol="0">
            <a:spAutoFit/>
          </a:bodyPr>
          <a:lstStyle/>
          <a:p>
            <a:pPr marL="12700">
              <a:lnSpc>
                <a:spcPct val="100000"/>
              </a:lnSpc>
            </a:pPr>
            <a:r>
              <a:rPr sz="1600" dirty="0">
                <a:solidFill>
                  <a:srgbClr val="FFFFFF"/>
                </a:solidFill>
                <a:latin typeface="Microsoft JhengHei UI" panose="020B0604030504040204" pitchFamily="34" charset="-120"/>
                <a:ea typeface="Microsoft JhengHei UI" panose="020B0604030504040204" pitchFamily="34" charset="-120"/>
                <a:cs typeface="微软雅黑"/>
              </a:rPr>
              <a:t>零件(</a:t>
            </a:r>
            <a:r>
              <a:rPr sz="1600" spc="-5" dirty="0">
                <a:solidFill>
                  <a:srgbClr val="FFFFFF"/>
                </a:solidFill>
                <a:latin typeface="Microsoft JhengHei UI" panose="020B0604030504040204" pitchFamily="34" charset="-120"/>
                <a:ea typeface="Microsoft JhengHei UI" panose="020B0604030504040204" pitchFamily="34" charset="-120"/>
                <a:cs typeface="微软雅黑"/>
              </a:rPr>
              <a:t> </a:t>
            </a:r>
            <a:r>
              <a:rPr sz="1600" u="sng" dirty="0">
                <a:solidFill>
                  <a:srgbClr val="FFFFFF"/>
                </a:solidFill>
                <a:latin typeface="Microsoft JhengHei UI" panose="020B0604030504040204" pitchFamily="34" charset="-120"/>
                <a:ea typeface="Microsoft JhengHei UI" panose="020B0604030504040204" pitchFamily="34" charset="-120"/>
                <a:cs typeface="微软雅黑"/>
              </a:rPr>
              <a:t>零件号</a:t>
            </a:r>
            <a:r>
              <a:rPr sz="1600" dirty="0">
                <a:solidFill>
                  <a:srgbClr val="FFFFFF"/>
                </a:solidFill>
                <a:latin typeface="Microsoft JhengHei UI" panose="020B0604030504040204" pitchFamily="34" charset="-120"/>
                <a:ea typeface="Microsoft JhengHei UI" panose="020B0604030504040204" pitchFamily="34" charset="-120"/>
                <a:cs typeface="微软雅黑"/>
              </a:rPr>
              <a:t>,</a:t>
            </a:r>
            <a:r>
              <a:rPr sz="1600" spc="-5" dirty="0">
                <a:solidFill>
                  <a:srgbClr val="FFFFFF"/>
                </a:solidFill>
                <a:latin typeface="Microsoft JhengHei UI" panose="020B0604030504040204" pitchFamily="34" charset="-120"/>
                <a:ea typeface="Microsoft JhengHei UI" panose="020B0604030504040204" pitchFamily="34" charset="-120"/>
                <a:cs typeface="微软雅黑"/>
              </a:rPr>
              <a:t> 零件名,…)</a:t>
            </a:r>
            <a:endParaRPr sz="1600" dirty="0">
              <a:latin typeface="Microsoft JhengHei UI" panose="020B0604030504040204" pitchFamily="34" charset="-120"/>
              <a:ea typeface="Microsoft JhengHei UI" panose="020B0604030504040204" pitchFamily="34" charset="-120"/>
              <a:cs typeface="微软雅黑"/>
            </a:endParaRPr>
          </a:p>
          <a:p>
            <a:pPr>
              <a:lnSpc>
                <a:spcPct val="100000"/>
              </a:lnSpc>
              <a:spcBef>
                <a:spcPts val="12"/>
              </a:spcBef>
            </a:pPr>
            <a:endParaRPr sz="1400" dirty="0">
              <a:latin typeface="Microsoft JhengHei UI" panose="020B0604030504040204" pitchFamily="34" charset="-120"/>
              <a:ea typeface="Microsoft JhengHei UI" panose="020B0604030504040204" pitchFamily="34" charset="-120"/>
              <a:cs typeface="Times New Roman"/>
            </a:endParaRPr>
          </a:p>
          <a:p>
            <a:pPr marL="36830">
              <a:lnSpc>
                <a:spcPct val="100000"/>
              </a:lnSpc>
              <a:tabLst>
                <a:tab pos="1003935" algn="l"/>
              </a:tabLst>
            </a:pPr>
            <a:r>
              <a:rPr sz="1400" spc="-5" dirty="0">
                <a:latin typeface="Microsoft JhengHei UI" panose="020B0604030504040204" pitchFamily="34" charset="-120"/>
                <a:ea typeface="Microsoft JhengHei UI" panose="020B0604030504040204" pitchFamily="34" charset="-120"/>
                <a:cs typeface="微软雅黑"/>
              </a:rPr>
              <a:t>零件号	零件名</a:t>
            </a:r>
            <a:endParaRPr sz="1400" dirty="0">
              <a:latin typeface="Microsoft JhengHei UI" panose="020B0604030504040204" pitchFamily="34" charset="-120"/>
              <a:ea typeface="Microsoft JhengHei UI" panose="020B0604030504040204" pitchFamily="34" charset="-120"/>
              <a:cs typeface="微软雅黑"/>
            </a:endParaRPr>
          </a:p>
        </p:txBody>
      </p:sp>
      <p:sp>
        <p:nvSpPr>
          <p:cNvPr id="52" name="object 52"/>
          <p:cNvSpPr/>
          <p:nvPr/>
        </p:nvSpPr>
        <p:spPr>
          <a:xfrm>
            <a:off x="6892937" y="3419094"/>
            <a:ext cx="930910" cy="486409"/>
          </a:xfrm>
          <a:custGeom>
            <a:avLst/>
            <a:gdLst/>
            <a:ahLst/>
            <a:cxnLst/>
            <a:rect l="l" t="t" r="r" b="b"/>
            <a:pathLst>
              <a:path w="930909" h="486410">
                <a:moveTo>
                  <a:pt x="465581" y="0"/>
                </a:moveTo>
                <a:lnTo>
                  <a:pt x="427339" y="806"/>
                </a:lnTo>
                <a:lnTo>
                  <a:pt x="353559" y="7072"/>
                </a:lnTo>
                <a:lnTo>
                  <a:pt x="284178" y="19121"/>
                </a:lnTo>
                <a:lnTo>
                  <a:pt x="220145" y="36451"/>
                </a:lnTo>
                <a:lnTo>
                  <a:pt x="162413" y="58558"/>
                </a:lnTo>
                <a:lnTo>
                  <a:pt x="111932" y="84941"/>
                </a:lnTo>
                <a:lnTo>
                  <a:pt x="69654" y="115095"/>
                </a:lnTo>
                <a:lnTo>
                  <a:pt x="36528" y="148518"/>
                </a:lnTo>
                <a:lnTo>
                  <a:pt x="13506" y="184707"/>
                </a:lnTo>
                <a:lnTo>
                  <a:pt x="1540" y="223160"/>
                </a:lnTo>
                <a:lnTo>
                  <a:pt x="0" y="243078"/>
                </a:lnTo>
                <a:lnTo>
                  <a:pt x="1540" y="262995"/>
                </a:lnTo>
                <a:lnTo>
                  <a:pt x="13506" y="301448"/>
                </a:lnTo>
                <a:lnTo>
                  <a:pt x="36528" y="337637"/>
                </a:lnTo>
                <a:lnTo>
                  <a:pt x="69654" y="371060"/>
                </a:lnTo>
                <a:lnTo>
                  <a:pt x="111932" y="401214"/>
                </a:lnTo>
                <a:lnTo>
                  <a:pt x="162413" y="427597"/>
                </a:lnTo>
                <a:lnTo>
                  <a:pt x="220145" y="449704"/>
                </a:lnTo>
                <a:lnTo>
                  <a:pt x="284178" y="467034"/>
                </a:lnTo>
                <a:lnTo>
                  <a:pt x="353559" y="479083"/>
                </a:lnTo>
                <a:lnTo>
                  <a:pt x="427339" y="485349"/>
                </a:lnTo>
                <a:lnTo>
                  <a:pt x="465581" y="486156"/>
                </a:lnTo>
                <a:lnTo>
                  <a:pt x="503715" y="485349"/>
                </a:lnTo>
                <a:lnTo>
                  <a:pt x="577309" y="479083"/>
                </a:lnTo>
                <a:lnTo>
                  <a:pt x="646545" y="467034"/>
                </a:lnTo>
                <a:lnTo>
                  <a:pt x="710465" y="449704"/>
                </a:lnTo>
                <a:lnTo>
                  <a:pt x="768114" y="427597"/>
                </a:lnTo>
                <a:lnTo>
                  <a:pt x="818538" y="401214"/>
                </a:lnTo>
                <a:lnTo>
                  <a:pt x="860780" y="371060"/>
                </a:lnTo>
                <a:lnTo>
                  <a:pt x="893885" y="337637"/>
                </a:lnTo>
                <a:lnTo>
                  <a:pt x="916897" y="301448"/>
                </a:lnTo>
                <a:lnTo>
                  <a:pt x="928861" y="262995"/>
                </a:lnTo>
                <a:lnTo>
                  <a:pt x="930401" y="243077"/>
                </a:lnTo>
                <a:lnTo>
                  <a:pt x="928861" y="223160"/>
                </a:lnTo>
                <a:lnTo>
                  <a:pt x="916897" y="184707"/>
                </a:lnTo>
                <a:lnTo>
                  <a:pt x="893885" y="148518"/>
                </a:lnTo>
                <a:lnTo>
                  <a:pt x="860780" y="115095"/>
                </a:lnTo>
                <a:lnTo>
                  <a:pt x="818538" y="84941"/>
                </a:lnTo>
                <a:lnTo>
                  <a:pt x="768114" y="58558"/>
                </a:lnTo>
                <a:lnTo>
                  <a:pt x="710465" y="36451"/>
                </a:lnTo>
                <a:lnTo>
                  <a:pt x="646545" y="19121"/>
                </a:lnTo>
                <a:lnTo>
                  <a:pt x="577309" y="7072"/>
                </a:lnTo>
                <a:lnTo>
                  <a:pt x="503715" y="806"/>
                </a:lnTo>
                <a:lnTo>
                  <a:pt x="465581" y="0"/>
                </a:lnTo>
                <a:close/>
              </a:path>
            </a:pathLst>
          </a:custGeom>
          <a:ln w="12700">
            <a:solidFill>
              <a:srgbClr val="000000"/>
            </a:solidFill>
          </a:ln>
        </p:spPr>
        <p:txBody>
          <a:bodyPr wrap="square" lIns="0" tIns="0" rIns="0" bIns="0" rtlCol="0"/>
          <a:lstStyle/>
          <a:p>
            <a:endParaRPr/>
          </a:p>
        </p:txBody>
      </p:sp>
      <p:sp>
        <p:nvSpPr>
          <p:cNvPr id="53" name="object 53"/>
          <p:cNvSpPr/>
          <p:nvPr/>
        </p:nvSpPr>
        <p:spPr>
          <a:xfrm>
            <a:off x="6342011" y="3710940"/>
            <a:ext cx="555625" cy="2059305"/>
          </a:xfrm>
          <a:custGeom>
            <a:avLst/>
            <a:gdLst/>
            <a:ahLst/>
            <a:cxnLst/>
            <a:rect l="l" t="t" r="r" b="b"/>
            <a:pathLst>
              <a:path w="555625" h="2059304">
                <a:moveTo>
                  <a:pt x="555497" y="2049780"/>
                </a:moveTo>
                <a:lnTo>
                  <a:pt x="548541" y="2043408"/>
                </a:lnTo>
                <a:lnTo>
                  <a:pt x="539086" y="2034954"/>
                </a:lnTo>
                <a:lnTo>
                  <a:pt x="529703" y="2026420"/>
                </a:lnTo>
                <a:lnTo>
                  <a:pt x="519683" y="2018538"/>
                </a:lnTo>
                <a:lnTo>
                  <a:pt x="516635" y="2016252"/>
                </a:lnTo>
                <a:lnTo>
                  <a:pt x="509015" y="2026158"/>
                </a:lnTo>
                <a:lnTo>
                  <a:pt x="514264" y="2030133"/>
                </a:lnTo>
                <a:lnTo>
                  <a:pt x="524257" y="2038376"/>
                </a:lnTo>
                <a:lnTo>
                  <a:pt x="532990" y="2046311"/>
                </a:lnTo>
                <a:lnTo>
                  <a:pt x="542543" y="2055114"/>
                </a:lnTo>
                <a:lnTo>
                  <a:pt x="546353" y="2058924"/>
                </a:lnTo>
                <a:lnTo>
                  <a:pt x="555497" y="2049780"/>
                </a:lnTo>
                <a:close/>
              </a:path>
              <a:path w="555625" h="2059304">
                <a:moveTo>
                  <a:pt x="486917" y="1992630"/>
                </a:moveTo>
                <a:lnTo>
                  <a:pt x="485393" y="1991106"/>
                </a:lnTo>
                <a:lnTo>
                  <a:pt x="470153" y="1979676"/>
                </a:lnTo>
                <a:lnTo>
                  <a:pt x="454151" y="1967484"/>
                </a:lnTo>
                <a:lnTo>
                  <a:pt x="446531" y="1961388"/>
                </a:lnTo>
                <a:lnTo>
                  <a:pt x="438911" y="1971294"/>
                </a:lnTo>
                <a:lnTo>
                  <a:pt x="446531" y="1977390"/>
                </a:lnTo>
                <a:lnTo>
                  <a:pt x="462533" y="1989582"/>
                </a:lnTo>
                <a:lnTo>
                  <a:pt x="477773" y="2001012"/>
                </a:lnTo>
                <a:lnTo>
                  <a:pt x="479297" y="2002536"/>
                </a:lnTo>
                <a:lnTo>
                  <a:pt x="486917" y="1992630"/>
                </a:lnTo>
                <a:close/>
              </a:path>
              <a:path w="555625" h="2059304">
                <a:moveTo>
                  <a:pt x="416051" y="1938528"/>
                </a:moveTo>
                <a:lnTo>
                  <a:pt x="402335" y="1927098"/>
                </a:lnTo>
                <a:lnTo>
                  <a:pt x="384047" y="1913382"/>
                </a:lnTo>
                <a:lnTo>
                  <a:pt x="376427" y="1907286"/>
                </a:lnTo>
                <a:lnTo>
                  <a:pt x="368807" y="1917192"/>
                </a:lnTo>
                <a:lnTo>
                  <a:pt x="376427" y="1923288"/>
                </a:lnTo>
                <a:lnTo>
                  <a:pt x="394715" y="1937766"/>
                </a:lnTo>
                <a:lnTo>
                  <a:pt x="408431" y="1948434"/>
                </a:lnTo>
                <a:lnTo>
                  <a:pt x="416051" y="1938528"/>
                </a:lnTo>
                <a:close/>
              </a:path>
              <a:path w="555625" h="2059304">
                <a:moveTo>
                  <a:pt x="346709" y="1883664"/>
                </a:moveTo>
                <a:lnTo>
                  <a:pt x="345947" y="1882902"/>
                </a:lnTo>
                <a:lnTo>
                  <a:pt x="326897" y="1867662"/>
                </a:lnTo>
                <a:lnTo>
                  <a:pt x="307847" y="1851660"/>
                </a:lnTo>
                <a:lnTo>
                  <a:pt x="307847" y="1850898"/>
                </a:lnTo>
                <a:lnTo>
                  <a:pt x="299465" y="1860804"/>
                </a:lnTo>
                <a:lnTo>
                  <a:pt x="319277" y="1877568"/>
                </a:lnTo>
                <a:lnTo>
                  <a:pt x="338327" y="1892808"/>
                </a:lnTo>
                <a:lnTo>
                  <a:pt x="338327" y="1893570"/>
                </a:lnTo>
                <a:lnTo>
                  <a:pt x="346709" y="1883664"/>
                </a:lnTo>
                <a:close/>
              </a:path>
              <a:path w="555625" h="2059304">
                <a:moveTo>
                  <a:pt x="278891" y="1826514"/>
                </a:moveTo>
                <a:lnTo>
                  <a:pt x="241553" y="1792224"/>
                </a:lnTo>
                <a:lnTo>
                  <a:pt x="233171" y="1801368"/>
                </a:lnTo>
                <a:lnTo>
                  <a:pt x="270509" y="1835658"/>
                </a:lnTo>
                <a:lnTo>
                  <a:pt x="278891" y="1826514"/>
                </a:lnTo>
                <a:close/>
              </a:path>
              <a:path w="555625" h="2059304">
                <a:moveTo>
                  <a:pt x="214883" y="1765554"/>
                </a:moveTo>
                <a:lnTo>
                  <a:pt x="195833" y="1746504"/>
                </a:lnTo>
                <a:lnTo>
                  <a:pt x="179831" y="1728978"/>
                </a:lnTo>
                <a:lnTo>
                  <a:pt x="170687" y="1737360"/>
                </a:lnTo>
                <a:lnTo>
                  <a:pt x="186689" y="1754886"/>
                </a:lnTo>
                <a:lnTo>
                  <a:pt x="204977" y="1773936"/>
                </a:lnTo>
                <a:lnTo>
                  <a:pt x="205739" y="1774698"/>
                </a:lnTo>
                <a:lnTo>
                  <a:pt x="214883" y="1765554"/>
                </a:lnTo>
                <a:close/>
              </a:path>
              <a:path w="555625" h="2059304">
                <a:moveTo>
                  <a:pt x="155447" y="1700022"/>
                </a:moveTo>
                <a:lnTo>
                  <a:pt x="146303" y="1688592"/>
                </a:lnTo>
                <a:lnTo>
                  <a:pt x="131825" y="1669542"/>
                </a:lnTo>
                <a:lnTo>
                  <a:pt x="124967" y="1659636"/>
                </a:lnTo>
                <a:lnTo>
                  <a:pt x="115061" y="1667256"/>
                </a:lnTo>
                <a:lnTo>
                  <a:pt x="121919" y="1677162"/>
                </a:lnTo>
                <a:lnTo>
                  <a:pt x="137159" y="1696974"/>
                </a:lnTo>
                <a:lnTo>
                  <a:pt x="145541" y="1707642"/>
                </a:lnTo>
                <a:lnTo>
                  <a:pt x="155447" y="1700022"/>
                </a:lnTo>
                <a:close/>
              </a:path>
              <a:path w="555625" h="2059304">
                <a:moveTo>
                  <a:pt x="104393" y="1628394"/>
                </a:moveTo>
                <a:lnTo>
                  <a:pt x="98297" y="1618488"/>
                </a:lnTo>
                <a:lnTo>
                  <a:pt x="92963" y="1608582"/>
                </a:lnTo>
                <a:lnTo>
                  <a:pt x="87629" y="1597914"/>
                </a:lnTo>
                <a:lnTo>
                  <a:pt x="82295" y="1588008"/>
                </a:lnTo>
                <a:lnTo>
                  <a:pt x="80771" y="1584198"/>
                </a:lnTo>
                <a:lnTo>
                  <a:pt x="68579" y="1589532"/>
                </a:lnTo>
                <a:lnTo>
                  <a:pt x="70865" y="1593342"/>
                </a:lnTo>
                <a:lnTo>
                  <a:pt x="81533" y="1614678"/>
                </a:lnTo>
                <a:lnTo>
                  <a:pt x="87629" y="1625346"/>
                </a:lnTo>
                <a:lnTo>
                  <a:pt x="93725" y="1635252"/>
                </a:lnTo>
                <a:lnTo>
                  <a:pt x="104393" y="1628394"/>
                </a:lnTo>
                <a:close/>
              </a:path>
              <a:path w="555625" h="2059304">
                <a:moveTo>
                  <a:pt x="66293" y="1549908"/>
                </a:moveTo>
                <a:lnTo>
                  <a:pt x="64769" y="1546098"/>
                </a:lnTo>
                <a:lnTo>
                  <a:pt x="51053" y="1501902"/>
                </a:lnTo>
                <a:lnTo>
                  <a:pt x="38861" y="1504950"/>
                </a:lnTo>
                <a:lnTo>
                  <a:pt x="45719" y="1527810"/>
                </a:lnTo>
                <a:lnTo>
                  <a:pt x="52577" y="1549908"/>
                </a:lnTo>
                <a:lnTo>
                  <a:pt x="54101" y="1553718"/>
                </a:lnTo>
                <a:lnTo>
                  <a:pt x="66293" y="1549908"/>
                </a:lnTo>
                <a:close/>
              </a:path>
              <a:path w="555625" h="2059304">
                <a:moveTo>
                  <a:pt x="41909" y="1465326"/>
                </a:moveTo>
                <a:lnTo>
                  <a:pt x="39623" y="1453896"/>
                </a:lnTo>
                <a:lnTo>
                  <a:pt x="32765" y="1415034"/>
                </a:lnTo>
                <a:lnTo>
                  <a:pt x="19811" y="1418082"/>
                </a:lnTo>
                <a:lnTo>
                  <a:pt x="27431" y="1456944"/>
                </a:lnTo>
                <a:lnTo>
                  <a:pt x="29717" y="1467612"/>
                </a:lnTo>
                <a:lnTo>
                  <a:pt x="41909" y="1465326"/>
                </a:lnTo>
                <a:close/>
              </a:path>
              <a:path w="555625" h="2059304">
                <a:moveTo>
                  <a:pt x="26669" y="1377696"/>
                </a:moveTo>
                <a:lnTo>
                  <a:pt x="22859" y="1350264"/>
                </a:lnTo>
                <a:lnTo>
                  <a:pt x="20573" y="1328166"/>
                </a:lnTo>
                <a:lnTo>
                  <a:pt x="7619" y="1328928"/>
                </a:lnTo>
                <a:lnTo>
                  <a:pt x="9905" y="1351788"/>
                </a:lnTo>
                <a:lnTo>
                  <a:pt x="14477" y="1379982"/>
                </a:lnTo>
                <a:lnTo>
                  <a:pt x="26669" y="1377696"/>
                </a:lnTo>
                <a:close/>
              </a:path>
              <a:path w="555625" h="2059304">
                <a:moveTo>
                  <a:pt x="16763" y="1290066"/>
                </a:moveTo>
                <a:lnTo>
                  <a:pt x="13715" y="1239774"/>
                </a:lnTo>
                <a:lnTo>
                  <a:pt x="1523" y="1240536"/>
                </a:lnTo>
                <a:lnTo>
                  <a:pt x="4571" y="1290828"/>
                </a:lnTo>
                <a:lnTo>
                  <a:pt x="16763" y="1290066"/>
                </a:lnTo>
                <a:close/>
              </a:path>
              <a:path w="555625" h="2059304">
                <a:moveTo>
                  <a:pt x="12953" y="1201674"/>
                </a:moveTo>
                <a:lnTo>
                  <a:pt x="12191" y="1181100"/>
                </a:lnTo>
                <a:lnTo>
                  <a:pt x="12191" y="1151337"/>
                </a:lnTo>
                <a:lnTo>
                  <a:pt x="0" y="1150620"/>
                </a:lnTo>
                <a:lnTo>
                  <a:pt x="0" y="1201674"/>
                </a:lnTo>
                <a:lnTo>
                  <a:pt x="12191" y="1201674"/>
                </a:lnTo>
                <a:lnTo>
                  <a:pt x="12191" y="1181100"/>
                </a:lnTo>
                <a:lnTo>
                  <a:pt x="12953" y="1151382"/>
                </a:lnTo>
                <a:lnTo>
                  <a:pt x="12953" y="1201674"/>
                </a:lnTo>
                <a:close/>
              </a:path>
              <a:path w="555625" h="2059304">
                <a:moveTo>
                  <a:pt x="15239" y="1063752"/>
                </a:moveTo>
                <a:lnTo>
                  <a:pt x="15239" y="1062228"/>
                </a:lnTo>
                <a:lnTo>
                  <a:pt x="2285" y="1061466"/>
                </a:lnTo>
                <a:lnTo>
                  <a:pt x="2285" y="1062990"/>
                </a:lnTo>
                <a:lnTo>
                  <a:pt x="761" y="1112520"/>
                </a:lnTo>
                <a:lnTo>
                  <a:pt x="12953" y="1113282"/>
                </a:lnTo>
                <a:lnTo>
                  <a:pt x="15239" y="1063752"/>
                </a:lnTo>
                <a:close/>
              </a:path>
              <a:path w="555625" h="2059304">
                <a:moveTo>
                  <a:pt x="22097" y="973836"/>
                </a:moveTo>
                <a:lnTo>
                  <a:pt x="9905" y="973074"/>
                </a:lnTo>
                <a:lnTo>
                  <a:pt x="6857" y="1004316"/>
                </a:lnTo>
                <a:lnTo>
                  <a:pt x="5333" y="1023366"/>
                </a:lnTo>
                <a:lnTo>
                  <a:pt x="17525" y="1024890"/>
                </a:lnTo>
                <a:lnTo>
                  <a:pt x="19049" y="1005078"/>
                </a:lnTo>
                <a:lnTo>
                  <a:pt x="22097" y="973836"/>
                </a:lnTo>
                <a:close/>
              </a:path>
              <a:path w="555625" h="2059304">
                <a:moveTo>
                  <a:pt x="33527" y="886206"/>
                </a:moveTo>
                <a:lnTo>
                  <a:pt x="20573" y="883920"/>
                </a:lnTo>
                <a:lnTo>
                  <a:pt x="19811" y="888492"/>
                </a:lnTo>
                <a:lnTo>
                  <a:pt x="13715" y="934974"/>
                </a:lnTo>
                <a:lnTo>
                  <a:pt x="26669" y="936498"/>
                </a:lnTo>
                <a:lnTo>
                  <a:pt x="32765" y="890016"/>
                </a:lnTo>
                <a:lnTo>
                  <a:pt x="33527" y="886206"/>
                </a:lnTo>
                <a:close/>
              </a:path>
              <a:path w="555625" h="2059304">
                <a:moveTo>
                  <a:pt x="48767" y="799338"/>
                </a:moveTo>
                <a:lnTo>
                  <a:pt x="36575" y="796290"/>
                </a:lnTo>
                <a:lnTo>
                  <a:pt x="28955" y="832104"/>
                </a:lnTo>
                <a:lnTo>
                  <a:pt x="26669" y="846582"/>
                </a:lnTo>
                <a:lnTo>
                  <a:pt x="39623" y="848868"/>
                </a:lnTo>
                <a:lnTo>
                  <a:pt x="41909" y="833628"/>
                </a:lnTo>
                <a:lnTo>
                  <a:pt x="48767" y="799338"/>
                </a:lnTo>
                <a:close/>
              </a:path>
              <a:path w="555625" h="2059304">
                <a:moveTo>
                  <a:pt x="69341" y="713232"/>
                </a:moveTo>
                <a:lnTo>
                  <a:pt x="57149" y="709422"/>
                </a:lnTo>
                <a:lnTo>
                  <a:pt x="52577" y="724662"/>
                </a:lnTo>
                <a:lnTo>
                  <a:pt x="44957" y="758952"/>
                </a:lnTo>
                <a:lnTo>
                  <a:pt x="57149" y="762000"/>
                </a:lnTo>
                <a:lnTo>
                  <a:pt x="65531" y="727710"/>
                </a:lnTo>
                <a:lnTo>
                  <a:pt x="69341" y="713232"/>
                </a:lnTo>
                <a:close/>
              </a:path>
              <a:path w="555625" h="2059304">
                <a:moveTo>
                  <a:pt x="96011" y="628650"/>
                </a:moveTo>
                <a:lnTo>
                  <a:pt x="83819" y="624078"/>
                </a:lnTo>
                <a:lnTo>
                  <a:pt x="83057" y="626364"/>
                </a:lnTo>
                <a:lnTo>
                  <a:pt x="74675" y="650748"/>
                </a:lnTo>
                <a:lnTo>
                  <a:pt x="67817" y="672846"/>
                </a:lnTo>
                <a:lnTo>
                  <a:pt x="80009" y="676656"/>
                </a:lnTo>
                <a:lnTo>
                  <a:pt x="86867" y="654558"/>
                </a:lnTo>
                <a:lnTo>
                  <a:pt x="95249" y="630936"/>
                </a:lnTo>
                <a:lnTo>
                  <a:pt x="96011" y="628650"/>
                </a:lnTo>
                <a:close/>
              </a:path>
              <a:path w="555625" h="2059304">
                <a:moveTo>
                  <a:pt x="129539" y="547116"/>
                </a:moveTo>
                <a:lnTo>
                  <a:pt x="118109" y="541782"/>
                </a:lnTo>
                <a:lnTo>
                  <a:pt x="112013" y="555498"/>
                </a:lnTo>
                <a:lnTo>
                  <a:pt x="102107" y="579120"/>
                </a:lnTo>
                <a:lnTo>
                  <a:pt x="98297" y="589026"/>
                </a:lnTo>
                <a:lnTo>
                  <a:pt x="109727" y="593598"/>
                </a:lnTo>
                <a:lnTo>
                  <a:pt x="113537" y="583692"/>
                </a:lnTo>
                <a:lnTo>
                  <a:pt x="123443" y="560832"/>
                </a:lnTo>
                <a:lnTo>
                  <a:pt x="129539" y="547116"/>
                </a:lnTo>
                <a:close/>
              </a:path>
              <a:path w="555625" h="2059304">
                <a:moveTo>
                  <a:pt x="169163" y="469392"/>
                </a:moveTo>
                <a:lnTo>
                  <a:pt x="169163" y="467868"/>
                </a:lnTo>
                <a:lnTo>
                  <a:pt x="158495" y="461772"/>
                </a:lnTo>
                <a:lnTo>
                  <a:pt x="157733" y="463296"/>
                </a:lnTo>
                <a:lnTo>
                  <a:pt x="145541" y="486156"/>
                </a:lnTo>
                <a:lnTo>
                  <a:pt x="134873" y="507492"/>
                </a:lnTo>
                <a:lnTo>
                  <a:pt x="146303" y="512826"/>
                </a:lnTo>
                <a:lnTo>
                  <a:pt x="156971" y="491490"/>
                </a:lnTo>
                <a:lnTo>
                  <a:pt x="169163" y="469392"/>
                </a:lnTo>
                <a:close/>
              </a:path>
              <a:path w="555625" h="2059304">
                <a:moveTo>
                  <a:pt x="214883" y="391668"/>
                </a:moveTo>
                <a:lnTo>
                  <a:pt x="203453" y="384810"/>
                </a:lnTo>
                <a:lnTo>
                  <a:pt x="197357" y="395478"/>
                </a:lnTo>
                <a:lnTo>
                  <a:pt x="183641" y="418338"/>
                </a:lnTo>
                <a:lnTo>
                  <a:pt x="177545" y="429006"/>
                </a:lnTo>
                <a:lnTo>
                  <a:pt x="188213" y="435102"/>
                </a:lnTo>
                <a:lnTo>
                  <a:pt x="194309" y="424434"/>
                </a:lnTo>
                <a:lnTo>
                  <a:pt x="208025" y="402336"/>
                </a:lnTo>
                <a:lnTo>
                  <a:pt x="214883" y="391668"/>
                </a:lnTo>
                <a:close/>
              </a:path>
              <a:path w="555625" h="2059304">
                <a:moveTo>
                  <a:pt x="263651" y="318516"/>
                </a:moveTo>
                <a:lnTo>
                  <a:pt x="253745" y="310896"/>
                </a:lnTo>
                <a:lnTo>
                  <a:pt x="240029" y="329946"/>
                </a:lnTo>
                <a:lnTo>
                  <a:pt x="225551" y="352044"/>
                </a:lnTo>
                <a:lnTo>
                  <a:pt x="224789" y="352806"/>
                </a:lnTo>
                <a:lnTo>
                  <a:pt x="235457" y="360425"/>
                </a:lnTo>
                <a:lnTo>
                  <a:pt x="236219" y="358901"/>
                </a:lnTo>
                <a:lnTo>
                  <a:pt x="263651" y="318516"/>
                </a:lnTo>
                <a:close/>
              </a:path>
              <a:path w="555625" h="2059304">
                <a:moveTo>
                  <a:pt x="316991" y="247650"/>
                </a:moveTo>
                <a:lnTo>
                  <a:pt x="307085" y="240030"/>
                </a:lnTo>
                <a:lnTo>
                  <a:pt x="302513" y="245363"/>
                </a:lnTo>
                <a:lnTo>
                  <a:pt x="286511" y="266700"/>
                </a:lnTo>
                <a:lnTo>
                  <a:pt x="275843" y="280416"/>
                </a:lnTo>
                <a:lnTo>
                  <a:pt x="286511" y="288036"/>
                </a:lnTo>
                <a:lnTo>
                  <a:pt x="297179" y="274319"/>
                </a:lnTo>
                <a:lnTo>
                  <a:pt x="312419" y="252984"/>
                </a:lnTo>
                <a:lnTo>
                  <a:pt x="316991" y="247650"/>
                </a:lnTo>
                <a:close/>
              </a:path>
              <a:path w="555625" h="2059304">
                <a:moveTo>
                  <a:pt x="374141" y="179831"/>
                </a:moveTo>
                <a:lnTo>
                  <a:pt x="364235" y="171450"/>
                </a:lnTo>
                <a:lnTo>
                  <a:pt x="352805" y="184404"/>
                </a:lnTo>
                <a:lnTo>
                  <a:pt x="336041" y="204216"/>
                </a:lnTo>
                <a:lnTo>
                  <a:pt x="331469" y="210312"/>
                </a:lnTo>
                <a:lnTo>
                  <a:pt x="341375" y="217931"/>
                </a:lnTo>
                <a:lnTo>
                  <a:pt x="345947" y="212598"/>
                </a:lnTo>
                <a:lnTo>
                  <a:pt x="362711" y="192786"/>
                </a:lnTo>
                <a:lnTo>
                  <a:pt x="374141" y="179831"/>
                </a:lnTo>
                <a:close/>
              </a:path>
              <a:path w="555625" h="2059304">
                <a:moveTo>
                  <a:pt x="433577" y="113537"/>
                </a:moveTo>
                <a:lnTo>
                  <a:pt x="424433" y="105156"/>
                </a:lnTo>
                <a:lnTo>
                  <a:pt x="422909" y="105918"/>
                </a:lnTo>
                <a:lnTo>
                  <a:pt x="389381" y="142494"/>
                </a:lnTo>
                <a:lnTo>
                  <a:pt x="399287" y="150875"/>
                </a:lnTo>
                <a:lnTo>
                  <a:pt x="432815" y="114300"/>
                </a:lnTo>
                <a:lnTo>
                  <a:pt x="433577" y="113537"/>
                </a:lnTo>
                <a:close/>
              </a:path>
              <a:path w="555625" h="2059304">
                <a:moveTo>
                  <a:pt x="487777" y="57814"/>
                </a:moveTo>
                <a:lnTo>
                  <a:pt x="479472" y="49148"/>
                </a:lnTo>
                <a:lnTo>
                  <a:pt x="459485" y="68580"/>
                </a:lnTo>
                <a:lnTo>
                  <a:pt x="450341" y="77724"/>
                </a:lnTo>
                <a:lnTo>
                  <a:pt x="459485" y="86106"/>
                </a:lnTo>
                <a:lnTo>
                  <a:pt x="487777" y="57814"/>
                </a:lnTo>
                <a:close/>
              </a:path>
              <a:path w="555625" h="2059304">
                <a:moveTo>
                  <a:pt x="537971" y="0"/>
                </a:moveTo>
                <a:lnTo>
                  <a:pt x="457199" y="25907"/>
                </a:lnTo>
                <a:lnTo>
                  <a:pt x="479472" y="49148"/>
                </a:lnTo>
                <a:lnTo>
                  <a:pt x="486917" y="41910"/>
                </a:lnTo>
                <a:lnTo>
                  <a:pt x="495299" y="50292"/>
                </a:lnTo>
                <a:lnTo>
                  <a:pt x="495299" y="65664"/>
                </a:lnTo>
                <a:lnTo>
                  <a:pt x="509777" y="80772"/>
                </a:lnTo>
                <a:lnTo>
                  <a:pt x="537971" y="0"/>
                </a:lnTo>
                <a:close/>
              </a:path>
              <a:path w="555625" h="2059304">
                <a:moveTo>
                  <a:pt x="495299" y="50292"/>
                </a:moveTo>
                <a:lnTo>
                  <a:pt x="486917" y="41910"/>
                </a:lnTo>
                <a:lnTo>
                  <a:pt x="479472" y="49148"/>
                </a:lnTo>
                <a:lnTo>
                  <a:pt x="487777" y="57814"/>
                </a:lnTo>
                <a:lnTo>
                  <a:pt x="495299" y="50292"/>
                </a:lnTo>
                <a:close/>
              </a:path>
              <a:path w="555625" h="2059304">
                <a:moveTo>
                  <a:pt x="495299" y="65664"/>
                </a:moveTo>
                <a:lnTo>
                  <a:pt x="495299" y="50292"/>
                </a:lnTo>
                <a:lnTo>
                  <a:pt x="487777" y="57814"/>
                </a:lnTo>
                <a:lnTo>
                  <a:pt x="495299" y="65664"/>
                </a:lnTo>
                <a:close/>
              </a:path>
            </a:pathLst>
          </a:custGeom>
          <a:solidFill>
            <a:srgbClr val="CC0000"/>
          </a:solidFill>
        </p:spPr>
        <p:txBody>
          <a:bodyPr wrap="square" lIns="0" tIns="0" rIns="0" bIns="0" rtlCol="0"/>
          <a:lstStyle/>
          <a:p>
            <a:endParaRPr/>
          </a:p>
        </p:txBody>
      </p:sp>
      <p:sp>
        <p:nvSpPr>
          <p:cNvPr id="54" name="object 54"/>
          <p:cNvSpPr/>
          <p:nvPr/>
        </p:nvSpPr>
        <p:spPr>
          <a:xfrm>
            <a:off x="6630809" y="3766565"/>
            <a:ext cx="1249680" cy="1948180"/>
          </a:xfrm>
          <a:custGeom>
            <a:avLst/>
            <a:gdLst/>
            <a:ahLst/>
            <a:cxnLst/>
            <a:rect l="l" t="t" r="r" b="b"/>
            <a:pathLst>
              <a:path w="1249679" h="1948179">
                <a:moveTo>
                  <a:pt x="1249679" y="1935480"/>
                </a:moveTo>
                <a:lnTo>
                  <a:pt x="1232153" y="1930908"/>
                </a:lnTo>
                <a:lnTo>
                  <a:pt x="1211579" y="1926336"/>
                </a:lnTo>
                <a:lnTo>
                  <a:pt x="1200149" y="1924050"/>
                </a:lnTo>
                <a:lnTo>
                  <a:pt x="1197101" y="1936242"/>
                </a:lnTo>
                <a:lnTo>
                  <a:pt x="1208531" y="1938528"/>
                </a:lnTo>
                <a:lnTo>
                  <a:pt x="1229105" y="1943100"/>
                </a:lnTo>
                <a:lnTo>
                  <a:pt x="1246631" y="1947672"/>
                </a:lnTo>
                <a:lnTo>
                  <a:pt x="1249679" y="1935480"/>
                </a:lnTo>
                <a:close/>
              </a:path>
              <a:path w="1249679" h="1948179">
                <a:moveTo>
                  <a:pt x="1162811" y="1916430"/>
                </a:moveTo>
                <a:lnTo>
                  <a:pt x="1136141" y="1911096"/>
                </a:lnTo>
                <a:lnTo>
                  <a:pt x="1112519" y="1906524"/>
                </a:lnTo>
                <a:lnTo>
                  <a:pt x="1110233" y="1919478"/>
                </a:lnTo>
                <a:lnTo>
                  <a:pt x="1133855" y="1923288"/>
                </a:lnTo>
                <a:lnTo>
                  <a:pt x="1160525" y="1928622"/>
                </a:lnTo>
                <a:lnTo>
                  <a:pt x="1162811" y="1916430"/>
                </a:lnTo>
                <a:close/>
              </a:path>
              <a:path w="1249679" h="1948179">
                <a:moveTo>
                  <a:pt x="1075181" y="1899666"/>
                </a:moveTo>
                <a:lnTo>
                  <a:pt x="1042415" y="1894332"/>
                </a:lnTo>
                <a:lnTo>
                  <a:pt x="1024889" y="1891284"/>
                </a:lnTo>
                <a:lnTo>
                  <a:pt x="1022603" y="1903476"/>
                </a:lnTo>
                <a:lnTo>
                  <a:pt x="1040129" y="1906524"/>
                </a:lnTo>
                <a:lnTo>
                  <a:pt x="1072895" y="1912620"/>
                </a:lnTo>
                <a:lnTo>
                  <a:pt x="1075181" y="1899666"/>
                </a:lnTo>
                <a:close/>
              </a:path>
              <a:path w="1249679" h="1948179">
                <a:moveTo>
                  <a:pt x="987551" y="1884426"/>
                </a:moveTo>
                <a:lnTo>
                  <a:pt x="972311" y="1882140"/>
                </a:lnTo>
                <a:lnTo>
                  <a:pt x="937259" y="1876044"/>
                </a:lnTo>
                <a:lnTo>
                  <a:pt x="934973" y="1888236"/>
                </a:lnTo>
                <a:lnTo>
                  <a:pt x="970025" y="1894332"/>
                </a:lnTo>
                <a:lnTo>
                  <a:pt x="985265" y="1897380"/>
                </a:lnTo>
                <a:lnTo>
                  <a:pt x="987551" y="1884426"/>
                </a:lnTo>
                <a:close/>
              </a:path>
              <a:path w="1249679" h="1948179">
                <a:moveTo>
                  <a:pt x="899921" y="1869186"/>
                </a:moveTo>
                <a:lnTo>
                  <a:pt x="898397" y="1868424"/>
                </a:lnTo>
                <a:lnTo>
                  <a:pt x="859535" y="1861566"/>
                </a:lnTo>
                <a:lnTo>
                  <a:pt x="850391" y="1860042"/>
                </a:lnTo>
                <a:lnTo>
                  <a:pt x="848105" y="1872234"/>
                </a:lnTo>
                <a:lnTo>
                  <a:pt x="857249" y="1873758"/>
                </a:lnTo>
                <a:lnTo>
                  <a:pt x="896111" y="1881378"/>
                </a:lnTo>
                <a:lnTo>
                  <a:pt x="897635" y="1881378"/>
                </a:lnTo>
                <a:lnTo>
                  <a:pt x="899921" y="1869186"/>
                </a:lnTo>
                <a:close/>
              </a:path>
              <a:path w="1249679" h="1948179">
                <a:moveTo>
                  <a:pt x="813053" y="1852422"/>
                </a:moveTo>
                <a:lnTo>
                  <a:pt x="762761" y="1842516"/>
                </a:lnTo>
                <a:lnTo>
                  <a:pt x="760475" y="1854708"/>
                </a:lnTo>
                <a:lnTo>
                  <a:pt x="810005" y="1864614"/>
                </a:lnTo>
                <a:lnTo>
                  <a:pt x="813053" y="1852422"/>
                </a:lnTo>
                <a:close/>
              </a:path>
              <a:path w="1249679" h="1948179">
                <a:moveTo>
                  <a:pt x="726185" y="1834896"/>
                </a:moveTo>
                <a:lnTo>
                  <a:pt x="675893" y="1823466"/>
                </a:lnTo>
                <a:lnTo>
                  <a:pt x="673607" y="1836420"/>
                </a:lnTo>
                <a:lnTo>
                  <a:pt x="723137" y="1847088"/>
                </a:lnTo>
                <a:lnTo>
                  <a:pt x="726185" y="1834896"/>
                </a:lnTo>
                <a:close/>
              </a:path>
              <a:path w="1249679" h="1948179">
                <a:moveTo>
                  <a:pt x="639317" y="1815084"/>
                </a:moveTo>
                <a:lnTo>
                  <a:pt x="589787" y="1802892"/>
                </a:lnTo>
                <a:lnTo>
                  <a:pt x="586739" y="1815084"/>
                </a:lnTo>
                <a:lnTo>
                  <a:pt x="636269" y="1827276"/>
                </a:lnTo>
                <a:lnTo>
                  <a:pt x="639317" y="1815084"/>
                </a:lnTo>
                <a:close/>
              </a:path>
              <a:path w="1249679" h="1948179">
                <a:moveTo>
                  <a:pt x="553211" y="1792986"/>
                </a:moveTo>
                <a:lnTo>
                  <a:pt x="544067" y="1790700"/>
                </a:lnTo>
                <a:lnTo>
                  <a:pt x="506729" y="1780032"/>
                </a:lnTo>
                <a:lnTo>
                  <a:pt x="504443" y="1779270"/>
                </a:lnTo>
                <a:lnTo>
                  <a:pt x="500633" y="1791462"/>
                </a:lnTo>
                <a:lnTo>
                  <a:pt x="502919" y="1792224"/>
                </a:lnTo>
                <a:lnTo>
                  <a:pt x="541019" y="1802892"/>
                </a:lnTo>
                <a:lnTo>
                  <a:pt x="550163" y="1805178"/>
                </a:lnTo>
                <a:lnTo>
                  <a:pt x="553211" y="1792986"/>
                </a:lnTo>
                <a:close/>
              </a:path>
              <a:path w="1249679" h="1948179">
                <a:moveTo>
                  <a:pt x="468629" y="1767840"/>
                </a:moveTo>
                <a:lnTo>
                  <a:pt x="420623" y="1751838"/>
                </a:lnTo>
                <a:lnTo>
                  <a:pt x="416051" y="1764030"/>
                </a:lnTo>
                <a:lnTo>
                  <a:pt x="464057" y="1780032"/>
                </a:lnTo>
                <a:lnTo>
                  <a:pt x="468629" y="1767840"/>
                </a:lnTo>
                <a:close/>
              </a:path>
              <a:path w="1249679" h="1948179">
                <a:moveTo>
                  <a:pt x="384809" y="1738884"/>
                </a:moveTo>
                <a:lnTo>
                  <a:pt x="367283" y="1731264"/>
                </a:lnTo>
                <a:lnTo>
                  <a:pt x="338327" y="1719072"/>
                </a:lnTo>
                <a:lnTo>
                  <a:pt x="332993" y="1730502"/>
                </a:lnTo>
                <a:lnTo>
                  <a:pt x="361949" y="1743456"/>
                </a:lnTo>
                <a:lnTo>
                  <a:pt x="380237" y="1750314"/>
                </a:lnTo>
                <a:lnTo>
                  <a:pt x="384809" y="1738884"/>
                </a:lnTo>
                <a:close/>
              </a:path>
              <a:path w="1249679" h="1948179">
                <a:moveTo>
                  <a:pt x="304037" y="1703070"/>
                </a:moveTo>
                <a:lnTo>
                  <a:pt x="278891" y="1689354"/>
                </a:lnTo>
                <a:lnTo>
                  <a:pt x="260603" y="1677924"/>
                </a:lnTo>
                <a:lnTo>
                  <a:pt x="253745" y="1688592"/>
                </a:lnTo>
                <a:lnTo>
                  <a:pt x="272795" y="1700784"/>
                </a:lnTo>
                <a:lnTo>
                  <a:pt x="298703" y="1713738"/>
                </a:lnTo>
                <a:lnTo>
                  <a:pt x="304037" y="1703070"/>
                </a:lnTo>
                <a:close/>
              </a:path>
              <a:path w="1249679" h="1948179">
                <a:moveTo>
                  <a:pt x="229361" y="1657350"/>
                </a:moveTo>
                <a:lnTo>
                  <a:pt x="210311" y="1641348"/>
                </a:lnTo>
                <a:lnTo>
                  <a:pt x="192023" y="1624584"/>
                </a:lnTo>
                <a:lnTo>
                  <a:pt x="192023" y="1623822"/>
                </a:lnTo>
                <a:lnTo>
                  <a:pt x="182879" y="1632966"/>
                </a:lnTo>
                <a:lnTo>
                  <a:pt x="183641" y="1633728"/>
                </a:lnTo>
                <a:lnTo>
                  <a:pt x="202691" y="1651254"/>
                </a:lnTo>
                <a:lnTo>
                  <a:pt x="221741" y="1667256"/>
                </a:lnTo>
                <a:lnTo>
                  <a:pt x="229361" y="1657350"/>
                </a:lnTo>
                <a:close/>
              </a:path>
              <a:path w="1249679" h="1948179">
                <a:moveTo>
                  <a:pt x="166877" y="1596390"/>
                </a:moveTo>
                <a:lnTo>
                  <a:pt x="158495" y="1587246"/>
                </a:lnTo>
                <a:lnTo>
                  <a:pt x="143255" y="1567434"/>
                </a:lnTo>
                <a:lnTo>
                  <a:pt x="136397" y="1556766"/>
                </a:lnTo>
                <a:lnTo>
                  <a:pt x="125729" y="1563624"/>
                </a:lnTo>
                <a:lnTo>
                  <a:pt x="133349" y="1575054"/>
                </a:lnTo>
                <a:lnTo>
                  <a:pt x="149351" y="1594866"/>
                </a:lnTo>
                <a:lnTo>
                  <a:pt x="156971" y="1604772"/>
                </a:lnTo>
                <a:lnTo>
                  <a:pt x="166877" y="1596390"/>
                </a:lnTo>
                <a:close/>
              </a:path>
              <a:path w="1249679" h="1948179">
                <a:moveTo>
                  <a:pt x="116585" y="1524762"/>
                </a:moveTo>
                <a:lnTo>
                  <a:pt x="104393" y="1502664"/>
                </a:lnTo>
                <a:lnTo>
                  <a:pt x="92963" y="1479804"/>
                </a:lnTo>
                <a:lnTo>
                  <a:pt x="81533" y="1485138"/>
                </a:lnTo>
                <a:lnTo>
                  <a:pt x="81533" y="1485900"/>
                </a:lnTo>
                <a:lnTo>
                  <a:pt x="92963" y="1508760"/>
                </a:lnTo>
                <a:lnTo>
                  <a:pt x="105155" y="1530858"/>
                </a:lnTo>
                <a:lnTo>
                  <a:pt x="116585" y="1524762"/>
                </a:lnTo>
                <a:close/>
              </a:path>
              <a:path w="1249679" h="1948179">
                <a:moveTo>
                  <a:pt x="78485" y="1445514"/>
                </a:moveTo>
                <a:lnTo>
                  <a:pt x="73151" y="1432560"/>
                </a:lnTo>
                <a:lnTo>
                  <a:pt x="64769" y="1408176"/>
                </a:lnTo>
                <a:lnTo>
                  <a:pt x="61721" y="1398270"/>
                </a:lnTo>
                <a:lnTo>
                  <a:pt x="49529" y="1402080"/>
                </a:lnTo>
                <a:lnTo>
                  <a:pt x="52577" y="1412748"/>
                </a:lnTo>
                <a:lnTo>
                  <a:pt x="61721" y="1437132"/>
                </a:lnTo>
                <a:lnTo>
                  <a:pt x="66293" y="1450086"/>
                </a:lnTo>
                <a:lnTo>
                  <a:pt x="78485" y="1445514"/>
                </a:lnTo>
                <a:close/>
              </a:path>
              <a:path w="1249679" h="1948179">
                <a:moveTo>
                  <a:pt x="51053" y="1361694"/>
                </a:moveTo>
                <a:lnTo>
                  <a:pt x="49529" y="1357884"/>
                </a:lnTo>
                <a:lnTo>
                  <a:pt x="43433" y="1331976"/>
                </a:lnTo>
                <a:lnTo>
                  <a:pt x="39623" y="1312164"/>
                </a:lnTo>
                <a:lnTo>
                  <a:pt x="27431" y="1315212"/>
                </a:lnTo>
                <a:lnTo>
                  <a:pt x="31241" y="1335024"/>
                </a:lnTo>
                <a:lnTo>
                  <a:pt x="37337" y="1360932"/>
                </a:lnTo>
                <a:lnTo>
                  <a:pt x="38861" y="1364742"/>
                </a:lnTo>
                <a:lnTo>
                  <a:pt x="51053" y="1361694"/>
                </a:lnTo>
                <a:close/>
              </a:path>
              <a:path w="1249679" h="1948179">
                <a:moveTo>
                  <a:pt x="32765" y="1275588"/>
                </a:moveTo>
                <a:lnTo>
                  <a:pt x="25145" y="1225296"/>
                </a:lnTo>
                <a:lnTo>
                  <a:pt x="12191" y="1226820"/>
                </a:lnTo>
                <a:lnTo>
                  <a:pt x="19811" y="1277112"/>
                </a:lnTo>
                <a:lnTo>
                  <a:pt x="32765" y="1275588"/>
                </a:lnTo>
                <a:close/>
              </a:path>
              <a:path w="1249679" h="1948179">
                <a:moveTo>
                  <a:pt x="21335" y="1187196"/>
                </a:moveTo>
                <a:lnTo>
                  <a:pt x="19049" y="1170432"/>
                </a:lnTo>
                <a:lnTo>
                  <a:pt x="16763" y="1136904"/>
                </a:lnTo>
                <a:lnTo>
                  <a:pt x="4571" y="1137666"/>
                </a:lnTo>
                <a:lnTo>
                  <a:pt x="6857" y="1171956"/>
                </a:lnTo>
                <a:lnTo>
                  <a:pt x="8381" y="1188720"/>
                </a:lnTo>
                <a:lnTo>
                  <a:pt x="21335" y="1187196"/>
                </a:lnTo>
                <a:close/>
              </a:path>
              <a:path w="1249679" h="1948179">
                <a:moveTo>
                  <a:pt x="14477" y="1099566"/>
                </a:moveTo>
                <a:lnTo>
                  <a:pt x="12953" y="1059942"/>
                </a:lnTo>
                <a:lnTo>
                  <a:pt x="12953" y="1048512"/>
                </a:lnTo>
                <a:lnTo>
                  <a:pt x="761" y="1048512"/>
                </a:lnTo>
                <a:lnTo>
                  <a:pt x="761" y="1060704"/>
                </a:lnTo>
                <a:lnTo>
                  <a:pt x="2285" y="1099566"/>
                </a:lnTo>
                <a:lnTo>
                  <a:pt x="14477" y="1099566"/>
                </a:lnTo>
                <a:close/>
              </a:path>
              <a:path w="1249679" h="1948179">
                <a:moveTo>
                  <a:pt x="12953" y="960120"/>
                </a:moveTo>
                <a:lnTo>
                  <a:pt x="0" y="960120"/>
                </a:lnTo>
                <a:lnTo>
                  <a:pt x="0" y="1010412"/>
                </a:lnTo>
                <a:lnTo>
                  <a:pt x="12191" y="1010412"/>
                </a:lnTo>
                <a:lnTo>
                  <a:pt x="12191" y="1005078"/>
                </a:lnTo>
                <a:lnTo>
                  <a:pt x="12953" y="960120"/>
                </a:lnTo>
                <a:close/>
              </a:path>
              <a:path w="1249679" h="1948179">
                <a:moveTo>
                  <a:pt x="12953" y="1010412"/>
                </a:moveTo>
                <a:lnTo>
                  <a:pt x="12191" y="1005078"/>
                </a:lnTo>
                <a:lnTo>
                  <a:pt x="12191" y="1010412"/>
                </a:lnTo>
                <a:lnTo>
                  <a:pt x="12953" y="1010412"/>
                </a:lnTo>
                <a:close/>
              </a:path>
              <a:path w="1249679" h="1948179">
                <a:moveTo>
                  <a:pt x="15239" y="870966"/>
                </a:moveTo>
                <a:lnTo>
                  <a:pt x="2285" y="870966"/>
                </a:lnTo>
                <a:lnTo>
                  <a:pt x="761" y="922020"/>
                </a:lnTo>
                <a:lnTo>
                  <a:pt x="13715" y="922020"/>
                </a:lnTo>
                <a:lnTo>
                  <a:pt x="15239" y="870966"/>
                </a:lnTo>
                <a:close/>
              </a:path>
              <a:path w="1249679" h="1948179">
                <a:moveTo>
                  <a:pt x="21335" y="783336"/>
                </a:moveTo>
                <a:lnTo>
                  <a:pt x="9143" y="781812"/>
                </a:lnTo>
                <a:lnTo>
                  <a:pt x="7619" y="791718"/>
                </a:lnTo>
                <a:lnTo>
                  <a:pt x="5333" y="818388"/>
                </a:lnTo>
                <a:lnTo>
                  <a:pt x="4571" y="832866"/>
                </a:lnTo>
                <a:lnTo>
                  <a:pt x="16763" y="833628"/>
                </a:lnTo>
                <a:lnTo>
                  <a:pt x="17525" y="819150"/>
                </a:lnTo>
                <a:lnTo>
                  <a:pt x="20573" y="792480"/>
                </a:lnTo>
                <a:lnTo>
                  <a:pt x="21335" y="783336"/>
                </a:lnTo>
                <a:close/>
              </a:path>
              <a:path w="1249679" h="1948179">
                <a:moveTo>
                  <a:pt x="36575" y="696468"/>
                </a:moveTo>
                <a:lnTo>
                  <a:pt x="24383" y="693420"/>
                </a:lnTo>
                <a:lnTo>
                  <a:pt x="21335" y="707136"/>
                </a:lnTo>
                <a:lnTo>
                  <a:pt x="16001" y="736092"/>
                </a:lnTo>
                <a:lnTo>
                  <a:pt x="14477" y="743712"/>
                </a:lnTo>
                <a:lnTo>
                  <a:pt x="27431" y="745998"/>
                </a:lnTo>
                <a:lnTo>
                  <a:pt x="28193" y="737616"/>
                </a:lnTo>
                <a:lnTo>
                  <a:pt x="33527" y="710184"/>
                </a:lnTo>
                <a:lnTo>
                  <a:pt x="36575" y="696468"/>
                </a:lnTo>
                <a:close/>
              </a:path>
              <a:path w="1249679" h="1948179">
                <a:moveTo>
                  <a:pt x="57911" y="610362"/>
                </a:moveTo>
                <a:lnTo>
                  <a:pt x="45719" y="606552"/>
                </a:lnTo>
                <a:lnTo>
                  <a:pt x="41909" y="620268"/>
                </a:lnTo>
                <a:lnTo>
                  <a:pt x="33527" y="656082"/>
                </a:lnTo>
                <a:lnTo>
                  <a:pt x="45719" y="659130"/>
                </a:lnTo>
                <a:lnTo>
                  <a:pt x="54863" y="623316"/>
                </a:lnTo>
                <a:lnTo>
                  <a:pt x="57911" y="610362"/>
                </a:lnTo>
                <a:close/>
              </a:path>
              <a:path w="1249679" h="1948179">
                <a:moveTo>
                  <a:pt x="83819" y="525780"/>
                </a:moveTo>
                <a:lnTo>
                  <a:pt x="71627" y="521970"/>
                </a:lnTo>
                <a:lnTo>
                  <a:pt x="59435" y="560832"/>
                </a:lnTo>
                <a:lnTo>
                  <a:pt x="56387" y="569976"/>
                </a:lnTo>
                <a:lnTo>
                  <a:pt x="68579" y="573786"/>
                </a:lnTo>
                <a:lnTo>
                  <a:pt x="71627" y="564642"/>
                </a:lnTo>
                <a:lnTo>
                  <a:pt x="83819" y="525780"/>
                </a:lnTo>
                <a:close/>
              </a:path>
              <a:path w="1249679" h="1948179">
                <a:moveTo>
                  <a:pt x="112775" y="441960"/>
                </a:moveTo>
                <a:lnTo>
                  <a:pt x="100583" y="437388"/>
                </a:lnTo>
                <a:lnTo>
                  <a:pt x="99059" y="441960"/>
                </a:lnTo>
                <a:lnTo>
                  <a:pt x="83819" y="485394"/>
                </a:lnTo>
                <a:lnTo>
                  <a:pt x="96011" y="489204"/>
                </a:lnTo>
                <a:lnTo>
                  <a:pt x="111251" y="446532"/>
                </a:lnTo>
                <a:lnTo>
                  <a:pt x="112775" y="441960"/>
                </a:lnTo>
                <a:close/>
              </a:path>
              <a:path w="1249679" h="1948179">
                <a:moveTo>
                  <a:pt x="144017" y="358140"/>
                </a:moveTo>
                <a:lnTo>
                  <a:pt x="131825" y="353568"/>
                </a:lnTo>
                <a:lnTo>
                  <a:pt x="120395" y="383286"/>
                </a:lnTo>
                <a:lnTo>
                  <a:pt x="114299" y="401574"/>
                </a:lnTo>
                <a:lnTo>
                  <a:pt x="125729" y="406146"/>
                </a:lnTo>
                <a:lnTo>
                  <a:pt x="144017" y="358140"/>
                </a:lnTo>
                <a:close/>
              </a:path>
              <a:path w="1249679" h="1948179">
                <a:moveTo>
                  <a:pt x="176021" y="275844"/>
                </a:moveTo>
                <a:lnTo>
                  <a:pt x="164591" y="271272"/>
                </a:lnTo>
                <a:lnTo>
                  <a:pt x="145541" y="318516"/>
                </a:lnTo>
                <a:lnTo>
                  <a:pt x="157733" y="323088"/>
                </a:lnTo>
                <a:lnTo>
                  <a:pt x="176021" y="275844"/>
                </a:lnTo>
                <a:close/>
              </a:path>
              <a:path w="1249679" h="1948179">
                <a:moveTo>
                  <a:pt x="209549" y="193548"/>
                </a:moveTo>
                <a:lnTo>
                  <a:pt x="197357" y="188976"/>
                </a:lnTo>
                <a:lnTo>
                  <a:pt x="196595" y="190500"/>
                </a:lnTo>
                <a:lnTo>
                  <a:pt x="186689" y="216408"/>
                </a:lnTo>
                <a:lnTo>
                  <a:pt x="178307" y="235458"/>
                </a:lnTo>
                <a:lnTo>
                  <a:pt x="190499" y="240792"/>
                </a:lnTo>
                <a:lnTo>
                  <a:pt x="198119" y="220980"/>
                </a:lnTo>
                <a:lnTo>
                  <a:pt x="208787" y="195834"/>
                </a:lnTo>
                <a:lnTo>
                  <a:pt x="209549" y="193548"/>
                </a:lnTo>
                <a:close/>
              </a:path>
              <a:path w="1249679" h="1948179">
                <a:moveTo>
                  <a:pt x="243077" y="111252"/>
                </a:moveTo>
                <a:lnTo>
                  <a:pt x="230885" y="105918"/>
                </a:lnTo>
                <a:lnTo>
                  <a:pt x="226313" y="118110"/>
                </a:lnTo>
                <a:lnTo>
                  <a:pt x="217169" y="140970"/>
                </a:lnTo>
                <a:lnTo>
                  <a:pt x="211835" y="153162"/>
                </a:lnTo>
                <a:lnTo>
                  <a:pt x="224027" y="157734"/>
                </a:lnTo>
                <a:lnTo>
                  <a:pt x="228599" y="146304"/>
                </a:lnTo>
                <a:lnTo>
                  <a:pt x="238505" y="122682"/>
                </a:lnTo>
                <a:lnTo>
                  <a:pt x="243077" y="111252"/>
                </a:lnTo>
                <a:close/>
              </a:path>
              <a:path w="1249679" h="1948179">
                <a:moveTo>
                  <a:pt x="287273" y="84582"/>
                </a:moveTo>
                <a:lnTo>
                  <a:pt x="276605" y="0"/>
                </a:lnTo>
                <a:lnTo>
                  <a:pt x="214883" y="59436"/>
                </a:lnTo>
                <a:lnTo>
                  <a:pt x="244950" y="69879"/>
                </a:lnTo>
                <a:lnTo>
                  <a:pt x="249173" y="57912"/>
                </a:lnTo>
                <a:lnTo>
                  <a:pt x="261365" y="62484"/>
                </a:lnTo>
                <a:lnTo>
                  <a:pt x="261365" y="75582"/>
                </a:lnTo>
                <a:lnTo>
                  <a:pt x="287273" y="84582"/>
                </a:lnTo>
                <a:close/>
              </a:path>
              <a:path w="1249679" h="1948179">
                <a:moveTo>
                  <a:pt x="257247" y="74151"/>
                </a:moveTo>
                <a:lnTo>
                  <a:pt x="244950" y="69879"/>
                </a:lnTo>
                <a:lnTo>
                  <a:pt x="244601" y="70866"/>
                </a:lnTo>
                <a:lnTo>
                  <a:pt x="256793" y="75438"/>
                </a:lnTo>
                <a:lnTo>
                  <a:pt x="257247" y="74151"/>
                </a:lnTo>
                <a:close/>
              </a:path>
              <a:path w="1249679" h="1948179">
                <a:moveTo>
                  <a:pt x="261365" y="62484"/>
                </a:moveTo>
                <a:lnTo>
                  <a:pt x="249173" y="57912"/>
                </a:lnTo>
                <a:lnTo>
                  <a:pt x="244950" y="69879"/>
                </a:lnTo>
                <a:lnTo>
                  <a:pt x="257247" y="74151"/>
                </a:lnTo>
                <a:lnTo>
                  <a:pt x="261365" y="62484"/>
                </a:lnTo>
                <a:close/>
              </a:path>
              <a:path w="1249679" h="1948179">
                <a:moveTo>
                  <a:pt x="261365" y="75582"/>
                </a:moveTo>
                <a:lnTo>
                  <a:pt x="261365" y="62484"/>
                </a:lnTo>
                <a:lnTo>
                  <a:pt x="257247" y="74151"/>
                </a:lnTo>
                <a:lnTo>
                  <a:pt x="261365" y="75582"/>
                </a:lnTo>
                <a:close/>
              </a:path>
            </a:pathLst>
          </a:custGeom>
          <a:solidFill>
            <a:srgbClr val="CC0000"/>
          </a:solidFill>
        </p:spPr>
        <p:txBody>
          <a:bodyPr wrap="square" lIns="0" tIns="0" rIns="0" bIns="0" rtlCol="0"/>
          <a:lstStyle/>
          <a:p>
            <a:endParaRPr/>
          </a:p>
        </p:txBody>
      </p:sp>
      <p:sp>
        <p:nvSpPr>
          <p:cNvPr id="55" name="object 55"/>
          <p:cNvSpPr/>
          <p:nvPr/>
        </p:nvSpPr>
        <p:spPr>
          <a:xfrm>
            <a:off x="4851539" y="5813297"/>
            <a:ext cx="1416050" cy="1163955"/>
          </a:xfrm>
          <a:custGeom>
            <a:avLst/>
            <a:gdLst/>
            <a:ahLst/>
            <a:cxnLst/>
            <a:rect l="l" t="t" r="r" b="b"/>
            <a:pathLst>
              <a:path w="1416050" h="1163954">
                <a:moveTo>
                  <a:pt x="1415796" y="581405"/>
                </a:moveTo>
                <a:lnTo>
                  <a:pt x="1413448" y="533762"/>
                </a:lnTo>
                <a:lnTo>
                  <a:pt x="1406529" y="487171"/>
                </a:lnTo>
                <a:lnTo>
                  <a:pt x="1395219" y="441784"/>
                </a:lnTo>
                <a:lnTo>
                  <a:pt x="1379701" y="397751"/>
                </a:lnTo>
                <a:lnTo>
                  <a:pt x="1360158" y="355222"/>
                </a:lnTo>
                <a:lnTo>
                  <a:pt x="1336771" y="314348"/>
                </a:lnTo>
                <a:lnTo>
                  <a:pt x="1309723" y="275279"/>
                </a:lnTo>
                <a:lnTo>
                  <a:pt x="1279196" y="238164"/>
                </a:lnTo>
                <a:lnTo>
                  <a:pt x="1245373" y="203155"/>
                </a:lnTo>
                <a:lnTo>
                  <a:pt x="1208436" y="170402"/>
                </a:lnTo>
                <a:lnTo>
                  <a:pt x="1168567" y="140054"/>
                </a:lnTo>
                <a:lnTo>
                  <a:pt x="1125949" y="112263"/>
                </a:lnTo>
                <a:lnTo>
                  <a:pt x="1080763" y="87179"/>
                </a:lnTo>
                <a:lnTo>
                  <a:pt x="1033193" y="64952"/>
                </a:lnTo>
                <a:lnTo>
                  <a:pt x="983420" y="45731"/>
                </a:lnTo>
                <a:lnTo>
                  <a:pt x="931627" y="29669"/>
                </a:lnTo>
                <a:lnTo>
                  <a:pt x="877996" y="16914"/>
                </a:lnTo>
                <a:lnTo>
                  <a:pt x="822709" y="7617"/>
                </a:lnTo>
                <a:lnTo>
                  <a:pt x="765949" y="1929"/>
                </a:lnTo>
                <a:lnTo>
                  <a:pt x="707898" y="0"/>
                </a:lnTo>
                <a:lnTo>
                  <a:pt x="649846" y="1929"/>
                </a:lnTo>
                <a:lnTo>
                  <a:pt x="593086" y="7617"/>
                </a:lnTo>
                <a:lnTo>
                  <a:pt x="537799" y="16914"/>
                </a:lnTo>
                <a:lnTo>
                  <a:pt x="484168" y="29669"/>
                </a:lnTo>
                <a:lnTo>
                  <a:pt x="432375" y="45731"/>
                </a:lnTo>
                <a:lnTo>
                  <a:pt x="382602" y="64952"/>
                </a:lnTo>
                <a:lnTo>
                  <a:pt x="335032" y="87179"/>
                </a:lnTo>
                <a:lnTo>
                  <a:pt x="289846" y="112263"/>
                </a:lnTo>
                <a:lnTo>
                  <a:pt x="247228" y="140054"/>
                </a:lnTo>
                <a:lnTo>
                  <a:pt x="207359" y="170402"/>
                </a:lnTo>
                <a:lnTo>
                  <a:pt x="170422" y="203155"/>
                </a:lnTo>
                <a:lnTo>
                  <a:pt x="136599" y="238164"/>
                </a:lnTo>
                <a:lnTo>
                  <a:pt x="106072" y="275279"/>
                </a:lnTo>
                <a:lnTo>
                  <a:pt x="79024" y="314348"/>
                </a:lnTo>
                <a:lnTo>
                  <a:pt x="55637" y="355222"/>
                </a:lnTo>
                <a:lnTo>
                  <a:pt x="36094" y="397751"/>
                </a:lnTo>
                <a:lnTo>
                  <a:pt x="20576" y="441784"/>
                </a:lnTo>
                <a:lnTo>
                  <a:pt x="9266" y="487171"/>
                </a:lnTo>
                <a:lnTo>
                  <a:pt x="2347" y="533762"/>
                </a:lnTo>
                <a:lnTo>
                  <a:pt x="0" y="581405"/>
                </a:lnTo>
                <a:lnTo>
                  <a:pt x="2347" y="629158"/>
                </a:lnTo>
                <a:lnTo>
                  <a:pt x="9266" y="675846"/>
                </a:lnTo>
                <a:lnTo>
                  <a:pt x="20576" y="721321"/>
                </a:lnTo>
                <a:lnTo>
                  <a:pt x="36094" y="765432"/>
                </a:lnTo>
                <a:lnTo>
                  <a:pt x="55637" y="808029"/>
                </a:lnTo>
                <a:lnTo>
                  <a:pt x="79024" y="848964"/>
                </a:lnTo>
                <a:lnTo>
                  <a:pt x="106072" y="888085"/>
                </a:lnTo>
                <a:lnTo>
                  <a:pt x="125730" y="912014"/>
                </a:lnTo>
                <a:lnTo>
                  <a:pt x="125730" y="581405"/>
                </a:lnTo>
                <a:lnTo>
                  <a:pt x="127659" y="542141"/>
                </a:lnTo>
                <a:lnTo>
                  <a:pt x="133348" y="503754"/>
                </a:lnTo>
                <a:lnTo>
                  <a:pt x="142646" y="466367"/>
                </a:lnTo>
                <a:lnTo>
                  <a:pt x="155405" y="430103"/>
                </a:lnTo>
                <a:lnTo>
                  <a:pt x="171473" y="395085"/>
                </a:lnTo>
                <a:lnTo>
                  <a:pt x="190702" y="361435"/>
                </a:lnTo>
                <a:lnTo>
                  <a:pt x="212942" y="329277"/>
                </a:lnTo>
                <a:lnTo>
                  <a:pt x="238042" y="298734"/>
                </a:lnTo>
                <a:lnTo>
                  <a:pt x="265854" y="269928"/>
                </a:lnTo>
                <a:lnTo>
                  <a:pt x="296227" y="242982"/>
                </a:lnTo>
                <a:lnTo>
                  <a:pt x="329012" y="218020"/>
                </a:lnTo>
                <a:lnTo>
                  <a:pt x="364059" y="195163"/>
                </a:lnTo>
                <a:lnTo>
                  <a:pt x="401218" y="174535"/>
                </a:lnTo>
                <a:lnTo>
                  <a:pt x="440339" y="156259"/>
                </a:lnTo>
                <a:lnTo>
                  <a:pt x="481274" y="140458"/>
                </a:lnTo>
                <a:lnTo>
                  <a:pt x="523871" y="127253"/>
                </a:lnTo>
                <a:lnTo>
                  <a:pt x="567982" y="116770"/>
                </a:lnTo>
                <a:lnTo>
                  <a:pt x="613457" y="109129"/>
                </a:lnTo>
                <a:lnTo>
                  <a:pt x="660145" y="104455"/>
                </a:lnTo>
                <a:lnTo>
                  <a:pt x="707898" y="102869"/>
                </a:lnTo>
                <a:lnTo>
                  <a:pt x="755655" y="104455"/>
                </a:lnTo>
                <a:lnTo>
                  <a:pt x="802360" y="109129"/>
                </a:lnTo>
                <a:lnTo>
                  <a:pt x="847859" y="116770"/>
                </a:lnTo>
                <a:lnTo>
                  <a:pt x="892003" y="127253"/>
                </a:lnTo>
                <a:lnTo>
                  <a:pt x="934640" y="140458"/>
                </a:lnTo>
                <a:lnTo>
                  <a:pt x="975620" y="156259"/>
                </a:lnTo>
                <a:lnTo>
                  <a:pt x="1014792" y="174535"/>
                </a:lnTo>
                <a:lnTo>
                  <a:pt x="1052005" y="195163"/>
                </a:lnTo>
                <a:lnTo>
                  <a:pt x="1087107" y="218020"/>
                </a:lnTo>
                <a:lnTo>
                  <a:pt x="1119949" y="242982"/>
                </a:lnTo>
                <a:lnTo>
                  <a:pt x="1150379" y="269928"/>
                </a:lnTo>
                <a:lnTo>
                  <a:pt x="1178247" y="298734"/>
                </a:lnTo>
                <a:lnTo>
                  <a:pt x="1203401" y="329277"/>
                </a:lnTo>
                <a:lnTo>
                  <a:pt x="1225690" y="361435"/>
                </a:lnTo>
                <a:lnTo>
                  <a:pt x="1244965" y="395085"/>
                </a:lnTo>
                <a:lnTo>
                  <a:pt x="1261073" y="430103"/>
                </a:lnTo>
                <a:lnTo>
                  <a:pt x="1273864" y="466367"/>
                </a:lnTo>
                <a:lnTo>
                  <a:pt x="1283188" y="503754"/>
                </a:lnTo>
                <a:lnTo>
                  <a:pt x="1288892" y="542141"/>
                </a:lnTo>
                <a:lnTo>
                  <a:pt x="1290828" y="581405"/>
                </a:lnTo>
                <a:lnTo>
                  <a:pt x="1290828" y="911086"/>
                </a:lnTo>
                <a:lnTo>
                  <a:pt x="1309723" y="888085"/>
                </a:lnTo>
                <a:lnTo>
                  <a:pt x="1336771" y="848964"/>
                </a:lnTo>
                <a:lnTo>
                  <a:pt x="1360158" y="808029"/>
                </a:lnTo>
                <a:lnTo>
                  <a:pt x="1379701" y="765432"/>
                </a:lnTo>
                <a:lnTo>
                  <a:pt x="1395219" y="721321"/>
                </a:lnTo>
                <a:lnTo>
                  <a:pt x="1406529" y="675846"/>
                </a:lnTo>
                <a:lnTo>
                  <a:pt x="1413448" y="629158"/>
                </a:lnTo>
                <a:lnTo>
                  <a:pt x="1415796" y="581405"/>
                </a:lnTo>
                <a:close/>
              </a:path>
              <a:path w="1416050" h="1163954">
                <a:moveTo>
                  <a:pt x="1290828" y="911086"/>
                </a:moveTo>
                <a:lnTo>
                  <a:pt x="1290828" y="581405"/>
                </a:lnTo>
                <a:lnTo>
                  <a:pt x="1288892" y="620675"/>
                </a:lnTo>
                <a:lnTo>
                  <a:pt x="1283188" y="659078"/>
                </a:lnTo>
                <a:lnTo>
                  <a:pt x="1273864" y="696490"/>
                </a:lnTo>
                <a:lnTo>
                  <a:pt x="1261073" y="732787"/>
                </a:lnTo>
                <a:lnTo>
                  <a:pt x="1244965" y="767845"/>
                </a:lnTo>
                <a:lnTo>
                  <a:pt x="1225690" y="801540"/>
                </a:lnTo>
                <a:lnTo>
                  <a:pt x="1203401" y="833748"/>
                </a:lnTo>
                <a:lnTo>
                  <a:pt x="1178247" y="864345"/>
                </a:lnTo>
                <a:lnTo>
                  <a:pt x="1150379" y="893207"/>
                </a:lnTo>
                <a:lnTo>
                  <a:pt x="1119949" y="920210"/>
                </a:lnTo>
                <a:lnTo>
                  <a:pt x="1087107" y="945229"/>
                </a:lnTo>
                <a:lnTo>
                  <a:pt x="1052005" y="968142"/>
                </a:lnTo>
                <a:lnTo>
                  <a:pt x="1014792" y="988823"/>
                </a:lnTo>
                <a:lnTo>
                  <a:pt x="975620" y="1007149"/>
                </a:lnTo>
                <a:lnTo>
                  <a:pt x="934640" y="1022996"/>
                </a:lnTo>
                <a:lnTo>
                  <a:pt x="892003" y="1036240"/>
                </a:lnTo>
                <a:lnTo>
                  <a:pt x="847859" y="1046757"/>
                </a:lnTo>
                <a:lnTo>
                  <a:pt x="802360" y="1054422"/>
                </a:lnTo>
                <a:lnTo>
                  <a:pt x="755655" y="1059113"/>
                </a:lnTo>
                <a:lnTo>
                  <a:pt x="707898" y="1060703"/>
                </a:lnTo>
                <a:lnTo>
                  <a:pt x="660145" y="1059113"/>
                </a:lnTo>
                <a:lnTo>
                  <a:pt x="613457" y="1054422"/>
                </a:lnTo>
                <a:lnTo>
                  <a:pt x="567982" y="1046757"/>
                </a:lnTo>
                <a:lnTo>
                  <a:pt x="523871" y="1036240"/>
                </a:lnTo>
                <a:lnTo>
                  <a:pt x="481274" y="1022996"/>
                </a:lnTo>
                <a:lnTo>
                  <a:pt x="440339" y="1007149"/>
                </a:lnTo>
                <a:lnTo>
                  <a:pt x="401218" y="988823"/>
                </a:lnTo>
                <a:lnTo>
                  <a:pt x="364059" y="968142"/>
                </a:lnTo>
                <a:lnTo>
                  <a:pt x="329012" y="945229"/>
                </a:lnTo>
                <a:lnTo>
                  <a:pt x="296227" y="920210"/>
                </a:lnTo>
                <a:lnTo>
                  <a:pt x="265854" y="893207"/>
                </a:lnTo>
                <a:lnTo>
                  <a:pt x="238042" y="864345"/>
                </a:lnTo>
                <a:lnTo>
                  <a:pt x="212942" y="833748"/>
                </a:lnTo>
                <a:lnTo>
                  <a:pt x="190702" y="801540"/>
                </a:lnTo>
                <a:lnTo>
                  <a:pt x="171473" y="767845"/>
                </a:lnTo>
                <a:lnTo>
                  <a:pt x="155405" y="732787"/>
                </a:lnTo>
                <a:lnTo>
                  <a:pt x="142646" y="696490"/>
                </a:lnTo>
                <a:lnTo>
                  <a:pt x="133348" y="659078"/>
                </a:lnTo>
                <a:lnTo>
                  <a:pt x="127659" y="620675"/>
                </a:lnTo>
                <a:lnTo>
                  <a:pt x="125730" y="581405"/>
                </a:lnTo>
                <a:lnTo>
                  <a:pt x="125730" y="912014"/>
                </a:lnTo>
                <a:lnTo>
                  <a:pt x="170422" y="960291"/>
                </a:lnTo>
                <a:lnTo>
                  <a:pt x="207359" y="993076"/>
                </a:lnTo>
                <a:lnTo>
                  <a:pt x="247228" y="1023449"/>
                </a:lnTo>
                <a:lnTo>
                  <a:pt x="289846" y="1051261"/>
                </a:lnTo>
                <a:lnTo>
                  <a:pt x="335032" y="1076361"/>
                </a:lnTo>
                <a:lnTo>
                  <a:pt x="382602" y="1098601"/>
                </a:lnTo>
                <a:lnTo>
                  <a:pt x="432375" y="1117830"/>
                </a:lnTo>
                <a:lnTo>
                  <a:pt x="484168" y="1133898"/>
                </a:lnTo>
                <a:lnTo>
                  <a:pt x="537799" y="1146657"/>
                </a:lnTo>
                <a:lnTo>
                  <a:pt x="593086" y="1155955"/>
                </a:lnTo>
                <a:lnTo>
                  <a:pt x="649846" y="1161644"/>
                </a:lnTo>
                <a:lnTo>
                  <a:pt x="707898" y="1163573"/>
                </a:lnTo>
                <a:lnTo>
                  <a:pt x="765949" y="1161644"/>
                </a:lnTo>
                <a:lnTo>
                  <a:pt x="822709" y="1155955"/>
                </a:lnTo>
                <a:lnTo>
                  <a:pt x="877996" y="1146657"/>
                </a:lnTo>
                <a:lnTo>
                  <a:pt x="931627" y="1133898"/>
                </a:lnTo>
                <a:lnTo>
                  <a:pt x="983420" y="1117830"/>
                </a:lnTo>
                <a:lnTo>
                  <a:pt x="1033193" y="1098601"/>
                </a:lnTo>
                <a:lnTo>
                  <a:pt x="1080763" y="1076361"/>
                </a:lnTo>
                <a:lnTo>
                  <a:pt x="1125949" y="1051261"/>
                </a:lnTo>
                <a:lnTo>
                  <a:pt x="1168567" y="1023449"/>
                </a:lnTo>
                <a:lnTo>
                  <a:pt x="1208436" y="993076"/>
                </a:lnTo>
                <a:lnTo>
                  <a:pt x="1245373" y="960291"/>
                </a:lnTo>
                <a:lnTo>
                  <a:pt x="1279196" y="925244"/>
                </a:lnTo>
                <a:lnTo>
                  <a:pt x="1290828" y="911086"/>
                </a:lnTo>
                <a:close/>
              </a:path>
            </a:pathLst>
          </a:custGeom>
          <a:solidFill>
            <a:srgbClr val="B90000"/>
          </a:solidFill>
        </p:spPr>
        <p:txBody>
          <a:bodyPr wrap="square" lIns="0" tIns="0" rIns="0" bIns="0" rtlCol="0"/>
          <a:lstStyle/>
          <a:p>
            <a:endParaRPr/>
          </a:p>
        </p:txBody>
      </p:sp>
      <p:sp>
        <p:nvSpPr>
          <p:cNvPr id="56" name="object 56"/>
          <p:cNvSpPr/>
          <p:nvPr/>
        </p:nvSpPr>
        <p:spPr>
          <a:xfrm>
            <a:off x="4968887" y="5908547"/>
            <a:ext cx="1181100" cy="973455"/>
          </a:xfrm>
          <a:custGeom>
            <a:avLst/>
            <a:gdLst/>
            <a:ahLst/>
            <a:cxnLst/>
            <a:rect l="l" t="t" r="r" b="b"/>
            <a:pathLst>
              <a:path w="1181100" h="973454">
                <a:moveTo>
                  <a:pt x="1181100" y="486156"/>
                </a:moveTo>
                <a:lnTo>
                  <a:pt x="1179142" y="446320"/>
                </a:lnTo>
                <a:lnTo>
                  <a:pt x="1173370" y="407365"/>
                </a:lnTo>
                <a:lnTo>
                  <a:pt x="1163936" y="369415"/>
                </a:lnTo>
                <a:lnTo>
                  <a:pt x="1150991" y="332597"/>
                </a:lnTo>
                <a:lnTo>
                  <a:pt x="1134689" y="297037"/>
                </a:lnTo>
                <a:lnTo>
                  <a:pt x="1115180" y="262859"/>
                </a:lnTo>
                <a:lnTo>
                  <a:pt x="1092618" y="230190"/>
                </a:lnTo>
                <a:lnTo>
                  <a:pt x="1067153" y="199156"/>
                </a:lnTo>
                <a:lnTo>
                  <a:pt x="1038938" y="169882"/>
                </a:lnTo>
                <a:lnTo>
                  <a:pt x="1008126" y="142494"/>
                </a:lnTo>
                <a:lnTo>
                  <a:pt x="974867" y="117117"/>
                </a:lnTo>
                <a:lnTo>
                  <a:pt x="939314" y="93878"/>
                </a:lnTo>
                <a:lnTo>
                  <a:pt x="901619" y="72902"/>
                </a:lnTo>
                <a:lnTo>
                  <a:pt x="861934" y="54315"/>
                </a:lnTo>
                <a:lnTo>
                  <a:pt x="820412" y="38242"/>
                </a:lnTo>
                <a:lnTo>
                  <a:pt x="777203" y="24810"/>
                </a:lnTo>
                <a:lnTo>
                  <a:pt x="732460" y="14144"/>
                </a:lnTo>
                <a:lnTo>
                  <a:pt x="686336" y="6370"/>
                </a:lnTo>
                <a:lnTo>
                  <a:pt x="638982" y="1613"/>
                </a:lnTo>
                <a:lnTo>
                  <a:pt x="590550" y="0"/>
                </a:lnTo>
                <a:lnTo>
                  <a:pt x="542117" y="1613"/>
                </a:lnTo>
                <a:lnTo>
                  <a:pt x="494763" y="6370"/>
                </a:lnTo>
                <a:lnTo>
                  <a:pt x="448639" y="14144"/>
                </a:lnTo>
                <a:lnTo>
                  <a:pt x="403896" y="24810"/>
                </a:lnTo>
                <a:lnTo>
                  <a:pt x="360687" y="38242"/>
                </a:lnTo>
                <a:lnTo>
                  <a:pt x="319165" y="54315"/>
                </a:lnTo>
                <a:lnTo>
                  <a:pt x="279480" y="72902"/>
                </a:lnTo>
                <a:lnTo>
                  <a:pt x="241785" y="93878"/>
                </a:lnTo>
                <a:lnTo>
                  <a:pt x="206232" y="117117"/>
                </a:lnTo>
                <a:lnTo>
                  <a:pt x="172974" y="142494"/>
                </a:lnTo>
                <a:lnTo>
                  <a:pt x="142161" y="169882"/>
                </a:lnTo>
                <a:lnTo>
                  <a:pt x="113946" y="199156"/>
                </a:lnTo>
                <a:lnTo>
                  <a:pt x="88481" y="230190"/>
                </a:lnTo>
                <a:lnTo>
                  <a:pt x="65919" y="262859"/>
                </a:lnTo>
                <a:lnTo>
                  <a:pt x="46410" y="297037"/>
                </a:lnTo>
                <a:lnTo>
                  <a:pt x="30108" y="332597"/>
                </a:lnTo>
                <a:lnTo>
                  <a:pt x="17163" y="369415"/>
                </a:lnTo>
                <a:lnTo>
                  <a:pt x="7729" y="407365"/>
                </a:lnTo>
                <a:lnTo>
                  <a:pt x="1957" y="446320"/>
                </a:lnTo>
                <a:lnTo>
                  <a:pt x="0" y="486156"/>
                </a:lnTo>
                <a:lnTo>
                  <a:pt x="1957" y="526100"/>
                </a:lnTo>
                <a:lnTo>
                  <a:pt x="7729" y="565153"/>
                </a:lnTo>
                <a:lnTo>
                  <a:pt x="17163" y="603190"/>
                </a:lnTo>
                <a:lnTo>
                  <a:pt x="30108" y="640086"/>
                </a:lnTo>
                <a:lnTo>
                  <a:pt x="46410" y="675715"/>
                </a:lnTo>
                <a:lnTo>
                  <a:pt x="65919" y="709953"/>
                </a:lnTo>
                <a:lnTo>
                  <a:pt x="88481" y="742674"/>
                </a:lnTo>
                <a:lnTo>
                  <a:pt x="113946" y="773753"/>
                </a:lnTo>
                <a:lnTo>
                  <a:pt x="142161" y="803065"/>
                </a:lnTo>
                <a:lnTo>
                  <a:pt x="172974" y="830484"/>
                </a:lnTo>
                <a:lnTo>
                  <a:pt x="206232" y="855887"/>
                </a:lnTo>
                <a:lnTo>
                  <a:pt x="241785" y="879146"/>
                </a:lnTo>
                <a:lnTo>
                  <a:pt x="279480" y="900138"/>
                </a:lnTo>
                <a:lnTo>
                  <a:pt x="319165" y="918738"/>
                </a:lnTo>
                <a:lnTo>
                  <a:pt x="360687" y="934819"/>
                </a:lnTo>
                <a:lnTo>
                  <a:pt x="403896" y="948257"/>
                </a:lnTo>
                <a:lnTo>
                  <a:pt x="448639" y="958926"/>
                </a:lnTo>
                <a:lnTo>
                  <a:pt x="494763" y="966702"/>
                </a:lnTo>
                <a:lnTo>
                  <a:pt x="542117" y="971460"/>
                </a:lnTo>
                <a:lnTo>
                  <a:pt x="590550" y="973074"/>
                </a:lnTo>
                <a:lnTo>
                  <a:pt x="638982" y="971460"/>
                </a:lnTo>
                <a:lnTo>
                  <a:pt x="686336" y="966702"/>
                </a:lnTo>
                <a:lnTo>
                  <a:pt x="732460" y="958926"/>
                </a:lnTo>
                <a:lnTo>
                  <a:pt x="777203" y="948257"/>
                </a:lnTo>
                <a:lnTo>
                  <a:pt x="820412" y="934819"/>
                </a:lnTo>
                <a:lnTo>
                  <a:pt x="861934" y="918738"/>
                </a:lnTo>
                <a:lnTo>
                  <a:pt x="901619" y="900138"/>
                </a:lnTo>
                <a:lnTo>
                  <a:pt x="939314" y="879146"/>
                </a:lnTo>
                <a:lnTo>
                  <a:pt x="974867" y="855887"/>
                </a:lnTo>
                <a:lnTo>
                  <a:pt x="1008126" y="830484"/>
                </a:lnTo>
                <a:lnTo>
                  <a:pt x="1038938" y="803065"/>
                </a:lnTo>
                <a:lnTo>
                  <a:pt x="1067153" y="773753"/>
                </a:lnTo>
                <a:lnTo>
                  <a:pt x="1092618" y="742674"/>
                </a:lnTo>
                <a:lnTo>
                  <a:pt x="1115180" y="709953"/>
                </a:lnTo>
                <a:lnTo>
                  <a:pt x="1134689" y="675715"/>
                </a:lnTo>
                <a:lnTo>
                  <a:pt x="1150991" y="640086"/>
                </a:lnTo>
                <a:lnTo>
                  <a:pt x="1163936" y="603190"/>
                </a:lnTo>
                <a:lnTo>
                  <a:pt x="1173370" y="565153"/>
                </a:lnTo>
                <a:lnTo>
                  <a:pt x="1179142" y="526100"/>
                </a:lnTo>
                <a:lnTo>
                  <a:pt x="1181100" y="486156"/>
                </a:lnTo>
                <a:close/>
              </a:path>
            </a:pathLst>
          </a:custGeom>
          <a:solidFill>
            <a:srgbClr val="FFFF66"/>
          </a:solidFill>
        </p:spPr>
        <p:txBody>
          <a:bodyPr wrap="square" lIns="0" tIns="0" rIns="0" bIns="0" rtlCol="0"/>
          <a:lstStyle/>
          <a:p>
            <a:endParaRPr/>
          </a:p>
        </p:txBody>
      </p:sp>
      <p:sp>
        <p:nvSpPr>
          <p:cNvPr id="57" name="object 57"/>
          <p:cNvSpPr/>
          <p:nvPr/>
        </p:nvSpPr>
        <p:spPr>
          <a:xfrm>
            <a:off x="4968887" y="5908547"/>
            <a:ext cx="1181100" cy="973455"/>
          </a:xfrm>
          <a:custGeom>
            <a:avLst/>
            <a:gdLst/>
            <a:ahLst/>
            <a:cxnLst/>
            <a:rect l="l" t="t" r="r" b="b"/>
            <a:pathLst>
              <a:path w="1181100" h="973454">
                <a:moveTo>
                  <a:pt x="590550" y="0"/>
                </a:moveTo>
                <a:lnTo>
                  <a:pt x="542117" y="1613"/>
                </a:lnTo>
                <a:lnTo>
                  <a:pt x="494763" y="6370"/>
                </a:lnTo>
                <a:lnTo>
                  <a:pt x="448639" y="14144"/>
                </a:lnTo>
                <a:lnTo>
                  <a:pt x="403896" y="24810"/>
                </a:lnTo>
                <a:lnTo>
                  <a:pt x="360687" y="38242"/>
                </a:lnTo>
                <a:lnTo>
                  <a:pt x="319165" y="54315"/>
                </a:lnTo>
                <a:lnTo>
                  <a:pt x="279480" y="72902"/>
                </a:lnTo>
                <a:lnTo>
                  <a:pt x="241785" y="93878"/>
                </a:lnTo>
                <a:lnTo>
                  <a:pt x="206232" y="117117"/>
                </a:lnTo>
                <a:lnTo>
                  <a:pt x="172974" y="142494"/>
                </a:lnTo>
                <a:lnTo>
                  <a:pt x="142161" y="169882"/>
                </a:lnTo>
                <a:lnTo>
                  <a:pt x="113946" y="199156"/>
                </a:lnTo>
                <a:lnTo>
                  <a:pt x="88481" y="230190"/>
                </a:lnTo>
                <a:lnTo>
                  <a:pt x="65919" y="262859"/>
                </a:lnTo>
                <a:lnTo>
                  <a:pt x="46410" y="297037"/>
                </a:lnTo>
                <a:lnTo>
                  <a:pt x="30108" y="332597"/>
                </a:lnTo>
                <a:lnTo>
                  <a:pt x="17163" y="369415"/>
                </a:lnTo>
                <a:lnTo>
                  <a:pt x="7729" y="407365"/>
                </a:lnTo>
                <a:lnTo>
                  <a:pt x="1957" y="446320"/>
                </a:lnTo>
                <a:lnTo>
                  <a:pt x="0" y="486156"/>
                </a:lnTo>
                <a:lnTo>
                  <a:pt x="1957" y="526100"/>
                </a:lnTo>
                <a:lnTo>
                  <a:pt x="7729" y="565153"/>
                </a:lnTo>
                <a:lnTo>
                  <a:pt x="17163" y="603190"/>
                </a:lnTo>
                <a:lnTo>
                  <a:pt x="30108" y="640086"/>
                </a:lnTo>
                <a:lnTo>
                  <a:pt x="46410" y="675715"/>
                </a:lnTo>
                <a:lnTo>
                  <a:pt x="65919" y="709953"/>
                </a:lnTo>
                <a:lnTo>
                  <a:pt x="88481" y="742674"/>
                </a:lnTo>
                <a:lnTo>
                  <a:pt x="113946" y="773753"/>
                </a:lnTo>
                <a:lnTo>
                  <a:pt x="142161" y="803065"/>
                </a:lnTo>
                <a:lnTo>
                  <a:pt x="172974" y="830484"/>
                </a:lnTo>
                <a:lnTo>
                  <a:pt x="206232" y="855887"/>
                </a:lnTo>
                <a:lnTo>
                  <a:pt x="241785" y="879146"/>
                </a:lnTo>
                <a:lnTo>
                  <a:pt x="279480" y="900138"/>
                </a:lnTo>
                <a:lnTo>
                  <a:pt x="319165" y="918738"/>
                </a:lnTo>
                <a:lnTo>
                  <a:pt x="360687" y="934819"/>
                </a:lnTo>
                <a:lnTo>
                  <a:pt x="403896" y="948257"/>
                </a:lnTo>
                <a:lnTo>
                  <a:pt x="448639" y="958926"/>
                </a:lnTo>
                <a:lnTo>
                  <a:pt x="494763" y="966702"/>
                </a:lnTo>
                <a:lnTo>
                  <a:pt x="542117" y="971460"/>
                </a:lnTo>
                <a:lnTo>
                  <a:pt x="590550" y="973074"/>
                </a:lnTo>
                <a:lnTo>
                  <a:pt x="638982" y="971460"/>
                </a:lnTo>
                <a:lnTo>
                  <a:pt x="686336" y="966702"/>
                </a:lnTo>
                <a:lnTo>
                  <a:pt x="732460" y="958926"/>
                </a:lnTo>
                <a:lnTo>
                  <a:pt x="777203" y="948257"/>
                </a:lnTo>
                <a:lnTo>
                  <a:pt x="820412" y="934819"/>
                </a:lnTo>
                <a:lnTo>
                  <a:pt x="861934" y="918738"/>
                </a:lnTo>
                <a:lnTo>
                  <a:pt x="901619" y="900138"/>
                </a:lnTo>
                <a:lnTo>
                  <a:pt x="939314" y="879146"/>
                </a:lnTo>
                <a:lnTo>
                  <a:pt x="974867" y="855887"/>
                </a:lnTo>
                <a:lnTo>
                  <a:pt x="1008126" y="830484"/>
                </a:lnTo>
                <a:lnTo>
                  <a:pt x="1038938" y="803065"/>
                </a:lnTo>
                <a:lnTo>
                  <a:pt x="1067153" y="773753"/>
                </a:lnTo>
                <a:lnTo>
                  <a:pt x="1092618" y="742674"/>
                </a:lnTo>
                <a:lnTo>
                  <a:pt x="1115180" y="709953"/>
                </a:lnTo>
                <a:lnTo>
                  <a:pt x="1134689" y="675715"/>
                </a:lnTo>
                <a:lnTo>
                  <a:pt x="1150991" y="640086"/>
                </a:lnTo>
                <a:lnTo>
                  <a:pt x="1163936" y="603190"/>
                </a:lnTo>
                <a:lnTo>
                  <a:pt x="1173370" y="565153"/>
                </a:lnTo>
                <a:lnTo>
                  <a:pt x="1179142" y="526100"/>
                </a:lnTo>
                <a:lnTo>
                  <a:pt x="1181100" y="486156"/>
                </a:lnTo>
                <a:lnTo>
                  <a:pt x="1179142" y="446320"/>
                </a:lnTo>
                <a:lnTo>
                  <a:pt x="1173370" y="407365"/>
                </a:lnTo>
                <a:lnTo>
                  <a:pt x="1163936" y="369415"/>
                </a:lnTo>
                <a:lnTo>
                  <a:pt x="1150991" y="332597"/>
                </a:lnTo>
                <a:lnTo>
                  <a:pt x="1134689" y="297037"/>
                </a:lnTo>
                <a:lnTo>
                  <a:pt x="1115180" y="262859"/>
                </a:lnTo>
                <a:lnTo>
                  <a:pt x="1092618" y="230190"/>
                </a:lnTo>
                <a:lnTo>
                  <a:pt x="1067153" y="199156"/>
                </a:lnTo>
                <a:lnTo>
                  <a:pt x="1038938" y="169882"/>
                </a:lnTo>
                <a:lnTo>
                  <a:pt x="1008126" y="142494"/>
                </a:lnTo>
                <a:lnTo>
                  <a:pt x="974867" y="117117"/>
                </a:lnTo>
                <a:lnTo>
                  <a:pt x="939314" y="93878"/>
                </a:lnTo>
                <a:lnTo>
                  <a:pt x="901619" y="72902"/>
                </a:lnTo>
                <a:lnTo>
                  <a:pt x="861934" y="54315"/>
                </a:lnTo>
                <a:lnTo>
                  <a:pt x="820412" y="38242"/>
                </a:lnTo>
                <a:lnTo>
                  <a:pt x="777203" y="24810"/>
                </a:lnTo>
                <a:lnTo>
                  <a:pt x="732460" y="14144"/>
                </a:lnTo>
                <a:lnTo>
                  <a:pt x="686336" y="6370"/>
                </a:lnTo>
                <a:lnTo>
                  <a:pt x="638982" y="1613"/>
                </a:lnTo>
                <a:lnTo>
                  <a:pt x="590550" y="0"/>
                </a:lnTo>
                <a:close/>
              </a:path>
            </a:pathLst>
          </a:custGeom>
          <a:ln w="28575">
            <a:solidFill>
              <a:srgbClr val="FFFFFF"/>
            </a:solidFill>
          </a:ln>
        </p:spPr>
        <p:txBody>
          <a:bodyPr wrap="square" lIns="0" tIns="0" rIns="0" bIns="0" rtlCol="0"/>
          <a:lstStyle/>
          <a:p>
            <a:endParaRPr/>
          </a:p>
        </p:txBody>
      </p:sp>
      <p:sp>
        <p:nvSpPr>
          <p:cNvPr id="58" name="object 58"/>
          <p:cNvSpPr txBox="1"/>
          <p:nvPr/>
        </p:nvSpPr>
        <p:spPr>
          <a:xfrm>
            <a:off x="5139817" y="6086306"/>
            <a:ext cx="838835" cy="738664"/>
          </a:xfrm>
          <a:prstGeom prst="rect">
            <a:avLst/>
          </a:prstGeom>
        </p:spPr>
        <p:txBody>
          <a:bodyPr vert="horz" wrap="square" lIns="0" tIns="0" rIns="0" bIns="0" rtlCol="0">
            <a:spAutoFit/>
          </a:bodyPr>
          <a:lstStyle/>
          <a:p>
            <a:pPr marL="12700" marR="5080" indent="1270" algn="ctr">
              <a:lnSpc>
                <a:spcPct val="100000"/>
              </a:lnSpc>
            </a:pPr>
            <a:r>
              <a:rPr sz="1600" b="1" dirty="0">
                <a:solidFill>
                  <a:srgbClr val="3333CC"/>
                </a:solidFill>
                <a:latin typeface="Microsoft JhengHei UI" panose="020B0604030504040204" pitchFamily="34" charset="-120"/>
                <a:ea typeface="Microsoft JhengHei UI" panose="020B0604030504040204" pitchFamily="34" charset="-120"/>
                <a:cs typeface="微软雅黑"/>
              </a:rPr>
              <a:t>既要区 </a:t>
            </a:r>
            <a:r>
              <a:rPr sz="1600" b="1" spc="-5" dirty="0">
                <a:solidFill>
                  <a:srgbClr val="3333CC"/>
                </a:solidFill>
                <a:latin typeface="Microsoft JhengHei UI" panose="020B0604030504040204" pitchFamily="34" charset="-120"/>
                <a:ea typeface="Microsoft JhengHei UI" panose="020B0604030504040204" pitchFamily="34" charset="-120"/>
                <a:cs typeface="微软雅黑"/>
              </a:rPr>
              <a:t>分，还要 </a:t>
            </a:r>
            <a:r>
              <a:rPr sz="1600" b="1" dirty="0">
                <a:solidFill>
                  <a:srgbClr val="3333CC"/>
                </a:solidFill>
                <a:latin typeface="Microsoft JhengHei UI" panose="020B0604030504040204" pitchFamily="34" charset="-120"/>
                <a:ea typeface="Microsoft JhengHei UI" panose="020B0604030504040204" pitchFamily="34" charset="-120"/>
                <a:cs typeface="微软雅黑"/>
              </a:rPr>
              <a:t>关联</a:t>
            </a:r>
            <a:endParaRPr sz="1600">
              <a:latin typeface="Microsoft JhengHei UI" panose="020B0604030504040204" pitchFamily="34" charset="-120"/>
              <a:ea typeface="Microsoft JhengHei UI" panose="020B0604030504040204" pitchFamily="34" charset="-120"/>
              <a:cs typeface="微软雅黑"/>
            </a:endParaRPr>
          </a:p>
        </p:txBody>
      </p:sp>
      <p:sp>
        <p:nvSpPr>
          <p:cNvPr id="99" name="矩形 98">
            <a:extLst>
              <a:ext uri="{FF2B5EF4-FFF2-40B4-BE49-F238E27FC236}">
                <a16:creationId xmlns="" xmlns:a16="http://schemas.microsoft.com/office/drawing/2014/main" id="{62B9A673-6333-442C-BD03-148E4056D769}"/>
              </a:ext>
            </a:extLst>
          </p:cNvPr>
          <p:cNvSpPr/>
          <p:nvPr/>
        </p:nvSpPr>
        <p:spPr>
          <a:xfrm>
            <a:off x="241300" y="383633"/>
            <a:ext cx="59436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Microsoft JhengHei" panose="020B0604030504040204" pitchFamily="34" charset="-120"/>
                <a:ea typeface="Microsoft JhengHei" panose="020B0604030504040204" pitchFamily="34" charset="-120"/>
              </a:rPr>
              <a:t>E-R</a:t>
            </a:r>
            <a:r>
              <a:rPr lang="zh-CN" altLang="en-US" sz="2800" b="1" u="dbl" spc="-5" dirty="0">
                <a:solidFill>
                  <a:srgbClr val="000000"/>
                </a:solidFill>
                <a:latin typeface="Microsoft JhengHei" panose="020B0604030504040204" pitchFamily="34" charset="-120"/>
                <a:ea typeface="Microsoft JhengHei" panose="020B0604030504040204" pitchFamily="34" charset="-120"/>
              </a:rPr>
              <a:t>模型</a:t>
            </a:r>
            <a:r>
              <a:rPr lang="en-US" altLang="zh-CN" sz="2800" b="1" u="dbl" spc="-5" dirty="0">
                <a:solidFill>
                  <a:srgbClr val="000000"/>
                </a:solidFill>
                <a:latin typeface="Microsoft JhengHei" panose="020B0604030504040204" pitchFamily="34" charset="-120"/>
                <a:ea typeface="Microsoft JhengHei" panose="020B0604030504040204" pitchFamily="34" charset="-120"/>
              </a:rPr>
              <a:t>--</a:t>
            </a:r>
            <a:r>
              <a:rPr lang="zh-CN" altLang="en-US" sz="2800" b="1" u="dbl" spc="-5" dirty="0">
                <a:solidFill>
                  <a:srgbClr val="000000"/>
                </a:solidFill>
                <a:latin typeface="Microsoft JhengHei" panose="020B0604030504040204" pitchFamily="34" charset="-120"/>
                <a:ea typeface="Microsoft JhengHei" panose="020B0604030504040204" pitchFamily="34" charset="-120"/>
              </a:rPr>
              <a:t>数学建模之基本思想</a:t>
            </a:r>
            <a:endParaRPr lang="zh-CN" altLang="en-US" sz="2400" u="dbl"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82928" y="1491708"/>
            <a:ext cx="8739505" cy="4015740"/>
          </a:xfrm>
          <a:prstGeom prst="rect">
            <a:avLst/>
          </a:prstGeom>
        </p:spPr>
        <p:txBody>
          <a:bodyPr vert="horz" wrap="square" lIns="0" tIns="0" rIns="0" bIns="0" rtlCol="0">
            <a:spAutoFit/>
          </a:bodyPr>
          <a:lstStyle/>
          <a:p>
            <a:pPr marL="355600" indent="-342900">
              <a:lnSpc>
                <a:spcPct val="100000"/>
              </a:lnSpc>
              <a:buFont typeface="Wingdings" panose="05000000000000000000" pitchFamily="2" charset="2"/>
              <a:buChar char="p"/>
            </a:pPr>
            <a:r>
              <a:rPr sz="2000" spc="-5" dirty="0" err="1">
                <a:latin typeface="Arial" panose="020B0604020202020204" pitchFamily="34" charset="0"/>
                <a:ea typeface="Microsoft JhengHei UI" panose="020B0604030504040204" pitchFamily="34" charset="-120"/>
                <a:cs typeface="微软雅黑"/>
              </a:rPr>
              <a:t>实体之间的联系有很多种类</a:t>
            </a:r>
            <a:endParaRPr sz="2000" dirty="0">
              <a:latin typeface="Arial" panose="020B0604020202020204" pitchFamily="34" charset="0"/>
              <a:ea typeface="Microsoft JhengHei UI" panose="020B0604030504040204" pitchFamily="34" charset="-120"/>
              <a:cs typeface="微软雅黑"/>
            </a:endParaRPr>
          </a:p>
          <a:p>
            <a:pPr marL="355600" indent="-342900">
              <a:lnSpc>
                <a:spcPct val="100000"/>
              </a:lnSpc>
              <a:spcBef>
                <a:spcPts val="1020"/>
              </a:spcBef>
              <a:buFont typeface="Wingdings" panose="05000000000000000000" pitchFamily="2" charset="2"/>
              <a:buChar char="p"/>
            </a:pPr>
            <a:r>
              <a:rPr sz="2000" spc="-5" dirty="0" err="1">
                <a:latin typeface="Arial" panose="020B0604020202020204" pitchFamily="34" charset="0"/>
                <a:ea typeface="Microsoft JhengHei UI" panose="020B0604030504040204" pitchFamily="34" charset="-120"/>
                <a:cs typeface="微软雅黑"/>
              </a:rPr>
              <a:t>二元联系</a:t>
            </a:r>
            <a:r>
              <a:rPr sz="2000" dirty="0" err="1">
                <a:latin typeface="Arial" panose="020B0604020202020204" pitchFamily="34" charset="0"/>
                <a:ea typeface="Microsoft JhengHei UI" panose="020B0604030504040204" pitchFamily="34" charset="-120"/>
                <a:cs typeface="微软雅黑"/>
              </a:rPr>
              <a:t>：</a:t>
            </a:r>
            <a:r>
              <a:rPr sz="2800" b="1" u="heavy" spc="-5" dirty="0" err="1">
                <a:latin typeface="Arial" panose="020B0604020202020204" pitchFamily="34" charset="0"/>
                <a:ea typeface="Microsoft JhengHei UI" panose="020B0604030504040204" pitchFamily="34" charset="-120"/>
                <a:cs typeface="微软雅黑"/>
              </a:rPr>
              <a:t>一对一</a:t>
            </a:r>
            <a:r>
              <a:rPr dirty="0" err="1">
                <a:latin typeface="Arial" panose="020B0604020202020204" pitchFamily="34" charset="0"/>
                <a:ea typeface="Microsoft JhengHei UI" panose="020B0604030504040204" pitchFamily="34" charset="-120"/>
                <a:cs typeface="微软雅黑"/>
              </a:rPr>
              <a:t>、</a:t>
            </a:r>
            <a:r>
              <a:rPr sz="2800" b="1" u="heavy" spc="-5" dirty="0" err="1">
                <a:latin typeface="Arial" panose="020B0604020202020204" pitchFamily="34" charset="0"/>
                <a:ea typeface="Microsoft JhengHei UI" panose="020B0604030504040204" pitchFamily="34" charset="-120"/>
                <a:cs typeface="微软雅黑"/>
              </a:rPr>
              <a:t>一对多</a:t>
            </a:r>
            <a:r>
              <a:rPr sz="2000" dirty="0" err="1">
                <a:latin typeface="Arial" panose="020B0604020202020204" pitchFamily="34" charset="0"/>
                <a:ea typeface="Microsoft JhengHei UI" panose="020B0604030504040204" pitchFamily="34" charset="-120"/>
                <a:cs typeface="微软雅黑"/>
              </a:rPr>
              <a:t>和</a:t>
            </a:r>
            <a:r>
              <a:rPr sz="2800" b="1" u="heavy" spc="-5" dirty="0" err="1">
                <a:latin typeface="Arial" panose="020B0604020202020204" pitchFamily="34" charset="0"/>
                <a:ea typeface="Microsoft JhengHei UI" panose="020B0604030504040204" pitchFamily="34" charset="-120"/>
                <a:cs typeface="微软雅黑"/>
              </a:rPr>
              <a:t>多对多</a:t>
            </a:r>
            <a:r>
              <a:rPr dirty="0" err="1">
                <a:latin typeface="Arial" panose="020B0604020202020204" pitchFamily="34" charset="0"/>
                <a:ea typeface="Microsoft JhengHei UI" panose="020B0604030504040204" pitchFamily="34" charset="-120"/>
                <a:cs typeface="微软雅黑"/>
              </a:rPr>
              <a:t>联系</a:t>
            </a:r>
            <a:endParaRPr sz="2000" dirty="0">
              <a:latin typeface="Arial" panose="020B0604020202020204" pitchFamily="34" charset="0"/>
              <a:ea typeface="Microsoft JhengHei UI" panose="020B0604030504040204" pitchFamily="34" charset="-120"/>
              <a:cs typeface="微软雅黑"/>
            </a:endParaRPr>
          </a:p>
          <a:p>
            <a:pPr marL="355600" marR="16510" indent="-342900">
              <a:lnSpc>
                <a:spcPct val="125899"/>
              </a:lnSpc>
              <a:spcBef>
                <a:spcPts val="229"/>
              </a:spcBef>
              <a:buFont typeface="Wingdings" panose="05000000000000000000" pitchFamily="2" charset="2"/>
              <a:buChar char="p"/>
            </a:pPr>
            <a:r>
              <a:rPr sz="2000" spc="100" dirty="0">
                <a:solidFill>
                  <a:srgbClr val="FF0065"/>
                </a:solidFill>
                <a:latin typeface="Arial" panose="020B0604020202020204" pitchFamily="34" charset="0"/>
                <a:ea typeface="Microsoft JhengHei UI" panose="020B0604030504040204" pitchFamily="34" charset="-120"/>
                <a:cs typeface="Times New Roman"/>
              </a:rPr>
              <a:t> </a:t>
            </a:r>
            <a:r>
              <a:rPr sz="2000" b="1" spc="-5" dirty="0">
                <a:solidFill>
                  <a:srgbClr val="3333CC"/>
                </a:solidFill>
                <a:latin typeface="Arial" panose="020B0604020202020204" pitchFamily="34" charset="0"/>
                <a:ea typeface="Microsoft JhengHei UI" panose="020B0604030504040204" pitchFamily="34" charset="-120"/>
                <a:cs typeface="微软雅黑"/>
              </a:rPr>
              <a:t>一对一联系(1:1)</a:t>
            </a:r>
            <a:r>
              <a:rPr sz="2000" spc="-5" dirty="0">
                <a:solidFill>
                  <a:srgbClr val="FF0065"/>
                </a:solidFill>
                <a:latin typeface="Arial" panose="020B0604020202020204" pitchFamily="34" charset="0"/>
                <a:ea typeface="Microsoft JhengHei UI" panose="020B0604030504040204" pitchFamily="34" charset="-120"/>
                <a:cs typeface="微软雅黑"/>
              </a:rPr>
              <a:t>：</a:t>
            </a:r>
            <a:r>
              <a:rPr sz="1600" spc="-5" dirty="0">
                <a:solidFill>
                  <a:srgbClr val="FF0065"/>
                </a:solidFill>
                <a:latin typeface="Arial" panose="020B0604020202020204" pitchFamily="34" charset="0"/>
                <a:ea typeface="Microsoft JhengHei UI" panose="020B0604030504040204" pitchFamily="34" charset="-120"/>
                <a:cs typeface="微软雅黑"/>
              </a:rPr>
              <a:t>实体A的实例只能和实体B的一个</a:t>
            </a:r>
            <a:r>
              <a:rPr sz="1600" spc="-10" dirty="0">
                <a:solidFill>
                  <a:srgbClr val="FF0065"/>
                </a:solidFill>
                <a:latin typeface="Arial" panose="020B0604020202020204" pitchFamily="34" charset="0"/>
                <a:ea typeface="Microsoft JhengHei UI" panose="020B0604030504040204" pitchFamily="34" charset="-120"/>
                <a:cs typeface="微软雅黑"/>
              </a:rPr>
              <a:t>实</a:t>
            </a:r>
            <a:r>
              <a:rPr sz="1600" spc="-5" dirty="0">
                <a:solidFill>
                  <a:srgbClr val="FF0065"/>
                </a:solidFill>
                <a:latin typeface="Arial" panose="020B0604020202020204" pitchFamily="34" charset="0"/>
                <a:ea typeface="Microsoft JhengHei UI" panose="020B0604030504040204" pitchFamily="34" charset="-120"/>
                <a:cs typeface="微软雅黑"/>
              </a:rPr>
              <a:t>例发生联系，反之，实体B的实例也 只能和实体A的一个实例发生联系。</a:t>
            </a:r>
            <a:endParaRPr sz="1600" dirty="0">
              <a:latin typeface="Arial" panose="020B0604020202020204" pitchFamily="34" charset="0"/>
              <a:ea typeface="Microsoft JhengHei UI" panose="020B0604030504040204" pitchFamily="34" charset="-120"/>
              <a:cs typeface="微软雅黑"/>
            </a:endParaRPr>
          </a:p>
          <a:p>
            <a:pPr marL="469900">
              <a:lnSpc>
                <a:spcPct val="100000"/>
              </a:lnSpc>
              <a:spcBef>
                <a:spcPts val="580"/>
              </a:spcBef>
            </a:pPr>
            <a:r>
              <a:rPr sz="1600" spc="-5" dirty="0">
                <a:solidFill>
                  <a:srgbClr val="3333CC"/>
                </a:solidFill>
                <a:latin typeface="Arial" panose="020B0604020202020204" pitchFamily="34" charset="0"/>
                <a:ea typeface="Microsoft JhengHei UI" panose="020B0604030504040204" pitchFamily="34" charset="-120"/>
                <a:cs typeface="微软雅黑"/>
              </a:rPr>
              <a:t>一个“经理”只管理一个“商店</a:t>
            </a:r>
            <a:r>
              <a:rPr sz="1600" dirty="0">
                <a:solidFill>
                  <a:srgbClr val="3333CC"/>
                </a:solidFill>
                <a:latin typeface="Arial" panose="020B0604020202020204" pitchFamily="34" charset="0"/>
                <a:ea typeface="Microsoft JhengHei UI" panose="020B0604030504040204" pitchFamily="34" charset="-120"/>
                <a:cs typeface="微软雅黑"/>
              </a:rPr>
              <a:t>”</a:t>
            </a:r>
            <a:r>
              <a:rPr sz="1600" spc="-10" dirty="0">
                <a:solidFill>
                  <a:srgbClr val="3333CC"/>
                </a:solidFill>
                <a:latin typeface="Arial" panose="020B0604020202020204" pitchFamily="34" charset="0"/>
                <a:ea typeface="Microsoft JhengHei UI" panose="020B0604030504040204" pitchFamily="34" charset="-120"/>
                <a:cs typeface="微软雅黑"/>
              </a:rPr>
              <a:t> </a:t>
            </a:r>
            <a:r>
              <a:rPr sz="1600" spc="-5" dirty="0">
                <a:solidFill>
                  <a:srgbClr val="3333CC"/>
                </a:solidFill>
                <a:latin typeface="Arial" panose="020B0604020202020204" pitchFamily="34" charset="0"/>
                <a:ea typeface="Microsoft JhengHei UI" panose="020B0604030504040204" pitchFamily="34" charset="-120"/>
                <a:cs typeface="微软雅黑"/>
              </a:rPr>
              <a:t>，一</a:t>
            </a:r>
            <a:r>
              <a:rPr sz="1600" spc="-10" dirty="0">
                <a:solidFill>
                  <a:srgbClr val="3333CC"/>
                </a:solidFill>
                <a:latin typeface="Arial" panose="020B0604020202020204" pitchFamily="34" charset="0"/>
                <a:ea typeface="Microsoft JhengHei UI" panose="020B0604030504040204" pitchFamily="34" charset="-120"/>
                <a:cs typeface="微软雅黑"/>
              </a:rPr>
              <a:t>个</a:t>
            </a:r>
            <a:r>
              <a:rPr sz="1600" spc="-5" dirty="0">
                <a:solidFill>
                  <a:srgbClr val="3333CC"/>
                </a:solidFill>
                <a:latin typeface="Arial" panose="020B0604020202020204" pitchFamily="34" charset="0"/>
                <a:ea typeface="Microsoft JhengHei UI" panose="020B0604030504040204" pitchFamily="34" charset="-120"/>
                <a:cs typeface="微软雅黑"/>
              </a:rPr>
              <a:t>“商店”只能有一个“经理”</a:t>
            </a:r>
            <a:endParaRPr sz="1600" dirty="0">
              <a:latin typeface="Arial" panose="020B0604020202020204" pitchFamily="34" charset="0"/>
              <a:ea typeface="Microsoft JhengHei UI" panose="020B0604030504040204" pitchFamily="34" charset="-120"/>
              <a:cs typeface="微软雅黑"/>
            </a:endParaRPr>
          </a:p>
          <a:p>
            <a:pPr marL="355600" marR="5080" indent="-342900">
              <a:lnSpc>
                <a:spcPct val="126200"/>
              </a:lnSpc>
              <a:spcBef>
                <a:spcPts val="50"/>
              </a:spcBef>
              <a:buFont typeface="Wingdings" panose="05000000000000000000" pitchFamily="2" charset="2"/>
              <a:buChar char="p"/>
            </a:pPr>
            <a:r>
              <a:rPr sz="2000" spc="100" dirty="0">
                <a:solidFill>
                  <a:srgbClr val="FF0065"/>
                </a:solidFill>
                <a:latin typeface="Arial" panose="020B0604020202020204" pitchFamily="34" charset="0"/>
                <a:ea typeface="Microsoft JhengHei UI" panose="020B0604030504040204" pitchFamily="34" charset="-120"/>
                <a:cs typeface="Times New Roman"/>
              </a:rPr>
              <a:t> </a:t>
            </a:r>
            <a:r>
              <a:rPr sz="2000" b="1" spc="-5" dirty="0">
                <a:solidFill>
                  <a:srgbClr val="3333CC"/>
                </a:solidFill>
                <a:latin typeface="Arial" panose="020B0604020202020204" pitchFamily="34" charset="0"/>
                <a:ea typeface="Microsoft JhengHei UI" panose="020B0604030504040204" pitchFamily="34" charset="-120"/>
                <a:cs typeface="微软雅黑"/>
              </a:rPr>
              <a:t>一对多联系(1:m和m:1)</a:t>
            </a:r>
            <a:r>
              <a:rPr sz="2000" b="1" spc="-10" dirty="0">
                <a:solidFill>
                  <a:srgbClr val="3333CC"/>
                </a:solidFill>
                <a:latin typeface="Arial" panose="020B0604020202020204" pitchFamily="34" charset="0"/>
                <a:ea typeface="Microsoft JhengHei UI" panose="020B0604030504040204" pitchFamily="34" charset="-120"/>
                <a:cs typeface="微软雅黑"/>
              </a:rPr>
              <a:t>：</a:t>
            </a:r>
            <a:r>
              <a:rPr sz="1600" spc="-5" dirty="0">
                <a:solidFill>
                  <a:srgbClr val="FF0065"/>
                </a:solidFill>
                <a:latin typeface="Arial" panose="020B0604020202020204" pitchFamily="34" charset="0"/>
                <a:ea typeface="Microsoft JhengHei UI" panose="020B0604030504040204" pitchFamily="34" charset="-120"/>
                <a:cs typeface="微软雅黑"/>
              </a:rPr>
              <a:t>实体A的实例能和实体B的多个实例发生联系，反之，实体B的 实例只能和实体A的一个实例发生联系。</a:t>
            </a:r>
            <a:endParaRPr sz="1600" dirty="0">
              <a:latin typeface="Arial" panose="020B0604020202020204" pitchFamily="34" charset="0"/>
              <a:ea typeface="Microsoft JhengHei UI" panose="020B0604030504040204" pitchFamily="34" charset="-120"/>
              <a:cs typeface="微软雅黑"/>
            </a:endParaRPr>
          </a:p>
          <a:p>
            <a:pPr marL="469900">
              <a:lnSpc>
                <a:spcPct val="100000"/>
              </a:lnSpc>
              <a:spcBef>
                <a:spcPts val="575"/>
              </a:spcBef>
            </a:pPr>
            <a:r>
              <a:rPr sz="1600" spc="-5" dirty="0">
                <a:solidFill>
                  <a:srgbClr val="3333CC"/>
                </a:solidFill>
                <a:latin typeface="Arial" panose="020B0604020202020204" pitchFamily="34" charset="0"/>
                <a:ea typeface="Microsoft JhengHei UI" panose="020B0604030504040204" pitchFamily="34" charset="-120"/>
                <a:cs typeface="微软雅黑"/>
              </a:rPr>
              <a:t>一个“画家”可以绘制多幅“作品”，</a:t>
            </a:r>
            <a:r>
              <a:rPr sz="1600" spc="-10" dirty="0">
                <a:solidFill>
                  <a:srgbClr val="3333CC"/>
                </a:solidFill>
                <a:latin typeface="Arial" panose="020B0604020202020204" pitchFamily="34" charset="0"/>
                <a:ea typeface="Microsoft JhengHei UI" panose="020B0604030504040204" pitchFamily="34" charset="-120"/>
                <a:cs typeface="微软雅黑"/>
              </a:rPr>
              <a:t>一</a:t>
            </a:r>
            <a:r>
              <a:rPr sz="1600" spc="-5" dirty="0">
                <a:solidFill>
                  <a:srgbClr val="3333CC"/>
                </a:solidFill>
                <a:latin typeface="Arial" panose="020B0604020202020204" pitchFamily="34" charset="0"/>
                <a:ea typeface="Microsoft JhengHei UI" panose="020B0604030504040204" pitchFamily="34" charset="-120"/>
                <a:cs typeface="微软雅黑"/>
              </a:rPr>
              <a:t>幅“作品”只能由一个“画家”来完成</a:t>
            </a:r>
            <a:endParaRPr sz="1600" dirty="0">
              <a:latin typeface="Arial" panose="020B0604020202020204" pitchFamily="34" charset="0"/>
              <a:ea typeface="Microsoft JhengHei UI" panose="020B0604030504040204" pitchFamily="34" charset="-120"/>
              <a:cs typeface="微软雅黑"/>
            </a:endParaRPr>
          </a:p>
          <a:p>
            <a:pPr marL="355600" marR="118745" indent="-342900">
              <a:lnSpc>
                <a:spcPct val="126200"/>
              </a:lnSpc>
              <a:spcBef>
                <a:spcPts val="50"/>
              </a:spcBef>
              <a:buFont typeface="Wingdings" panose="05000000000000000000" pitchFamily="2" charset="2"/>
              <a:buChar char="p"/>
            </a:pPr>
            <a:r>
              <a:rPr sz="2000" spc="100" dirty="0">
                <a:solidFill>
                  <a:srgbClr val="3333CC"/>
                </a:solidFill>
                <a:latin typeface="Arial" panose="020B0604020202020204" pitchFamily="34" charset="0"/>
                <a:ea typeface="Microsoft JhengHei UI" panose="020B0604030504040204" pitchFamily="34" charset="-120"/>
                <a:cs typeface="Times New Roman"/>
              </a:rPr>
              <a:t> </a:t>
            </a:r>
            <a:r>
              <a:rPr sz="2000" b="1" spc="-5" dirty="0">
                <a:solidFill>
                  <a:srgbClr val="3333CC"/>
                </a:solidFill>
                <a:latin typeface="Arial" panose="020B0604020202020204" pitchFamily="34" charset="0"/>
                <a:ea typeface="Microsoft JhengHei UI" panose="020B0604030504040204" pitchFamily="34" charset="-120"/>
                <a:cs typeface="微软雅黑"/>
              </a:rPr>
              <a:t>多对多联系(m:n)</a:t>
            </a:r>
            <a:r>
              <a:rPr sz="2000" b="1" spc="-10" dirty="0">
                <a:solidFill>
                  <a:srgbClr val="3333CC"/>
                </a:solidFill>
                <a:latin typeface="Arial" panose="020B0604020202020204" pitchFamily="34" charset="0"/>
                <a:ea typeface="Microsoft JhengHei UI" panose="020B0604030504040204" pitchFamily="34" charset="-120"/>
                <a:cs typeface="微软雅黑"/>
              </a:rPr>
              <a:t>：</a:t>
            </a:r>
            <a:r>
              <a:rPr sz="1600" spc="-5" dirty="0">
                <a:solidFill>
                  <a:srgbClr val="FF0065"/>
                </a:solidFill>
                <a:latin typeface="Arial" panose="020B0604020202020204" pitchFamily="34" charset="0"/>
                <a:ea typeface="Microsoft JhengHei UI" panose="020B0604030504040204" pitchFamily="34" charset="-120"/>
                <a:cs typeface="微软雅黑"/>
              </a:rPr>
              <a:t>实体A的实例可以和实体B的多个</a:t>
            </a:r>
            <a:r>
              <a:rPr sz="1600" spc="-10" dirty="0">
                <a:solidFill>
                  <a:srgbClr val="FF0065"/>
                </a:solidFill>
                <a:latin typeface="Arial" panose="020B0604020202020204" pitchFamily="34" charset="0"/>
                <a:ea typeface="Microsoft JhengHei UI" panose="020B0604030504040204" pitchFamily="34" charset="-120"/>
                <a:cs typeface="微软雅黑"/>
              </a:rPr>
              <a:t>实</a:t>
            </a:r>
            <a:r>
              <a:rPr sz="1600" spc="-5" dirty="0">
                <a:solidFill>
                  <a:srgbClr val="FF0065"/>
                </a:solidFill>
                <a:latin typeface="Arial" panose="020B0604020202020204" pitchFamily="34" charset="0"/>
                <a:ea typeface="Microsoft JhengHei UI" panose="020B0604030504040204" pitchFamily="34" charset="-120"/>
                <a:cs typeface="微软雅黑"/>
              </a:rPr>
              <a:t>例发生联系，反之，实体B的实例 也可以和实体A的多个实例发生联系。</a:t>
            </a:r>
            <a:endParaRPr sz="1600" dirty="0">
              <a:latin typeface="Arial" panose="020B0604020202020204" pitchFamily="34" charset="0"/>
              <a:ea typeface="Microsoft JhengHei UI" panose="020B0604030504040204" pitchFamily="34" charset="-120"/>
              <a:cs typeface="微软雅黑"/>
            </a:endParaRPr>
          </a:p>
          <a:p>
            <a:pPr marL="469900">
              <a:lnSpc>
                <a:spcPct val="100000"/>
              </a:lnSpc>
              <a:spcBef>
                <a:spcPts val="575"/>
              </a:spcBef>
            </a:pPr>
            <a:r>
              <a:rPr sz="1600" spc="-5" dirty="0">
                <a:solidFill>
                  <a:srgbClr val="3333CC"/>
                </a:solidFill>
                <a:latin typeface="Arial" panose="020B0604020202020204" pitchFamily="34" charset="0"/>
                <a:ea typeface="Microsoft JhengHei UI" panose="020B0604030504040204" pitchFamily="34" charset="-120"/>
                <a:cs typeface="微软雅黑"/>
              </a:rPr>
              <a:t>一位同学可以选学多门课程，一门课程可由多个人来选学</a:t>
            </a:r>
            <a:endParaRPr sz="1600" dirty="0">
              <a:latin typeface="Arial" panose="020B0604020202020204" pitchFamily="34" charset="0"/>
              <a:ea typeface="Microsoft JhengHei UI" panose="020B0604030504040204" pitchFamily="34" charset="-120"/>
              <a:cs typeface="微软雅黑"/>
            </a:endParaRPr>
          </a:p>
        </p:txBody>
      </p:sp>
      <p:sp>
        <p:nvSpPr>
          <p:cNvPr id="4" name="object 4"/>
          <p:cNvSpPr/>
          <p:nvPr/>
        </p:nvSpPr>
        <p:spPr>
          <a:xfrm>
            <a:off x="3752735" y="6057900"/>
            <a:ext cx="762000" cy="1114425"/>
          </a:xfrm>
          <a:custGeom>
            <a:avLst/>
            <a:gdLst/>
            <a:ahLst/>
            <a:cxnLst/>
            <a:rect l="l" t="t" r="r" b="b"/>
            <a:pathLst>
              <a:path w="762000" h="1114425">
                <a:moveTo>
                  <a:pt x="381000" y="0"/>
                </a:moveTo>
                <a:lnTo>
                  <a:pt x="319226" y="7284"/>
                </a:lnTo>
                <a:lnTo>
                  <a:pt x="260616" y="28376"/>
                </a:lnTo>
                <a:lnTo>
                  <a:pt x="205956" y="62133"/>
                </a:lnTo>
                <a:lnTo>
                  <a:pt x="156033" y="107411"/>
                </a:lnTo>
                <a:lnTo>
                  <a:pt x="111632" y="163068"/>
                </a:lnTo>
                <a:lnTo>
                  <a:pt x="73542" y="227959"/>
                </a:lnTo>
                <a:lnTo>
                  <a:pt x="57108" y="263511"/>
                </a:lnTo>
                <a:lnTo>
                  <a:pt x="42547" y="300944"/>
                </a:lnTo>
                <a:lnTo>
                  <a:pt x="29956" y="340113"/>
                </a:lnTo>
                <a:lnTo>
                  <a:pt x="19434" y="380878"/>
                </a:lnTo>
                <a:lnTo>
                  <a:pt x="11079" y="423093"/>
                </a:lnTo>
                <a:lnTo>
                  <a:pt x="4989" y="466618"/>
                </a:lnTo>
                <a:lnTo>
                  <a:pt x="1263" y="511308"/>
                </a:lnTo>
                <a:lnTo>
                  <a:pt x="0" y="557022"/>
                </a:lnTo>
                <a:lnTo>
                  <a:pt x="1263" y="602735"/>
                </a:lnTo>
                <a:lnTo>
                  <a:pt x="4989" y="647425"/>
                </a:lnTo>
                <a:lnTo>
                  <a:pt x="11079" y="690950"/>
                </a:lnTo>
                <a:lnTo>
                  <a:pt x="19434" y="733165"/>
                </a:lnTo>
                <a:lnTo>
                  <a:pt x="29956" y="773930"/>
                </a:lnTo>
                <a:lnTo>
                  <a:pt x="42547" y="813099"/>
                </a:lnTo>
                <a:lnTo>
                  <a:pt x="57108" y="850532"/>
                </a:lnTo>
                <a:lnTo>
                  <a:pt x="73542" y="886084"/>
                </a:lnTo>
                <a:lnTo>
                  <a:pt x="91749" y="919613"/>
                </a:lnTo>
                <a:lnTo>
                  <a:pt x="133093" y="980030"/>
                </a:lnTo>
                <a:lnTo>
                  <a:pt x="180353" y="1030640"/>
                </a:lnTo>
                <a:lnTo>
                  <a:pt x="232743" y="1070300"/>
                </a:lnTo>
                <a:lnTo>
                  <a:pt x="289476" y="1097867"/>
                </a:lnTo>
                <a:lnTo>
                  <a:pt x="349766" y="1112199"/>
                </a:lnTo>
                <a:lnTo>
                  <a:pt x="381000" y="1114044"/>
                </a:lnTo>
                <a:lnTo>
                  <a:pt x="412233" y="1112199"/>
                </a:lnTo>
                <a:lnTo>
                  <a:pt x="472523" y="1097867"/>
                </a:lnTo>
                <a:lnTo>
                  <a:pt x="529256" y="1070300"/>
                </a:lnTo>
                <a:lnTo>
                  <a:pt x="581646" y="1030640"/>
                </a:lnTo>
                <a:lnTo>
                  <a:pt x="628906" y="980030"/>
                </a:lnTo>
                <a:lnTo>
                  <a:pt x="670250" y="919613"/>
                </a:lnTo>
                <a:lnTo>
                  <a:pt x="688457" y="886084"/>
                </a:lnTo>
                <a:lnTo>
                  <a:pt x="704891" y="850532"/>
                </a:lnTo>
                <a:lnTo>
                  <a:pt x="719452" y="813099"/>
                </a:lnTo>
                <a:lnTo>
                  <a:pt x="732043" y="773930"/>
                </a:lnTo>
                <a:lnTo>
                  <a:pt x="742565" y="733165"/>
                </a:lnTo>
                <a:lnTo>
                  <a:pt x="750920" y="690950"/>
                </a:lnTo>
                <a:lnTo>
                  <a:pt x="757010" y="647425"/>
                </a:lnTo>
                <a:lnTo>
                  <a:pt x="760736" y="602735"/>
                </a:lnTo>
                <a:lnTo>
                  <a:pt x="762000" y="557022"/>
                </a:lnTo>
                <a:lnTo>
                  <a:pt x="760736" y="511308"/>
                </a:lnTo>
                <a:lnTo>
                  <a:pt x="757010" y="466618"/>
                </a:lnTo>
                <a:lnTo>
                  <a:pt x="750920" y="423093"/>
                </a:lnTo>
                <a:lnTo>
                  <a:pt x="742565" y="380878"/>
                </a:lnTo>
                <a:lnTo>
                  <a:pt x="732043" y="340113"/>
                </a:lnTo>
                <a:lnTo>
                  <a:pt x="719452" y="300944"/>
                </a:lnTo>
                <a:lnTo>
                  <a:pt x="704891" y="263511"/>
                </a:lnTo>
                <a:lnTo>
                  <a:pt x="688457" y="227959"/>
                </a:lnTo>
                <a:lnTo>
                  <a:pt x="670250" y="194430"/>
                </a:lnTo>
                <a:lnTo>
                  <a:pt x="628906" y="134013"/>
                </a:lnTo>
                <a:lnTo>
                  <a:pt x="581646" y="83403"/>
                </a:lnTo>
                <a:lnTo>
                  <a:pt x="529256" y="43743"/>
                </a:lnTo>
                <a:lnTo>
                  <a:pt x="472523" y="16176"/>
                </a:lnTo>
                <a:lnTo>
                  <a:pt x="412233" y="1844"/>
                </a:lnTo>
                <a:lnTo>
                  <a:pt x="381000" y="0"/>
                </a:lnTo>
                <a:close/>
              </a:path>
            </a:pathLst>
          </a:custGeom>
          <a:ln w="9525">
            <a:solidFill>
              <a:srgbClr val="000000"/>
            </a:solidFill>
          </a:ln>
        </p:spPr>
        <p:txBody>
          <a:bodyPr wrap="square" lIns="0" tIns="0" rIns="0" bIns="0" rtlCol="0"/>
          <a:lstStyle/>
          <a:p>
            <a:endParaRPr/>
          </a:p>
        </p:txBody>
      </p:sp>
      <p:sp>
        <p:nvSpPr>
          <p:cNvPr id="5" name="object 5"/>
          <p:cNvSpPr/>
          <p:nvPr/>
        </p:nvSpPr>
        <p:spPr>
          <a:xfrm>
            <a:off x="1593989" y="6028944"/>
            <a:ext cx="762000" cy="1115060"/>
          </a:xfrm>
          <a:custGeom>
            <a:avLst/>
            <a:gdLst/>
            <a:ahLst/>
            <a:cxnLst/>
            <a:rect l="l" t="t" r="r" b="b"/>
            <a:pathLst>
              <a:path w="762000" h="1115059">
                <a:moveTo>
                  <a:pt x="381000" y="0"/>
                </a:moveTo>
                <a:lnTo>
                  <a:pt x="319226" y="7305"/>
                </a:lnTo>
                <a:lnTo>
                  <a:pt x="260616" y="28450"/>
                </a:lnTo>
                <a:lnTo>
                  <a:pt x="205956" y="62277"/>
                </a:lnTo>
                <a:lnTo>
                  <a:pt x="156033" y="107630"/>
                </a:lnTo>
                <a:lnTo>
                  <a:pt x="111632" y="163353"/>
                </a:lnTo>
                <a:lnTo>
                  <a:pt x="73542" y="228289"/>
                </a:lnTo>
                <a:lnTo>
                  <a:pt x="57108" y="263850"/>
                </a:lnTo>
                <a:lnTo>
                  <a:pt x="42547" y="301280"/>
                </a:lnTo>
                <a:lnTo>
                  <a:pt x="29956" y="340435"/>
                </a:lnTo>
                <a:lnTo>
                  <a:pt x="19434" y="381170"/>
                </a:lnTo>
                <a:lnTo>
                  <a:pt x="11079" y="423341"/>
                </a:lnTo>
                <a:lnTo>
                  <a:pt x="4989" y="466803"/>
                </a:lnTo>
                <a:lnTo>
                  <a:pt x="1263" y="511411"/>
                </a:lnTo>
                <a:lnTo>
                  <a:pt x="0" y="557021"/>
                </a:lnTo>
                <a:lnTo>
                  <a:pt x="1263" y="602740"/>
                </a:lnTo>
                <a:lnTo>
                  <a:pt x="4989" y="647447"/>
                </a:lnTo>
                <a:lnTo>
                  <a:pt x="11079" y="690996"/>
                </a:lnTo>
                <a:lnTo>
                  <a:pt x="19434" y="733245"/>
                </a:lnTo>
                <a:lnTo>
                  <a:pt x="29956" y="774049"/>
                </a:lnTo>
                <a:lnTo>
                  <a:pt x="42547" y="813264"/>
                </a:lnTo>
                <a:lnTo>
                  <a:pt x="57108" y="850746"/>
                </a:lnTo>
                <a:lnTo>
                  <a:pt x="73542" y="886352"/>
                </a:lnTo>
                <a:lnTo>
                  <a:pt x="91749" y="919937"/>
                </a:lnTo>
                <a:lnTo>
                  <a:pt x="133093" y="980468"/>
                </a:lnTo>
                <a:lnTo>
                  <a:pt x="180353" y="1031187"/>
                </a:lnTo>
                <a:lnTo>
                  <a:pt x="232743" y="1070943"/>
                </a:lnTo>
                <a:lnTo>
                  <a:pt x="289476" y="1098583"/>
                </a:lnTo>
                <a:lnTo>
                  <a:pt x="349766" y="1112955"/>
                </a:lnTo>
                <a:lnTo>
                  <a:pt x="381000" y="1114805"/>
                </a:lnTo>
                <a:lnTo>
                  <a:pt x="412233" y="1112955"/>
                </a:lnTo>
                <a:lnTo>
                  <a:pt x="472523" y="1098583"/>
                </a:lnTo>
                <a:lnTo>
                  <a:pt x="529256" y="1070943"/>
                </a:lnTo>
                <a:lnTo>
                  <a:pt x="581646" y="1031187"/>
                </a:lnTo>
                <a:lnTo>
                  <a:pt x="628906" y="980468"/>
                </a:lnTo>
                <a:lnTo>
                  <a:pt x="670250" y="919937"/>
                </a:lnTo>
                <a:lnTo>
                  <a:pt x="688457" y="886352"/>
                </a:lnTo>
                <a:lnTo>
                  <a:pt x="704891" y="850746"/>
                </a:lnTo>
                <a:lnTo>
                  <a:pt x="719452" y="813264"/>
                </a:lnTo>
                <a:lnTo>
                  <a:pt x="732043" y="774049"/>
                </a:lnTo>
                <a:lnTo>
                  <a:pt x="742565" y="733245"/>
                </a:lnTo>
                <a:lnTo>
                  <a:pt x="750920" y="690996"/>
                </a:lnTo>
                <a:lnTo>
                  <a:pt x="757010" y="647447"/>
                </a:lnTo>
                <a:lnTo>
                  <a:pt x="760736" y="602740"/>
                </a:lnTo>
                <a:lnTo>
                  <a:pt x="762000" y="557021"/>
                </a:lnTo>
                <a:lnTo>
                  <a:pt x="760736" y="511411"/>
                </a:lnTo>
                <a:lnTo>
                  <a:pt x="757010" y="466803"/>
                </a:lnTo>
                <a:lnTo>
                  <a:pt x="750920" y="423341"/>
                </a:lnTo>
                <a:lnTo>
                  <a:pt x="742565" y="381170"/>
                </a:lnTo>
                <a:lnTo>
                  <a:pt x="732043" y="340435"/>
                </a:lnTo>
                <a:lnTo>
                  <a:pt x="719452" y="301280"/>
                </a:lnTo>
                <a:lnTo>
                  <a:pt x="704891" y="263850"/>
                </a:lnTo>
                <a:lnTo>
                  <a:pt x="688457" y="228289"/>
                </a:lnTo>
                <a:lnTo>
                  <a:pt x="670250" y="194742"/>
                </a:lnTo>
                <a:lnTo>
                  <a:pt x="628906" y="134268"/>
                </a:lnTo>
                <a:lnTo>
                  <a:pt x="581646" y="83585"/>
                </a:lnTo>
                <a:lnTo>
                  <a:pt x="529256" y="43850"/>
                </a:lnTo>
                <a:lnTo>
                  <a:pt x="472523" y="16220"/>
                </a:lnTo>
                <a:lnTo>
                  <a:pt x="412233" y="1850"/>
                </a:lnTo>
                <a:lnTo>
                  <a:pt x="381000" y="0"/>
                </a:lnTo>
                <a:close/>
              </a:path>
            </a:pathLst>
          </a:custGeom>
          <a:ln w="9525">
            <a:solidFill>
              <a:srgbClr val="000000"/>
            </a:solidFill>
          </a:ln>
        </p:spPr>
        <p:txBody>
          <a:bodyPr wrap="square" lIns="0" tIns="0" rIns="0" bIns="0" rtlCol="0"/>
          <a:lstStyle/>
          <a:p>
            <a:endParaRPr/>
          </a:p>
        </p:txBody>
      </p:sp>
      <p:sp>
        <p:nvSpPr>
          <p:cNvPr id="6" name="object 6"/>
          <p:cNvSpPr/>
          <p:nvPr/>
        </p:nvSpPr>
        <p:spPr>
          <a:xfrm>
            <a:off x="2323985" y="6249923"/>
            <a:ext cx="1543050" cy="314325"/>
          </a:xfrm>
          <a:custGeom>
            <a:avLst/>
            <a:gdLst/>
            <a:ahLst/>
            <a:cxnLst/>
            <a:rect l="l" t="t" r="r" b="b"/>
            <a:pathLst>
              <a:path w="1543050" h="314325">
                <a:moveTo>
                  <a:pt x="0" y="313944"/>
                </a:moveTo>
                <a:lnTo>
                  <a:pt x="1543050" y="0"/>
                </a:lnTo>
              </a:path>
            </a:pathLst>
          </a:custGeom>
          <a:ln w="28575">
            <a:solidFill>
              <a:srgbClr val="000000"/>
            </a:solidFill>
          </a:ln>
        </p:spPr>
        <p:txBody>
          <a:bodyPr wrap="square" lIns="0" tIns="0" rIns="0" bIns="0" rtlCol="0"/>
          <a:lstStyle/>
          <a:p>
            <a:endParaRPr/>
          </a:p>
        </p:txBody>
      </p:sp>
      <p:sp>
        <p:nvSpPr>
          <p:cNvPr id="7" name="object 7"/>
          <p:cNvSpPr txBox="1"/>
          <p:nvPr/>
        </p:nvSpPr>
        <p:spPr>
          <a:xfrm>
            <a:off x="4290955" y="5909433"/>
            <a:ext cx="4719320" cy="307777"/>
          </a:xfrm>
          <a:prstGeom prst="rect">
            <a:avLst/>
          </a:prstGeom>
        </p:spPr>
        <p:txBody>
          <a:bodyPr vert="horz" wrap="square" lIns="0" tIns="0" rIns="0" bIns="0" rtlCol="0">
            <a:spAutoFit/>
          </a:bodyPr>
          <a:lstStyle/>
          <a:p>
            <a:pPr marL="12700">
              <a:lnSpc>
                <a:spcPts val="2380"/>
              </a:lnSpc>
              <a:tabLst>
                <a:tab pos="4197350" algn="l"/>
              </a:tabLst>
            </a:pPr>
            <a:r>
              <a:rPr sz="2000" b="1" spc="-5" dirty="0">
                <a:latin typeface="Arial" panose="020B0604020202020204" pitchFamily="34" charset="0"/>
                <a:ea typeface="Microsoft JhengHei UI" panose="020B0604030504040204" pitchFamily="34" charset="-120"/>
                <a:cs typeface="新宋体"/>
              </a:rPr>
              <a:t>商</a:t>
            </a:r>
            <a:r>
              <a:rPr sz="2000" b="1" spc="-10" dirty="0">
                <a:latin typeface="Arial" panose="020B0604020202020204" pitchFamily="34" charset="0"/>
                <a:ea typeface="Microsoft JhengHei UI" panose="020B0604030504040204" pitchFamily="34" charset="-120"/>
                <a:cs typeface="新宋体"/>
              </a:rPr>
              <a:t>店</a:t>
            </a:r>
            <a:r>
              <a:rPr sz="2000" b="1" dirty="0">
                <a:latin typeface="Arial" panose="020B0604020202020204" pitchFamily="34" charset="0"/>
                <a:ea typeface="Microsoft JhengHei UI" panose="020B0604030504040204" pitchFamily="34" charset="-120"/>
                <a:cs typeface="新宋体"/>
              </a:rPr>
              <a:t>	</a:t>
            </a:r>
            <a:r>
              <a:rPr sz="2000" b="1" spc="-5" dirty="0">
                <a:latin typeface="Arial" panose="020B0604020202020204" pitchFamily="34" charset="0"/>
                <a:ea typeface="Microsoft JhengHei UI" panose="020B0604030504040204" pitchFamily="34" charset="-120"/>
                <a:cs typeface="新宋体"/>
              </a:rPr>
              <a:t>作品</a:t>
            </a:r>
            <a:endParaRPr sz="2000">
              <a:latin typeface="Arial" panose="020B0604020202020204" pitchFamily="34" charset="0"/>
              <a:ea typeface="Microsoft JhengHei UI" panose="020B0604030504040204" pitchFamily="34" charset="-120"/>
              <a:cs typeface="新宋体"/>
            </a:endParaRPr>
          </a:p>
        </p:txBody>
      </p:sp>
      <p:sp>
        <p:nvSpPr>
          <p:cNvPr id="8" name="object 8"/>
          <p:cNvSpPr txBox="1"/>
          <p:nvPr/>
        </p:nvSpPr>
        <p:spPr>
          <a:xfrm>
            <a:off x="2170309" y="5855330"/>
            <a:ext cx="534670" cy="307777"/>
          </a:xfrm>
          <a:prstGeom prst="rect">
            <a:avLst/>
          </a:prstGeom>
        </p:spPr>
        <p:txBody>
          <a:bodyPr vert="horz" wrap="square" lIns="0" tIns="0" rIns="0" bIns="0" rtlCol="0">
            <a:spAutoFit/>
          </a:bodyPr>
          <a:lstStyle/>
          <a:p>
            <a:pPr marL="12700">
              <a:lnSpc>
                <a:spcPts val="2380"/>
              </a:lnSpc>
            </a:pPr>
            <a:r>
              <a:rPr sz="2000" b="1" spc="-5" dirty="0">
                <a:latin typeface="Arial" panose="020B0604020202020204" pitchFamily="34" charset="0"/>
                <a:ea typeface="Microsoft JhengHei UI" panose="020B0604030504040204" pitchFamily="34" charset="-120"/>
                <a:cs typeface="新宋体"/>
              </a:rPr>
              <a:t>经理</a:t>
            </a:r>
            <a:endParaRPr sz="2000">
              <a:latin typeface="Arial" panose="020B0604020202020204" pitchFamily="34" charset="0"/>
              <a:ea typeface="Microsoft JhengHei UI" panose="020B0604030504040204" pitchFamily="34" charset="-120"/>
              <a:cs typeface="新宋体"/>
            </a:endParaRPr>
          </a:p>
        </p:txBody>
      </p:sp>
      <p:sp>
        <p:nvSpPr>
          <p:cNvPr id="9" name="object 9"/>
          <p:cNvSpPr/>
          <p:nvPr/>
        </p:nvSpPr>
        <p:spPr>
          <a:xfrm>
            <a:off x="7937627" y="6056376"/>
            <a:ext cx="762000" cy="1114425"/>
          </a:xfrm>
          <a:custGeom>
            <a:avLst/>
            <a:gdLst/>
            <a:ahLst/>
            <a:cxnLst/>
            <a:rect l="l" t="t" r="r" b="b"/>
            <a:pathLst>
              <a:path w="762000" h="1114425">
                <a:moveTo>
                  <a:pt x="381000" y="0"/>
                </a:moveTo>
                <a:lnTo>
                  <a:pt x="319226" y="7284"/>
                </a:lnTo>
                <a:lnTo>
                  <a:pt x="260616" y="28376"/>
                </a:lnTo>
                <a:lnTo>
                  <a:pt x="205956" y="62133"/>
                </a:lnTo>
                <a:lnTo>
                  <a:pt x="156033" y="107411"/>
                </a:lnTo>
                <a:lnTo>
                  <a:pt x="111632" y="163068"/>
                </a:lnTo>
                <a:lnTo>
                  <a:pt x="73542" y="227959"/>
                </a:lnTo>
                <a:lnTo>
                  <a:pt x="57108" y="263511"/>
                </a:lnTo>
                <a:lnTo>
                  <a:pt x="42547" y="300944"/>
                </a:lnTo>
                <a:lnTo>
                  <a:pt x="29956" y="340113"/>
                </a:lnTo>
                <a:lnTo>
                  <a:pt x="19434" y="380878"/>
                </a:lnTo>
                <a:lnTo>
                  <a:pt x="11079" y="423093"/>
                </a:lnTo>
                <a:lnTo>
                  <a:pt x="4989" y="466618"/>
                </a:lnTo>
                <a:lnTo>
                  <a:pt x="1263" y="511308"/>
                </a:lnTo>
                <a:lnTo>
                  <a:pt x="0" y="557022"/>
                </a:lnTo>
                <a:lnTo>
                  <a:pt x="1263" y="602735"/>
                </a:lnTo>
                <a:lnTo>
                  <a:pt x="4989" y="647425"/>
                </a:lnTo>
                <a:lnTo>
                  <a:pt x="11079" y="690950"/>
                </a:lnTo>
                <a:lnTo>
                  <a:pt x="19434" y="733165"/>
                </a:lnTo>
                <a:lnTo>
                  <a:pt x="29956" y="773930"/>
                </a:lnTo>
                <a:lnTo>
                  <a:pt x="42547" y="813099"/>
                </a:lnTo>
                <a:lnTo>
                  <a:pt x="57108" y="850532"/>
                </a:lnTo>
                <a:lnTo>
                  <a:pt x="73542" y="886084"/>
                </a:lnTo>
                <a:lnTo>
                  <a:pt x="91749" y="919613"/>
                </a:lnTo>
                <a:lnTo>
                  <a:pt x="133093" y="980030"/>
                </a:lnTo>
                <a:lnTo>
                  <a:pt x="180353" y="1030640"/>
                </a:lnTo>
                <a:lnTo>
                  <a:pt x="232743" y="1070300"/>
                </a:lnTo>
                <a:lnTo>
                  <a:pt x="289476" y="1097867"/>
                </a:lnTo>
                <a:lnTo>
                  <a:pt x="349766" y="1112199"/>
                </a:lnTo>
                <a:lnTo>
                  <a:pt x="381000" y="1114044"/>
                </a:lnTo>
                <a:lnTo>
                  <a:pt x="412233" y="1112199"/>
                </a:lnTo>
                <a:lnTo>
                  <a:pt x="472523" y="1097867"/>
                </a:lnTo>
                <a:lnTo>
                  <a:pt x="529256" y="1070300"/>
                </a:lnTo>
                <a:lnTo>
                  <a:pt x="581646" y="1030640"/>
                </a:lnTo>
                <a:lnTo>
                  <a:pt x="628906" y="980030"/>
                </a:lnTo>
                <a:lnTo>
                  <a:pt x="670250" y="919613"/>
                </a:lnTo>
                <a:lnTo>
                  <a:pt x="688457" y="886084"/>
                </a:lnTo>
                <a:lnTo>
                  <a:pt x="704891" y="850532"/>
                </a:lnTo>
                <a:lnTo>
                  <a:pt x="719452" y="813099"/>
                </a:lnTo>
                <a:lnTo>
                  <a:pt x="732043" y="773930"/>
                </a:lnTo>
                <a:lnTo>
                  <a:pt x="742565" y="733165"/>
                </a:lnTo>
                <a:lnTo>
                  <a:pt x="750920" y="690950"/>
                </a:lnTo>
                <a:lnTo>
                  <a:pt x="757010" y="647425"/>
                </a:lnTo>
                <a:lnTo>
                  <a:pt x="760736" y="602735"/>
                </a:lnTo>
                <a:lnTo>
                  <a:pt x="762000" y="557022"/>
                </a:lnTo>
                <a:lnTo>
                  <a:pt x="760736" y="511308"/>
                </a:lnTo>
                <a:lnTo>
                  <a:pt x="757010" y="466618"/>
                </a:lnTo>
                <a:lnTo>
                  <a:pt x="750920" y="423093"/>
                </a:lnTo>
                <a:lnTo>
                  <a:pt x="742565" y="380878"/>
                </a:lnTo>
                <a:lnTo>
                  <a:pt x="732043" y="340113"/>
                </a:lnTo>
                <a:lnTo>
                  <a:pt x="719452" y="300944"/>
                </a:lnTo>
                <a:lnTo>
                  <a:pt x="704891" y="263511"/>
                </a:lnTo>
                <a:lnTo>
                  <a:pt x="688457" y="227959"/>
                </a:lnTo>
                <a:lnTo>
                  <a:pt x="670250" y="194430"/>
                </a:lnTo>
                <a:lnTo>
                  <a:pt x="628906" y="134013"/>
                </a:lnTo>
                <a:lnTo>
                  <a:pt x="581646" y="83403"/>
                </a:lnTo>
                <a:lnTo>
                  <a:pt x="529256" y="43743"/>
                </a:lnTo>
                <a:lnTo>
                  <a:pt x="472523" y="16176"/>
                </a:lnTo>
                <a:lnTo>
                  <a:pt x="412233" y="1844"/>
                </a:lnTo>
                <a:lnTo>
                  <a:pt x="381000" y="0"/>
                </a:lnTo>
                <a:close/>
              </a:path>
            </a:pathLst>
          </a:custGeom>
          <a:ln w="9525">
            <a:solidFill>
              <a:srgbClr val="000000"/>
            </a:solidFill>
          </a:ln>
        </p:spPr>
        <p:txBody>
          <a:bodyPr wrap="square" lIns="0" tIns="0" rIns="0" bIns="0" rtlCol="0"/>
          <a:lstStyle/>
          <a:p>
            <a:endParaRPr/>
          </a:p>
        </p:txBody>
      </p:sp>
      <p:sp>
        <p:nvSpPr>
          <p:cNvPr id="10" name="object 10"/>
          <p:cNvSpPr/>
          <p:nvPr/>
        </p:nvSpPr>
        <p:spPr>
          <a:xfrm>
            <a:off x="5778880" y="6027420"/>
            <a:ext cx="762000" cy="1115060"/>
          </a:xfrm>
          <a:custGeom>
            <a:avLst/>
            <a:gdLst/>
            <a:ahLst/>
            <a:cxnLst/>
            <a:rect l="l" t="t" r="r" b="b"/>
            <a:pathLst>
              <a:path w="762000" h="1115059">
                <a:moveTo>
                  <a:pt x="381000" y="0"/>
                </a:moveTo>
                <a:lnTo>
                  <a:pt x="319041" y="7284"/>
                </a:lnTo>
                <a:lnTo>
                  <a:pt x="260323" y="28376"/>
                </a:lnTo>
                <a:lnTo>
                  <a:pt x="205620" y="62133"/>
                </a:lnTo>
                <a:lnTo>
                  <a:pt x="155704" y="107411"/>
                </a:lnTo>
                <a:lnTo>
                  <a:pt x="111347" y="163067"/>
                </a:lnTo>
                <a:lnTo>
                  <a:pt x="73322" y="227959"/>
                </a:lnTo>
                <a:lnTo>
                  <a:pt x="56926" y="263511"/>
                </a:lnTo>
                <a:lnTo>
                  <a:pt x="42403" y="300944"/>
                </a:lnTo>
                <a:lnTo>
                  <a:pt x="29848" y="340113"/>
                </a:lnTo>
                <a:lnTo>
                  <a:pt x="19360" y="380878"/>
                </a:lnTo>
                <a:lnTo>
                  <a:pt x="11035" y="423093"/>
                </a:lnTo>
                <a:lnTo>
                  <a:pt x="4969" y="466618"/>
                </a:lnTo>
                <a:lnTo>
                  <a:pt x="1258" y="511308"/>
                </a:lnTo>
                <a:lnTo>
                  <a:pt x="0" y="557021"/>
                </a:lnTo>
                <a:lnTo>
                  <a:pt x="1258" y="602740"/>
                </a:lnTo>
                <a:lnTo>
                  <a:pt x="4969" y="647447"/>
                </a:lnTo>
                <a:lnTo>
                  <a:pt x="11035" y="690996"/>
                </a:lnTo>
                <a:lnTo>
                  <a:pt x="19360" y="733245"/>
                </a:lnTo>
                <a:lnTo>
                  <a:pt x="29848" y="774049"/>
                </a:lnTo>
                <a:lnTo>
                  <a:pt x="42403" y="813264"/>
                </a:lnTo>
                <a:lnTo>
                  <a:pt x="56926" y="850746"/>
                </a:lnTo>
                <a:lnTo>
                  <a:pt x="73322" y="886352"/>
                </a:lnTo>
                <a:lnTo>
                  <a:pt x="91495" y="919937"/>
                </a:lnTo>
                <a:lnTo>
                  <a:pt x="132782" y="980468"/>
                </a:lnTo>
                <a:lnTo>
                  <a:pt x="180015" y="1031187"/>
                </a:lnTo>
                <a:lnTo>
                  <a:pt x="232421" y="1070943"/>
                </a:lnTo>
                <a:lnTo>
                  <a:pt x="289228" y="1098583"/>
                </a:lnTo>
                <a:lnTo>
                  <a:pt x="349663" y="1112955"/>
                </a:lnTo>
                <a:lnTo>
                  <a:pt x="381000" y="1114805"/>
                </a:lnTo>
                <a:lnTo>
                  <a:pt x="412233" y="1112955"/>
                </a:lnTo>
                <a:lnTo>
                  <a:pt x="472523" y="1098583"/>
                </a:lnTo>
                <a:lnTo>
                  <a:pt x="529256" y="1070943"/>
                </a:lnTo>
                <a:lnTo>
                  <a:pt x="581646" y="1031187"/>
                </a:lnTo>
                <a:lnTo>
                  <a:pt x="628906" y="980468"/>
                </a:lnTo>
                <a:lnTo>
                  <a:pt x="670250" y="919937"/>
                </a:lnTo>
                <a:lnTo>
                  <a:pt x="688457" y="886352"/>
                </a:lnTo>
                <a:lnTo>
                  <a:pt x="704891" y="850746"/>
                </a:lnTo>
                <a:lnTo>
                  <a:pt x="719452" y="813264"/>
                </a:lnTo>
                <a:lnTo>
                  <a:pt x="732043" y="774049"/>
                </a:lnTo>
                <a:lnTo>
                  <a:pt x="742565" y="733245"/>
                </a:lnTo>
                <a:lnTo>
                  <a:pt x="750920" y="690996"/>
                </a:lnTo>
                <a:lnTo>
                  <a:pt x="757010" y="647447"/>
                </a:lnTo>
                <a:lnTo>
                  <a:pt x="760736" y="602740"/>
                </a:lnTo>
                <a:lnTo>
                  <a:pt x="762000" y="557021"/>
                </a:lnTo>
                <a:lnTo>
                  <a:pt x="760736" y="511308"/>
                </a:lnTo>
                <a:lnTo>
                  <a:pt x="757010" y="466618"/>
                </a:lnTo>
                <a:lnTo>
                  <a:pt x="750920" y="423093"/>
                </a:lnTo>
                <a:lnTo>
                  <a:pt x="742565" y="380878"/>
                </a:lnTo>
                <a:lnTo>
                  <a:pt x="732043" y="340113"/>
                </a:lnTo>
                <a:lnTo>
                  <a:pt x="719452" y="300944"/>
                </a:lnTo>
                <a:lnTo>
                  <a:pt x="704891" y="263511"/>
                </a:lnTo>
                <a:lnTo>
                  <a:pt x="688457" y="227959"/>
                </a:lnTo>
                <a:lnTo>
                  <a:pt x="670250" y="194430"/>
                </a:lnTo>
                <a:lnTo>
                  <a:pt x="628906" y="134013"/>
                </a:lnTo>
                <a:lnTo>
                  <a:pt x="581646" y="83403"/>
                </a:lnTo>
                <a:lnTo>
                  <a:pt x="529256" y="43743"/>
                </a:lnTo>
                <a:lnTo>
                  <a:pt x="472523" y="16176"/>
                </a:lnTo>
                <a:lnTo>
                  <a:pt x="412233" y="1844"/>
                </a:lnTo>
                <a:lnTo>
                  <a:pt x="381000" y="0"/>
                </a:lnTo>
                <a:close/>
              </a:path>
            </a:pathLst>
          </a:custGeom>
          <a:ln w="9525">
            <a:solidFill>
              <a:srgbClr val="000000"/>
            </a:solidFill>
          </a:ln>
        </p:spPr>
        <p:txBody>
          <a:bodyPr wrap="square" lIns="0" tIns="0" rIns="0" bIns="0" rtlCol="0"/>
          <a:lstStyle/>
          <a:p>
            <a:endParaRPr/>
          </a:p>
        </p:txBody>
      </p:sp>
      <p:sp>
        <p:nvSpPr>
          <p:cNvPr id="11" name="object 11"/>
          <p:cNvSpPr txBox="1"/>
          <p:nvPr/>
        </p:nvSpPr>
        <p:spPr>
          <a:xfrm>
            <a:off x="6355213" y="5841615"/>
            <a:ext cx="534670" cy="279400"/>
          </a:xfrm>
          <a:prstGeom prst="rect">
            <a:avLst/>
          </a:prstGeom>
        </p:spPr>
        <p:txBody>
          <a:bodyPr vert="horz" wrap="square" lIns="0" tIns="0" rIns="0" bIns="0" rtlCol="0">
            <a:spAutoFit/>
          </a:bodyPr>
          <a:lstStyle/>
          <a:p>
            <a:pPr marL="12700">
              <a:lnSpc>
                <a:spcPts val="2380"/>
              </a:lnSpc>
            </a:pPr>
            <a:r>
              <a:rPr sz="2000" b="1" spc="-5" dirty="0">
                <a:latin typeface="新宋体"/>
                <a:cs typeface="新宋体"/>
              </a:rPr>
              <a:t>画家</a:t>
            </a:r>
            <a:endParaRPr sz="2000">
              <a:latin typeface="新宋体"/>
              <a:cs typeface="新宋体"/>
            </a:endParaRPr>
          </a:p>
        </p:txBody>
      </p:sp>
      <p:sp>
        <p:nvSpPr>
          <p:cNvPr id="12" name="object 12"/>
          <p:cNvSpPr/>
          <p:nvPr/>
        </p:nvSpPr>
        <p:spPr>
          <a:xfrm>
            <a:off x="6508877" y="6248400"/>
            <a:ext cx="1543050" cy="314325"/>
          </a:xfrm>
          <a:custGeom>
            <a:avLst/>
            <a:gdLst/>
            <a:ahLst/>
            <a:cxnLst/>
            <a:rect l="l" t="t" r="r" b="b"/>
            <a:pathLst>
              <a:path w="1543050" h="314325">
                <a:moveTo>
                  <a:pt x="0" y="313944"/>
                </a:moveTo>
                <a:lnTo>
                  <a:pt x="1543050" y="0"/>
                </a:lnTo>
              </a:path>
            </a:pathLst>
          </a:custGeom>
          <a:ln w="28575">
            <a:solidFill>
              <a:srgbClr val="000000"/>
            </a:solidFill>
          </a:ln>
        </p:spPr>
        <p:txBody>
          <a:bodyPr wrap="square" lIns="0" tIns="0" rIns="0" bIns="0" rtlCol="0"/>
          <a:lstStyle/>
          <a:p>
            <a:endParaRPr/>
          </a:p>
        </p:txBody>
      </p:sp>
      <p:sp>
        <p:nvSpPr>
          <p:cNvPr id="13" name="object 13"/>
          <p:cNvSpPr txBox="1">
            <a:spLocks noGrp="1"/>
          </p:cNvSpPr>
          <p:nvPr>
            <p:ph type="title"/>
          </p:nvPr>
        </p:nvSpPr>
        <p:spPr>
          <a:xfrm>
            <a:off x="894499" y="689610"/>
            <a:ext cx="8597163" cy="314959"/>
          </a:xfrm>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E-</a:t>
            </a:r>
            <a:r>
              <a:rPr sz="2000" spc="-10" dirty="0">
                <a:solidFill>
                  <a:srgbClr val="FFFFFF"/>
                </a:solidFill>
                <a:latin typeface="Arial"/>
                <a:cs typeface="Arial"/>
              </a:rPr>
              <a:t>R</a:t>
            </a:r>
            <a:r>
              <a:rPr sz="2000" dirty="0">
                <a:solidFill>
                  <a:srgbClr val="FFFFFF"/>
                </a:solidFill>
                <a:latin typeface="华文中宋"/>
                <a:cs typeface="华文中宋"/>
              </a:rPr>
              <a:t>模型</a:t>
            </a:r>
            <a:r>
              <a:rPr sz="2000" spc="-15" dirty="0">
                <a:solidFill>
                  <a:srgbClr val="FFFFFF"/>
                </a:solidFill>
                <a:latin typeface="Arial"/>
                <a:cs typeface="Arial"/>
              </a:rPr>
              <a:t>-</a:t>
            </a:r>
            <a:r>
              <a:rPr sz="2000" spc="-5" dirty="0">
                <a:solidFill>
                  <a:srgbClr val="FFFFFF"/>
                </a:solidFill>
                <a:latin typeface="Arial"/>
                <a:cs typeface="Arial"/>
              </a:rPr>
              <a:t>-</a:t>
            </a:r>
            <a:r>
              <a:rPr sz="2000" spc="-5" dirty="0">
                <a:solidFill>
                  <a:srgbClr val="FFFFFF"/>
                </a:solidFill>
                <a:latin typeface="华文中宋"/>
                <a:cs typeface="华文中宋"/>
              </a:rPr>
              <a:t>数据建模之基本思想 </a:t>
            </a:r>
            <a:r>
              <a:rPr sz="2000" spc="-10" dirty="0">
                <a:solidFill>
                  <a:srgbClr val="FFFFFF"/>
                </a:solidFill>
                <a:latin typeface="Arial"/>
                <a:cs typeface="Arial"/>
              </a:rPr>
              <a:t>(7</a:t>
            </a:r>
            <a:r>
              <a:rPr sz="2000" spc="-5" dirty="0">
                <a:solidFill>
                  <a:srgbClr val="FFFFFF"/>
                </a:solidFill>
                <a:latin typeface="Arial"/>
                <a:cs typeface="Arial"/>
              </a:rPr>
              <a:t>)</a:t>
            </a:r>
            <a:r>
              <a:rPr sz="2000" spc="-5" dirty="0">
                <a:solidFill>
                  <a:srgbClr val="FFFFFF"/>
                </a:solidFill>
                <a:latin typeface="华文中宋"/>
                <a:cs typeface="华文中宋"/>
              </a:rPr>
              <a:t>有什么样的联系需要区分</a:t>
            </a:r>
            <a:r>
              <a:rPr sz="2000" dirty="0">
                <a:solidFill>
                  <a:srgbClr val="FFFFFF"/>
                </a:solidFill>
                <a:latin typeface="华文中宋"/>
                <a:cs typeface="华文中宋"/>
              </a:rPr>
              <a:t>呢</a:t>
            </a:r>
            <a:r>
              <a:rPr sz="2000" spc="-5" dirty="0">
                <a:solidFill>
                  <a:srgbClr val="FFFFFF"/>
                </a:solidFill>
                <a:latin typeface="Arial"/>
                <a:cs typeface="Arial"/>
              </a:rPr>
              <a:t>?</a:t>
            </a:r>
            <a:endParaRPr sz="2000" dirty="0">
              <a:latin typeface="Arial"/>
              <a:cs typeface="Arial"/>
            </a:endParaRPr>
          </a:p>
        </p:txBody>
      </p:sp>
      <p:sp>
        <p:nvSpPr>
          <p:cNvPr id="15" name="矩形 14">
            <a:extLst>
              <a:ext uri="{FF2B5EF4-FFF2-40B4-BE49-F238E27FC236}">
                <a16:creationId xmlns="" xmlns:a16="http://schemas.microsoft.com/office/drawing/2014/main" id="{93DBC035-EFAF-404F-B856-2F09D3C1EC2C}"/>
              </a:ext>
            </a:extLst>
          </p:cNvPr>
          <p:cNvSpPr/>
          <p:nvPr/>
        </p:nvSpPr>
        <p:spPr>
          <a:xfrm>
            <a:off x="241300" y="383633"/>
            <a:ext cx="59436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Microsoft JhengHei" panose="020B0604030504040204" pitchFamily="34" charset="-120"/>
                <a:ea typeface="Microsoft JhengHei" panose="020B0604030504040204" pitchFamily="34" charset="-120"/>
              </a:rPr>
              <a:t>E-R</a:t>
            </a:r>
            <a:r>
              <a:rPr lang="zh-CN" altLang="en-US" sz="2800" b="1" u="dbl" spc="-5" dirty="0">
                <a:solidFill>
                  <a:srgbClr val="000000"/>
                </a:solidFill>
                <a:latin typeface="Microsoft JhengHei" panose="020B0604030504040204" pitchFamily="34" charset="-120"/>
                <a:ea typeface="Microsoft JhengHei" panose="020B0604030504040204" pitchFamily="34" charset="-120"/>
              </a:rPr>
              <a:t>模型</a:t>
            </a:r>
            <a:r>
              <a:rPr lang="en-US" altLang="zh-CN" sz="2800" b="1" u="dbl" spc="-5" dirty="0">
                <a:solidFill>
                  <a:srgbClr val="000000"/>
                </a:solidFill>
                <a:latin typeface="Microsoft JhengHei" panose="020B0604030504040204" pitchFamily="34" charset="-120"/>
                <a:ea typeface="Microsoft JhengHei" panose="020B0604030504040204" pitchFamily="34" charset="-120"/>
              </a:rPr>
              <a:t>--</a:t>
            </a:r>
            <a:r>
              <a:rPr lang="zh-CN" altLang="en-US" sz="2800" b="1" u="dbl" spc="-5" dirty="0">
                <a:solidFill>
                  <a:srgbClr val="000000"/>
                </a:solidFill>
                <a:latin typeface="Microsoft JhengHei" panose="020B0604030504040204" pitchFamily="34" charset="-120"/>
                <a:ea typeface="Microsoft JhengHei" panose="020B0604030504040204" pitchFamily="34" charset="-120"/>
              </a:rPr>
              <a:t>数学建模之基本思想</a:t>
            </a:r>
            <a:endParaRPr lang="zh-CN" altLang="en-US" sz="2400" u="dbl" dirty="0">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093093" y="3141726"/>
            <a:ext cx="4305300" cy="2790444"/>
          </a:xfrm>
          <a:prstGeom prst="rect">
            <a:avLst/>
          </a:prstGeom>
          <a:blipFill>
            <a:blip r:embed="rId2" cstate="print"/>
            <a:stretch>
              <a:fillRect/>
            </a:stretch>
          </a:blip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grpSp>
        <p:nvGrpSpPr>
          <p:cNvPr id="21" name="组合 20">
            <a:extLst>
              <a:ext uri="{FF2B5EF4-FFF2-40B4-BE49-F238E27FC236}">
                <a16:creationId xmlns="" xmlns:a16="http://schemas.microsoft.com/office/drawing/2014/main" id="{72E03EE2-E702-446E-81F5-C67E038969E9}"/>
              </a:ext>
            </a:extLst>
          </p:cNvPr>
          <p:cNvGrpSpPr/>
          <p:nvPr/>
        </p:nvGrpSpPr>
        <p:grpSpPr>
          <a:xfrm>
            <a:off x="1043063" y="1261245"/>
            <a:ext cx="8754745" cy="3553794"/>
            <a:chOff x="1043063" y="1181159"/>
            <a:chExt cx="8754745" cy="3553794"/>
          </a:xfrm>
        </p:grpSpPr>
        <p:grpSp>
          <p:nvGrpSpPr>
            <p:cNvPr id="20" name="组合 19">
              <a:extLst>
                <a:ext uri="{FF2B5EF4-FFF2-40B4-BE49-F238E27FC236}">
                  <a16:creationId xmlns="" xmlns:a16="http://schemas.microsoft.com/office/drawing/2014/main" id="{07E8EC47-684D-4AD8-A5E6-C4DC6A824EAB}"/>
                </a:ext>
              </a:extLst>
            </p:cNvPr>
            <p:cNvGrpSpPr/>
            <p:nvPr/>
          </p:nvGrpSpPr>
          <p:grpSpPr>
            <a:xfrm>
              <a:off x="2914650" y="3297313"/>
              <a:ext cx="1793875" cy="1437640"/>
              <a:chOff x="2945141" y="3326398"/>
              <a:chExt cx="1793875" cy="1437640"/>
            </a:xfrm>
          </p:grpSpPr>
          <p:grpSp>
            <p:nvGrpSpPr>
              <p:cNvPr id="19" name="组合 18">
                <a:extLst>
                  <a:ext uri="{FF2B5EF4-FFF2-40B4-BE49-F238E27FC236}">
                    <a16:creationId xmlns="" xmlns:a16="http://schemas.microsoft.com/office/drawing/2014/main" id="{7FA11930-9209-464C-8742-273A42EE971B}"/>
                  </a:ext>
                </a:extLst>
              </p:cNvPr>
              <p:cNvGrpSpPr/>
              <p:nvPr/>
            </p:nvGrpSpPr>
            <p:grpSpPr>
              <a:xfrm>
                <a:off x="2945141" y="3326398"/>
                <a:ext cx="1793875" cy="1437640"/>
                <a:chOff x="2945015" y="3103556"/>
                <a:chExt cx="1793875" cy="1437640"/>
              </a:xfrm>
            </p:grpSpPr>
            <p:sp>
              <p:nvSpPr>
                <p:cNvPr id="17" name="object 4">
                  <a:extLst>
                    <a:ext uri="{FF2B5EF4-FFF2-40B4-BE49-F238E27FC236}">
                      <a16:creationId xmlns="" xmlns:a16="http://schemas.microsoft.com/office/drawing/2014/main" id="{3522BE26-7185-4350-807D-2F0CC2C980F7}"/>
                    </a:ext>
                  </a:extLst>
                </p:cNvPr>
                <p:cNvSpPr/>
                <p:nvPr/>
              </p:nvSpPr>
              <p:spPr>
                <a:xfrm>
                  <a:off x="2945015" y="3103556"/>
                  <a:ext cx="1793875" cy="1437640"/>
                </a:xfrm>
                <a:custGeom>
                  <a:avLst/>
                  <a:gdLst/>
                  <a:ahLst/>
                  <a:cxnLst/>
                  <a:rect l="l" t="t" r="r" b="b"/>
                  <a:pathLst>
                    <a:path w="1793875" h="1437639">
                      <a:moveTo>
                        <a:pt x="1793748" y="718565"/>
                      </a:moveTo>
                      <a:lnTo>
                        <a:pt x="1790774" y="659612"/>
                      </a:lnTo>
                      <a:lnTo>
                        <a:pt x="1782008" y="601974"/>
                      </a:lnTo>
                      <a:lnTo>
                        <a:pt x="1767680" y="545837"/>
                      </a:lnTo>
                      <a:lnTo>
                        <a:pt x="1748021" y="491386"/>
                      </a:lnTo>
                      <a:lnTo>
                        <a:pt x="1723263" y="438804"/>
                      </a:lnTo>
                      <a:lnTo>
                        <a:pt x="1693634" y="388277"/>
                      </a:lnTo>
                      <a:lnTo>
                        <a:pt x="1659368" y="339990"/>
                      </a:lnTo>
                      <a:lnTo>
                        <a:pt x="1620694" y="294125"/>
                      </a:lnTo>
                      <a:lnTo>
                        <a:pt x="1577844" y="250870"/>
                      </a:lnTo>
                      <a:lnTo>
                        <a:pt x="1531048" y="210407"/>
                      </a:lnTo>
                      <a:lnTo>
                        <a:pt x="1480537" y="172921"/>
                      </a:lnTo>
                      <a:lnTo>
                        <a:pt x="1426543" y="138598"/>
                      </a:lnTo>
                      <a:lnTo>
                        <a:pt x="1369295" y="107622"/>
                      </a:lnTo>
                      <a:lnTo>
                        <a:pt x="1309026" y="80176"/>
                      </a:lnTo>
                      <a:lnTo>
                        <a:pt x="1245965" y="56447"/>
                      </a:lnTo>
                      <a:lnTo>
                        <a:pt x="1180344" y="36618"/>
                      </a:lnTo>
                      <a:lnTo>
                        <a:pt x="1112393" y="20874"/>
                      </a:lnTo>
                      <a:lnTo>
                        <a:pt x="1042344" y="9400"/>
                      </a:lnTo>
                      <a:lnTo>
                        <a:pt x="970427" y="2380"/>
                      </a:lnTo>
                      <a:lnTo>
                        <a:pt x="896874" y="0"/>
                      </a:lnTo>
                      <a:lnTo>
                        <a:pt x="823320" y="2380"/>
                      </a:lnTo>
                      <a:lnTo>
                        <a:pt x="751403" y="9400"/>
                      </a:lnTo>
                      <a:lnTo>
                        <a:pt x="681354" y="20874"/>
                      </a:lnTo>
                      <a:lnTo>
                        <a:pt x="613403" y="36618"/>
                      </a:lnTo>
                      <a:lnTo>
                        <a:pt x="547782" y="56447"/>
                      </a:lnTo>
                      <a:lnTo>
                        <a:pt x="484721" y="80176"/>
                      </a:lnTo>
                      <a:lnTo>
                        <a:pt x="424452" y="107622"/>
                      </a:lnTo>
                      <a:lnTo>
                        <a:pt x="367204" y="138598"/>
                      </a:lnTo>
                      <a:lnTo>
                        <a:pt x="313210" y="172921"/>
                      </a:lnTo>
                      <a:lnTo>
                        <a:pt x="262699" y="210407"/>
                      </a:lnTo>
                      <a:lnTo>
                        <a:pt x="215903" y="250870"/>
                      </a:lnTo>
                      <a:lnTo>
                        <a:pt x="173053" y="294125"/>
                      </a:lnTo>
                      <a:lnTo>
                        <a:pt x="134379" y="339990"/>
                      </a:lnTo>
                      <a:lnTo>
                        <a:pt x="100113" y="388277"/>
                      </a:lnTo>
                      <a:lnTo>
                        <a:pt x="70484" y="438804"/>
                      </a:lnTo>
                      <a:lnTo>
                        <a:pt x="45726" y="491386"/>
                      </a:lnTo>
                      <a:lnTo>
                        <a:pt x="26067" y="545837"/>
                      </a:lnTo>
                      <a:lnTo>
                        <a:pt x="11739" y="601974"/>
                      </a:lnTo>
                      <a:lnTo>
                        <a:pt x="2973" y="659612"/>
                      </a:lnTo>
                      <a:lnTo>
                        <a:pt x="0" y="718565"/>
                      </a:lnTo>
                      <a:lnTo>
                        <a:pt x="2973" y="777519"/>
                      </a:lnTo>
                      <a:lnTo>
                        <a:pt x="11739" y="835157"/>
                      </a:lnTo>
                      <a:lnTo>
                        <a:pt x="26067" y="891294"/>
                      </a:lnTo>
                      <a:lnTo>
                        <a:pt x="45726" y="945745"/>
                      </a:lnTo>
                      <a:lnTo>
                        <a:pt x="70485" y="998327"/>
                      </a:lnTo>
                      <a:lnTo>
                        <a:pt x="100113" y="1048854"/>
                      </a:lnTo>
                      <a:lnTo>
                        <a:pt x="134379" y="1097141"/>
                      </a:lnTo>
                      <a:lnTo>
                        <a:pt x="158496" y="1125742"/>
                      </a:lnTo>
                      <a:lnTo>
                        <a:pt x="158496" y="718565"/>
                      </a:lnTo>
                      <a:lnTo>
                        <a:pt x="160944" y="670128"/>
                      </a:lnTo>
                      <a:lnTo>
                        <a:pt x="168163" y="622758"/>
                      </a:lnTo>
                      <a:lnTo>
                        <a:pt x="179962" y="576608"/>
                      </a:lnTo>
                      <a:lnTo>
                        <a:pt x="196150" y="531833"/>
                      </a:lnTo>
                      <a:lnTo>
                        <a:pt x="216538" y="488584"/>
                      </a:lnTo>
                      <a:lnTo>
                        <a:pt x="240936" y="447016"/>
                      </a:lnTo>
                      <a:lnTo>
                        <a:pt x="269151" y="407281"/>
                      </a:lnTo>
                      <a:lnTo>
                        <a:pt x="300996" y="369533"/>
                      </a:lnTo>
                      <a:lnTo>
                        <a:pt x="336278" y="333924"/>
                      </a:lnTo>
                      <a:lnTo>
                        <a:pt x="374808" y="300608"/>
                      </a:lnTo>
                      <a:lnTo>
                        <a:pt x="416396" y="269739"/>
                      </a:lnTo>
                      <a:lnTo>
                        <a:pt x="460851" y="241468"/>
                      </a:lnTo>
                      <a:lnTo>
                        <a:pt x="507983" y="215950"/>
                      </a:lnTo>
                      <a:lnTo>
                        <a:pt x="557601" y="193337"/>
                      </a:lnTo>
                      <a:lnTo>
                        <a:pt x="609516" y="173783"/>
                      </a:lnTo>
                      <a:lnTo>
                        <a:pt x="663537" y="157441"/>
                      </a:lnTo>
                      <a:lnTo>
                        <a:pt x="719473" y="144464"/>
                      </a:lnTo>
                      <a:lnTo>
                        <a:pt x="777135" y="135005"/>
                      </a:lnTo>
                      <a:lnTo>
                        <a:pt x="836332" y="129217"/>
                      </a:lnTo>
                      <a:lnTo>
                        <a:pt x="896874" y="127253"/>
                      </a:lnTo>
                      <a:lnTo>
                        <a:pt x="957410" y="129217"/>
                      </a:lnTo>
                      <a:lnTo>
                        <a:pt x="1016591" y="135005"/>
                      </a:lnTo>
                      <a:lnTo>
                        <a:pt x="1074227" y="144464"/>
                      </a:lnTo>
                      <a:lnTo>
                        <a:pt x="1130131" y="157441"/>
                      </a:lnTo>
                      <a:lnTo>
                        <a:pt x="1184112" y="173783"/>
                      </a:lnTo>
                      <a:lnTo>
                        <a:pt x="1235981" y="193337"/>
                      </a:lnTo>
                      <a:lnTo>
                        <a:pt x="1285549" y="215950"/>
                      </a:lnTo>
                      <a:lnTo>
                        <a:pt x="1332628" y="241468"/>
                      </a:lnTo>
                      <a:lnTo>
                        <a:pt x="1377027" y="269739"/>
                      </a:lnTo>
                      <a:lnTo>
                        <a:pt x="1418558" y="300608"/>
                      </a:lnTo>
                      <a:lnTo>
                        <a:pt x="1457031" y="333924"/>
                      </a:lnTo>
                      <a:lnTo>
                        <a:pt x="1492258" y="369533"/>
                      </a:lnTo>
                      <a:lnTo>
                        <a:pt x="1524048" y="407281"/>
                      </a:lnTo>
                      <a:lnTo>
                        <a:pt x="1552214" y="447016"/>
                      </a:lnTo>
                      <a:lnTo>
                        <a:pt x="1576566" y="488584"/>
                      </a:lnTo>
                      <a:lnTo>
                        <a:pt x="1596914" y="531833"/>
                      </a:lnTo>
                      <a:lnTo>
                        <a:pt x="1613069" y="576608"/>
                      </a:lnTo>
                      <a:lnTo>
                        <a:pt x="1624843" y="622758"/>
                      </a:lnTo>
                      <a:lnTo>
                        <a:pt x="1632046" y="670128"/>
                      </a:lnTo>
                      <a:lnTo>
                        <a:pt x="1634489" y="718565"/>
                      </a:lnTo>
                      <a:lnTo>
                        <a:pt x="1634489" y="1126646"/>
                      </a:lnTo>
                      <a:lnTo>
                        <a:pt x="1659368" y="1097141"/>
                      </a:lnTo>
                      <a:lnTo>
                        <a:pt x="1693634" y="1048854"/>
                      </a:lnTo>
                      <a:lnTo>
                        <a:pt x="1723263" y="998327"/>
                      </a:lnTo>
                      <a:lnTo>
                        <a:pt x="1748021" y="945745"/>
                      </a:lnTo>
                      <a:lnTo>
                        <a:pt x="1767680" y="891294"/>
                      </a:lnTo>
                      <a:lnTo>
                        <a:pt x="1782008" y="835157"/>
                      </a:lnTo>
                      <a:lnTo>
                        <a:pt x="1790774" y="777519"/>
                      </a:lnTo>
                      <a:lnTo>
                        <a:pt x="1793748" y="718565"/>
                      </a:lnTo>
                      <a:close/>
                    </a:path>
                    <a:path w="1793875" h="1437639">
                      <a:moveTo>
                        <a:pt x="1634489" y="1126646"/>
                      </a:moveTo>
                      <a:lnTo>
                        <a:pt x="1634489" y="718565"/>
                      </a:lnTo>
                      <a:lnTo>
                        <a:pt x="1632046" y="767003"/>
                      </a:lnTo>
                      <a:lnTo>
                        <a:pt x="1624843" y="814373"/>
                      </a:lnTo>
                      <a:lnTo>
                        <a:pt x="1613069" y="860523"/>
                      </a:lnTo>
                      <a:lnTo>
                        <a:pt x="1596914" y="905298"/>
                      </a:lnTo>
                      <a:lnTo>
                        <a:pt x="1576566" y="948547"/>
                      </a:lnTo>
                      <a:lnTo>
                        <a:pt x="1552214" y="990115"/>
                      </a:lnTo>
                      <a:lnTo>
                        <a:pt x="1524048" y="1029850"/>
                      </a:lnTo>
                      <a:lnTo>
                        <a:pt x="1492258" y="1067598"/>
                      </a:lnTo>
                      <a:lnTo>
                        <a:pt x="1457031" y="1103207"/>
                      </a:lnTo>
                      <a:lnTo>
                        <a:pt x="1418558" y="1136522"/>
                      </a:lnTo>
                      <a:lnTo>
                        <a:pt x="1377027" y="1167392"/>
                      </a:lnTo>
                      <a:lnTo>
                        <a:pt x="1332628" y="1195663"/>
                      </a:lnTo>
                      <a:lnTo>
                        <a:pt x="1285549" y="1221181"/>
                      </a:lnTo>
                      <a:lnTo>
                        <a:pt x="1235981" y="1243794"/>
                      </a:lnTo>
                      <a:lnTo>
                        <a:pt x="1184112" y="1263348"/>
                      </a:lnTo>
                      <a:lnTo>
                        <a:pt x="1130131" y="1279690"/>
                      </a:lnTo>
                      <a:lnTo>
                        <a:pt x="1074227" y="1292667"/>
                      </a:lnTo>
                      <a:lnTo>
                        <a:pt x="1016591" y="1302126"/>
                      </a:lnTo>
                      <a:lnTo>
                        <a:pt x="957410" y="1307914"/>
                      </a:lnTo>
                      <a:lnTo>
                        <a:pt x="896874" y="1309877"/>
                      </a:lnTo>
                      <a:lnTo>
                        <a:pt x="836332" y="1307914"/>
                      </a:lnTo>
                      <a:lnTo>
                        <a:pt x="777135" y="1302126"/>
                      </a:lnTo>
                      <a:lnTo>
                        <a:pt x="719473" y="1292667"/>
                      </a:lnTo>
                      <a:lnTo>
                        <a:pt x="663537" y="1279690"/>
                      </a:lnTo>
                      <a:lnTo>
                        <a:pt x="609516" y="1263348"/>
                      </a:lnTo>
                      <a:lnTo>
                        <a:pt x="557601" y="1243794"/>
                      </a:lnTo>
                      <a:lnTo>
                        <a:pt x="507983" y="1221181"/>
                      </a:lnTo>
                      <a:lnTo>
                        <a:pt x="460851" y="1195663"/>
                      </a:lnTo>
                      <a:lnTo>
                        <a:pt x="416396" y="1167392"/>
                      </a:lnTo>
                      <a:lnTo>
                        <a:pt x="374808" y="1136522"/>
                      </a:lnTo>
                      <a:lnTo>
                        <a:pt x="336278" y="1103207"/>
                      </a:lnTo>
                      <a:lnTo>
                        <a:pt x="300996" y="1067598"/>
                      </a:lnTo>
                      <a:lnTo>
                        <a:pt x="269151" y="1029850"/>
                      </a:lnTo>
                      <a:lnTo>
                        <a:pt x="240936" y="990115"/>
                      </a:lnTo>
                      <a:lnTo>
                        <a:pt x="216538" y="948547"/>
                      </a:lnTo>
                      <a:lnTo>
                        <a:pt x="196150" y="905298"/>
                      </a:lnTo>
                      <a:lnTo>
                        <a:pt x="179962" y="860523"/>
                      </a:lnTo>
                      <a:lnTo>
                        <a:pt x="168163" y="814373"/>
                      </a:lnTo>
                      <a:lnTo>
                        <a:pt x="160944" y="767003"/>
                      </a:lnTo>
                      <a:lnTo>
                        <a:pt x="158496" y="718565"/>
                      </a:lnTo>
                      <a:lnTo>
                        <a:pt x="158496" y="1125742"/>
                      </a:lnTo>
                      <a:lnTo>
                        <a:pt x="215903" y="1186261"/>
                      </a:lnTo>
                      <a:lnTo>
                        <a:pt x="262699" y="1226724"/>
                      </a:lnTo>
                      <a:lnTo>
                        <a:pt x="313210" y="1264210"/>
                      </a:lnTo>
                      <a:lnTo>
                        <a:pt x="367204" y="1298533"/>
                      </a:lnTo>
                      <a:lnTo>
                        <a:pt x="424452" y="1329509"/>
                      </a:lnTo>
                      <a:lnTo>
                        <a:pt x="484721" y="1356955"/>
                      </a:lnTo>
                      <a:lnTo>
                        <a:pt x="547782" y="1380684"/>
                      </a:lnTo>
                      <a:lnTo>
                        <a:pt x="613403" y="1400513"/>
                      </a:lnTo>
                      <a:lnTo>
                        <a:pt x="681354" y="1416257"/>
                      </a:lnTo>
                      <a:lnTo>
                        <a:pt x="751403" y="1427731"/>
                      </a:lnTo>
                      <a:lnTo>
                        <a:pt x="823320" y="1434751"/>
                      </a:lnTo>
                      <a:lnTo>
                        <a:pt x="896874" y="1437131"/>
                      </a:lnTo>
                      <a:lnTo>
                        <a:pt x="970427" y="1434751"/>
                      </a:lnTo>
                      <a:lnTo>
                        <a:pt x="1042344" y="1427731"/>
                      </a:lnTo>
                      <a:lnTo>
                        <a:pt x="1112393" y="1416257"/>
                      </a:lnTo>
                      <a:lnTo>
                        <a:pt x="1180344" y="1400513"/>
                      </a:lnTo>
                      <a:lnTo>
                        <a:pt x="1245965" y="1380684"/>
                      </a:lnTo>
                      <a:lnTo>
                        <a:pt x="1309026" y="1356955"/>
                      </a:lnTo>
                      <a:lnTo>
                        <a:pt x="1369295" y="1329509"/>
                      </a:lnTo>
                      <a:lnTo>
                        <a:pt x="1426543" y="1298533"/>
                      </a:lnTo>
                      <a:lnTo>
                        <a:pt x="1480537" y="1264210"/>
                      </a:lnTo>
                      <a:lnTo>
                        <a:pt x="1531048" y="1226724"/>
                      </a:lnTo>
                      <a:lnTo>
                        <a:pt x="1577844" y="1186261"/>
                      </a:lnTo>
                      <a:lnTo>
                        <a:pt x="1620694" y="1143006"/>
                      </a:lnTo>
                      <a:lnTo>
                        <a:pt x="1634489" y="1126646"/>
                      </a:lnTo>
                      <a:close/>
                    </a:path>
                  </a:pathLst>
                </a:custGeom>
                <a:solidFill>
                  <a:srgbClr val="B90000"/>
                </a:solidFill>
              </p:spPr>
              <p:txBody>
                <a:bodyPr wrap="square" lIns="0" tIns="0" rIns="0" bIns="0" rtlCol="0"/>
                <a:lstStyle/>
                <a:p>
                  <a:endParaRPr/>
                </a:p>
              </p:txBody>
            </p:sp>
            <p:sp>
              <p:nvSpPr>
                <p:cNvPr id="18" name="object 5">
                  <a:extLst>
                    <a:ext uri="{FF2B5EF4-FFF2-40B4-BE49-F238E27FC236}">
                      <a16:creationId xmlns="" xmlns:a16="http://schemas.microsoft.com/office/drawing/2014/main" id="{12F69023-D693-45C6-9990-E3A9E66836B5}"/>
                    </a:ext>
                  </a:extLst>
                </p:cNvPr>
                <p:cNvSpPr/>
                <p:nvPr/>
              </p:nvSpPr>
              <p:spPr>
                <a:xfrm>
                  <a:off x="3094367" y="3220903"/>
                  <a:ext cx="1495425" cy="1202690"/>
                </a:xfrm>
                <a:custGeom>
                  <a:avLst/>
                  <a:gdLst/>
                  <a:ahLst/>
                  <a:cxnLst/>
                  <a:rect l="l" t="t" r="r" b="b"/>
                  <a:pathLst>
                    <a:path w="1495425" h="1202689">
                      <a:moveTo>
                        <a:pt x="1495044" y="601218"/>
                      </a:moveTo>
                      <a:lnTo>
                        <a:pt x="1492567" y="551883"/>
                      </a:lnTo>
                      <a:lnTo>
                        <a:pt x="1485264" y="503651"/>
                      </a:lnTo>
                      <a:lnTo>
                        <a:pt x="1473328" y="456677"/>
                      </a:lnTo>
                      <a:lnTo>
                        <a:pt x="1456950" y="411114"/>
                      </a:lnTo>
                      <a:lnTo>
                        <a:pt x="1436322" y="367117"/>
                      </a:lnTo>
                      <a:lnTo>
                        <a:pt x="1411637" y="324840"/>
                      </a:lnTo>
                      <a:lnTo>
                        <a:pt x="1383086" y="284438"/>
                      </a:lnTo>
                      <a:lnTo>
                        <a:pt x="1350861" y="246065"/>
                      </a:lnTo>
                      <a:lnTo>
                        <a:pt x="1315155" y="209874"/>
                      </a:lnTo>
                      <a:lnTo>
                        <a:pt x="1276159" y="176021"/>
                      </a:lnTo>
                      <a:lnTo>
                        <a:pt x="1234066" y="144660"/>
                      </a:lnTo>
                      <a:lnTo>
                        <a:pt x="1189067" y="115945"/>
                      </a:lnTo>
                      <a:lnTo>
                        <a:pt x="1141355" y="90031"/>
                      </a:lnTo>
                      <a:lnTo>
                        <a:pt x="1091121" y="67071"/>
                      </a:lnTo>
                      <a:lnTo>
                        <a:pt x="1038558" y="47220"/>
                      </a:lnTo>
                      <a:lnTo>
                        <a:pt x="983857" y="30632"/>
                      </a:lnTo>
                      <a:lnTo>
                        <a:pt x="927211" y="17462"/>
                      </a:lnTo>
                      <a:lnTo>
                        <a:pt x="868812" y="7863"/>
                      </a:lnTo>
                      <a:lnTo>
                        <a:pt x="808851" y="1991"/>
                      </a:lnTo>
                      <a:lnTo>
                        <a:pt x="747522" y="0"/>
                      </a:lnTo>
                      <a:lnTo>
                        <a:pt x="686192" y="1991"/>
                      </a:lnTo>
                      <a:lnTo>
                        <a:pt x="626231" y="7863"/>
                      </a:lnTo>
                      <a:lnTo>
                        <a:pt x="567832" y="17462"/>
                      </a:lnTo>
                      <a:lnTo>
                        <a:pt x="511186" y="30632"/>
                      </a:lnTo>
                      <a:lnTo>
                        <a:pt x="456485" y="47220"/>
                      </a:lnTo>
                      <a:lnTo>
                        <a:pt x="403922" y="67071"/>
                      </a:lnTo>
                      <a:lnTo>
                        <a:pt x="353688" y="90031"/>
                      </a:lnTo>
                      <a:lnTo>
                        <a:pt x="305976" y="115945"/>
                      </a:lnTo>
                      <a:lnTo>
                        <a:pt x="260977" y="144660"/>
                      </a:lnTo>
                      <a:lnTo>
                        <a:pt x="218884" y="176022"/>
                      </a:lnTo>
                      <a:lnTo>
                        <a:pt x="179888" y="209874"/>
                      </a:lnTo>
                      <a:lnTo>
                        <a:pt x="144182" y="246065"/>
                      </a:lnTo>
                      <a:lnTo>
                        <a:pt x="111957" y="284438"/>
                      </a:lnTo>
                      <a:lnTo>
                        <a:pt x="83406" y="324840"/>
                      </a:lnTo>
                      <a:lnTo>
                        <a:pt x="58721" y="367117"/>
                      </a:lnTo>
                      <a:lnTo>
                        <a:pt x="38093" y="411114"/>
                      </a:lnTo>
                      <a:lnTo>
                        <a:pt x="21715" y="456677"/>
                      </a:lnTo>
                      <a:lnTo>
                        <a:pt x="9779" y="503651"/>
                      </a:lnTo>
                      <a:lnTo>
                        <a:pt x="2476" y="551883"/>
                      </a:lnTo>
                      <a:lnTo>
                        <a:pt x="0" y="601218"/>
                      </a:lnTo>
                      <a:lnTo>
                        <a:pt x="2476" y="650552"/>
                      </a:lnTo>
                      <a:lnTo>
                        <a:pt x="9779" y="698784"/>
                      </a:lnTo>
                      <a:lnTo>
                        <a:pt x="21715" y="745758"/>
                      </a:lnTo>
                      <a:lnTo>
                        <a:pt x="38093" y="791321"/>
                      </a:lnTo>
                      <a:lnTo>
                        <a:pt x="58721" y="835318"/>
                      </a:lnTo>
                      <a:lnTo>
                        <a:pt x="83406" y="877595"/>
                      </a:lnTo>
                      <a:lnTo>
                        <a:pt x="111957" y="917997"/>
                      </a:lnTo>
                      <a:lnTo>
                        <a:pt x="144182" y="956370"/>
                      </a:lnTo>
                      <a:lnTo>
                        <a:pt x="179888" y="992561"/>
                      </a:lnTo>
                      <a:lnTo>
                        <a:pt x="218884" y="1026414"/>
                      </a:lnTo>
                      <a:lnTo>
                        <a:pt x="260977" y="1057775"/>
                      </a:lnTo>
                      <a:lnTo>
                        <a:pt x="305976" y="1086490"/>
                      </a:lnTo>
                      <a:lnTo>
                        <a:pt x="353688" y="1112404"/>
                      </a:lnTo>
                      <a:lnTo>
                        <a:pt x="403922" y="1135364"/>
                      </a:lnTo>
                      <a:lnTo>
                        <a:pt x="456485" y="1155215"/>
                      </a:lnTo>
                      <a:lnTo>
                        <a:pt x="511186" y="1171803"/>
                      </a:lnTo>
                      <a:lnTo>
                        <a:pt x="567832" y="1184973"/>
                      </a:lnTo>
                      <a:lnTo>
                        <a:pt x="626231" y="1194572"/>
                      </a:lnTo>
                      <a:lnTo>
                        <a:pt x="686192" y="1200444"/>
                      </a:lnTo>
                      <a:lnTo>
                        <a:pt x="747522" y="1202436"/>
                      </a:lnTo>
                      <a:lnTo>
                        <a:pt x="808851" y="1200444"/>
                      </a:lnTo>
                      <a:lnTo>
                        <a:pt x="868812" y="1194572"/>
                      </a:lnTo>
                      <a:lnTo>
                        <a:pt x="927211" y="1184973"/>
                      </a:lnTo>
                      <a:lnTo>
                        <a:pt x="983857" y="1171803"/>
                      </a:lnTo>
                      <a:lnTo>
                        <a:pt x="1038558" y="1155215"/>
                      </a:lnTo>
                      <a:lnTo>
                        <a:pt x="1091121" y="1135364"/>
                      </a:lnTo>
                      <a:lnTo>
                        <a:pt x="1141355" y="1112404"/>
                      </a:lnTo>
                      <a:lnTo>
                        <a:pt x="1189067" y="1086490"/>
                      </a:lnTo>
                      <a:lnTo>
                        <a:pt x="1234066" y="1057775"/>
                      </a:lnTo>
                      <a:lnTo>
                        <a:pt x="1276159" y="1026414"/>
                      </a:lnTo>
                      <a:lnTo>
                        <a:pt x="1315155" y="992561"/>
                      </a:lnTo>
                      <a:lnTo>
                        <a:pt x="1350861" y="956370"/>
                      </a:lnTo>
                      <a:lnTo>
                        <a:pt x="1383086" y="917997"/>
                      </a:lnTo>
                      <a:lnTo>
                        <a:pt x="1411637" y="877595"/>
                      </a:lnTo>
                      <a:lnTo>
                        <a:pt x="1436322" y="835318"/>
                      </a:lnTo>
                      <a:lnTo>
                        <a:pt x="1456950" y="791321"/>
                      </a:lnTo>
                      <a:lnTo>
                        <a:pt x="1473328" y="745758"/>
                      </a:lnTo>
                      <a:lnTo>
                        <a:pt x="1485264" y="698784"/>
                      </a:lnTo>
                      <a:lnTo>
                        <a:pt x="1492567" y="650552"/>
                      </a:lnTo>
                      <a:lnTo>
                        <a:pt x="1495044" y="601218"/>
                      </a:lnTo>
                      <a:close/>
                    </a:path>
                  </a:pathLst>
                </a:custGeom>
                <a:solidFill>
                  <a:srgbClr val="FFFF66"/>
                </a:solidFill>
              </p:spPr>
              <p:txBody>
                <a:bodyPr wrap="square" lIns="0" tIns="0" rIns="0" bIns="0" rtlCol="0"/>
                <a:lstStyle/>
                <a:p>
                  <a:endParaRPr/>
                </a:p>
              </p:txBody>
            </p:sp>
          </p:grpSp>
          <p:sp>
            <p:nvSpPr>
              <p:cNvPr id="6" name="object 6"/>
              <p:cNvSpPr/>
              <p:nvPr/>
            </p:nvSpPr>
            <p:spPr>
              <a:xfrm>
                <a:off x="3094493" y="3439484"/>
                <a:ext cx="1495425" cy="1202690"/>
              </a:xfrm>
              <a:custGeom>
                <a:avLst/>
                <a:gdLst/>
                <a:ahLst/>
                <a:cxnLst/>
                <a:rect l="l" t="t" r="r" b="b"/>
                <a:pathLst>
                  <a:path w="1495425" h="1202689">
                    <a:moveTo>
                      <a:pt x="747522" y="0"/>
                    </a:moveTo>
                    <a:lnTo>
                      <a:pt x="686192" y="1991"/>
                    </a:lnTo>
                    <a:lnTo>
                      <a:pt x="626231" y="7863"/>
                    </a:lnTo>
                    <a:lnTo>
                      <a:pt x="567832" y="17462"/>
                    </a:lnTo>
                    <a:lnTo>
                      <a:pt x="511186" y="30632"/>
                    </a:lnTo>
                    <a:lnTo>
                      <a:pt x="456485" y="47220"/>
                    </a:lnTo>
                    <a:lnTo>
                      <a:pt x="403922" y="67071"/>
                    </a:lnTo>
                    <a:lnTo>
                      <a:pt x="353688" y="90031"/>
                    </a:lnTo>
                    <a:lnTo>
                      <a:pt x="305976" y="115945"/>
                    </a:lnTo>
                    <a:lnTo>
                      <a:pt x="260977" y="144660"/>
                    </a:lnTo>
                    <a:lnTo>
                      <a:pt x="218884" y="176022"/>
                    </a:lnTo>
                    <a:lnTo>
                      <a:pt x="179888" y="209874"/>
                    </a:lnTo>
                    <a:lnTo>
                      <a:pt x="144182" y="246065"/>
                    </a:lnTo>
                    <a:lnTo>
                      <a:pt x="111957" y="284438"/>
                    </a:lnTo>
                    <a:lnTo>
                      <a:pt x="83406" y="324840"/>
                    </a:lnTo>
                    <a:lnTo>
                      <a:pt x="58721" y="367117"/>
                    </a:lnTo>
                    <a:lnTo>
                      <a:pt x="38093" y="411114"/>
                    </a:lnTo>
                    <a:lnTo>
                      <a:pt x="21715" y="456677"/>
                    </a:lnTo>
                    <a:lnTo>
                      <a:pt x="9779" y="503651"/>
                    </a:lnTo>
                    <a:lnTo>
                      <a:pt x="2476" y="551883"/>
                    </a:lnTo>
                    <a:lnTo>
                      <a:pt x="0" y="601218"/>
                    </a:lnTo>
                    <a:lnTo>
                      <a:pt x="2476" y="650552"/>
                    </a:lnTo>
                    <a:lnTo>
                      <a:pt x="9779" y="698784"/>
                    </a:lnTo>
                    <a:lnTo>
                      <a:pt x="21715" y="745758"/>
                    </a:lnTo>
                    <a:lnTo>
                      <a:pt x="38093" y="791321"/>
                    </a:lnTo>
                    <a:lnTo>
                      <a:pt x="58721" y="835318"/>
                    </a:lnTo>
                    <a:lnTo>
                      <a:pt x="83406" y="877595"/>
                    </a:lnTo>
                    <a:lnTo>
                      <a:pt x="111957" y="917997"/>
                    </a:lnTo>
                    <a:lnTo>
                      <a:pt x="144182" y="956370"/>
                    </a:lnTo>
                    <a:lnTo>
                      <a:pt x="179888" y="992561"/>
                    </a:lnTo>
                    <a:lnTo>
                      <a:pt x="218884" y="1026414"/>
                    </a:lnTo>
                    <a:lnTo>
                      <a:pt x="260977" y="1057775"/>
                    </a:lnTo>
                    <a:lnTo>
                      <a:pt x="305976" y="1086490"/>
                    </a:lnTo>
                    <a:lnTo>
                      <a:pt x="353688" y="1112404"/>
                    </a:lnTo>
                    <a:lnTo>
                      <a:pt x="403922" y="1135364"/>
                    </a:lnTo>
                    <a:lnTo>
                      <a:pt x="456485" y="1155215"/>
                    </a:lnTo>
                    <a:lnTo>
                      <a:pt x="511186" y="1171803"/>
                    </a:lnTo>
                    <a:lnTo>
                      <a:pt x="567832" y="1184973"/>
                    </a:lnTo>
                    <a:lnTo>
                      <a:pt x="626231" y="1194572"/>
                    </a:lnTo>
                    <a:lnTo>
                      <a:pt x="686192" y="1200444"/>
                    </a:lnTo>
                    <a:lnTo>
                      <a:pt x="747522" y="1202436"/>
                    </a:lnTo>
                    <a:lnTo>
                      <a:pt x="808851" y="1200444"/>
                    </a:lnTo>
                    <a:lnTo>
                      <a:pt x="868812" y="1194572"/>
                    </a:lnTo>
                    <a:lnTo>
                      <a:pt x="927211" y="1184973"/>
                    </a:lnTo>
                    <a:lnTo>
                      <a:pt x="983857" y="1171803"/>
                    </a:lnTo>
                    <a:lnTo>
                      <a:pt x="1038558" y="1155215"/>
                    </a:lnTo>
                    <a:lnTo>
                      <a:pt x="1091121" y="1135364"/>
                    </a:lnTo>
                    <a:lnTo>
                      <a:pt x="1141355" y="1112404"/>
                    </a:lnTo>
                    <a:lnTo>
                      <a:pt x="1189067" y="1086490"/>
                    </a:lnTo>
                    <a:lnTo>
                      <a:pt x="1234066" y="1057775"/>
                    </a:lnTo>
                    <a:lnTo>
                      <a:pt x="1276159" y="1026414"/>
                    </a:lnTo>
                    <a:lnTo>
                      <a:pt x="1315155" y="992561"/>
                    </a:lnTo>
                    <a:lnTo>
                      <a:pt x="1350861" y="956370"/>
                    </a:lnTo>
                    <a:lnTo>
                      <a:pt x="1383086" y="917997"/>
                    </a:lnTo>
                    <a:lnTo>
                      <a:pt x="1411637" y="877595"/>
                    </a:lnTo>
                    <a:lnTo>
                      <a:pt x="1436322" y="835318"/>
                    </a:lnTo>
                    <a:lnTo>
                      <a:pt x="1456950" y="791321"/>
                    </a:lnTo>
                    <a:lnTo>
                      <a:pt x="1473328" y="745758"/>
                    </a:lnTo>
                    <a:lnTo>
                      <a:pt x="1485264" y="698784"/>
                    </a:lnTo>
                    <a:lnTo>
                      <a:pt x="1492567" y="650552"/>
                    </a:lnTo>
                    <a:lnTo>
                      <a:pt x="1495044" y="601218"/>
                    </a:lnTo>
                    <a:lnTo>
                      <a:pt x="1492567" y="551883"/>
                    </a:lnTo>
                    <a:lnTo>
                      <a:pt x="1485264" y="503651"/>
                    </a:lnTo>
                    <a:lnTo>
                      <a:pt x="1473328" y="456677"/>
                    </a:lnTo>
                    <a:lnTo>
                      <a:pt x="1456950" y="411114"/>
                    </a:lnTo>
                    <a:lnTo>
                      <a:pt x="1436322" y="367117"/>
                    </a:lnTo>
                    <a:lnTo>
                      <a:pt x="1411637" y="324840"/>
                    </a:lnTo>
                    <a:lnTo>
                      <a:pt x="1383086" y="284438"/>
                    </a:lnTo>
                    <a:lnTo>
                      <a:pt x="1350861" y="246065"/>
                    </a:lnTo>
                    <a:lnTo>
                      <a:pt x="1315155" y="209874"/>
                    </a:lnTo>
                    <a:lnTo>
                      <a:pt x="1276159" y="176021"/>
                    </a:lnTo>
                    <a:lnTo>
                      <a:pt x="1234066" y="144660"/>
                    </a:lnTo>
                    <a:lnTo>
                      <a:pt x="1189067" y="115945"/>
                    </a:lnTo>
                    <a:lnTo>
                      <a:pt x="1141355" y="90031"/>
                    </a:lnTo>
                    <a:lnTo>
                      <a:pt x="1091121" y="67071"/>
                    </a:lnTo>
                    <a:lnTo>
                      <a:pt x="1038558" y="47220"/>
                    </a:lnTo>
                    <a:lnTo>
                      <a:pt x="983857" y="30632"/>
                    </a:lnTo>
                    <a:lnTo>
                      <a:pt x="927211" y="17462"/>
                    </a:lnTo>
                    <a:lnTo>
                      <a:pt x="868812" y="7863"/>
                    </a:lnTo>
                    <a:lnTo>
                      <a:pt x="808851" y="1991"/>
                    </a:lnTo>
                    <a:lnTo>
                      <a:pt x="747522" y="0"/>
                    </a:lnTo>
                    <a:close/>
                  </a:path>
                </a:pathLst>
              </a:custGeom>
              <a:ln w="28575">
                <a:solidFill>
                  <a:srgbClr val="FFFFFF"/>
                </a:solidFill>
              </a:ln>
            </p:spPr>
            <p:txBody>
              <a:bodyPr wrap="square" lIns="0" tIns="0" rIns="0" bIns="0" rtlCol="0"/>
              <a:lstStyle/>
              <a:p>
                <a:endParaRPr/>
              </a:p>
            </p:txBody>
          </p:sp>
        </p:grpSp>
        <p:sp>
          <p:nvSpPr>
            <p:cNvPr id="7" name="object 7"/>
            <p:cNvSpPr txBox="1"/>
            <p:nvPr/>
          </p:nvSpPr>
          <p:spPr>
            <a:xfrm>
              <a:off x="1043063" y="1181159"/>
              <a:ext cx="8754745" cy="3279488"/>
            </a:xfrm>
            <a:prstGeom prst="rect">
              <a:avLst/>
            </a:prstGeom>
          </p:spPr>
          <p:txBody>
            <a:bodyPr vert="horz" wrap="square" lIns="0" tIns="0" rIns="0" bIns="0" rtlCol="0">
              <a:spAutoFit/>
            </a:bodyPr>
            <a:lstStyle/>
            <a:p>
              <a:pPr marL="355600" marR="53340" indent="-342900">
                <a:lnSpc>
                  <a:spcPct val="122200"/>
                </a:lnSpc>
                <a:buFont typeface="Wingdings" panose="05000000000000000000" pitchFamily="2" charset="2"/>
                <a:buChar char="p"/>
              </a:pPr>
              <a:r>
                <a:rPr sz="2000" spc="-5" dirty="0" err="1">
                  <a:latin typeface="Microsoft JhengHei UI" panose="020B0604030504040204" pitchFamily="34" charset="-120"/>
                  <a:ea typeface="Microsoft JhengHei UI" panose="020B0604030504040204" pitchFamily="34" charset="-120"/>
                  <a:cs typeface="微软雅黑"/>
                </a:rPr>
                <a:t>联系的</a:t>
              </a:r>
              <a:r>
                <a:rPr sz="2800" b="1" u="heavy" dirty="0" err="1">
                  <a:latin typeface="Microsoft JhengHei UI" panose="020B0604030504040204" pitchFamily="34" charset="-120"/>
                  <a:ea typeface="Microsoft JhengHei UI" panose="020B0604030504040204" pitchFamily="34" charset="-120"/>
                  <a:cs typeface="微软雅黑"/>
                </a:rPr>
                <a:t>基</a:t>
              </a:r>
              <a:r>
                <a:rPr sz="2800" b="1" u="heavy" spc="-5" dirty="0" err="1">
                  <a:latin typeface="Microsoft JhengHei UI" panose="020B0604030504040204" pitchFamily="34" charset="-120"/>
                  <a:ea typeface="Microsoft JhengHei UI" panose="020B0604030504040204" pitchFamily="34" charset="-120"/>
                  <a:cs typeface="微软雅黑"/>
                </a:rPr>
                <a:t>数</a:t>
              </a:r>
              <a:r>
                <a:rPr sz="2000" spc="-5" dirty="0" err="1">
                  <a:latin typeface="Microsoft JhengHei UI" panose="020B0604030504040204" pitchFamily="34" charset="-120"/>
                  <a:ea typeface="Microsoft JhengHei UI" panose="020B0604030504040204" pitchFamily="34" charset="-120"/>
                  <a:cs typeface="微软雅黑"/>
                </a:rPr>
                <a:t>（Cardinalities</a:t>
              </a:r>
              <a:r>
                <a:rPr sz="2000" spc="-5" dirty="0">
                  <a:latin typeface="Microsoft JhengHei UI" panose="020B0604030504040204" pitchFamily="34" charset="-120"/>
                  <a:ea typeface="Microsoft JhengHei UI" panose="020B0604030504040204" pitchFamily="34" charset="-120"/>
                  <a:cs typeface="微软雅黑"/>
                </a:rPr>
                <a:t>）：实体实例之间的联系的数量，即一个实体 的实例通过一个联系能与另一实体中相关联的实例的数目</a:t>
              </a:r>
              <a:endParaRPr sz="2000" dirty="0">
                <a:latin typeface="Microsoft JhengHei UI" panose="020B0604030504040204" pitchFamily="34" charset="-120"/>
                <a:ea typeface="Microsoft JhengHei UI" panose="020B0604030504040204" pitchFamily="34" charset="-120"/>
                <a:cs typeface="微软雅黑"/>
              </a:endParaRPr>
            </a:p>
            <a:p>
              <a:pPr marL="355600" indent="-342900">
                <a:lnSpc>
                  <a:spcPct val="100000"/>
                </a:lnSpc>
                <a:spcBef>
                  <a:spcPts val="725"/>
                </a:spcBef>
                <a:buFont typeface="Wingdings" panose="05000000000000000000" pitchFamily="2" charset="2"/>
                <a:buChar char="p"/>
              </a:pPr>
              <a:r>
                <a:rPr sz="2000" spc="80" dirty="0">
                  <a:latin typeface="Microsoft JhengHei UI" panose="020B0604030504040204" pitchFamily="34" charset="-120"/>
                  <a:ea typeface="Microsoft JhengHei UI" panose="020B0604030504040204" pitchFamily="34" charset="-120"/>
                  <a:cs typeface="微软雅黑"/>
                </a:rPr>
                <a:t>常见的映射基数如上，有一对一的（</a:t>
              </a:r>
              <a:r>
                <a:rPr sz="2000" spc="-5" dirty="0">
                  <a:latin typeface="Microsoft JhengHei UI" panose="020B0604030504040204" pitchFamily="34" charset="-120"/>
                  <a:ea typeface="Microsoft JhengHei UI" panose="020B0604030504040204" pitchFamily="34" charset="-120"/>
                  <a:cs typeface="微软雅黑"/>
                </a:rPr>
                <a:t>1</a:t>
              </a:r>
              <a:r>
                <a:rPr sz="2000" dirty="0">
                  <a:latin typeface="Microsoft JhengHei UI" panose="020B0604030504040204" pitchFamily="34" charset="-120"/>
                  <a:ea typeface="Microsoft JhengHei UI" panose="020B0604030504040204" pitchFamily="34" charset="-120"/>
                  <a:cs typeface="微软雅黑"/>
                </a:rPr>
                <a:t>:</a:t>
              </a:r>
              <a:r>
                <a:rPr sz="2000" spc="80" dirty="0">
                  <a:latin typeface="Microsoft JhengHei UI" panose="020B0604030504040204" pitchFamily="34" charset="-120"/>
                  <a:ea typeface="Microsoft JhengHei UI" panose="020B0604030504040204" pitchFamily="34" charset="-120"/>
                  <a:cs typeface="微软雅黑"/>
                </a:rPr>
                <a:t>1），一对多的（</a:t>
              </a:r>
              <a:r>
                <a:rPr sz="2000" spc="-5" dirty="0">
                  <a:latin typeface="Microsoft JhengHei UI" panose="020B0604030504040204" pitchFamily="34" charset="-120"/>
                  <a:ea typeface="Microsoft JhengHei UI" panose="020B0604030504040204" pitchFamily="34" charset="-120"/>
                  <a:cs typeface="微软雅黑"/>
                </a:rPr>
                <a:t>1</a:t>
              </a:r>
              <a:r>
                <a:rPr sz="2000" spc="-10" dirty="0">
                  <a:latin typeface="Microsoft JhengHei UI" panose="020B0604030504040204" pitchFamily="34" charset="-120"/>
                  <a:ea typeface="Microsoft JhengHei UI" panose="020B0604030504040204" pitchFamily="34" charset="-120"/>
                  <a:cs typeface="微软雅黑"/>
                </a:rPr>
                <a:t>:</a:t>
              </a:r>
              <a:r>
                <a:rPr sz="2000" spc="85" dirty="0">
                  <a:latin typeface="Microsoft JhengHei UI" panose="020B0604030504040204" pitchFamily="34" charset="-120"/>
                  <a:ea typeface="Microsoft JhengHei UI" panose="020B0604030504040204" pitchFamily="34" charset="-120"/>
                  <a:cs typeface="微软雅黑"/>
                </a:rPr>
                <a:t>m</a:t>
              </a:r>
              <a:r>
                <a:rPr sz="2000" spc="80" dirty="0">
                  <a:latin typeface="Microsoft JhengHei UI" panose="020B0604030504040204" pitchFamily="34" charset="-120"/>
                  <a:ea typeface="Microsoft JhengHei UI" panose="020B0604030504040204" pitchFamily="34" charset="-120"/>
                  <a:cs typeface="微软雅黑"/>
                </a:rPr>
                <a:t>），多对多的</a:t>
              </a:r>
              <a:endParaRPr sz="2000" dirty="0">
                <a:latin typeface="Microsoft JhengHei UI" panose="020B0604030504040204" pitchFamily="34" charset="-120"/>
                <a:ea typeface="Microsoft JhengHei UI" panose="020B0604030504040204" pitchFamily="34" charset="-120"/>
                <a:cs typeface="微软雅黑"/>
              </a:endParaRPr>
            </a:p>
            <a:p>
              <a:pPr marL="12700">
                <a:lnSpc>
                  <a:spcPct val="100000"/>
                </a:lnSpc>
                <a:spcBef>
                  <a:spcPts val="725"/>
                </a:spcBef>
              </a:pPr>
              <a:r>
                <a:rPr sz="2000" spc="-5" dirty="0">
                  <a:latin typeface="Microsoft JhengHei UI" panose="020B0604030504040204" pitchFamily="34" charset="-120"/>
                  <a:ea typeface="Microsoft JhengHei UI" panose="020B0604030504040204" pitchFamily="34" charset="-120"/>
                  <a:cs typeface="微软雅黑"/>
                </a:rPr>
                <a:t>（</a:t>
              </a:r>
              <a:r>
                <a:rPr sz="2000" spc="-5" dirty="0" err="1">
                  <a:latin typeface="Microsoft JhengHei UI" panose="020B0604030504040204" pitchFamily="34" charset="-120"/>
                  <a:ea typeface="Microsoft JhengHei UI" panose="020B0604030504040204" pitchFamily="34" charset="-120"/>
                  <a:cs typeface="微软雅黑"/>
                </a:rPr>
                <a:t>m:n）几</a:t>
              </a:r>
              <a:r>
                <a:rPr lang="zh-CN" altLang="en-US" sz="2000" spc="-5" dirty="0">
                  <a:latin typeface="Microsoft JhengHei UI" panose="020B0604030504040204" pitchFamily="34" charset="-120"/>
                  <a:ea typeface="Microsoft JhengHei UI" panose="020B0604030504040204" pitchFamily="34" charset="-120"/>
                  <a:cs typeface="微软雅黑"/>
                </a:rPr>
                <a:t>种</a:t>
              </a:r>
              <a:r>
                <a:rPr sz="2000" spc="-5" dirty="0" err="1">
                  <a:latin typeface="Microsoft JhengHei UI" panose="020B0604030504040204" pitchFamily="34" charset="-120"/>
                  <a:ea typeface="Microsoft JhengHei UI" panose="020B0604030504040204" pitchFamily="34" charset="-120"/>
                  <a:cs typeface="微软雅黑"/>
                </a:rPr>
                <a:t>情况</a:t>
              </a:r>
              <a:endParaRPr sz="2000" dirty="0">
                <a:latin typeface="Microsoft JhengHei UI" panose="020B0604030504040204" pitchFamily="34" charset="-120"/>
                <a:ea typeface="Microsoft JhengHei UI" panose="020B0604030504040204" pitchFamily="34" charset="-120"/>
                <a:cs typeface="微软雅黑"/>
              </a:endParaRPr>
            </a:p>
            <a:p>
              <a:pPr>
                <a:lnSpc>
                  <a:spcPct val="100000"/>
                </a:lnSpc>
                <a:spcBef>
                  <a:spcPts val="2"/>
                </a:spcBef>
              </a:pPr>
              <a:endParaRPr sz="2400" dirty="0">
                <a:latin typeface="Microsoft JhengHei UI" panose="020B0604030504040204" pitchFamily="34" charset="-120"/>
                <a:ea typeface="Microsoft JhengHei UI" panose="020B0604030504040204" pitchFamily="34" charset="-120"/>
                <a:cs typeface="Times New Roman"/>
              </a:endParaRPr>
            </a:p>
            <a:p>
              <a:pPr marL="2174240" marR="5429250" algn="just">
                <a:lnSpc>
                  <a:spcPct val="100000"/>
                </a:lnSpc>
              </a:pPr>
              <a:r>
                <a:rPr sz="1800" b="1" dirty="0">
                  <a:solidFill>
                    <a:srgbClr val="3333CC"/>
                  </a:solidFill>
                  <a:latin typeface="Microsoft JhengHei UI" panose="020B0604030504040204" pitchFamily="34" charset="-120"/>
                  <a:ea typeface="Microsoft JhengHei UI" panose="020B0604030504040204" pitchFamily="34" charset="-120"/>
                  <a:cs typeface="微软雅黑"/>
                </a:rPr>
                <a:t>这涉及到如 何保存“联 系”的设计</a:t>
              </a:r>
              <a:endParaRPr sz="1800" dirty="0">
                <a:latin typeface="Microsoft JhengHei UI" panose="020B0604030504040204" pitchFamily="34" charset="-120"/>
                <a:ea typeface="Microsoft JhengHei UI" panose="020B0604030504040204" pitchFamily="34" charset="-120"/>
                <a:cs typeface="微软雅黑"/>
              </a:endParaRPr>
            </a:p>
          </p:txBody>
        </p:sp>
      </p:grpSp>
      <p:sp>
        <p:nvSpPr>
          <p:cNvPr id="8" name="object 8"/>
          <p:cNvSpPr txBox="1">
            <a:spLocks noGrp="1"/>
          </p:cNvSpPr>
          <p:nvPr>
            <p:ph type="title"/>
          </p:nvPr>
        </p:nvSpPr>
        <p:spPr>
          <a:xfrm>
            <a:off x="894499" y="689610"/>
            <a:ext cx="8597163" cy="314959"/>
          </a:xfrm>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E-</a:t>
            </a:r>
            <a:r>
              <a:rPr sz="2000" spc="-10" dirty="0">
                <a:solidFill>
                  <a:srgbClr val="FFFFFF"/>
                </a:solidFill>
                <a:latin typeface="Arial"/>
                <a:cs typeface="Arial"/>
              </a:rPr>
              <a:t>R</a:t>
            </a:r>
            <a:r>
              <a:rPr sz="2000" dirty="0">
                <a:solidFill>
                  <a:srgbClr val="FFFFFF"/>
                </a:solidFill>
                <a:latin typeface="华文中宋"/>
                <a:cs typeface="华文中宋"/>
              </a:rPr>
              <a:t>模型</a:t>
            </a:r>
            <a:r>
              <a:rPr sz="2000" spc="-15" dirty="0">
                <a:solidFill>
                  <a:srgbClr val="FFFFFF"/>
                </a:solidFill>
                <a:latin typeface="Arial"/>
                <a:cs typeface="Arial"/>
              </a:rPr>
              <a:t>-</a:t>
            </a:r>
            <a:r>
              <a:rPr sz="2000" spc="-5" dirty="0">
                <a:solidFill>
                  <a:srgbClr val="FFFFFF"/>
                </a:solidFill>
                <a:latin typeface="Arial"/>
                <a:cs typeface="Arial"/>
              </a:rPr>
              <a:t>-</a:t>
            </a:r>
            <a:r>
              <a:rPr sz="2000" spc="-5" dirty="0">
                <a:solidFill>
                  <a:srgbClr val="FFFFFF"/>
                </a:solidFill>
                <a:latin typeface="华文中宋"/>
                <a:cs typeface="华文中宋"/>
              </a:rPr>
              <a:t>数据建模之基本思想 </a:t>
            </a:r>
            <a:r>
              <a:rPr sz="2000" spc="-10" dirty="0">
                <a:solidFill>
                  <a:srgbClr val="FFFFFF"/>
                </a:solidFill>
                <a:latin typeface="Arial"/>
                <a:cs typeface="Arial"/>
              </a:rPr>
              <a:t>(7</a:t>
            </a:r>
            <a:r>
              <a:rPr sz="2000" spc="-5" dirty="0">
                <a:solidFill>
                  <a:srgbClr val="FFFFFF"/>
                </a:solidFill>
                <a:latin typeface="Arial"/>
                <a:cs typeface="Arial"/>
              </a:rPr>
              <a:t>)</a:t>
            </a:r>
            <a:r>
              <a:rPr sz="2000" spc="-5" dirty="0">
                <a:solidFill>
                  <a:srgbClr val="FFFFFF"/>
                </a:solidFill>
                <a:latin typeface="华文中宋"/>
                <a:cs typeface="华文中宋"/>
              </a:rPr>
              <a:t>有什么样的联系需要区分</a:t>
            </a:r>
            <a:r>
              <a:rPr sz="2000" dirty="0">
                <a:solidFill>
                  <a:srgbClr val="FFFFFF"/>
                </a:solidFill>
                <a:latin typeface="华文中宋"/>
                <a:cs typeface="华文中宋"/>
              </a:rPr>
              <a:t>呢</a:t>
            </a:r>
            <a:r>
              <a:rPr sz="2000" spc="-5" dirty="0">
                <a:solidFill>
                  <a:srgbClr val="FFFFFF"/>
                </a:solidFill>
                <a:latin typeface="Arial"/>
                <a:cs typeface="Arial"/>
              </a:rPr>
              <a:t>?</a:t>
            </a:r>
            <a:endParaRPr sz="2000">
              <a:latin typeface="Arial"/>
              <a:cs typeface="Arial"/>
            </a:endParaRPr>
          </a:p>
        </p:txBody>
      </p:sp>
      <p:sp>
        <p:nvSpPr>
          <p:cNvPr id="9" name="object 9"/>
          <p:cNvSpPr/>
          <p:nvPr/>
        </p:nvSpPr>
        <p:spPr>
          <a:xfrm>
            <a:off x="1043063" y="5038344"/>
            <a:ext cx="5058155" cy="1581150"/>
          </a:xfrm>
          <a:prstGeom prst="rect">
            <a:avLst/>
          </a:prstGeom>
          <a:blipFill>
            <a:blip r:embed="rId3" cstate="print"/>
            <a:stretch>
              <a:fillRect/>
            </a:stretch>
          </a:blip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10" name="object 10"/>
          <p:cNvSpPr/>
          <p:nvPr/>
        </p:nvSpPr>
        <p:spPr>
          <a:xfrm>
            <a:off x="3160661" y="6134100"/>
            <a:ext cx="1522730" cy="965200"/>
          </a:xfrm>
          <a:custGeom>
            <a:avLst/>
            <a:gdLst/>
            <a:ahLst/>
            <a:cxnLst/>
            <a:rect l="l" t="t" r="r" b="b"/>
            <a:pathLst>
              <a:path w="1522729" h="965200">
                <a:moveTo>
                  <a:pt x="1522476" y="482346"/>
                </a:moveTo>
                <a:lnTo>
                  <a:pt x="1519953" y="442744"/>
                </a:lnTo>
                <a:lnTo>
                  <a:pt x="1512518" y="404032"/>
                </a:lnTo>
                <a:lnTo>
                  <a:pt x="1500364" y="366332"/>
                </a:lnTo>
                <a:lnTo>
                  <a:pt x="1483687" y="329769"/>
                </a:lnTo>
                <a:lnTo>
                  <a:pt x="1462682" y="294465"/>
                </a:lnTo>
                <a:lnTo>
                  <a:pt x="1437546" y="260544"/>
                </a:lnTo>
                <a:lnTo>
                  <a:pt x="1408473" y="228130"/>
                </a:lnTo>
                <a:lnTo>
                  <a:pt x="1375659" y="197345"/>
                </a:lnTo>
                <a:lnTo>
                  <a:pt x="1339300" y="168314"/>
                </a:lnTo>
                <a:lnTo>
                  <a:pt x="1299591" y="141160"/>
                </a:lnTo>
                <a:lnTo>
                  <a:pt x="1256726" y="116006"/>
                </a:lnTo>
                <a:lnTo>
                  <a:pt x="1210903" y="92976"/>
                </a:lnTo>
                <a:lnTo>
                  <a:pt x="1162316" y="72193"/>
                </a:lnTo>
                <a:lnTo>
                  <a:pt x="1111160" y="53780"/>
                </a:lnTo>
                <a:lnTo>
                  <a:pt x="1057632" y="37861"/>
                </a:lnTo>
                <a:lnTo>
                  <a:pt x="1001926" y="24560"/>
                </a:lnTo>
                <a:lnTo>
                  <a:pt x="944238" y="14000"/>
                </a:lnTo>
                <a:lnTo>
                  <a:pt x="884764" y="6304"/>
                </a:lnTo>
                <a:lnTo>
                  <a:pt x="823698" y="1596"/>
                </a:lnTo>
                <a:lnTo>
                  <a:pt x="761238" y="0"/>
                </a:lnTo>
                <a:lnTo>
                  <a:pt x="698777" y="1596"/>
                </a:lnTo>
                <a:lnTo>
                  <a:pt x="637711" y="6304"/>
                </a:lnTo>
                <a:lnTo>
                  <a:pt x="578237" y="14000"/>
                </a:lnTo>
                <a:lnTo>
                  <a:pt x="520549" y="24560"/>
                </a:lnTo>
                <a:lnTo>
                  <a:pt x="464843" y="37861"/>
                </a:lnTo>
                <a:lnTo>
                  <a:pt x="411315" y="53780"/>
                </a:lnTo>
                <a:lnTo>
                  <a:pt x="360159" y="72193"/>
                </a:lnTo>
                <a:lnTo>
                  <a:pt x="311572" y="92976"/>
                </a:lnTo>
                <a:lnTo>
                  <a:pt x="265749" y="116006"/>
                </a:lnTo>
                <a:lnTo>
                  <a:pt x="222885" y="141160"/>
                </a:lnTo>
                <a:lnTo>
                  <a:pt x="183175" y="168314"/>
                </a:lnTo>
                <a:lnTo>
                  <a:pt x="146816" y="197345"/>
                </a:lnTo>
                <a:lnTo>
                  <a:pt x="114002" y="228130"/>
                </a:lnTo>
                <a:lnTo>
                  <a:pt x="84929" y="260544"/>
                </a:lnTo>
                <a:lnTo>
                  <a:pt x="59793" y="294465"/>
                </a:lnTo>
                <a:lnTo>
                  <a:pt x="38788" y="329769"/>
                </a:lnTo>
                <a:lnTo>
                  <a:pt x="22111" y="366332"/>
                </a:lnTo>
                <a:lnTo>
                  <a:pt x="9957" y="404032"/>
                </a:lnTo>
                <a:lnTo>
                  <a:pt x="2522" y="442744"/>
                </a:lnTo>
                <a:lnTo>
                  <a:pt x="0" y="482346"/>
                </a:lnTo>
                <a:lnTo>
                  <a:pt x="2522" y="521947"/>
                </a:lnTo>
                <a:lnTo>
                  <a:pt x="9957" y="560659"/>
                </a:lnTo>
                <a:lnTo>
                  <a:pt x="22111" y="598359"/>
                </a:lnTo>
                <a:lnTo>
                  <a:pt x="38788" y="634922"/>
                </a:lnTo>
                <a:lnTo>
                  <a:pt x="59793" y="670226"/>
                </a:lnTo>
                <a:lnTo>
                  <a:pt x="84929" y="704147"/>
                </a:lnTo>
                <a:lnTo>
                  <a:pt x="114002" y="736561"/>
                </a:lnTo>
                <a:lnTo>
                  <a:pt x="134874" y="756142"/>
                </a:lnTo>
                <a:lnTo>
                  <a:pt x="134874" y="482346"/>
                </a:lnTo>
                <a:lnTo>
                  <a:pt x="136950" y="449758"/>
                </a:lnTo>
                <a:lnTo>
                  <a:pt x="153076" y="386877"/>
                </a:lnTo>
                <a:lnTo>
                  <a:pt x="184094" y="327731"/>
                </a:lnTo>
                <a:lnTo>
                  <a:pt x="228713" y="273134"/>
                </a:lnTo>
                <a:lnTo>
                  <a:pt x="285645" y="223900"/>
                </a:lnTo>
                <a:lnTo>
                  <a:pt x="318325" y="201549"/>
                </a:lnTo>
                <a:lnTo>
                  <a:pt x="353600" y="180843"/>
                </a:lnTo>
                <a:lnTo>
                  <a:pt x="391308" y="161885"/>
                </a:lnTo>
                <a:lnTo>
                  <a:pt x="431288" y="144776"/>
                </a:lnTo>
                <a:lnTo>
                  <a:pt x="473380" y="129619"/>
                </a:lnTo>
                <a:lnTo>
                  <a:pt x="517421" y="116514"/>
                </a:lnTo>
                <a:lnTo>
                  <a:pt x="563252" y="105564"/>
                </a:lnTo>
                <a:lnTo>
                  <a:pt x="610710" y="96870"/>
                </a:lnTo>
                <a:lnTo>
                  <a:pt x="659634" y="90534"/>
                </a:lnTo>
                <a:lnTo>
                  <a:pt x="709864" y="86658"/>
                </a:lnTo>
                <a:lnTo>
                  <a:pt x="761238" y="85344"/>
                </a:lnTo>
                <a:lnTo>
                  <a:pt x="812611" y="86658"/>
                </a:lnTo>
                <a:lnTo>
                  <a:pt x="862841" y="90534"/>
                </a:lnTo>
                <a:lnTo>
                  <a:pt x="911765" y="96870"/>
                </a:lnTo>
                <a:lnTo>
                  <a:pt x="959223" y="105564"/>
                </a:lnTo>
                <a:lnTo>
                  <a:pt x="1005054" y="116514"/>
                </a:lnTo>
                <a:lnTo>
                  <a:pt x="1049095" y="129619"/>
                </a:lnTo>
                <a:lnTo>
                  <a:pt x="1091187" y="144776"/>
                </a:lnTo>
                <a:lnTo>
                  <a:pt x="1131167" y="161885"/>
                </a:lnTo>
                <a:lnTo>
                  <a:pt x="1168875" y="180843"/>
                </a:lnTo>
                <a:lnTo>
                  <a:pt x="1204150" y="201549"/>
                </a:lnTo>
                <a:lnTo>
                  <a:pt x="1236830" y="223900"/>
                </a:lnTo>
                <a:lnTo>
                  <a:pt x="1266754" y="247796"/>
                </a:lnTo>
                <a:lnTo>
                  <a:pt x="1317691" y="299813"/>
                </a:lnTo>
                <a:lnTo>
                  <a:pt x="1355671" y="356786"/>
                </a:lnTo>
                <a:lnTo>
                  <a:pt x="1379404" y="417902"/>
                </a:lnTo>
                <a:lnTo>
                  <a:pt x="1387602" y="482346"/>
                </a:lnTo>
                <a:lnTo>
                  <a:pt x="1387602" y="756142"/>
                </a:lnTo>
                <a:lnTo>
                  <a:pt x="1408473" y="736561"/>
                </a:lnTo>
                <a:lnTo>
                  <a:pt x="1437546" y="704147"/>
                </a:lnTo>
                <a:lnTo>
                  <a:pt x="1462682" y="670226"/>
                </a:lnTo>
                <a:lnTo>
                  <a:pt x="1483687" y="634922"/>
                </a:lnTo>
                <a:lnTo>
                  <a:pt x="1500364" y="598359"/>
                </a:lnTo>
                <a:lnTo>
                  <a:pt x="1512518" y="560659"/>
                </a:lnTo>
                <a:lnTo>
                  <a:pt x="1519953" y="521947"/>
                </a:lnTo>
                <a:lnTo>
                  <a:pt x="1522476" y="482346"/>
                </a:lnTo>
                <a:close/>
              </a:path>
              <a:path w="1522729" h="965200">
                <a:moveTo>
                  <a:pt x="1387602" y="756142"/>
                </a:moveTo>
                <a:lnTo>
                  <a:pt x="1387602" y="482346"/>
                </a:lnTo>
                <a:lnTo>
                  <a:pt x="1385525" y="514933"/>
                </a:lnTo>
                <a:lnTo>
                  <a:pt x="1379404" y="546789"/>
                </a:lnTo>
                <a:lnTo>
                  <a:pt x="1355671" y="607905"/>
                </a:lnTo>
                <a:lnTo>
                  <a:pt x="1317691" y="664878"/>
                </a:lnTo>
                <a:lnTo>
                  <a:pt x="1266754" y="716895"/>
                </a:lnTo>
                <a:lnTo>
                  <a:pt x="1236830" y="740791"/>
                </a:lnTo>
                <a:lnTo>
                  <a:pt x="1204150" y="763143"/>
                </a:lnTo>
                <a:lnTo>
                  <a:pt x="1168875" y="783848"/>
                </a:lnTo>
                <a:lnTo>
                  <a:pt x="1131167" y="802806"/>
                </a:lnTo>
                <a:lnTo>
                  <a:pt x="1091187" y="819915"/>
                </a:lnTo>
                <a:lnTo>
                  <a:pt x="1049095" y="835072"/>
                </a:lnTo>
                <a:lnTo>
                  <a:pt x="1005054" y="848177"/>
                </a:lnTo>
                <a:lnTo>
                  <a:pt x="959223" y="859127"/>
                </a:lnTo>
                <a:lnTo>
                  <a:pt x="911765" y="867821"/>
                </a:lnTo>
                <a:lnTo>
                  <a:pt x="862841" y="874157"/>
                </a:lnTo>
                <a:lnTo>
                  <a:pt x="812611" y="878033"/>
                </a:lnTo>
                <a:lnTo>
                  <a:pt x="761238" y="879348"/>
                </a:lnTo>
                <a:lnTo>
                  <a:pt x="709864" y="878033"/>
                </a:lnTo>
                <a:lnTo>
                  <a:pt x="659634" y="874157"/>
                </a:lnTo>
                <a:lnTo>
                  <a:pt x="610710" y="867821"/>
                </a:lnTo>
                <a:lnTo>
                  <a:pt x="563252" y="859127"/>
                </a:lnTo>
                <a:lnTo>
                  <a:pt x="517421" y="848177"/>
                </a:lnTo>
                <a:lnTo>
                  <a:pt x="473380" y="835072"/>
                </a:lnTo>
                <a:lnTo>
                  <a:pt x="431288" y="819915"/>
                </a:lnTo>
                <a:lnTo>
                  <a:pt x="391308" y="802806"/>
                </a:lnTo>
                <a:lnTo>
                  <a:pt x="353600" y="783848"/>
                </a:lnTo>
                <a:lnTo>
                  <a:pt x="318325" y="763143"/>
                </a:lnTo>
                <a:lnTo>
                  <a:pt x="285645" y="740791"/>
                </a:lnTo>
                <a:lnTo>
                  <a:pt x="255721" y="716895"/>
                </a:lnTo>
                <a:lnTo>
                  <a:pt x="204784" y="664878"/>
                </a:lnTo>
                <a:lnTo>
                  <a:pt x="166804" y="607905"/>
                </a:lnTo>
                <a:lnTo>
                  <a:pt x="143071" y="546789"/>
                </a:lnTo>
                <a:lnTo>
                  <a:pt x="134874" y="482346"/>
                </a:lnTo>
                <a:lnTo>
                  <a:pt x="134874" y="756142"/>
                </a:lnTo>
                <a:lnTo>
                  <a:pt x="183175" y="796377"/>
                </a:lnTo>
                <a:lnTo>
                  <a:pt x="222885" y="823531"/>
                </a:lnTo>
                <a:lnTo>
                  <a:pt x="265749" y="848685"/>
                </a:lnTo>
                <a:lnTo>
                  <a:pt x="311572" y="871715"/>
                </a:lnTo>
                <a:lnTo>
                  <a:pt x="360159" y="892498"/>
                </a:lnTo>
                <a:lnTo>
                  <a:pt x="411315" y="910911"/>
                </a:lnTo>
                <a:lnTo>
                  <a:pt x="464843" y="926830"/>
                </a:lnTo>
                <a:lnTo>
                  <a:pt x="520549" y="940131"/>
                </a:lnTo>
                <a:lnTo>
                  <a:pt x="578237" y="950691"/>
                </a:lnTo>
                <a:lnTo>
                  <a:pt x="637711" y="958387"/>
                </a:lnTo>
                <a:lnTo>
                  <a:pt x="698777" y="963095"/>
                </a:lnTo>
                <a:lnTo>
                  <a:pt x="761238" y="964692"/>
                </a:lnTo>
                <a:lnTo>
                  <a:pt x="823698" y="963095"/>
                </a:lnTo>
                <a:lnTo>
                  <a:pt x="884764" y="958387"/>
                </a:lnTo>
                <a:lnTo>
                  <a:pt x="944238" y="950691"/>
                </a:lnTo>
                <a:lnTo>
                  <a:pt x="1001926" y="940131"/>
                </a:lnTo>
                <a:lnTo>
                  <a:pt x="1057632" y="926830"/>
                </a:lnTo>
                <a:lnTo>
                  <a:pt x="1111160" y="910911"/>
                </a:lnTo>
                <a:lnTo>
                  <a:pt x="1162316" y="892498"/>
                </a:lnTo>
                <a:lnTo>
                  <a:pt x="1210903" y="871715"/>
                </a:lnTo>
                <a:lnTo>
                  <a:pt x="1256726" y="848685"/>
                </a:lnTo>
                <a:lnTo>
                  <a:pt x="1299591" y="823531"/>
                </a:lnTo>
                <a:lnTo>
                  <a:pt x="1339300" y="796377"/>
                </a:lnTo>
                <a:lnTo>
                  <a:pt x="1375659" y="767346"/>
                </a:lnTo>
                <a:lnTo>
                  <a:pt x="1387602" y="756142"/>
                </a:lnTo>
                <a:close/>
              </a:path>
            </a:pathLst>
          </a:custGeom>
          <a:solidFill>
            <a:srgbClr val="B90000"/>
          </a:solidFill>
        </p:spPr>
        <p:txBody>
          <a:bodyPr wrap="square" lIns="0" tIns="0" rIns="0" bIns="0" rtlCol="0"/>
          <a:lstStyle/>
          <a:p>
            <a:endParaRPr/>
          </a:p>
        </p:txBody>
      </p:sp>
      <p:sp>
        <p:nvSpPr>
          <p:cNvPr id="11" name="object 11"/>
          <p:cNvSpPr/>
          <p:nvPr/>
        </p:nvSpPr>
        <p:spPr>
          <a:xfrm>
            <a:off x="3286391" y="6213347"/>
            <a:ext cx="1271905" cy="806450"/>
          </a:xfrm>
          <a:custGeom>
            <a:avLst/>
            <a:gdLst/>
            <a:ahLst/>
            <a:cxnLst/>
            <a:rect l="l" t="t" r="r" b="b"/>
            <a:pathLst>
              <a:path w="1271904" h="806450">
                <a:moveTo>
                  <a:pt x="1271778" y="403097"/>
                </a:moveTo>
                <a:lnTo>
                  <a:pt x="1263447" y="337742"/>
                </a:lnTo>
                <a:lnTo>
                  <a:pt x="1239328" y="275734"/>
                </a:lnTo>
                <a:lnTo>
                  <a:pt x="1200735" y="217904"/>
                </a:lnTo>
                <a:lnTo>
                  <a:pt x="1148980" y="165085"/>
                </a:lnTo>
                <a:lnTo>
                  <a:pt x="1118576" y="140815"/>
                </a:lnTo>
                <a:lnTo>
                  <a:pt x="1085373" y="118109"/>
                </a:lnTo>
                <a:lnTo>
                  <a:pt x="1049536" y="97073"/>
                </a:lnTo>
                <a:lnTo>
                  <a:pt x="1011228" y="77809"/>
                </a:lnTo>
                <a:lnTo>
                  <a:pt x="970614" y="60422"/>
                </a:lnTo>
                <a:lnTo>
                  <a:pt x="927857" y="45015"/>
                </a:lnTo>
                <a:lnTo>
                  <a:pt x="883122" y="31694"/>
                </a:lnTo>
                <a:lnTo>
                  <a:pt x="836572" y="20561"/>
                </a:lnTo>
                <a:lnTo>
                  <a:pt x="788371" y="11722"/>
                </a:lnTo>
                <a:lnTo>
                  <a:pt x="738685" y="5279"/>
                </a:lnTo>
                <a:lnTo>
                  <a:pt x="687675" y="1337"/>
                </a:lnTo>
                <a:lnTo>
                  <a:pt x="635508" y="0"/>
                </a:lnTo>
                <a:lnTo>
                  <a:pt x="583345" y="1337"/>
                </a:lnTo>
                <a:lnTo>
                  <a:pt x="532352" y="5279"/>
                </a:lnTo>
                <a:lnTo>
                  <a:pt x="482690" y="11722"/>
                </a:lnTo>
                <a:lnTo>
                  <a:pt x="434522" y="20561"/>
                </a:lnTo>
                <a:lnTo>
                  <a:pt x="388012" y="31694"/>
                </a:lnTo>
                <a:lnTo>
                  <a:pt x="343322" y="45015"/>
                </a:lnTo>
                <a:lnTo>
                  <a:pt x="300616" y="60422"/>
                </a:lnTo>
                <a:lnTo>
                  <a:pt x="260055" y="77809"/>
                </a:lnTo>
                <a:lnTo>
                  <a:pt x="221803" y="97073"/>
                </a:lnTo>
                <a:lnTo>
                  <a:pt x="186023" y="118110"/>
                </a:lnTo>
                <a:lnTo>
                  <a:pt x="152877" y="140815"/>
                </a:lnTo>
                <a:lnTo>
                  <a:pt x="122529" y="165085"/>
                </a:lnTo>
                <a:lnTo>
                  <a:pt x="70877" y="217904"/>
                </a:lnTo>
                <a:lnTo>
                  <a:pt x="32369" y="275734"/>
                </a:lnTo>
                <a:lnTo>
                  <a:pt x="8309" y="337742"/>
                </a:lnTo>
                <a:lnTo>
                  <a:pt x="0" y="403098"/>
                </a:lnTo>
                <a:lnTo>
                  <a:pt x="2104" y="436141"/>
                </a:lnTo>
                <a:lnTo>
                  <a:pt x="18452" y="499927"/>
                </a:lnTo>
                <a:lnTo>
                  <a:pt x="49899" y="559950"/>
                </a:lnTo>
                <a:lnTo>
                  <a:pt x="95141" y="615379"/>
                </a:lnTo>
                <a:lnTo>
                  <a:pt x="152877" y="665380"/>
                </a:lnTo>
                <a:lnTo>
                  <a:pt x="186023" y="688086"/>
                </a:lnTo>
                <a:lnTo>
                  <a:pt x="221803" y="709122"/>
                </a:lnTo>
                <a:lnTo>
                  <a:pt x="260055" y="728386"/>
                </a:lnTo>
                <a:lnTo>
                  <a:pt x="300616" y="745773"/>
                </a:lnTo>
                <a:lnTo>
                  <a:pt x="343322" y="761180"/>
                </a:lnTo>
                <a:lnTo>
                  <a:pt x="388012" y="774501"/>
                </a:lnTo>
                <a:lnTo>
                  <a:pt x="434522" y="785634"/>
                </a:lnTo>
                <a:lnTo>
                  <a:pt x="482690" y="794473"/>
                </a:lnTo>
                <a:lnTo>
                  <a:pt x="532352" y="800916"/>
                </a:lnTo>
                <a:lnTo>
                  <a:pt x="583345" y="804858"/>
                </a:lnTo>
                <a:lnTo>
                  <a:pt x="635508" y="806196"/>
                </a:lnTo>
                <a:lnTo>
                  <a:pt x="687675" y="804858"/>
                </a:lnTo>
                <a:lnTo>
                  <a:pt x="738685" y="800916"/>
                </a:lnTo>
                <a:lnTo>
                  <a:pt x="788371" y="794473"/>
                </a:lnTo>
                <a:lnTo>
                  <a:pt x="836572" y="785634"/>
                </a:lnTo>
                <a:lnTo>
                  <a:pt x="883122" y="774501"/>
                </a:lnTo>
                <a:lnTo>
                  <a:pt x="927857" y="761180"/>
                </a:lnTo>
                <a:lnTo>
                  <a:pt x="970614" y="745773"/>
                </a:lnTo>
                <a:lnTo>
                  <a:pt x="1011228" y="728386"/>
                </a:lnTo>
                <a:lnTo>
                  <a:pt x="1049536" y="709122"/>
                </a:lnTo>
                <a:lnTo>
                  <a:pt x="1085373" y="688086"/>
                </a:lnTo>
                <a:lnTo>
                  <a:pt x="1118576" y="665380"/>
                </a:lnTo>
                <a:lnTo>
                  <a:pt x="1148980" y="641110"/>
                </a:lnTo>
                <a:lnTo>
                  <a:pt x="1200735" y="588291"/>
                </a:lnTo>
                <a:lnTo>
                  <a:pt x="1239328" y="530461"/>
                </a:lnTo>
                <a:lnTo>
                  <a:pt x="1263447" y="468453"/>
                </a:lnTo>
                <a:lnTo>
                  <a:pt x="1271778" y="403097"/>
                </a:lnTo>
                <a:close/>
              </a:path>
            </a:pathLst>
          </a:custGeom>
          <a:solidFill>
            <a:srgbClr val="FFFF66"/>
          </a:solidFill>
        </p:spPr>
        <p:txBody>
          <a:bodyPr wrap="square" lIns="0" tIns="0" rIns="0" bIns="0" rtlCol="0"/>
          <a:lstStyle/>
          <a:p>
            <a:endParaRPr/>
          </a:p>
        </p:txBody>
      </p:sp>
      <p:sp>
        <p:nvSpPr>
          <p:cNvPr id="12" name="object 12"/>
          <p:cNvSpPr/>
          <p:nvPr/>
        </p:nvSpPr>
        <p:spPr>
          <a:xfrm>
            <a:off x="3286391" y="6213347"/>
            <a:ext cx="1271905" cy="806450"/>
          </a:xfrm>
          <a:custGeom>
            <a:avLst/>
            <a:gdLst/>
            <a:ahLst/>
            <a:cxnLst/>
            <a:rect l="l" t="t" r="r" b="b"/>
            <a:pathLst>
              <a:path w="1271904" h="806450">
                <a:moveTo>
                  <a:pt x="635508" y="0"/>
                </a:moveTo>
                <a:lnTo>
                  <a:pt x="583345" y="1337"/>
                </a:lnTo>
                <a:lnTo>
                  <a:pt x="532352" y="5279"/>
                </a:lnTo>
                <a:lnTo>
                  <a:pt x="482690" y="11722"/>
                </a:lnTo>
                <a:lnTo>
                  <a:pt x="434522" y="20561"/>
                </a:lnTo>
                <a:lnTo>
                  <a:pt x="388012" y="31694"/>
                </a:lnTo>
                <a:lnTo>
                  <a:pt x="343322" y="45015"/>
                </a:lnTo>
                <a:lnTo>
                  <a:pt x="300616" y="60422"/>
                </a:lnTo>
                <a:lnTo>
                  <a:pt x="260055" y="77809"/>
                </a:lnTo>
                <a:lnTo>
                  <a:pt x="221803" y="97073"/>
                </a:lnTo>
                <a:lnTo>
                  <a:pt x="186023" y="118110"/>
                </a:lnTo>
                <a:lnTo>
                  <a:pt x="152877" y="140815"/>
                </a:lnTo>
                <a:lnTo>
                  <a:pt x="122529" y="165085"/>
                </a:lnTo>
                <a:lnTo>
                  <a:pt x="70877" y="217904"/>
                </a:lnTo>
                <a:lnTo>
                  <a:pt x="32369" y="275734"/>
                </a:lnTo>
                <a:lnTo>
                  <a:pt x="8309" y="337742"/>
                </a:lnTo>
                <a:lnTo>
                  <a:pt x="0" y="403098"/>
                </a:lnTo>
                <a:lnTo>
                  <a:pt x="2104" y="436141"/>
                </a:lnTo>
                <a:lnTo>
                  <a:pt x="18452" y="499927"/>
                </a:lnTo>
                <a:lnTo>
                  <a:pt x="49899" y="559950"/>
                </a:lnTo>
                <a:lnTo>
                  <a:pt x="95141" y="615379"/>
                </a:lnTo>
                <a:lnTo>
                  <a:pt x="152877" y="665380"/>
                </a:lnTo>
                <a:lnTo>
                  <a:pt x="186023" y="688086"/>
                </a:lnTo>
                <a:lnTo>
                  <a:pt x="221803" y="709122"/>
                </a:lnTo>
                <a:lnTo>
                  <a:pt x="260055" y="728386"/>
                </a:lnTo>
                <a:lnTo>
                  <a:pt x="300616" y="745773"/>
                </a:lnTo>
                <a:lnTo>
                  <a:pt x="343322" y="761180"/>
                </a:lnTo>
                <a:lnTo>
                  <a:pt x="388012" y="774501"/>
                </a:lnTo>
                <a:lnTo>
                  <a:pt x="434522" y="785634"/>
                </a:lnTo>
                <a:lnTo>
                  <a:pt x="482690" y="794473"/>
                </a:lnTo>
                <a:lnTo>
                  <a:pt x="532352" y="800916"/>
                </a:lnTo>
                <a:lnTo>
                  <a:pt x="583345" y="804858"/>
                </a:lnTo>
                <a:lnTo>
                  <a:pt x="635508" y="806196"/>
                </a:lnTo>
                <a:lnTo>
                  <a:pt x="687675" y="804858"/>
                </a:lnTo>
                <a:lnTo>
                  <a:pt x="738685" y="800916"/>
                </a:lnTo>
                <a:lnTo>
                  <a:pt x="788371" y="794473"/>
                </a:lnTo>
                <a:lnTo>
                  <a:pt x="836572" y="785634"/>
                </a:lnTo>
                <a:lnTo>
                  <a:pt x="883122" y="774501"/>
                </a:lnTo>
                <a:lnTo>
                  <a:pt x="927857" y="761180"/>
                </a:lnTo>
                <a:lnTo>
                  <a:pt x="970614" y="745773"/>
                </a:lnTo>
                <a:lnTo>
                  <a:pt x="1011228" y="728386"/>
                </a:lnTo>
                <a:lnTo>
                  <a:pt x="1049536" y="709122"/>
                </a:lnTo>
                <a:lnTo>
                  <a:pt x="1085373" y="688086"/>
                </a:lnTo>
                <a:lnTo>
                  <a:pt x="1118576" y="665380"/>
                </a:lnTo>
                <a:lnTo>
                  <a:pt x="1148980" y="641110"/>
                </a:lnTo>
                <a:lnTo>
                  <a:pt x="1200735" y="588291"/>
                </a:lnTo>
                <a:lnTo>
                  <a:pt x="1239328" y="530461"/>
                </a:lnTo>
                <a:lnTo>
                  <a:pt x="1263447" y="468453"/>
                </a:lnTo>
                <a:lnTo>
                  <a:pt x="1271778" y="403097"/>
                </a:lnTo>
                <a:lnTo>
                  <a:pt x="1269667" y="370054"/>
                </a:lnTo>
                <a:lnTo>
                  <a:pt x="1253279" y="306268"/>
                </a:lnTo>
                <a:lnTo>
                  <a:pt x="1221759" y="246245"/>
                </a:lnTo>
                <a:lnTo>
                  <a:pt x="1176421" y="190816"/>
                </a:lnTo>
                <a:lnTo>
                  <a:pt x="1118576" y="140815"/>
                </a:lnTo>
                <a:lnTo>
                  <a:pt x="1085373" y="118109"/>
                </a:lnTo>
                <a:lnTo>
                  <a:pt x="1049536" y="97073"/>
                </a:lnTo>
                <a:lnTo>
                  <a:pt x="1011228" y="77809"/>
                </a:lnTo>
                <a:lnTo>
                  <a:pt x="970614" y="60422"/>
                </a:lnTo>
                <a:lnTo>
                  <a:pt x="927857" y="45015"/>
                </a:lnTo>
                <a:lnTo>
                  <a:pt x="883122" y="31694"/>
                </a:lnTo>
                <a:lnTo>
                  <a:pt x="836572" y="20561"/>
                </a:lnTo>
                <a:lnTo>
                  <a:pt x="788371" y="11722"/>
                </a:lnTo>
                <a:lnTo>
                  <a:pt x="738685" y="5279"/>
                </a:lnTo>
                <a:lnTo>
                  <a:pt x="687675" y="1337"/>
                </a:lnTo>
                <a:lnTo>
                  <a:pt x="635508" y="0"/>
                </a:lnTo>
                <a:close/>
              </a:path>
            </a:pathLst>
          </a:custGeom>
          <a:ln w="28574">
            <a:solidFill>
              <a:srgbClr val="FFFFFF"/>
            </a:solidFill>
          </a:ln>
        </p:spPr>
        <p:txBody>
          <a:bodyPr wrap="square" lIns="0" tIns="0" rIns="0" bIns="0" rtlCol="0"/>
          <a:lstStyle/>
          <a:p>
            <a:endParaRPr/>
          </a:p>
        </p:txBody>
      </p:sp>
      <p:sp>
        <p:nvSpPr>
          <p:cNvPr id="13" name="object 13"/>
          <p:cNvSpPr txBox="1"/>
          <p:nvPr/>
        </p:nvSpPr>
        <p:spPr>
          <a:xfrm>
            <a:off x="3375793" y="6369205"/>
            <a:ext cx="1091565" cy="646331"/>
          </a:xfrm>
          <a:prstGeom prst="rect">
            <a:avLst/>
          </a:prstGeom>
        </p:spPr>
        <p:txBody>
          <a:bodyPr vert="horz" wrap="square" lIns="0" tIns="0" rIns="0" bIns="0" rtlCol="0">
            <a:spAutoFit/>
          </a:bodyPr>
          <a:lstStyle/>
          <a:p>
            <a:pPr marL="12065" marR="5080" algn="ctr">
              <a:lnSpc>
                <a:spcPct val="100000"/>
              </a:lnSpc>
            </a:pPr>
            <a:r>
              <a:rPr sz="1400" b="1" spc="-5" dirty="0">
                <a:solidFill>
                  <a:srgbClr val="3333CC"/>
                </a:solidFill>
                <a:latin typeface="Microsoft JhengHei UI" panose="020B0604030504040204" pitchFamily="34" charset="-120"/>
                <a:ea typeface="Microsoft JhengHei UI" panose="020B0604030504040204" pitchFamily="34" charset="-120"/>
                <a:cs typeface="微软雅黑"/>
              </a:rPr>
              <a:t>外键是两个表 之间“联系” 的纽带</a:t>
            </a:r>
            <a:endParaRPr sz="1400">
              <a:latin typeface="Microsoft JhengHei UI" panose="020B0604030504040204" pitchFamily="34" charset="-120"/>
              <a:ea typeface="Microsoft JhengHei UI" panose="020B0604030504040204" pitchFamily="34" charset="-120"/>
              <a:cs typeface="微软雅黑"/>
            </a:endParaRPr>
          </a:p>
        </p:txBody>
      </p:sp>
      <p:sp>
        <p:nvSpPr>
          <p:cNvPr id="22" name="矩形 21">
            <a:extLst>
              <a:ext uri="{FF2B5EF4-FFF2-40B4-BE49-F238E27FC236}">
                <a16:creationId xmlns="" xmlns:a16="http://schemas.microsoft.com/office/drawing/2014/main" id="{F70E343C-A3FD-443B-8DEE-1058508EADDE}"/>
              </a:ext>
            </a:extLst>
          </p:cNvPr>
          <p:cNvSpPr/>
          <p:nvPr/>
        </p:nvSpPr>
        <p:spPr>
          <a:xfrm>
            <a:off x="241300" y="383633"/>
            <a:ext cx="59436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Microsoft JhengHei" panose="020B0604030504040204" pitchFamily="34" charset="-120"/>
                <a:ea typeface="Microsoft JhengHei" panose="020B0604030504040204" pitchFamily="34" charset="-120"/>
              </a:rPr>
              <a:t>E-R</a:t>
            </a:r>
            <a:r>
              <a:rPr lang="zh-CN" altLang="en-US" sz="2800" b="1" u="dbl" spc="-5" dirty="0">
                <a:solidFill>
                  <a:srgbClr val="000000"/>
                </a:solidFill>
                <a:latin typeface="Microsoft JhengHei" panose="020B0604030504040204" pitchFamily="34" charset="-120"/>
                <a:ea typeface="Microsoft JhengHei" panose="020B0604030504040204" pitchFamily="34" charset="-120"/>
              </a:rPr>
              <a:t>模型</a:t>
            </a:r>
            <a:r>
              <a:rPr lang="en-US" altLang="zh-CN" sz="2800" b="1" u="dbl" spc="-5" dirty="0">
                <a:solidFill>
                  <a:srgbClr val="000000"/>
                </a:solidFill>
                <a:latin typeface="Microsoft JhengHei" panose="020B0604030504040204" pitchFamily="34" charset="-120"/>
                <a:ea typeface="Microsoft JhengHei" panose="020B0604030504040204" pitchFamily="34" charset="-120"/>
              </a:rPr>
              <a:t>--</a:t>
            </a:r>
            <a:r>
              <a:rPr lang="zh-CN" altLang="en-US" sz="2800" b="1" u="dbl" spc="-5" dirty="0">
                <a:solidFill>
                  <a:srgbClr val="000000"/>
                </a:solidFill>
                <a:latin typeface="Microsoft JhengHei" panose="020B0604030504040204" pitchFamily="34" charset="-120"/>
                <a:ea typeface="Microsoft JhengHei" panose="020B0604030504040204" pitchFamily="34" charset="-120"/>
              </a:rPr>
              <a:t>数学建模之基本思想</a:t>
            </a:r>
            <a:endParaRPr lang="zh-CN" altLang="en-US" sz="2400" u="dbl"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 xmlns:a16="http://schemas.microsoft.com/office/drawing/2014/main" id="{54CD8B6F-576A-4DAD-A800-DFEBF38C5118}"/>
              </a:ext>
            </a:extLst>
          </p:cNvPr>
          <p:cNvGrpSpPr/>
          <p:nvPr/>
        </p:nvGrpSpPr>
        <p:grpSpPr>
          <a:xfrm>
            <a:off x="6565900" y="4848225"/>
            <a:ext cx="1666239" cy="965835"/>
            <a:chOff x="6562871" y="4774564"/>
            <a:chExt cx="1666239" cy="965835"/>
          </a:xfrm>
        </p:grpSpPr>
        <p:sp>
          <p:nvSpPr>
            <p:cNvPr id="6" name="object 6"/>
            <p:cNvSpPr/>
            <p:nvPr/>
          </p:nvSpPr>
          <p:spPr>
            <a:xfrm>
              <a:off x="6668909" y="4853940"/>
              <a:ext cx="1389380" cy="807085"/>
            </a:xfrm>
            <a:custGeom>
              <a:avLst/>
              <a:gdLst/>
              <a:ahLst/>
              <a:cxnLst/>
              <a:rect l="l" t="t" r="r" b="b"/>
              <a:pathLst>
                <a:path w="1389379" h="807085">
                  <a:moveTo>
                    <a:pt x="1389126" y="403859"/>
                  </a:moveTo>
                  <a:lnTo>
                    <a:pt x="1380037" y="338298"/>
                  </a:lnTo>
                  <a:lnTo>
                    <a:pt x="1353726" y="276124"/>
                  </a:lnTo>
                  <a:lnTo>
                    <a:pt x="1311623" y="218165"/>
                  </a:lnTo>
                  <a:lnTo>
                    <a:pt x="1255160" y="165250"/>
                  </a:lnTo>
                  <a:lnTo>
                    <a:pt x="1221990" y="140942"/>
                  </a:lnTo>
                  <a:lnTo>
                    <a:pt x="1185767" y="118205"/>
                  </a:lnTo>
                  <a:lnTo>
                    <a:pt x="1146669" y="97142"/>
                  </a:lnTo>
                  <a:lnTo>
                    <a:pt x="1104875" y="77858"/>
                  </a:lnTo>
                  <a:lnTo>
                    <a:pt x="1060565" y="60454"/>
                  </a:lnTo>
                  <a:lnTo>
                    <a:pt x="1013916" y="45036"/>
                  </a:lnTo>
                  <a:lnTo>
                    <a:pt x="965108" y="31706"/>
                  </a:lnTo>
                  <a:lnTo>
                    <a:pt x="914320" y="20567"/>
                  </a:lnTo>
                  <a:lnTo>
                    <a:pt x="861731" y="11724"/>
                  </a:lnTo>
                  <a:lnTo>
                    <a:pt x="807519" y="5279"/>
                  </a:lnTo>
                  <a:lnTo>
                    <a:pt x="751864" y="1337"/>
                  </a:lnTo>
                  <a:lnTo>
                    <a:pt x="694944" y="0"/>
                  </a:lnTo>
                  <a:lnTo>
                    <a:pt x="637915" y="1337"/>
                  </a:lnTo>
                  <a:lnTo>
                    <a:pt x="582161" y="5279"/>
                  </a:lnTo>
                  <a:lnTo>
                    <a:pt x="527862" y="11724"/>
                  </a:lnTo>
                  <a:lnTo>
                    <a:pt x="475195" y="20567"/>
                  </a:lnTo>
                  <a:lnTo>
                    <a:pt x="424338" y="31706"/>
                  </a:lnTo>
                  <a:lnTo>
                    <a:pt x="375470" y="45036"/>
                  </a:lnTo>
                  <a:lnTo>
                    <a:pt x="328770" y="60454"/>
                  </a:lnTo>
                  <a:lnTo>
                    <a:pt x="284414" y="77858"/>
                  </a:lnTo>
                  <a:lnTo>
                    <a:pt x="242583" y="97142"/>
                  </a:lnTo>
                  <a:lnTo>
                    <a:pt x="203454" y="118205"/>
                  </a:lnTo>
                  <a:lnTo>
                    <a:pt x="167204" y="140942"/>
                  </a:lnTo>
                  <a:lnTo>
                    <a:pt x="134014" y="165250"/>
                  </a:lnTo>
                  <a:lnTo>
                    <a:pt x="104061" y="191026"/>
                  </a:lnTo>
                  <a:lnTo>
                    <a:pt x="54578" y="246566"/>
                  </a:lnTo>
                  <a:lnTo>
                    <a:pt x="20183" y="306736"/>
                  </a:lnTo>
                  <a:lnTo>
                    <a:pt x="2302" y="370707"/>
                  </a:lnTo>
                  <a:lnTo>
                    <a:pt x="0" y="403860"/>
                  </a:lnTo>
                  <a:lnTo>
                    <a:pt x="2302" y="436903"/>
                  </a:lnTo>
                  <a:lnTo>
                    <a:pt x="20183" y="500689"/>
                  </a:lnTo>
                  <a:lnTo>
                    <a:pt x="54578" y="560712"/>
                  </a:lnTo>
                  <a:lnTo>
                    <a:pt x="104061" y="616141"/>
                  </a:lnTo>
                  <a:lnTo>
                    <a:pt x="134014" y="641872"/>
                  </a:lnTo>
                  <a:lnTo>
                    <a:pt x="167204" y="666142"/>
                  </a:lnTo>
                  <a:lnTo>
                    <a:pt x="203454" y="688848"/>
                  </a:lnTo>
                  <a:lnTo>
                    <a:pt x="242583" y="709884"/>
                  </a:lnTo>
                  <a:lnTo>
                    <a:pt x="284414" y="729148"/>
                  </a:lnTo>
                  <a:lnTo>
                    <a:pt x="328770" y="746535"/>
                  </a:lnTo>
                  <a:lnTo>
                    <a:pt x="375470" y="761942"/>
                  </a:lnTo>
                  <a:lnTo>
                    <a:pt x="424338" y="775263"/>
                  </a:lnTo>
                  <a:lnTo>
                    <a:pt x="475195" y="786396"/>
                  </a:lnTo>
                  <a:lnTo>
                    <a:pt x="527862" y="795235"/>
                  </a:lnTo>
                  <a:lnTo>
                    <a:pt x="582161" y="801678"/>
                  </a:lnTo>
                  <a:lnTo>
                    <a:pt x="637915" y="805620"/>
                  </a:lnTo>
                  <a:lnTo>
                    <a:pt x="694944" y="806958"/>
                  </a:lnTo>
                  <a:lnTo>
                    <a:pt x="751864" y="805620"/>
                  </a:lnTo>
                  <a:lnTo>
                    <a:pt x="807519" y="801678"/>
                  </a:lnTo>
                  <a:lnTo>
                    <a:pt x="861731" y="795235"/>
                  </a:lnTo>
                  <a:lnTo>
                    <a:pt x="914320" y="786396"/>
                  </a:lnTo>
                  <a:lnTo>
                    <a:pt x="965108" y="775263"/>
                  </a:lnTo>
                  <a:lnTo>
                    <a:pt x="1013916" y="761942"/>
                  </a:lnTo>
                  <a:lnTo>
                    <a:pt x="1060565" y="746535"/>
                  </a:lnTo>
                  <a:lnTo>
                    <a:pt x="1104875" y="729148"/>
                  </a:lnTo>
                  <a:lnTo>
                    <a:pt x="1146669" y="709884"/>
                  </a:lnTo>
                  <a:lnTo>
                    <a:pt x="1185767" y="688848"/>
                  </a:lnTo>
                  <a:lnTo>
                    <a:pt x="1221990" y="666142"/>
                  </a:lnTo>
                  <a:lnTo>
                    <a:pt x="1255160" y="641872"/>
                  </a:lnTo>
                  <a:lnTo>
                    <a:pt x="1285097" y="616141"/>
                  </a:lnTo>
                  <a:lnTo>
                    <a:pt x="1334559" y="560712"/>
                  </a:lnTo>
                  <a:lnTo>
                    <a:pt x="1368945" y="500689"/>
                  </a:lnTo>
                  <a:lnTo>
                    <a:pt x="1386824" y="436903"/>
                  </a:lnTo>
                  <a:lnTo>
                    <a:pt x="1389126" y="403859"/>
                  </a:lnTo>
                  <a:close/>
                </a:path>
              </a:pathLst>
            </a:custGeom>
            <a:solidFill>
              <a:srgbClr val="FFFF66"/>
            </a:solidFill>
          </p:spPr>
          <p:txBody>
            <a:bodyPr wrap="square" lIns="0" tIns="0" rIns="0" bIns="0" rtlCol="0"/>
            <a:lstStyle/>
            <a:p>
              <a:endParaRPr/>
            </a:p>
          </p:txBody>
        </p:sp>
        <p:sp>
          <p:nvSpPr>
            <p:cNvPr id="5" name="object 5"/>
            <p:cNvSpPr/>
            <p:nvPr/>
          </p:nvSpPr>
          <p:spPr>
            <a:xfrm>
              <a:off x="6562871" y="4774564"/>
              <a:ext cx="1666239" cy="965835"/>
            </a:xfrm>
            <a:custGeom>
              <a:avLst/>
              <a:gdLst/>
              <a:ahLst/>
              <a:cxnLst/>
              <a:rect l="l" t="t" r="r" b="b"/>
              <a:pathLst>
                <a:path w="1666240" h="965835">
                  <a:moveTo>
                    <a:pt x="1665732" y="483108"/>
                  </a:moveTo>
                  <a:lnTo>
                    <a:pt x="1662967" y="443500"/>
                  </a:lnTo>
                  <a:lnTo>
                    <a:pt x="1654817" y="404772"/>
                  </a:lnTo>
                  <a:lnTo>
                    <a:pt x="1641498" y="367048"/>
                  </a:lnTo>
                  <a:lnTo>
                    <a:pt x="1623224" y="330451"/>
                  </a:lnTo>
                  <a:lnTo>
                    <a:pt x="1600211" y="295108"/>
                  </a:lnTo>
                  <a:lnTo>
                    <a:pt x="1572675" y="261141"/>
                  </a:lnTo>
                  <a:lnTo>
                    <a:pt x="1540831" y="228677"/>
                  </a:lnTo>
                  <a:lnTo>
                    <a:pt x="1504895" y="197839"/>
                  </a:lnTo>
                  <a:lnTo>
                    <a:pt x="1465081" y="168752"/>
                  </a:lnTo>
                  <a:lnTo>
                    <a:pt x="1421606" y="141541"/>
                  </a:lnTo>
                  <a:lnTo>
                    <a:pt x="1374684" y="116330"/>
                  </a:lnTo>
                  <a:lnTo>
                    <a:pt x="1324532" y="93244"/>
                  </a:lnTo>
                  <a:lnTo>
                    <a:pt x="1271365" y="72407"/>
                  </a:lnTo>
                  <a:lnTo>
                    <a:pt x="1215398" y="53945"/>
                  </a:lnTo>
                  <a:lnTo>
                    <a:pt x="1156846" y="37980"/>
                  </a:lnTo>
                  <a:lnTo>
                    <a:pt x="1095926" y="24640"/>
                  </a:lnTo>
                  <a:lnTo>
                    <a:pt x="1032852" y="14046"/>
                  </a:lnTo>
                  <a:lnTo>
                    <a:pt x="967841" y="6326"/>
                  </a:lnTo>
                  <a:lnTo>
                    <a:pt x="901107" y="1602"/>
                  </a:lnTo>
                  <a:lnTo>
                    <a:pt x="832866" y="0"/>
                  </a:lnTo>
                  <a:lnTo>
                    <a:pt x="764521" y="1602"/>
                  </a:lnTo>
                  <a:lnTo>
                    <a:pt x="697705" y="6326"/>
                  </a:lnTo>
                  <a:lnTo>
                    <a:pt x="632631" y="14046"/>
                  </a:lnTo>
                  <a:lnTo>
                    <a:pt x="569512" y="24640"/>
                  </a:lnTo>
                  <a:lnTo>
                    <a:pt x="508563" y="37980"/>
                  </a:lnTo>
                  <a:lnTo>
                    <a:pt x="449997" y="53945"/>
                  </a:lnTo>
                  <a:lnTo>
                    <a:pt x="394028" y="72407"/>
                  </a:lnTo>
                  <a:lnTo>
                    <a:pt x="340870" y="93244"/>
                  </a:lnTo>
                  <a:lnTo>
                    <a:pt x="290735" y="116330"/>
                  </a:lnTo>
                  <a:lnTo>
                    <a:pt x="243840" y="141541"/>
                  </a:lnTo>
                  <a:lnTo>
                    <a:pt x="200395" y="168752"/>
                  </a:lnTo>
                  <a:lnTo>
                    <a:pt x="160617" y="197839"/>
                  </a:lnTo>
                  <a:lnTo>
                    <a:pt x="124718" y="228677"/>
                  </a:lnTo>
                  <a:lnTo>
                    <a:pt x="92912" y="261141"/>
                  </a:lnTo>
                  <a:lnTo>
                    <a:pt x="65412" y="295108"/>
                  </a:lnTo>
                  <a:lnTo>
                    <a:pt x="42434" y="330451"/>
                  </a:lnTo>
                  <a:lnTo>
                    <a:pt x="24189" y="367048"/>
                  </a:lnTo>
                  <a:lnTo>
                    <a:pt x="10893" y="404772"/>
                  </a:lnTo>
                  <a:lnTo>
                    <a:pt x="2759" y="443500"/>
                  </a:lnTo>
                  <a:lnTo>
                    <a:pt x="0" y="483108"/>
                  </a:lnTo>
                  <a:lnTo>
                    <a:pt x="2759" y="522606"/>
                  </a:lnTo>
                  <a:lnTo>
                    <a:pt x="10893" y="561236"/>
                  </a:lnTo>
                  <a:lnTo>
                    <a:pt x="24189" y="598873"/>
                  </a:lnTo>
                  <a:lnTo>
                    <a:pt x="42434" y="635392"/>
                  </a:lnTo>
                  <a:lnTo>
                    <a:pt x="65412" y="670667"/>
                  </a:lnTo>
                  <a:lnTo>
                    <a:pt x="92912" y="704573"/>
                  </a:lnTo>
                  <a:lnTo>
                    <a:pt x="124718" y="736985"/>
                  </a:lnTo>
                  <a:lnTo>
                    <a:pt x="147828" y="756808"/>
                  </a:lnTo>
                  <a:lnTo>
                    <a:pt x="147828" y="483108"/>
                  </a:lnTo>
                  <a:lnTo>
                    <a:pt x="150096" y="450520"/>
                  </a:lnTo>
                  <a:lnTo>
                    <a:pt x="167715" y="387639"/>
                  </a:lnTo>
                  <a:lnTo>
                    <a:pt x="201608" y="328493"/>
                  </a:lnTo>
                  <a:lnTo>
                    <a:pt x="250372" y="273896"/>
                  </a:lnTo>
                  <a:lnTo>
                    <a:pt x="279891" y="248558"/>
                  </a:lnTo>
                  <a:lnTo>
                    <a:pt x="312602" y="224662"/>
                  </a:lnTo>
                  <a:lnTo>
                    <a:pt x="348329" y="202311"/>
                  </a:lnTo>
                  <a:lnTo>
                    <a:pt x="386896" y="181605"/>
                  </a:lnTo>
                  <a:lnTo>
                    <a:pt x="428128" y="162647"/>
                  </a:lnTo>
                  <a:lnTo>
                    <a:pt x="471849" y="145538"/>
                  </a:lnTo>
                  <a:lnTo>
                    <a:pt x="517884" y="130381"/>
                  </a:lnTo>
                  <a:lnTo>
                    <a:pt x="566058" y="117276"/>
                  </a:lnTo>
                  <a:lnTo>
                    <a:pt x="616195" y="106326"/>
                  </a:lnTo>
                  <a:lnTo>
                    <a:pt x="668120" y="97632"/>
                  </a:lnTo>
                  <a:lnTo>
                    <a:pt x="721657" y="91296"/>
                  </a:lnTo>
                  <a:lnTo>
                    <a:pt x="776631" y="87420"/>
                  </a:lnTo>
                  <a:lnTo>
                    <a:pt x="832866" y="86106"/>
                  </a:lnTo>
                  <a:lnTo>
                    <a:pt x="888997" y="87420"/>
                  </a:lnTo>
                  <a:lnTo>
                    <a:pt x="943889" y="91296"/>
                  </a:lnTo>
                  <a:lnTo>
                    <a:pt x="997363" y="97632"/>
                  </a:lnTo>
                  <a:lnTo>
                    <a:pt x="1049243" y="106326"/>
                  </a:lnTo>
                  <a:lnTo>
                    <a:pt x="1099351" y="117276"/>
                  </a:lnTo>
                  <a:lnTo>
                    <a:pt x="1147511" y="130381"/>
                  </a:lnTo>
                  <a:lnTo>
                    <a:pt x="1193544" y="145538"/>
                  </a:lnTo>
                  <a:lnTo>
                    <a:pt x="1237274" y="162647"/>
                  </a:lnTo>
                  <a:lnTo>
                    <a:pt x="1278524" y="181605"/>
                  </a:lnTo>
                  <a:lnTo>
                    <a:pt x="1317117" y="202311"/>
                  </a:lnTo>
                  <a:lnTo>
                    <a:pt x="1352874" y="224662"/>
                  </a:lnTo>
                  <a:lnTo>
                    <a:pt x="1385620" y="248558"/>
                  </a:lnTo>
                  <a:lnTo>
                    <a:pt x="1415177" y="273896"/>
                  </a:lnTo>
                  <a:lnTo>
                    <a:pt x="1464016" y="328493"/>
                  </a:lnTo>
                  <a:lnTo>
                    <a:pt x="1497972" y="387639"/>
                  </a:lnTo>
                  <a:lnTo>
                    <a:pt x="1515630" y="450520"/>
                  </a:lnTo>
                  <a:lnTo>
                    <a:pt x="1517904" y="483108"/>
                  </a:lnTo>
                  <a:lnTo>
                    <a:pt x="1517904" y="756631"/>
                  </a:lnTo>
                  <a:lnTo>
                    <a:pt x="1540831" y="736985"/>
                  </a:lnTo>
                  <a:lnTo>
                    <a:pt x="1572675" y="704573"/>
                  </a:lnTo>
                  <a:lnTo>
                    <a:pt x="1600211" y="670667"/>
                  </a:lnTo>
                  <a:lnTo>
                    <a:pt x="1623224" y="635392"/>
                  </a:lnTo>
                  <a:lnTo>
                    <a:pt x="1641498" y="598873"/>
                  </a:lnTo>
                  <a:lnTo>
                    <a:pt x="1654817" y="561236"/>
                  </a:lnTo>
                  <a:lnTo>
                    <a:pt x="1662967" y="522606"/>
                  </a:lnTo>
                  <a:lnTo>
                    <a:pt x="1665732" y="483108"/>
                  </a:lnTo>
                  <a:close/>
                </a:path>
                <a:path w="1666240" h="965835">
                  <a:moveTo>
                    <a:pt x="1517904" y="756631"/>
                  </a:moveTo>
                  <a:lnTo>
                    <a:pt x="1517904" y="483108"/>
                  </a:lnTo>
                  <a:lnTo>
                    <a:pt x="1515630" y="515591"/>
                  </a:lnTo>
                  <a:lnTo>
                    <a:pt x="1508927" y="547366"/>
                  </a:lnTo>
                  <a:lnTo>
                    <a:pt x="1482943" y="608374"/>
                  </a:lnTo>
                  <a:lnTo>
                    <a:pt x="1441368" y="665304"/>
                  </a:lnTo>
                  <a:lnTo>
                    <a:pt x="1385620" y="717328"/>
                  </a:lnTo>
                  <a:lnTo>
                    <a:pt x="1352874" y="741242"/>
                  </a:lnTo>
                  <a:lnTo>
                    <a:pt x="1317117" y="763619"/>
                  </a:lnTo>
                  <a:lnTo>
                    <a:pt x="1278524" y="784356"/>
                  </a:lnTo>
                  <a:lnTo>
                    <a:pt x="1237274" y="803349"/>
                  </a:lnTo>
                  <a:lnTo>
                    <a:pt x="1193544" y="820495"/>
                  </a:lnTo>
                  <a:lnTo>
                    <a:pt x="1147511" y="835690"/>
                  </a:lnTo>
                  <a:lnTo>
                    <a:pt x="1099351" y="848832"/>
                  </a:lnTo>
                  <a:lnTo>
                    <a:pt x="1049243" y="859816"/>
                  </a:lnTo>
                  <a:lnTo>
                    <a:pt x="997363" y="868539"/>
                  </a:lnTo>
                  <a:lnTo>
                    <a:pt x="943889" y="874898"/>
                  </a:lnTo>
                  <a:lnTo>
                    <a:pt x="888997" y="878789"/>
                  </a:lnTo>
                  <a:lnTo>
                    <a:pt x="832866" y="880110"/>
                  </a:lnTo>
                  <a:lnTo>
                    <a:pt x="776631" y="878789"/>
                  </a:lnTo>
                  <a:lnTo>
                    <a:pt x="721657" y="874898"/>
                  </a:lnTo>
                  <a:lnTo>
                    <a:pt x="668120" y="868539"/>
                  </a:lnTo>
                  <a:lnTo>
                    <a:pt x="616195" y="859816"/>
                  </a:lnTo>
                  <a:lnTo>
                    <a:pt x="566058" y="848832"/>
                  </a:lnTo>
                  <a:lnTo>
                    <a:pt x="517884" y="835690"/>
                  </a:lnTo>
                  <a:lnTo>
                    <a:pt x="471849" y="820495"/>
                  </a:lnTo>
                  <a:lnTo>
                    <a:pt x="428128" y="803349"/>
                  </a:lnTo>
                  <a:lnTo>
                    <a:pt x="386896" y="784356"/>
                  </a:lnTo>
                  <a:lnTo>
                    <a:pt x="348329" y="763619"/>
                  </a:lnTo>
                  <a:lnTo>
                    <a:pt x="312602" y="741242"/>
                  </a:lnTo>
                  <a:lnTo>
                    <a:pt x="279891" y="717328"/>
                  </a:lnTo>
                  <a:lnTo>
                    <a:pt x="250372" y="691981"/>
                  </a:lnTo>
                  <a:lnTo>
                    <a:pt x="201608" y="637401"/>
                  </a:lnTo>
                  <a:lnTo>
                    <a:pt x="167715" y="578328"/>
                  </a:lnTo>
                  <a:lnTo>
                    <a:pt x="150096" y="515591"/>
                  </a:lnTo>
                  <a:lnTo>
                    <a:pt x="147828" y="483108"/>
                  </a:lnTo>
                  <a:lnTo>
                    <a:pt x="147828" y="756808"/>
                  </a:lnTo>
                  <a:lnTo>
                    <a:pt x="200395" y="796828"/>
                  </a:lnTo>
                  <a:lnTo>
                    <a:pt x="243840" y="824007"/>
                  </a:lnTo>
                  <a:lnTo>
                    <a:pt x="290735" y="849192"/>
                  </a:lnTo>
                  <a:lnTo>
                    <a:pt x="340870" y="872258"/>
                  </a:lnTo>
                  <a:lnTo>
                    <a:pt x="394028" y="893078"/>
                  </a:lnTo>
                  <a:lnTo>
                    <a:pt x="449997" y="911529"/>
                  </a:lnTo>
                  <a:lnTo>
                    <a:pt x="508563" y="927484"/>
                  </a:lnTo>
                  <a:lnTo>
                    <a:pt x="569512" y="940820"/>
                  </a:lnTo>
                  <a:lnTo>
                    <a:pt x="632631" y="951409"/>
                  </a:lnTo>
                  <a:lnTo>
                    <a:pt x="697705" y="959128"/>
                  </a:lnTo>
                  <a:lnTo>
                    <a:pt x="764521" y="963851"/>
                  </a:lnTo>
                  <a:lnTo>
                    <a:pt x="832866" y="965454"/>
                  </a:lnTo>
                  <a:lnTo>
                    <a:pt x="901107" y="963851"/>
                  </a:lnTo>
                  <a:lnTo>
                    <a:pt x="967841" y="959128"/>
                  </a:lnTo>
                  <a:lnTo>
                    <a:pt x="1032852" y="951409"/>
                  </a:lnTo>
                  <a:lnTo>
                    <a:pt x="1095926" y="940820"/>
                  </a:lnTo>
                  <a:lnTo>
                    <a:pt x="1156846" y="927484"/>
                  </a:lnTo>
                  <a:lnTo>
                    <a:pt x="1215398" y="911529"/>
                  </a:lnTo>
                  <a:lnTo>
                    <a:pt x="1271365" y="893078"/>
                  </a:lnTo>
                  <a:lnTo>
                    <a:pt x="1324532" y="872258"/>
                  </a:lnTo>
                  <a:lnTo>
                    <a:pt x="1374684" y="849192"/>
                  </a:lnTo>
                  <a:lnTo>
                    <a:pt x="1421606" y="824007"/>
                  </a:lnTo>
                  <a:lnTo>
                    <a:pt x="1465081" y="796828"/>
                  </a:lnTo>
                  <a:lnTo>
                    <a:pt x="1504895" y="767779"/>
                  </a:lnTo>
                  <a:lnTo>
                    <a:pt x="1517904" y="756631"/>
                  </a:lnTo>
                  <a:close/>
                </a:path>
              </a:pathLst>
            </a:custGeom>
            <a:solidFill>
              <a:srgbClr val="B90000"/>
            </a:solidFill>
          </p:spPr>
          <p:txBody>
            <a:bodyPr wrap="square" lIns="0" tIns="0" rIns="0" bIns="0" rtlCol="0"/>
            <a:lstStyle/>
            <a:p>
              <a:endParaRPr u="sng"/>
            </a:p>
          </p:txBody>
        </p:sp>
        <p:sp>
          <p:nvSpPr>
            <p:cNvPr id="7" name="object 7"/>
            <p:cNvSpPr/>
            <p:nvPr/>
          </p:nvSpPr>
          <p:spPr>
            <a:xfrm>
              <a:off x="6701301" y="4853940"/>
              <a:ext cx="1389380" cy="807085"/>
            </a:xfrm>
            <a:custGeom>
              <a:avLst/>
              <a:gdLst/>
              <a:ahLst/>
              <a:cxnLst/>
              <a:rect l="l" t="t" r="r" b="b"/>
              <a:pathLst>
                <a:path w="1389379" h="807085">
                  <a:moveTo>
                    <a:pt x="694944" y="0"/>
                  </a:moveTo>
                  <a:lnTo>
                    <a:pt x="637915" y="1337"/>
                  </a:lnTo>
                  <a:lnTo>
                    <a:pt x="582161" y="5279"/>
                  </a:lnTo>
                  <a:lnTo>
                    <a:pt x="527862" y="11724"/>
                  </a:lnTo>
                  <a:lnTo>
                    <a:pt x="475195" y="20567"/>
                  </a:lnTo>
                  <a:lnTo>
                    <a:pt x="424338" y="31706"/>
                  </a:lnTo>
                  <a:lnTo>
                    <a:pt x="375470" y="45036"/>
                  </a:lnTo>
                  <a:lnTo>
                    <a:pt x="328770" y="60454"/>
                  </a:lnTo>
                  <a:lnTo>
                    <a:pt x="284414" y="77858"/>
                  </a:lnTo>
                  <a:lnTo>
                    <a:pt x="242583" y="97142"/>
                  </a:lnTo>
                  <a:lnTo>
                    <a:pt x="203454" y="118205"/>
                  </a:lnTo>
                  <a:lnTo>
                    <a:pt x="167204" y="140942"/>
                  </a:lnTo>
                  <a:lnTo>
                    <a:pt x="134014" y="165250"/>
                  </a:lnTo>
                  <a:lnTo>
                    <a:pt x="104061" y="191026"/>
                  </a:lnTo>
                  <a:lnTo>
                    <a:pt x="54578" y="246566"/>
                  </a:lnTo>
                  <a:lnTo>
                    <a:pt x="20183" y="306736"/>
                  </a:lnTo>
                  <a:lnTo>
                    <a:pt x="2302" y="370707"/>
                  </a:lnTo>
                  <a:lnTo>
                    <a:pt x="0" y="403860"/>
                  </a:lnTo>
                  <a:lnTo>
                    <a:pt x="2302" y="436903"/>
                  </a:lnTo>
                  <a:lnTo>
                    <a:pt x="20183" y="500689"/>
                  </a:lnTo>
                  <a:lnTo>
                    <a:pt x="54578" y="560712"/>
                  </a:lnTo>
                  <a:lnTo>
                    <a:pt x="104061" y="616141"/>
                  </a:lnTo>
                  <a:lnTo>
                    <a:pt x="134014" y="641872"/>
                  </a:lnTo>
                  <a:lnTo>
                    <a:pt x="167204" y="666142"/>
                  </a:lnTo>
                  <a:lnTo>
                    <a:pt x="203454" y="688848"/>
                  </a:lnTo>
                  <a:lnTo>
                    <a:pt x="242583" y="709884"/>
                  </a:lnTo>
                  <a:lnTo>
                    <a:pt x="284414" y="729148"/>
                  </a:lnTo>
                  <a:lnTo>
                    <a:pt x="328770" y="746535"/>
                  </a:lnTo>
                  <a:lnTo>
                    <a:pt x="375470" y="761942"/>
                  </a:lnTo>
                  <a:lnTo>
                    <a:pt x="424338" y="775263"/>
                  </a:lnTo>
                  <a:lnTo>
                    <a:pt x="475195" y="786396"/>
                  </a:lnTo>
                  <a:lnTo>
                    <a:pt x="527862" y="795235"/>
                  </a:lnTo>
                  <a:lnTo>
                    <a:pt x="582161" y="801678"/>
                  </a:lnTo>
                  <a:lnTo>
                    <a:pt x="637915" y="805620"/>
                  </a:lnTo>
                  <a:lnTo>
                    <a:pt x="694944" y="806958"/>
                  </a:lnTo>
                  <a:lnTo>
                    <a:pt x="751864" y="805620"/>
                  </a:lnTo>
                  <a:lnTo>
                    <a:pt x="807519" y="801678"/>
                  </a:lnTo>
                  <a:lnTo>
                    <a:pt x="861731" y="795235"/>
                  </a:lnTo>
                  <a:lnTo>
                    <a:pt x="914320" y="786396"/>
                  </a:lnTo>
                  <a:lnTo>
                    <a:pt x="965108" y="775263"/>
                  </a:lnTo>
                  <a:lnTo>
                    <a:pt x="1013916" y="761942"/>
                  </a:lnTo>
                  <a:lnTo>
                    <a:pt x="1060565" y="746535"/>
                  </a:lnTo>
                  <a:lnTo>
                    <a:pt x="1104875" y="729148"/>
                  </a:lnTo>
                  <a:lnTo>
                    <a:pt x="1146669" y="709884"/>
                  </a:lnTo>
                  <a:lnTo>
                    <a:pt x="1185767" y="688848"/>
                  </a:lnTo>
                  <a:lnTo>
                    <a:pt x="1221990" y="666142"/>
                  </a:lnTo>
                  <a:lnTo>
                    <a:pt x="1255160" y="641872"/>
                  </a:lnTo>
                  <a:lnTo>
                    <a:pt x="1285097" y="616141"/>
                  </a:lnTo>
                  <a:lnTo>
                    <a:pt x="1334559" y="560712"/>
                  </a:lnTo>
                  <a:lnTo>
                    <a:pt x="1368945" y="500689"/>
                  </a:lnTo>
                  <a:lnTo>
                    <a:pt x="1386824" y="436903"/>
                  </a:lnTo>
                  <a:lnTo>
                    <a:pt x="1389126" y="403859"/>
                  </a:lnTo>
                  <a:lnTo>
                    <a:pt x="1386824" y="370707"/>
                  </a:lnTo>
                  <a:lnTo>
                    <a:pt x="1368945" y="306736"/>
                  </a:lnTo>
                  <a:lnTo>
                    <a:pt x="1334559" y="246566"/>
                  </a:lnTo>
                  <a:lnTo>
                    <a:pt x="1285097" y="191026"/>
                  </a:lnTo>
                  <a:lnTo>
                    <a:pt x="1255160" y="165250"/>
                  </a:lnTo>
                  <a:lnTo>
                    <a:pt x="1221990" y="140942"/>
                  </a:lnTo>
                  <a:lnTo>
                    <a:pt x="1185767" y="118205"/>
                  </a:lnTo>
                  <a:lnTo>
                    <a:pt x="1146669" y="97142"/>
                  </a:lnTo>
                  <a:lnTo>
                    <a:pt x="1104875" y="77858"/>
                  </a:lnTo>
                  <a:lnTo>
                    <a:pt x="1060565" y="60454"/>
                  </a:lnTo>
                  <a:lnTo>
                    <a:pt x="1013916" y="45036"/>
                  </a:lnTo>
                  <a:lnTo>
                    <a:pt x="965108" y="31706"/>
                  </a:lnTo>
                  <a:lnTo>
                    <a:pt x="914320" y="20567"/>
                  </a:lnTo>
                  <a:lnTo>
                    <a:pt x="861731" y="11724"/>
                  </a:lnTo>
                  <a:lnTo>
                    <a:pt x="807519" y="5279"/>
                  </a:lnTo>
                  <a:lnTo>
                    <a:pt x="751864" y="1337"/>
                  </a:lnTo>
                  <a:lnTo>
                    <a:pt x="694944" y="0"/>
                  </a:lnTo>
                  <a:close/>
                </a:path>
              </a:pathLst>
            </a:custGeom>
            <a:ln w="28575">
              <a:solidFill>
                <a:srgbClr val="FFFFFF"/>
              </a:solidFill>
            </a:ln>
          </p:spPr>
          <p:txBody>
            <a:bodyPr wrap="square" lIns="0" tIns="0" rIns="0" bIns="0" rtlCol="0"/>
            <a:lstStyle/>
            <a:p>
              <a:endParaRPr u="sng"/>
            </a:p>
          </p:txBody>
        </p:sp>
      </p:grpSp>
      <p:sp>
        <p:nvSpPr>
          <p:cNvPr id="3" name="object 3"/>
          <p:cNvSpPr txBox="1">
            <a:spLocks noGrp="1"/>
          </p:cNvSpPr>
          <p:nvPr>
            <p:ph type="title"/>
          </p:nvPr>
        </p:nvSpPr>
        <p:spPr>
          <a:xfrm>
            <a:off x="894499" y="689610"/>
            <a:ext cx="8597163" cy="314959"/>
          </a:xfrm>
          <a:prstGeom prst="rect">
            <a:avLst/>
          </a:prstGeom>
        </p:spPr>
        <p:txBody>
          <a:bodyPr vert="horz" wrap="square" lIns="0" tIns="0" rIns="0" bIns="0" rtlCol="0">
            <a:spAutoFit/>
          </a:bodyPr>
          <a:lstStyle/>
          <a:p>
            <a:pPr>
              <a:lnSpc>
                <a:spcPct val="100000"/>
              </a:lnSpc>
            </a:pPr>
            <a:r>
              <a:rPr sz="2000" spc="-5" dirty="0">
                <a:solidFill>
                  <a:srgbClr val="FFFFFF"/>
                </a:solidFill>
                <a:latin typeface="Arial"/>
                <a:cs typeface="Arial"/>
              </a:rPr>
              <a:t>E-</a:t>
            </a:r>
            <a:r>
              <a:rPr sz="2000" spc="-10" dirty="0">
                <a:solidFill>
                  <a:srgbClr val="FFFFFF"/>
                </a:solidFill>
                <a:latin typeface="Arial"/>
                <a:cs typeface="Arial"/>
              </a:rPr>
              <a:t>R</a:t>
            </a:r>
            <a:r>
              <a:rPr sz="2000" dirty="0">
                <a:solidFill>
                  <a:srgbClr val="FFFFFF"/>
                </a:solidFill>
                <a:latin typeface="华文中宋"/>
                <a:cs typeface="华文中宋"/>
              </a:rPr>
              <a:t>模型</a:t>
            </a:r>
            <a:r>
              <a:rPr sz="2000" spc="-15" dirty="0">
                <a:solidFill>
                  <a:srgbClr val="FFFFFF"/>
                </a:solidFill>
                <a:latin typeface="Arial"/>
                <a:cs typeface="Arial"/>
              </a:rPr>
              <a:t>-</a:t>
            </a:r>
            <a:r>
              <a:rPr sz="2000" spc="-5" dirty="0">
                <a:solidFill>
                  <a:srgbClr val="FFFFFF"/>
                </a:solidFill>
                <a:latin typeface="Arial"/>
                <a:cs typeface="Arial"/>
              </a:rPr>
              <a:t>-</a:t>
            </a:r>
            <a:r>
              <a:rPr sz="2000" spc="-5" dirty="0">
                <a:solidFill>
                  <a:srgbClr val="FFFFFF"/>
                </a:solidFill>
                <a:latin typeface="华文中宋"/>
                <a:cs typeface="华文中宋"/>
              </a:rPr>
              <a:t>数据建模之基本思想</a:t>
            </a:r>
            <a:endParaRPr sz="2000" dirty="0">
              <a:latin typeface="华文中宋"/>
              <a:cs typeface="华文中宋"/>
            </a:endParaRPr>
          </a:p>
        </p:txBody>
      </p:sp>
      <p:sp>
        <p:nvSpPr>
          <p:cNvPr id="8" name="object 8"/>
          <p:cNvSpPr txBox="1">
            <a:spLocks noGrp="1"/>
          </p:cNvSpPr>
          <p:nvPr>
            <p:ph type="body" idx="4294967295"/>
          </p:nvPr>
        </p:nvSpPr>
        <p:spPr>
          <a:xfrm>
            <a:off x="1038557" y="1371442"/>
            <a:ext cx="8699500" cy="4206280"/>
          </a:xfrm>
          <a:prstGeom prst="rect">
            <a:avLst/>
          </a:prstGeom>
        </p:spPr>
        <p:txBody>
          <a:bodyPr vert="horz" wrap="square" lIns="0" tIns="0" rIns="0" bIns="0" rtlCol="0">
            <a:spAutoFit/>
          </a:bodyPr>
          <a:lstStyle/>
          <a:p>
            <a:pPr marL="385445" marR="210185" indent="-342900">
              <a:lnSpc>
                <a:spcPct val="119700"/>
              </a:lnSpc>
              <a:buFont typeface="Wingdings" panose="05000000000000000000" pitchFamily="2" charset="2"/>
              <a:buChar char="p"/>
            </a:pPr>
            <a:r>
              <a:rPr sz="2000" b="0" u="sng" spc="-5" dirty="0">
                <a:solidFill>
                  <a:srgbClr val="000000"/>
                </a:solidFill>
                <a:latin typeface="Microsoft JhengHei UI" panose="020B0604030504040204" pitchFamily="34" charset="-120"/>
                <a:ea typeface="Microsoft JhengHei UI" panose="020B0604030504040204" pitchFamily="34" charset="-120"/>
                <a:cs typeface="微软雅黑"/>
              </a:rPr>
              <a:t>进一步，联系的基数还要区分是0个、1个、不定数目的多个还是固定数目 的多个(即，对每个实体的实例而言是否必须存在)</a:t>
            </a:r>
            <a:endParaRPr sz="2000" u="sng" dirty="0">
              <a:latin typeface="Microsoft JhengHei UI" panose="020B0604030504040204" pitchFamily="34" charset="-120"/>
              <a:ea typeface="Microsoft JhengHei UI" panose="020B0604030504040204" pitchFamily="34" charset="-120"/>
              <a:cs typeface="微软雅黑"/>
            </a:endParaRPr>
          </a:p>
          <a:p>
            <a:pPr marL="385445" indent="-342900">
              <a:lnSpc>
                <a:spcPct val="100000"/>
              </a:lnSpc>
              <a:spcBef>
                <a:spcPts val="480"/>
              </a:spcBef>
              <a:buFont typeface="Wingdings" panose="05000000000000000000" pitchFamily="2" charset="2"/>
              <a:buChar char="p"/>
            </a:pPr>
            <a:r>
              <a:rPr sz="2000" b="0" u="sng" spc="-5" dirty="0" err="1">
                <a:solidFill>
                  <a:srgbClr val="000000"/>
                </a:solidFill>
                <a:latin typeface="Microsoft JhengHei UI" panose="020B0604030504040204" pitchFamily="34" charset="-120"/>
                <a:ea typeface="Microsoft JhengHei UI" panose="020B0604030504040204" pitchFamily="34" charset="-120"/>
                <a:cs typeface="微软雅黑"/>
              </a:rPr>
              <a:t>通常以实体参与联系的</a:t>
            </a:r>
            <a:r>
              <a:rPr sz="2000" u="sng" spc="-5" dirty="0" err="1">
                <a:solidFill>
                  <a:srgbClr val="000000"/>
                </a:solidFill>
                <a:latin typeface="Microsoft JhengHei UI" panose="020B0604030504040204" pitchFamily="34" charset="-120"/>
                <a:ea typeface="Microsoft JhengHei UI" panose="020B0604030504040204" pitchFamily="34" charset="-120"/>
              </a:rPr>
              <a:t>最小基数</a:t>
            </a:r>
            <a:r>
              <a:rPr sz="2000" b="0" u="sng" dirty="0" err="1">
                <a:solidFill>
                  <a:srgbClr val="000000"/>
                </a:solidFill>
                <a:latin typeface="Microsoft JhengHei UI" panose="020B0604030504040204" pitchFamily="34" charset="-120"/>
                <a:ea typeface="Microsoft JhengHei UI" panose="020B0604030504040204" pitchFamily="34" charset="-120"/>
                <a:cs typeface="微软雅黑"/>
              </a:rPr>
              <a:t>和</a:t>
            </a:r>
            <a:r>
              <a:rPr sz="2000" u="sng" spc="-5" dirty="0" err="1">
                <a:solidFill>
                  <a:srgbClr val="000000"/>
                </a:solidFill>
                <a:latin typeface="Microsoft JhengHei UI" panose="020B0604030504040204" pitchFamily="34" charset="-120"/>
                <a:ea typeface="Microsoft JhengHei UI" panose="020B0604030504040204" pitchFamily="34" charset="-120"/>
              </a:rPr>
              <a:t>最大基数</a:t>
            </a:r>
            <a:r>
              <a:rPr sz="2000" b="0" u="sng" spc="-5" dirty="0" err="1">
                <a:solidFill>
                  <a:srgbClr val="000000"/>
                </a:solidFill>
                <a:latin typeface="Microsoft JhengHei UI" panose="020B0604030504040204" pitchFamily="34" charset="-120"/>
                <a:ea typeface="Microsoft JhengHei UI" panose="020B0604030504040204" pitchFamily="34" charset="-120"/>
                <a:cs typeface="微软雅黑"/>
              </a:rPr>
              <a:t>来标记</a:t>
            </a:r>
            <a:r>
              <a:rPr sz="2000" b="0" u="sng" spc="-5" dirty="0">
                <a:solidFill>
                  <a:srgbClr val="000000"/>
                </a:solidFill>
                <a:latin typeface="Microsoft JhengHei UI" panose="020B0604030504040204" pitchFamily="34" charset="-120"/>
                <a:ea typeface="Microsoft JhengHei UI" panose="020B0604030504040204" pitchFamily="34" charset="-120"/>
                <a:cs typeface="微软雅黑"/>
              </a:rPr>
              <a:t>(MinCard..MaxCard)</a:t>
            </a:r>
            <a:endParaRPr sz="2000" u="sng" dirty="0">
              <a:latin typeface="Microsoft JhengHei UI" panose="020B0604030504040204" pitchFamily="34" charset="-120"/>
              <a:ea typeface="Microsoft JhengHei UI" panose="020B0604030504040204" pitchFamily="34" charset="-120"/>
              <a:cs typeface="微软雅黑"/>
            </a:endParaRPr>
          </a:p>
          <a:p>
            <a:pPr marL="500380" marR="88265">
              <a:lnSpc>
                <a:spcPts val="2600"/>
              </a:lnSpc>
              <a:spcBef>
                <a:spcPts val="155"/>
              </a:spcBef>
            </a:pPr>
            <a:r>
              <a:rPr sz="1800" b="0" u="sng" dirty="0">
                <a:solidFill>
                  <a:srgbClr val="FF0065"/>
                </a:solidFill>
                <a:latin typeface="Microsoft JhengHei UI" panose="020B0604030504040204" pitchFamily="34" charset="-120"/>
                <a:ea typeface="Microsoft JhengHei UI" panose="020B0604030504040204" pitchFamily="34" charset="-120"/>
                <a:cs typeface="Wingdings"/>
              </a:rPr>
              <a:t></a:t>
            </a:r>
            <a:r>
              <a:rPr sz="1800" b="0" u="sng" spc="80" dirty="0">
                <a:solidFill>
                  <a:srgbClr val="FF0065"/>
                </a:solidFill>
                <a:latin typeface="Microsoft JhengHei UI" panose="020B0604030504040204" pitchFamily="34" charset="-120"/>
                <a:ea typeface="Microsoft JhengHei UI" panose="020B0604030504040204" pitchFamily="34" charset="-120"/>
                <a:cs typeface="Times New Roman"/>
              </a:rPr>
              <a:t> </a:t>
            </a:r>
            <a:r>
              <a:rPr sz="1800" b="0" u="sng" dirty="0">
                <a:solidFill>
                  <a:srgbClr val="FF0065"/>
                </a:solidFill>
                <a:latin typeface="Microsoft JhengHei UI" panose="020B0604030504040204" pitchFamily="34" charset="-120"/>
                <a:ea typeface="Microsoft JhengHei UI" panose="020B0604030504040204" pitchFamily="34" charset="-120"/>
                <a:cs typeface="微软雅黑"/>
              </a:rPr>
              <a:t>“书架”参与“存放图书”</a:t>
            </a:r>
            <a:r>
              <a:rPr sz="1800" b="0" u="sng" spc="5" dirty="0">
                <a:solidFill>
                  <a:srgbClr val="FF0065"/>
                </a:solidFill>
                <a:latin typeface="Microsoft JhengHei UI" panose="020B0604030504040204" pitchFamily="34" charset="-120"/>
                <a:ea typeface="Microsoft JhengHei UI" panose="020B0604030504040204" pitchFamily="34" charset="-120"/>
                <a:cs typeface="微软雅黑"/>
              </a:rPr>
              <a:t> </a:t>
            </a:r>
            <a:r>
              <a:rPr sz="1800" b="0" u="sng" dirty="0">
                <a:solidFill>
                  <a:srgbClr val="FF0065"/>
                </a:solidFill>
                <a:latin typeface="Microsoft JhengHei UI" panose="020B0604030504040204" pitchFamily="34" charset="-120"/>
                <a:ea typeface="Microsoft JhengHei UI" panose="020B0604030504040204" pitchFamily="34" charset="-120"/>
                <a:cs typeface="微软雅黑"/>
              </a:rPr>
              <a:t>联系的基数为(0..m)，而“图书”参与此联系的基 数为(1..1)</a:t>
            </a:r>
            <a:endParaRPr sz="1800" u="sng" dirty="0">
              <a:latin typeface="Microsoft JhengHei UI" panose="020B0604030504040204" pitchFamily="34" charset="-120"/>
              <a:ea typeface="Microsoft JhengHei UI" panose="020B0604030504040204" pitchFamily="34" charset="-120"/>
              <a:cs typeface="微软雅黑"/>
            </a:endParaRPr>
          </a:p>
          <a:p>
            <a:pPr marL="500380">
              <a:lnSpc>
                <a:spcPct val="100000"/>
              </a:lnSpc>
              <a:spcBef>
                <a:spcPts val="284"/>
              </a:spcBef>
            </a:pPr>
            <a:r>
              <a:rPr sz="1800" b="0" u="sng" spc="-5" dirty="0">
                <a:latin typeface="Microsoft JhengHei UI" panose="020B0604030504040204" pitchFamily="34" charset="-120"/>
                <a:ea typeface="Microsoft JhengHei UI" panose="020B0604030504040204" pitchFamily="34" charset="-120"/>
                <a:cs typeface="微软雅黑"/>
              </a:rPr>
              <a:t>一个“书架”可以存放0或多本“图书”，一本“图书”只能存放在1个“书架”</a:t>
            </a:r>
            <a:endParaRPr sz="1800" u="sng" dirty="0">
              <a:latin typeface="Microsoft JhengHei UI" panose="020B0604030504040204" pitchFamily="34" charset="-120"/>
              <a:ea typeface="Microsoft JhengHei UI" panose="020B0604030504040204" pitchFamily="34" charset="-120"/>
              <a:cs typeface="微软雅黑"/>
            </a:endParaRPr>
          </a:p>
          <a:p>
            <a:pPr>
              <a:lnSpc>
                <a:spcPct val="100000"/>
              </a:lnSpc>
              <a:spcBef>
                <a:spcPts val="54"/>
              </a:spcBef>
            </a:pPr>
            <a:endParaRPr sz="2250" u="sng" dirty="0">
              <a:latin typeface="Microsoft JhengHei UI" panose="020B0604030504040204" pitchFamily="34" charset="-120"/>
              <a:ea typeface="Microsoft JhengHei UI" panose="020B0604030504040204" pitchFamily="34" charset="-120"/>
              <a:cs typeface="Times New Roman"/>
            </a:endParaRPr>
          </a:p>
          <a:p>
            <a:pPr marL="469900" indent="-457200">
              <a:lnSpc>
                <a:spcPct val="100000"/>
              </a:lnSpc>
              <a:buFont typeface="Wingdings" panose="05000000000000000000" pitchFamily="2" charset="2"/>
              <a:buChar char="ü"/>
            </a:pPr>
            <a:r>
              <a:rPr sz="2400" b="1" u="sng" spc="-5" dirty="0" err="1">
                <a:solidFill>
                  <a:srgbClr val="000000"/>
                </a:solidFill>
                <a:latin typeface="Microsoft JhengHei UI" panose="020B0604030504040204" pitchFamily="34" charset="-120"/>
                <a:ea typeface="Microsoft JhengHei UI" panose="020B0604030504040204" pitchFamily="34" charset="-120"/>
              </a:rPr>
              <a:t>完全参与联</a:t>
            </a:r>
            <a:r>
              <a:rPr sz="2400" b="1" u="sng" spc="-10" dirty="0" err="1">
                <a:solidFill>
                  <a:srgbClr val="000000"/>
                </a:solidFill>
                <a:latin typeface="Microsoft JhengHei UI" panose="020B0604030504040204" pitchFamily="34" charset="-120"/>
                <a:ea typeface="Microsoft JhengHei UI" panose="020B0604030504040204" pitchFamily="34" charset="-120"/>
              </a:rPr>
              <a:t>系</a:t>
            </a:r>
            <a:r>
              <a:rPr sz="1800" b="0" u="sng" dirty="0" err="1">
                <a:solidFill>
                  <a:srgbClr val="000000"/>
                </a:solidFill>
                <a:latin typeface="Microsoft JhengHei UI" panose="020B0604030504040204" pitchFamily="34" charset="-120"/>
                <a:ea typeface="Microsoft JhengHei UI" panose="020B0604030504040204" pitchFamily="34" charset="-120"/>
                <a:cs typeface="微软雅黑"/>
              </a:rPr>
              <a:t>，即该端实例至少有一个参与到联系中</a:t>
            </a:r>
            <a:r>
              <a:rPr sz="1800" b="0" u="sng" dirty="0">
                <a:solidFill>
                  <a:srgbClr val="000000"/>
                </a:solidFill>
                <a:latin typeface="Microsoft JhengHei UI" panose="020B0604030504040204" pitchFamily="34" charset="-120"/>
                <a:ea typeface="Microsoft JhengHei UI" panose="020B0604030504040204" pitchFamily="34" charset="-120"/>
                <a:cs typeface="微软雅黑"/>
              </a:rPr>
              <a:t>, 最小基数为1 (1..m)；</a:t>
            </a:r>
            <a:endParaRPr sz="1800" u="sng" dirty="0">
              <a:latin typeface="Microsoft JhengHei UI" panose="020B0604030504040204" pitchFamily="34" charset="-120"/>
              <a:ea typeface="Microsoft JhengHei UI" panose="020B0604030504040204" pitchFamily="34" charset="-120"/>
              <a:cs typeface="微软雅黑"/>
            </a:endParaRPr>
          </a:p>
          <a:p>
            <a:pPr marL="469900" indent="-457200">
              <a:lnSpc>
                <a:spcPct val="100000"/>
              </a:lnSpc>
              <a:spcBef>
                <a:spcPts val="1015"/>
              </a:spcBef>
              <a:buFont typeface="Wingdings" panose="05000000000000000000" pitchFamily="2" charset="2"/>
              <a:buChar char="ü"/>
            </a:pPr>
            <a:r>
              <a:rPr sz="2400" b="1" u="sng" spc="-5" dirty="0">
                <a:solidFill>
                  <a:srgbClr val="000000"/>
                </a:solidFill>
                <a:latin typeface="Microsoft JhengHei UI" panose="020B0604030504040204" pitchFamily="34" charset="-120"/>
                <a:ea typeface="Microsoft JhengHei UI" panose="020B0604030504040204" pitchFamily="34" charset="-120"/>
              </a:rPr>
              <a:t>部分参与联</a:t>
            </a:r>
            <a:r>
              <a:rPr sz="2400" b="1" u="sng" spc="-10" dirty="0">
                <a:solidFill>
                  <a:srgbClr val="000000"/>
                </a:solidFill>
                <a:latin typeface="Microsoft JhengHei UI" panose="020B0604030504040204" pitchFamily="34" charset="-120"/>
                <a:ea typeface="Microsoft JhengHei UI" panose="020B0604030504040204" pitchFamily="34" charset="-120"/>
              </a:rPr>
              <a:t>系</a:t>
            </a:r>
            <a:r>
              <a:rPr sz="1800" b="0" u="sng" dirty="0">
                <a:solidFill>
                  <a:srgbClr val="000000"/>
                </a:solidFill>
                <a:latin typeface="Microsoft JhengHei UI" panose="020B0604030504040204" pitchFamily="34" charset="-120"/>
                <a:ea typeface="Microsoft JhengHei UI" panose="020B0604030504040204" pitchFamily="34" charset="-120"/>
                <a:cs typeface="微软雅黑"/>
              </a:rPr>
              <a:t>，即该端实例可以不参与联系，最小基数为0 (0..m)</a:t>
            </a:r>
            <a:endParaRPr sz="1800" u="sng" dirty="0">
              <a:latin typeface="Microsoft JhengHei UI" panose="020B0604030504040204" pitchFamily="34" charset="-120"/>
              <a:ea typeface="Microsoft JhengHei UI" panose="020B0604030504040204" pitchFamily="34" charset="-120"/>
              <a:cs typeface="微软雅黑"/>
            </a:endParaRPr>
          </a:p>
          <a:p>
            <a:pPr marL="5954395" marR="1688464" indent="-159385">
              <a:lnSpc>
                <a:spcPct val="100000"/>
              </a:lnSpc>
              <a:spcBef>
                <a:spcPts val="2360"/>
              </a:spcBef>
            </a:pPr>
            <a:r>
              <a:rPr sz="1800" u="sng" dirty="0" err="1" smtClean="0">
                <a:latin typeface="Microsoft JhengHei UI" panose="020B0604030504040204" pitchFamily="34" charset="-120"/>
                <a:ea typeface="Microsoft JhengHei UI" panose="020B0604030504040204" pitchFamily="34" charset="-120"/>
              </a:rPr>
              <a:t>为什么需要</a:t>
            </a:r>
            <a:r>
              <a:rPr sz="1800" u="sng" dirty="0" smtClean="0">
                <a:latin typeface="Microsoft JhengHei UI" panose="020B0604030504040204" pitchFamily="34" charset="-120"/>
                <a:ea typeface="Microsoft JhengHei UI" panose="020B0604030504040204" pitchFamily="34" charset="-120"/>
              </a:rPr>
              <a:t> </a:t>
            </a:r>
            <a:r>
              <a:rPr sz="1800" u="sng" dirty="0">
                <a:latin typeface="Microsoft JhengHei UI" panose="020B0604030504040204" pitchFamily="34" charset="-120"/>
                <a:ea typeface="Microsoft JhengHei UI" panose="020B0604030504040204" pitchFamily="34" charset="-120"/>
              </a:rPr>
              <a:t>区分呢</a:t>
            </a:r>
            <a:r>
              <a:rPr sz="1800" u="sng" dirty="0">
                <a:latin typeface="Microsoft JhengHei UI" panose="020B0604030504040204" pitchFamily="34" charset="-120"/>
                <a:ea typeface="Microsoft JhengHei UI" panose="020B0604030504040204" pitchFamily="34" charset="-120"/>
                <a:cs typeface="Arial"/>
              </a:rPr>
              <a:t>?</a:t>
            </a:r>
          </a:p>
        </p:txBody>
      </p:sp>
      <p:sp>
        <p:nvSpPr>
          <p:cNvPr id="4" name="object 4"/>
          <p:cNvSpPr txBox="1"/>
          <p:nvPr/>
        </p:nvSpPr>
        <p:spPr>
          <a:xfrm>
            <a:off x="1017403" y="848222"/>
            <a:ext cx="3539490" cy="266700"/>
          </a:xfrm>
          <a:prstGeom prst="rect">
            <a:avLst/>
          </a:prstGeom>
        </p:spPr>
        <p:txBody>
          <a:bodyPr vert="horz" wrap="square" lIns="0" tIns="0" rIns="0" bIns="0" rtlCol="0">
            <a:spAutoFit/>
          </a:bodyPr>
          <a:lstStyle/>
          <a:p>
            <a:pPr marL="12700">
              <a:lnSpc>
                <a:spcPct val="100000"/>
              </a:lnSpc>
            </a:pPr>
            <a:r>
              <a:rPr sz="2000" b="1" spc="-10" dirty="0">
                <a:solidFill>
                  <a:srgbClr val="FFFFFF"/>
                </a:solidFill>
                <a:latin typeface="Arial"/>
                <a:cs typeface="Arial"/>
              </a:rPr>
              <a:t>(7</a:t>
            </a:r>
            <a:r>
              <a:rPr sz="2000" b="1" spc="-5" dirty="0">
                <a:solidFill>
                  <a:srgbClr val="FFFFFF"/>
                </a:solidFill>
                <a:latin typeface="Arial"/>
                <a:cs typeface="Arial"/>
              </a:rPr>
              <a:t>)</a:t>
            </a:r>
            <a:r>
              <a:rPr sz="2000" b="1" spc="-5" dirty="0">
                <a:solidFill>
                  <a:srgbClr val="FFFFFF"/>
                </a:solidFill>
                <a:latin typeface="华文中宋"/>
                <a:cs typeface="华文中宋"/>
              </a:rPr>
              <a:t>有什么样的联系需要区分</a:t>
            </a:r>
            <a:r>
              <a:rPr sz="2000" b="1" dirty="0">
                <a:solidFill>
                  <a:srgbClr val="FFFFFF"/>
                </a:solidFill>
                <a:latin typeface="华文中宋"/>
                <a:cs typeface="华文中宋"/>
              </a:rPr>
              <a:t>呢</a:t>
            </a:r>
            <a:r>
              <a:rPr sz="2000" b="1" spc="-5" dirty="0">
                <a:solidFill>
                  <a:srgbClr val="FFFFFF"/>
                </a:solidFill>
                <a:latin typeface="Arial"/>
                <a:cs typeface="Arial"/>
              </a:rPr>
              <a:t>?</a:t>
            </a:r>
            <a:endParaRPr sz="2000">
              <a:latin typeface="Arial"/>
              <a:cs typeface="Arial"/>
            </a:endParaRPr>
          </a:p>
        </p:txBody>
      </p:sp>
      <p:sp>
        <p:nvSpPr>
          <p:cNvPr id="15" name="矩形 14">
            <a:extLst>
              <a:ext uri="{FF2B5EF4-FFF2-40B4-BE49-F238E27FC236}">
                <a16:creationId xmlns="" xmlns:a16="http://schemas.microsoft.com/office/drawing/2014/main" id="{2F3506B2-9C66-4AC9-AD9E-8CB11B20C849}"/>
              </a:ext>
            </a:extLst>
          </p:cNvPr>
          <p:cNvSpPr/>
          <p:nvPr/>
        </p:nvSpPr>
        <p:spPr>
          <a:xfrm>
            <a:off x="241300" y="383633"/>
            <a:ext cx="59436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Microsoft JhengHei" panose="020B0604030504040204" pitchFamily="34" charset="-120"/>
                <a:ea typeface="Microsoft JhengHei" panose="020B0604030504040204" pitchFamily="34" charset="-120"/>
              </a:rPr>
              <a:t>E-R</a:t>
            </a:r>
            <a:r>
              <a:rPr lang="zh-CN" altLang="en-US" sz="2800" b="1" u="dbl" spc="-5" dirty="0">
                <a:solidFill>
                  <a:srgbClr val="000000"/>
                </a:solidFill>
                <a:latin typeface="Microsoft JhengHei" panose="020B0604030504040204" pitchFamily="34" charset="-120"/>
                <a:ea typeface="Microsoft JhengHei" panose="020B0604030504040204" pitchFamily="34" charset="-120"/>
              </a:rPr>
              <a:t>模型</a:t>
            </a:r>
            <a:r>
              <a:rPr lang="en-US" altLang="zh-CN" sz="2800" b="1" u="dbl" spc="-5" dirty="0">
                <a:solidFill>
                  <a:srgbClr val="000000"/>
                </a:solidFill>
                <a:latin typeface="Microsoft JhengHei" panose="020B0604030504040204" pitchFamily="34" charset="-120"/>
                <a:ea typeface="Microsoft JhengHei" panose="020B0604030504040204" pitchFamily="34" charset="-120"/>
              </a:rPr>
              <a:t>--</a:t>
            </a:r>
            <a:r>
              <a:rPr lang="zh-CN" altLang="en-US" sz="2800" b="1" u="dbl" spc="-5" dirty="0">
                <a:solidFill>
                  <a:srgbClr val="000000"/>
                </a:solidFill>
                <a:latin typeface="Microsoft JhengHei" panose="020B0604030504040204" pitchFamily="34" charset="-120"/>
                <a:ea typeface="Microsoft JhengHei" panose="020B0604030504040204" pitchFamily="34" charset="-120"/>
              </a:rPr>
              <a:t>数学建模之基本思想</a:t>
            </a:r>
            <a:endParaRPr lang="zh-CN" altLang="en-US" sz="2400" u="dbl"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object 73"/>
          <p:cNvSpPr/>
          <p:nvPr/>
        </p:nvSpPr>
        <p:spPr>
          <a:xfrm>
            <a:off x="1260233" y="5149596"/>
            <a:ext cx="1014984" cy="442721"/>
          </a:xfrm>
          <a:prstGeom prst="rect">
            <a:avLst/>
          </a:prstGeom>
          <a:blipFill>
            <a:blip r:embed="rId2" cstate="print"/>
            <a:stretch>
              <a:fillRect/>
            </a:stretch>
          </a:blipFill>
        </p:spPr>
        <p:txBody>
          <a:bodyPr wrap="square" lIns="0" tIns="0" rIns="0" bIns="0" rtlCol="0"/>
          <a:lstStyle/>
          <a:p>
            <a:endParaRPr/>
          </a:p>
        </p:txBody>
      </p:sp>
      <p:sp>
        <p:nvSpPr>
          <p:cNvPr id="28" name="object 28"/>
          <p:cNvSpPr/>
          <p:nvPr/>
        </p:nvSpPr>
        <p:spPr>
          <a:xfrm>
            <a:off x="5607443" y="2801873"/>
            <a:ext cx="1152131" cy="431291"/>
          </a:xfrm>
          <a:prstGeom prst="rect">
            <a:avLst/>
          </a:prstGeom>
          <a:blipFill>
            <a:blip r:embed="rId3" cstate="print"/>
            <a:stretch>
              <a:fillRect/>
            </a:stretch>
          </a:blipFill>
        </p:spPr>
        <p:txBody>
          <a:bodyPr wrap="square" lIns="0" tIns="0" rIns="0" bIns="0" rtlCol="0"/>
          <a:lstStyle/>
          <a:p>
            <a:endParaRPr/>
          </a:p>
        </p:txBody>
      </p:sp>
      <p:sp>
        <p:nvSpPr>
          <p:cNvPr id="26" name="object 26"/>
          <p:cNvSpPr/>
          <p:nvPr/>
        </p:nvSpPr>
        <p:spPr>
          <a:xfrm>
            <a:off x="2151011" y="2801873"/>
            <a:ext cx="930401" cy="485393"/>
          </a:xfrm>
          <a:prstGeom prst="rect">
            <a:avLst/>
          </a:prstGeom>
          <a:noFill/>
        </p:spPr>
        <p:txBody>
          <a:bodyPr wrap="square" lIns="0" tIns="0" rIns="0" bIns="0" rtlCol="0"/>
          <a:lstStyle/>
          <a:p>
            <a:endParaRPr/>
          </a:p>
        </p:txBody>
      </p:sp>
      <p:sp>
        <p:nvSpPr>
          <p:cNvPr id="3" name="object 3"/>
          <p:cNvSpPr txBox="1">
            <a:spLocks noGrp="1"/>
          </p:cNvSpPr>
          <p:nvPr>
            <p:ph type="title"/>
          </p:nvPr>
        </p:nvSpPr>
        <p:spPr>
          <a:xfrm>
            <a:off x="894499" y="689610"/>
            <a:ext cx="8597163" cy="314959"/>
          </a:xfrm>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E-</a:t>
            </a:r>
            <a:r>
              <a:rPr sz="2000" spc="-10" dirty="0">
                <a:solidFill>
                  <a:srgbClr val="FFFFFF"/>
                </a:solidFill>
                <a:latin typeface="Arial"/>
                <a:cs typeface="Arial"/>
              </a:rPr>
              <a:t>R</a:t>
            </a:r>
            <a:r>
              <a:rPr sz="2000" dirty="0">
                <a:solidFill>
                  <a:srgbClr val="FFFFFF"/>
                </a:solidFill>
                <a:latin typeface="华文中宋"/>
                <a:cs typeface="华文中宋"/>
              </a:rPr>
              <a:t>模型</a:t>
            </a:r>
            <a:r>
              <a:rPr sz="2000" spc="-15" dirty="0">
                <a:solidFill>
                  <a:srgbClr val="FFFFFF"/>
                </a:solidFill>
                <a:latin typeface="Arial"/>
                <a:cs typeface="Arial"/>
              </a:rPr>
              <a:t>-</a:t>
            </a:r>
            <a:r>
              <a:rPr sz="2000" spc="-5" dirty="0">
                <a:solidFill>
                  <a:srgbClr val="FFFFFF"/>
                </a:solidFill>
                <a:latin typeface="Arial"/>
                <a:cs typeface="Arial"/>
              </a:rPr>
              <a:t>-</a:t>
            </a:r>
            <a:r>
              <a:rPr sz="2000" spc="-5" dirty="0">
                <a:solidFill>
                  <a:srgbClr val="FFFFFF"/>
                </a:solidFill>
                <a:latin typeface="华文中宋"/>
                <a:cs typeface="华文中宋"/>
              </a:rPr>
              <a:t>数据建模之基本思想 </a:t>
            </a:r>
            <a:r>
              <a:rPr sz="2000" spc="-10" dirty="0">
                <a:solidFill>
                  <a:srgbClr val="FFFFFF"/>
                </a:solidFill>
                <a:latin typeface="Arial"/>
                <a:cs typeface="Arial"/>
              </a:rPr>
              <a:t>(7</a:t>
            </a:r>
            <a:r>
              <a:rPr sz="2000" spc="-5" dirty="0">
                <a:solidFill>
                  <a:srgbClr val="FFFFFF"/>
                </a:solidFill>
                <a:latin typeface="Arial"/>
                <a:cs typeface="Arial"/>
              </a:rPr>
              <a:t>)</a:t>
            </a:r>
            <a:r>
              <a:rPr sz="2000" spc="-5" dirty="0">
                <a:solidFill>
                  <a:srgbClr val="FFFFFF"/>
                </a:solidFill>
                <a:latin typeface="华文中宋"/>
                <a:cs typeface="华文中宋"/>
              </a:rPr>
              <a:t>有什么样的联系需要区分</a:t>
            </a:r>
            <a:r>
              <a:rPr sz="2000" dirty="0">
                <a:solidFill>
                  <a:srgbClr val="FFFFFF"/>
                </a:solidFill>
                <a:latin typeface="华文中宋"/>
                <a:cs typeface="华文中宋"/>
              </a:rPr>
              <a:t>呢</a:t>
            </a:r>
            <a:r>
              <a:rPr sz="2000" spc="-5" dirty="0">
                <a:solidFill>
                  <a:srgbClr val="FFFFFF"/>
                </a:solidFill>
                <a:latin typeface="Arial"/>
                <a:cs typeface="Arial"/>
              </a:rPr>
              <a:t>?</a:t>
            </a:r>
            <a:endParaRPr sz="2000">
              <a:latin typeface="Arial"/>
              <a:cs typeface="Arial"/>
            </a:endParaRPr>
          </a:p>
        </p:txBody>
      </p:sp>
      <p:sp>
        <p:nvSpPr>
          <p:cNvPr id="4" name="object 4"/>
          <p:cNvSpPr txBox="1"/>
          <p:nvPr/>
        </p:nvSpPr>
        <p:spPr>
          <a:xfrm>
            <a:off x="1012831" y="1538213"/>
            <a:ext cx="4801235" cy="369332"/>
          </a:xfrm>
          <a:prstGeom prst="rect">
            <a:avLst/>
          </a:prstGeom>
        </p:spPr>
        <p:txBody>
          <a:bodyPr vert="horz" wrap="square" lIns="0" tIns="0" rIns="0" bIns="0" rtlCol="0">
            <a:spAutoFit/>
          </a:bodyPr>
          <a:lstStyle/>
          <a:p>
            <a:pPr marL="12700">
              <a:lnSpc>
                <a:spcPct val="100000"/>
              </a:lnSpc>
            </a:pPr>
            <a:r>
              <a:rPr sz="2400" b="1" dirty="0">
                <a:latin typeface="Microsoft JhengHei UI" panose="020B0604030504040204" pitchFamily="34" charset="-120"/>
                <a:ea typeface="Microsoft JhengHei UI" panose="020B0604030504040204" pitchFamily="34" charset="-120"/>
                <a:cs typeface="微软雅黑"/>
              </a:rPr>
              <a:t>示例：完全参与联系</a:t>
            </a:r>
            <a:r>
              <a:rPr sz="1600" b="1" dirty="0">
                <a:latin typeface="Microsoft JhengHei UI" panose="020B0604030504040204" pitchFamily="34" charset="-120"/>
                <a:ea typeface="Microsoft JhengHei UI" panose="020B0604030504040204" pitchFamily="34" charset="-120"/>
                <a:cs typeface="微软雅黑"/>
              </a:rPr>
              <a:t>和</a:t>
            </a:r>
            <a:r>
              <a:rPr sz="2400" b="1" dirty="0">
                <a:latin typeface="Microsoft JhengHei UI" panose="020B0604030504040204" pitchFamily="34" charset="-120"/>
                <a:ea typeface="Microsoft JhengHei UI" panose="020B0604030504040204" pitchFamily="34" charset="-120"/>
                <a:cs typeface="微软雅黑"/>
              </a:rPr>
              <a:t>部分参与联系</a:t>
            </a:r>
            <a:endParaRPr sz="2400" dirty="0">
              <a:latin typeface="Microsoft JhengHei UI" panose="020B0604030504040204" pitchFamily="34" charset="-120"/>
              <a:ea typeface="Microsoft JhengHei UI" panose="020B0604030504040204" pitchFamily="34" charset="-120"/>
              <a:cs typeface="微软雅黑"/>
            </a:endParaRPr>
          </a:p>
        </p:txBody>
      </p:sp>
      <p:sp>
        <p:nvSpPr>
          <p:cNvPr id="5" name="object 5"/>
          <p:cNvSpPr txBox="1"/>
          <p:nvPr/>
        </p:nvSpPr>
        <p:spPr>
          <a:xfrm>
            <a:off x="5759329" y="2948587"/>
            <a:ext cx="2051685" cy="215444"/>
          </a:xfrm>
          <a:prstGeom prst="rect">
            <a:avLst/>
          </a:prstGeom>
        </p:spPr>
        <p:txBody>
          <a:bodyPr vert="horz" wrap="square" lIns="0" tIns="0" rIns="0" bIns="0" rtlCol="0">
            <a:spAutoFit/>
          </a:bodyPr>
          <a:lstStyle/>
          <a:p>
            <a:pPr marL="12700">
              <a:lnSpc>
                <a:spcPct val="100000"/>
              </a:lnSpc>
              <a:tabLst>
                <a:tab pos="1031875" algn="l"/>
                <a:tab pos="1893570" algn="l"/>
              </a:tabLst>
            </a:pPr>
            <a:r>
              <a:rPr sz="1400" spc="-5" dirty="0">
                <a:latin typeface="Microsoft JhengHei UI" panose="020B0604030504040204" pitchFamily="34" charset="-120"/>
                <a:ea typeface="Microsoft JhengHei UI" panose="020B0604030504040204" pitchFamily="34" charset="-120"/>
                <a:cs typeface="微软雅黑"/>
              </a:rPr>
              <a:t>客户分类号	名称	…</a:t>
            </a:r>
            <a:endParaRPr sz="1400">
              <a:latin typeface="Microsoft JhengHei UI" panose="020B0604030504040204" pitchFamily="34" charset="-120"/>
              <a:ea typeface="Microsoft JhengHei UI" panose="020B0604030504040204" pitchFamily="34" charset="-120"/>
              <a:cs typeface="微软雅黑"/>
            </a:endParaRPr>
          </a:p>
        </p:txBody>
      </p:sp>
      <p:sp>
        <p:nvSpPr>
          <p:cNvPr id="6" name="object 6"/>
          <p:cNvSpPr txBox="1"/>
          <p:nvPr/>
        </p:nvSpPr>
        <p:spPr>
          <a:xfrm>
            <a:off x="5939165" y="3250344"/>
            <a:ext cx="353060" cy="628650"/>
          </a:xfrm>
          <a:prstGeom prst="rect">
            <a:avLst/>
          </a:prstGeom>
        </p:spPr>
        <p:txBody>
          <a:bodyPr vert="horz" wrap="square" lIns="0" tIns="0" rIns="0" bIns="0" rtlCol="0">
            <a:spAutoFit/>
          </a:bodyPr>
          <a:lstStyle/>
          <a:p>
            <a:pPr marL="12700" marR="5080" algn="just">
              <a:lnSpc>
                <a:spcPct val="100000"/>
              </a:lnSpc>
            </a:pPr>
            <a:r>
              <a:rPr sz="1400" spc="-5" dirty="0">
                <a:latin typeface="微软雅黑"/>
                <a:cs typeface="微软雅黑"/>
              </a:rPr>
              <a:t>C01 C02 C03</a:t>
            </a:r>
            <a:endParaRPr sz="1400">
              <a:latin typeface="微软雅黑"/>
              <a:cs typeface="微软雅黑"/>
            </a:endParaRPr>
          </a:p>
        </p:txBody>
      </p:sp>
      <p:sp>
        <p:nvSpPr>
          <p:cNvPr id="7" name="object 7"/>
          <p:cNvSpPr txBox="1"/>
          <p:nvPr/>
        </p:nvSpPr>
        <p:spPr>
          <a:xfrm>
            <a:off x="6634613" y="3250344"/>
            <a:ext cx="735965" cy="628650"/>
          </a:xfrm>
          <a:prstGeom prst="rect">
            <a:avLst/>
          </a:prstGeom>
        </p:spPr>
        <p:txBody>
          <a:bodyPr vert="horz" wrap="square" lIns="0" tIns="0" rIns="0" bIns="0" rtlCol="0">
            <a:spAutoFit/>
          </a:bodyPr>
          <a:lstStyle/>
          <a:p>
            <a:pPr marL="12700" marR="5080" algn="just">
              <a:lnSpc>
                <a:spcPct val="100000"/>
              </a:lnSpc>
            </a:pPr>
            <a:r>
              <a:rPr sz="1400" spc="-5" dirty="0">
                <a:latin typeface="微软雅黑"/>
                <a:cs typeface="微软雅黑"/>
              </a:rPr>
              <a:t>金卡客户 普通客户 银卡客户</a:t>
            </a:r>
            <a:endParaRPr sz="1400">
              <a:latin typeface="微软雅黑"/>
              <a:cs typeface="微软雅黑"/>
            </a:endParaRPr>
          </a:p>
        </p:txBody>
      </p:sp>
      <p:sp>
        <p:nvSpPr>
          <p:cNvPr id="8" name="object 8"/>
          <p:cNvSpPr txBox="1"/>
          <p:nvPr/>
        </p:nvSpPr>
        <p:spPr>
          <a:xfrm>
            <a:off x="7767925" y="3462937"/>
            <a:ext cx="170180" cy="203200"/>
          </a:xfrm>
          <a:prstGeom prst="rect">
            <a:avLst/>
          </a:prstGeom>
        </p:spPr>
        <p:txBody>
          <a:bodyPr vert="horz" wrap="square" lIns="0" tIns="0" rIns="0" bIns="0" rtlCol="0">
            <a:spAutoFit/>
          </a:bodyPr>
          <a:lstStyle/>
          <a:p>
            <a:pPr marL="12700">
              <a:lnSpc>
                <a:spcPct val="100000"/>
              </a:lnSpc>
            </a:pPr>
            <a:r>
              <a:rPr sz="1400" spc="-5" dirty="0">
                <a:latin typeface="微软雅黑"/>
                <a:cs typeface="微软雅黑"/>
              </a:rPr>
              <a:t>…</a:t>
            </a:r>
            <a:endParaRPr sz="1400">
              <a:latin typeface="微软雅黑"/>
              <a:cs typeface="微软雅黑"/>
            </a:endParaRPr>
          </a:p>
        </p:txBody>
      </p:sp>
      <p:sp>
        <p:nvSpPr>
          <p:cNvPr id="9" name="object 9"/>
          <p:cNvSpPr/>
          <p:nvPr/>
        </p:nvSpPr>
        <p:spPr>
          <a:xfrm>
            <a:off x="5751461" y="2762250"/>
            <a:ext cx="2519680" cy="1430020"/>
          </a:xfrm>
          <a:custGeom>
            <a:avLst/>
            <a:gdLst/>
            <a:ahLst/>
            <a:cxnLst/>
            <a:rect l="l" t="t" r="r" b="b"/>
            <a:pathLst>
              <a:path w="2519679" h="1430020">
                <a:moveTo>
                  <a:pt x="0" y="1335786"/>
                </a:moveTo>
                <a:lnTo>
                  <a:pt x="49658" y="1346773"/>
                </a:lnTo>
                <a:lnTo>
                  <a:pt x="99152" y="1356613"/>
                </a:lnTo>
                <a:lnTo>
                  <a:pt x="148420" y="1365600"/>
                </a:lnTo>
                <a:lnTo>
                  <a:pt x="197400" y="1374026"/>
                </a:lnTo>
                <a:lnTo>
                  <a:pt x="246030" y="1382184"/>
                </a:lnTo>
                <a:lnTo>
                  <a:pt x="262152" y="1384895"/>
                </a:lnTo>
                <a:lnTo>
                  <a:pt x="278226" y="1387619"/>
                </a:lnTo>
                <a:lnTo>
                  <a:pt x="294249" y="1390368"/>
                </a:lnTo>
                <a:lnTo>
                  <a:pt x="310220" y="1393153"/>
                </a:lnTo>
                <a:lnTo>
                  <a:pt x="326136" y="1395984"/>
                </a:lnTo>
                <a:lnTo>
                  <a:pt x="339937" y="1398187"/>
                </a:lnTo>
                <a:lnTo>
                  <a:pt x="380993" y="1403933"/>
                </a:lnTo>
                <a:lnTo>
                  <a:pt x="421515" y="1408732"/>
                </a:lnTo>
                <a:lnTo>
                  <a:pt x="461486" y="1413033"/>
                </a:lnTo>
                <a:lnTo>
                  <a:pt x="474684" y="1414433"/>
                </a:lnTo>
                <a:lnTo>
                  <a:pt x="513898" y="1418765"/>
                </a:lnTo>
                <a:lnTo>
                  <a:pt x="552524" y="1423642"/>
                </a:lnTo>
                <a:lnTo>
                  <a:pt x="590550" y="1429512"/>
                </a:lnTo>
                <a:lnTo>
                  <a:pt x="624913" y="1429406"/>
                </a:lnTo>
                <a:lnTo>
                  <a:pt x="686244" y="1428619"/>
                </a:lnTo>
                <a:lnTo>
                  <a:pt x="738592" y="1427190"/>
                </a:lnTo>
                <a:lnTo>
                  <a:pt x="783007" y="1425269"/>
                </a:lnTo>
                <a:lnTo>
                  <a:pt x="837057" y="1421796"/>
                </a:lnTo>
                <a:lnTo>
                  <a:pt x="879173" y="1418066"/>
                </a:lnTo>
                <a:lnTo>
                  <a:pt x="912906" y="1414588"/>
                </a:lnTo>
                <a:lnTo>
                  <a:pt x="922901" y="1413573"/>
                </a:lnTo>
                <a:lnTo>
                  <a:pt x="932489" y="1412661"/>
                </a:lnTo>
                <a:lnTo>
                  <a:pt x="941804" y="1411872"/>
                </a:lnTo>
                <a:lnTo>
                  <a:pt x="950976" y="1411224"/>
                </a:lnTo>
                <a:lnTo>
                  <a:pt x="963542" y="1409697"/>
                </a:lnTo>
                <a:lnTo>
                  <a:pt x="1001687" y="1404203"/>
                </a:lnTo>
                <a:lnTo>
                  <a:pt x="1040072" y="1397695"/>
                </a:lnTo>
                <a:lnTo>
                  <a:pt x="1078142" y="1390634"/>
                </a:lnTo>
                <a:lnTo>
                  <a:pt x="1115345" y="1383481"/>
                </a:lnTo>
                <a:lnTo>
                  <a:pt x="1127457" y="1381157"/>
                </a:lnTo>
                <a:lnTo>
                  <a:pt x="1139391" y="1378890"/>
                </a:lnTo>
                <a:lnTo>
                  <a:pt x="1152835" y="1375494"/>
                </a:lnTo>
                <a:lnTo>
                  <a:pt x="1165916" y="1372225"/>
                </a:lnTo>
                <a:lnTo>
                  <a:pt x="1203415" y="1362875"/>
                </a:lnTo>
                <a:lnTo>
                  <a:pt x="1250996" y="1350360"/>
                </a:lnTo>
                <a:lnTo>
                  <a:pt x="1298401" y="1336031"/>
                </a:lnTo>
                <a:lnTo>
                  <a:pt x="1310557" y="1331940"/>
                </a:lnTo>
                <a:lnTo>
                  <a:pt x="1323571" y="1329008"/>
                </a:lnTo>
                <a:lnTo>
                  <a:pt x="1361795" y="1320145"/>
                </a:lnTo>
                <a:lnTo>
                  <a:pt x="1398994" y="1311058"/>
                </a:lnTo>
                <a:lnTo>
                  <a:pt x="1447461" y="1298313"/>
                </a:lnTo>
                <a:lnTo>
                  <a:pt x="1495209" y="1284496"/>
                </a:lnTo>
                <a:lnTo>
                  <a:pt x="1508269" y="1281486"/>
                </a:lnTo>
                <a:lnTo>
                  <a:pt x="1546236" y="1272209"/>
                </a:lnTo>
                <a:lnTo>
                  <a:pt x="1594990" y="1259575"/>
                </a:lnTo>
                <a:lnTo>
                  <a:pt x="1607016" y="1256425"/>
                </a:lnTo>
                <a:lnTo>
                  <a:pt x="1655242" y="1244103"/>
                </a:lnTo>
                <a:lnTo>
                  <a:pt x="1704518" y="1233232"/>
                </a:lnTo>
                <a:lnTo>
                  <a:pt x="1716681" y="1230933"/>
                </a:lnTo>
                <a:lnTo>
                  <a:pt x="1764793" y="1220696"/>
                </a:lnTo>
                <a:lnTo>
                  <a:pt x="1788817" y="1215221"/>
                </a:lnTo>
                <a:lnTo>
                  <a:pt x="1800894" y="1212462"/>
                </a:lnTo>
                <a:lnTo>
                  <a:pt x="1850124" y="1201732"/>
                </a:lnTo>
                <a:lnTo>
                  <a:pt x="1888598" y="1194544"/>
                </a:lnTo>
                <a:lnTo>
                  <a:pt x="1929742" y="1188977"/>
                </a:lnTo>
                <a:lnTo>
                  <a:pt x="1943942" y="1187375"/>
                </a:lnTo>
                <a:lnTo>
                  <a:pt x="1985367" y="1181948"/>
                </a:lnTo>
                <a:lnTo>
                  <a:pt x="2025597" y="1175926"/>
                </a:lnTo>
                <a:lnTo>
                  <a:pt x="2052115" y="1171791"/>
                </a:lnTo>
                <a:lnTo>
                  <a:pt x="2065365" y="1169735"/>
                </a:lnTo>
                <a:lnTo>
                  <a:pt x="2105404" y="1163803"/>
                </a:lnTo>
                <a:lnTo>
                  <a:pt x="2146447" y="1158559"/>
                </a:lnTo>
                <a:lnTo>
                  <a:pt x="2189226" y="1154430"/>
                </a:lnTo>
                <a:lnTo>
                  <a:pt x="2204490" y="1154374"/>
                </a:lnTo>
                <a:lnTo>
                  <a:pt x="2219882" y="1154216"/>
                </a:lnTo>
                <a:lnTo>
                  <a:pt x="2266819" y="1153239"/>
                </a:lnTo>
                <a:lnTo>
                  <a:pt x="2314913" y="1151747"/>
                </a:lnTo>
                <a:lnTo>
                  <a:pt x="2347626" y="1150620"/>
                </a:lnTo>
                <a:lnTo>
                  <a:pt x="2364180" y="1150050"/>
                </a:lnTo>
                <a:lnTo>
                  <a:pt x="2414635" y="1148455"/>
                </a:lnTo>
                <a:lnTo>
                  <a:pt x="2466294" y="1147272"/>
                </a:lnTo>
                <a:lnTo>
                  <a:pt x="2519172" y="1146810"/>
                </a:lnTo>
                <a:lnTo>
                  <a:pt x="2519172" y="0"/>
                </a:lnTo>
                <a:lnTo>
                  <a:pt x="0" y="0"/>
                </a:lnTo>
                <a:lnTo>
                  <a:pt x="0" y="1335786"/>
                </a:lnTo>
                <a:close/>
              </a:path>
            </a:pathLst>
          </a:custGeom>
          <a:ln w="952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10" name="object 10"/>
          <p:cNvSpPr/>
          <p:nvPr/>
        </p:nvSpPr>
        <p:spPr>
          <a:xfrm>
            <a:off x="5887859" y="2885694"/>
            <a:ext cx="2237740" cy="0"/>
          </a:xfrm>
          <a:custGeom>
            <a:avLst/>
            <a:gdLst/>
            <a:ahLst/>
            <a:cxnLst/>
            <a:rect l="l" t="t" r="r" b="b"/>
            <a:pathLst>
              <a:path w="2237740">
                <a:moveTo>
                  <a:pt x="0" y="0"/>
                </a:moveTo>
                <a:lnTo>
                  <a:pt x="2237232" y="0"/>
                </a:lnTo>
              </a:path>
            </a:pathLst>
          </a:custGeom>
          <a:ln w="9525">
            <a:solidFill>
              <a:srgbClr val="000000"/>
            </a:solidFill>
          </a:ln>
        </p:spPr>
        <p:txBody>
          <a:bodyPr wrap="square" lIns="0" tIns="0" rIns="0" bIns="0" rtlCol="0"/>
          <a:lstStyle/>
          <a:p>
            <a:endParaRPr/>
          </a:p>
        </p:txBody>
      </p:sp>
      <p:sp>
        <p:nvSpPr>
          <p:cNvPr id="11" name="object 11"/>
          <p:cNvSpPr/>
          <p:nvPr/>
        </p:nvSpPr>
        <p:spPr>
          <a:xfrm>
            <a:off x="5887859" y="3172967"/>
            <a:ext cx="2221230" cy="0"/>
          </a:xfrm>
          <a:custGeom>
            <a:avLst/>
            <a:gdLst/>
            <a:ahLst/>
            <a:cxnLst/>
            <a:rect l="l" t="t" r="r" b="b"/>
            <a:pathLst>
              <a:path w="2221229">
                <a:moveTo>
                  <a:pt x="0" y="0"/>
                </a:moveTo>
                <a:lnTo>
                  <a:pt x="2221230" y="0"/>
                </a:lnTo>
              </a:path>
            </a:pathLst>
          </a:custGeom>
          <a:ln w="9525">
            <a:solidFill>
              <a:srgbClr val="000000"/>
            </a:solidFill>
          </a:ln>
        </p:spPr>
        <p:txBody>
          <a:bodyPr wrap="square" lIns="0" tIns="0" rIns="0" bIns="0" rtlCol="0"/>
          <a:lstStyle/>
          <a:p>
            <a:endParaRPr/>
          </a:p>
        </p:txBody>
      </p:sp>
      <p:sp>
        <p:nvSpPr>
          <p:cNvPr id="12" name="object 12"/>
          <p:cNvSpPr/>
          <p:nvPr/>
        </p:nvSpPr>
        <p:spPr>
          <a:xfrm>
            <a:off x="7467486" y="2885694"/>
            <a:ext cx="0" cy="1097280"/>
          </a:xfrm>
          <a:custGeom>
            <a:avLst/>
            <a:gdLst/>
            <a:ahLst/>
            <a:cxnLst/>
            <a:rect l="l" t="t" r="r" b="b"/>
            <a:pathLst>
              <a:path h="1097279">
                <a:moveTo>
                  <a:pt x="0" y="0"/>
                </a:moveTo>
                <a:lnTo>
                  <a:pt x="0" y="1097280"/>
                </a:lnTo>
              </a:path>
            </a:pathLst>
          </a:custGeom>
          <a:ln w="9525">
            <a:solidFill>
              <a:srgbClr val="000000"/>
            </a:solidFill>
          </a:ln>
        </p:spPr>
        <p:txBody>
          <a:bodyPr wrap="square" lIns="0" tIns="0" rIns="0" bIns="0" rtlCol="0"/>
          <a:lstStyle/>
          <a:p>
            <a:endParaRPr/>
          </a:p>
        </p:txBody>
      </p:sp>
      <p:sp>
        <p:nvSpPr>
          <p:cNvPr id="13" name="object 13"/>
          <p:cNvSpPr/>
          <p:nvPr/>
        </p:nvSpPr>
        <p:spPr>
          <a:xfrm>
            <a:off x="6564515" y="2885694"/>
            <a:ext cx="0" cy="1065530"/>
          </a:xfrm>
          <a:custGeom>
            <a:avLst/>
            <a:gdLst/>
            <a:ahLst/>
            <a:cxnLst/>
            <a:rect l="l" t="t" r="r" b="b"/>
            <a:pathLst>
              <a:path h="1065529">
                <a:moveTo>
                  <a:pt x="0" y="0"/>
                </a:moveTo>
                <a:lnTo>
                  <a:pt x="0" y="1065276"/>
                </a:lnTo>
              </a:path>
            </a:pathLst>
          </a:custGeom>
          <a:ln w="952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14" name="object 14"/>
          <p:cNvSpPr txBox="1"/>
          <p:nvPr/>
        </p:nvSpPr>
        <p:spPr>
          <a:xfrm>
            <a:off x="5773559" y="2441448"/>
            <a:ext cx="2857500" cy="246221"/>
          </a:xfrm>
          <a:prstGeom prst="rect">
            <a:avLst/>
          </a:prstGeom>
          <a:solidFill>
            <a:srgbClr val="000000"/>
          </a:solidFill>
        </p:spPr>
        <p:txBody>
          <a:bodyPr vert="horz" wrap="square" lIns="0" tIns="0" rIns="0" bIns="0" rtlCol="0">
            <a:spAutoFit/>
          </a:bodyPr>
          <a:lstStyle/>
          <a:p>
            <a:pPr marL="92075">
              <a:lnSpc>
                <a:spcPct val="100000"/>
              </a:lnSpc>
            </a:pPr>
            <a:r>
              <a:rPr sz="1600" spc="-5" dirty="0">
                <a:solidFill>
                  <a:srgbClr val="FFFFFF"/>
                </a:solidFill>
                <a:latin typeface="Microsoft JhengHei UI" panose="020B0604030504040204" pitchFamily="34" charset="-120"/>
                <a:ea typeface="Microsoft JhengHei UI" panose="020B0604030504040204" pitchFamily="34" charset="-120"/>
                <a:cs typeface="微软雅黑"/>
              </a:rPr>
              <a:t>客户</a:t>
            </a:r>
            <a:r>
              <a:rPr sz="1600" dirty="0">
                <a:solidFill>
                  <a:srgbClr val="FFFFFF"/>
                </a:solidFill>
                <a:latin typeface="Microsoft JhengHei UI" panose="020B0604030504040204" pitchFamily="34" charset="-120"/>
                <a:ea typeface="Microsoft JhengHei UI" panose="020B0604030504040204" pitchFamily="34" charset="-120"/>
                <a:cs typeface="微软雅黑"/>
              </a:rPr>
              <a:t>类 (</a:t>
            </a:r>
            <a:r>
              <a:rPr sz="1600" spc="-5" dirty="0">
                <a:solidFill>
                  <a:srgbClr val="FFFFFF"/>
                </a:solidFill>
                <a:latin typeface="Microsoft JhengHei UI" panose="020B0604030504040204" pitchFamily="34" charset="-120"/>
                <a:ea typeface="Microsoft JhengHei UI" panose="020B0604030504040204" pitchFamily="34" charset="-120"/>
                <a:cs typeface="微软雅黑"/>
              </a:rPr>
              <a:t> </a:t>
            </a:r>
            <a:r>
              <a:rPr sz="1600" u="sng" spc="-5" dirty="0">
                <a:solidFill>
                  <a:srgbClr val="FFFFFF"/>
                </a:solidFill>
                <a:latin typeface="Microsoft JhengHei UI" panose="020B0604030504040204" pitchFamily="34" charset="-120"/>
                <a:ea typeface="Microsoft JhengHei UI" panose="020B0604030504040204" pitchFamily="34" charset="-120"/>
                <a:cs typeface="微软雅黑"/>
              </a:rPr>
              <a:t>客户分类号</a:t>
            </a:r>
            <a:r>
              <a:rPr sz="1600" spc="-5" dirty="0">
                <a:solidFill>
                  <a:srgbClr val="FFFFFF"/>
                </a:solidFill>
                <a:latin typeface="Microsoft JhengHei UI" panose="020B0604030504040204" pitchFamily="34" charset="-120"/>
                <a:ea typeface="Microsoft JhengHei UI" panose="020B0604030504040204" pitchFamily="34" charset="-120"/>
                <a:cs typeface="微软雅黑"/>
              </a:rPr>
              <a:t>,名称</a:t>
            </a:r>
            <a:r>
              <a:rPr sz="1600" dirty="0">
                <a:solidFill>
                  <a:srgbClr val="FFFFFF"/>
                </a:solidFill>
                <a:latin typeface="Microsoft JhengHei UI" panose="020B0604030504040204" pitchFamily="34" charset="-120"/>
                <a:ea typeface="Microsoft JhengHei UI" panose="020B0604030504040204" pitchFamily="34" charset="-120"/>
                <a:cs typeface="微软雅黑"/>
              </a:rPr>
              <a:t>,</a:t>
            </a:r>
            <a:r>
              <a:rPr sz="1600" spc="-5" dirty="0">
                <a:solidFill>
                  <a:srgbClr val="FFFFFF"/>
                </a:solidFill>
                <a:latin typeface="Microsoft JhengHei UI" panose="020B0604030504040204" pitchFamily="34" charset="-120"/>
                <a:ea typeface="Microsoft JhengHei UI" panose="020B0604030504040204" pitchFamily="34" charset="-120"/>
                <a:cs typeface="微软雅黑"/>
              </a:rPr>
              <a:t> </a:t>
            </a:r>
            <a:r>
              <a:rPr sz="1600" dirty="0">
                <a:solidFill>
                  <a:srgbClr val="FFFFFF"/>
                </a:solidFill>
                <a:latin typeface="Microsoft JhengHei UI" panose="020B0604030504040204" pitchFamily="34" charset="-120"/>
                <a:ea typeface="Microsoft JhengHei UI" panose="020B0604030504040204" pitchFamily="34" charset="-120"/>
                <a:cs typeface="微软雅黑"/>
              </a:rPr>
              <a:t>…</a:t>
            </a:r>
            <a:r>
              <a:rPr sz="1600" spc="-5" dirty="0">
                <a:solidFill>
                  <a:srgbClr val="FFFFFF"/>
                </a:solidFill>
                <a:latin typeface="Microsoft JhengHei UI" panose="020B0604030504040204" pitchFamily="34" charset="-120"/>
                <a:ea typeface="Microsoft JhengHei UI" panose="020B0604030504040204" pitchFamily="34" charset="-120"/>
                <a:cs typeface="微软雅黑"/>
              </a:rPr>
              <a:t> </a:t>
            </a:r>
            <a:r>
              <a:rPr sz="1600" dirty="0">
                <a:solidFill>
                  <a:srgbClr val="FFFFFF"/>
                </a:solidFill>
                <a:latin typeface="Microsoft JhengHei UI" panose="020B0604030504040204" pitchFamily="34" charset="-120"/>
                <a:ea typeface="Microsoft JhengHei UI" panose="020B0604030504040204" pitchFamily="34" charset="-120"/>
                <a:cs typeface="微软雅黑"/>
              </a:rPr>
              <a:t>)</a:t>
            </a:r>
            <a:endParaRPr sz="1600">
              <a:latin typeface="Microsoft JhengHei UI" panose="020B0604030504040204" pitchFamily="34" charset="-120"/>
              <a:ea typeface="Microsoft JhengHei UI" panose="020B0604030504040204" pitchFamily="34" charset="-120"/>
              <a:cs typeface="微软雅黑"/>
            </a:endParaRPr>
          </a:p>
        </p:txBody>
      </p:sp>
      <p:sp>
        <p:nvSpPr>
          <p:cNvPr id="15" name="object 15"/>
          <p:cNvSpPr txBox="1"/>
          <p:nvPr/>
        </p:nvSpPr>
        <p:spPr>
          <a:xfrm>
            <a:off x="2354713" y="3257958"/>
            <a:ext cx="343535" cy="646331"/>
          </a:xfrm>
          <a:prstGeom prst="rect">
            <a:avLst/>
          </a:prstGeom>
        </p:spPr>
        <p:txBody>
          <a:bodyPr vert="horz" wrap="square" lIns="0" tIns="0" rIns="0" bIns="0" rtlCol="0">
            <a:spAutoFit/>
          </a:bodyPr>
          <a:lstStyle/>
          <a:p>
            <a:pPr marL="12700" marR="5080" algn="just">
              <a:lnSpc>
                <a:spcPct val="100000"/>
              </a:lnSpc>
            </a:pPr>
            <a:r>
              <a:rPr sz="1400" spc="-5" dirty="0">
                <a:latin typeface="Microsoft JhengHei UI" panose="020B0604030504040204" pitchFamily="34" charset="-120"/>
                <a:ea typeface="Microsoft JhengHei UI" panose="020B0604030504040204" pitchFamily="34" charset="-120"/>
                <a:cs typeface="微软雅黑"/>
              </a:rPr>
              <a:t>P</a:t>
            </a:r>
            <a:r>
              <a:rPr sz="1400" dirty="0">
                <a:latin typeface="Microsoft JhengHei UI" panose="020B0604030504040204" pitchFamily="34" charset="-120"/>
                <a:ea typeface="Microsoft JhengHei UI" panose="020B0604030504040204" pitchFamily="34" charset="-120"/>
                <a:cs typeface="微软雅黑"/>
              </a:rPr>
              <a:t>0</a:t>
            </a:r>
            <a:r>
              <a:rPr sz="1400" spc="-5" dirty="0">
                <a:latin typeface="Microsoft JhengHei UI" panose="020B0604030504040204" pitchFamily="34" charset="-120"/>
                <a:ea typeface="Microsoft JhengHei UI" panose="020B0604030504040204" pitchFamily="34" charset="-120"/>
                <a:cs typeface="微软雅黑"/>
              </a:rPr>
              <a:t>1 P</a:t>
            </a:r>
            <a:r>
              <a:rPr sz="1400" dirty="0">
                <a:latin typeface="Microsoft JhengHei UI" panose="020B0604030504040204" pitchFamily="34" charset="-120"/>
                <a:ea typeface="Microsoft JhengHei UI" panose="020B0604030504040204" pitchFamily="34" charset="-120"/>
                <a:cs typeface="微软雅黑"/>
              </a:rPr>
              <a:t>0</a:t>
            </a:r>
            <a:r>
              <a:rPr sz="1400" spc="-5" dirty="0">
                <a:latin typeface="Microsoft JhengHei UI" panose="020B0604030504040204" pitchFamily="34" charset="-120"/>
                <a:ea typeface="Microsoft JhengHei UI" panose="020B0604030504040204" pitchFamily="34" charset="-120"/>
                <a:cs typeface="微软雅黑"/>
              </a:rPr>
              <a:t>2 P03</a:t>
            </a:r>
            <a:endParaRPr sz="1400">
              <a:latin typeface="Microsoft JhengHei UI" panose="020B0604030504040204" pitchFamily="34" charset="-120"/>
              <a:ea typeface="Microsoft JhengHei UI" panose="020B0604030504040204" pitchFamily="34" charset="-120"/>
              <a:cs typeface="微软雅黑"/>
            </a:endParaRPr>
          </a:p>
        </p:txBody>
      </p:sp>
      <p:sp>
        <p:nvSpPr>
          <p:cNvPr id="16" name="object 16"/>
          <p:cNvSpPr txBox="1"/>
          <p:nvPr/>
        </p:nvSpPr>
        <p:spPr>
          <a:xfrm>
            <a:off x="3267974" y="3257958"/>
            <a:ext cx="559435" cy="646331"/>
          </a:xfrm>
          <a:prstGeom prst="rect">
            <a:avLst/>
          </a:prstGeom>
        </p:spPr>
        <p:txBody>
          <a:bodyPr vert="horz" wrap="square" lIns="0" tIns="0" rIns="0" bIns="0" rtlCol="0">
            <a:spAutoFit/>
          </a:bodyPr>
          <a:lstStyle/>
          <a:p>
            <a:pPr marL="12700" marR="5080" indent="635" algn="just">
              <a:lnSpc>
                <a:spcPct val="100000"/>
              </a:lnSpc>
            </a:pPr>
            <a:r>
              <a:rPr sz="1400" spc="-5" dirty="0">
                <a:latin typeface="Microsoft JhengHei UI" panose="020B0604030504040204" pitchFamily="34" charset="-120"/>
                <a:ea typeface="Microsoft JhengHei UI" panose="020B0604030504040204" pitchFamily="34" charset="-120"/>
                <a:cs typeface="微软雅黑"/>
              </a:rPr>
              <a:t>电热器 照相机 手机</a:t>
            </a:r>
            <a:endParaRPr sz="1400">
              <a:latin typeface="Microsoft JhengHei UI" panose="020B0604030504040204" pitchFamily="34" charset="-120"/>
              <a:ea typeface="Microsoft JhengHei UI" panose="020B0604030504040204" pitchFamily="34" charset="-120"/>
              <a:cs typeface="微软雅黑"/>
            </a:endParaRPr>
          </a:p>
        </p:txBody>
      </p:sp>
      <p:sp>
        <p:nvSpPr>
          <p:cNvPr id="17" name="object 17"/>
          <p:cNvSpPr txBox="1"/>
          <p:nvPr/>
        </p:nvSpPr>
        <p:spPr>
          <a:xfrm>
            <a:off x="4182371" y="3257958"/>
            <a:ext cx="465455" cy="646331"/>
          </a:xfrm>
          <a:prstGeom prst="rect">
            <a:avLst/>
          </a:prstGeom>
        </p:spPr>
        <p:txBody>
          <a:bodyPr vert="horz" wrap="square" lIns="0" tIns="0" rIns="0" bIns="0" rtlCol="0">
            <a:spAutoFit/>
          </a:bodyPr>
          <a:lstStyle/>
          <a:p>
            <a:pPr marL="12700" marR="5080" indent="635">
              <a:lnSpc>
                <a:spcPct val="100000"/>
              </a:lnSpc>
            </a:pPr>
            <a:r>
              <a:rPr sz="1400" spc="-5" dirty="0">
                <a:latin typeface="Microsoft JhengHei UI" panose="020B0604030504040204" pitchFamily="34" charset="-120"/>
                <a:ea typeface="Microsoft JhengHei UI" panose="020B0604030504040204" pitchFamily="34" charset="-120"/>
                <a:cs typeface="微软雅黑"/>
              </a:rPr>
              <a:t>A</a:t>
            </a:r>
            <a:r>
              <a:rPr sz="1400" dirty="0">
                <a:latin typeface="Microsoft JhengHei UI" panose="020B0604030504040204" pitchFamily="34" charset="-120"/>
                <a:ea typeface="Microsoft JhengHei UI" panose="020B0604030504040204" pitchFamily="34" charset="-120"/>
                <a:cs typeface="微软雅黑"/>
              </a:rPr>
              <a:t>0</a:t>
            </a:r>
            <a:r>
              <a:rPr sz="1400" spc="-5" dirty="0">
                <a:latin typeface="Microsoft JhengHei UI" panose="020B0604030504040204" pitchFamily="34" charset="-120"/>
                <a:ea typeface="Microsoft JhengHei UI" panose="020B0604030504040204" pitchFamily="34" charset="-120"/>
                <a:cs typeface="微软雅黑"/>
              </a:rPr>
              <a:t>01 B-1 </a:t>
            </a:r>
            <a:r>
              <a:rPr sz="1400" spc="-10" dirty="0">
                <a:latin typeface="Microsoft JhengHei UI" panose="020B0604030504040204" pitchFamily="34" charset="-120"/>
                <a:ea typeface="Microsoft JhengHei UI" panose="020B0604030504040204" pitchFamily="34" charset="-120"/>
                <a:cs typeface="微软雅黑"/>
              </a:rPr>
              <a:t>X</a:t>
            </a:r>
            <a:r>
              <a:rPr sz="1400" spc="-5" dirty="0">
                <a:latin typeface="Microsoft JhengHei UI" panose="020B0604030504040204" pitchFamily="34" charset="-120"/>
                <a:ea typeface="Microsoft JhengHei UI" panose="020B0604030504040204" pitchFamily="34" charset="-120"/>
                <a:cs typeface="微软雅黑"/>
              </a:rPr>
              <a:t>Y-II</a:t>
            </a:r>
            <a:endParaRPr sz="1400">
              <a:latin typeface="Microsoft JhengHei UI" panose="020B0604030504040204" pitchFamily="34" charset="-120"/>
              <a:ea typeface="Microsoft JhengHei UI" panose="020B0604030504040204" pitchFamily="34" charset="-120"/>
              <a:cs typeface="微软雅黑"/>
            </a:endParaRPr>
          </a:p>
        </p:txBody>
      </p:sp>
      <p:sp>
        <p:nvSpPr>
          <p:cNvPr id="18" name="object 18"/>
          <p:cNvSpPr/>
          <p:nvPr/>
        </p:nvSpPr>
        <p:spPr>
          <a:xfrm>
            <a:off x="2208161" y="2769870"/>
            <a:ext cx="3048000" cy="1430655"/>
          </a:xfrm>
          <a:custGeom>
            <a:avLst/>
            <a:gdLst/>
            <a:ahLst/>
            <a:cxnLst/>
            <a:rect l="l" t="t" r="r" b="b"/>
            <a:pathLst>
              <a:path w="3048000" h="1430654">
                <a:moveTo>
                  <a:pt x="0" y="1335786"/>
                </a:moveTo>
                <a:lnTo>
                  <a:pt x="39999" y="1343458"/>
                </a:lnTo>
                <a:lnTo>
                  <a:pt x="79967" y="1350532"/>
                </a:lnTo>
                <a:lnTo>
                  <a:pt x="119870" y="1357093"/>
                </a:lnTo>
                <a:lnTo>
                  <a:pt x="159678" y="1363230"/>
                </a:lnTo>
                <a:lnTo>
                  <a:pt x="199358" y="1369028"/>
                </a:lnTo>
                <a:lnTo>
                  <a:pt x="238877" y="1374574"/>
                </a:lnTo>
                <a:lnTo>
                  <a:pt x="278205" y="1379956"/>
                </a:lnTo>
                <a:lnTo>
                  <a:pt x="317308" y="1385261"/>
                </a:lnTo>
                <a:lnTo>
                  <a:pt x="336766" y="1387911"/>
                </a:lnTo>
                <a:lnTo>
                  <a:pt x="356156" y="1390574"/>
                </a:lnTo>
                <a:lnTo>
                  <a:pt x="375474" y="1393261"/>
                </a:lnTo>
                <a:lnTo>
                  <a:pt x="394716" y="1395984"/>
                </a:lnTo>
                <a:lnTo>
                  <a:pt x="411369" y="1398187"/>
                </a:lnTo>
                <a:lnTo>
                  <a:pt x="460912" y="1403939"/>
                </a:lnTo>
                <a:lnTo>
                  <a:pt x="509817" y="1408765"/>
                </a:lnTo>
                <a:lnTo>
                  <a:pt x="558069" y="1413129"/>
                </a:lnTo>
                <a:lnTo>
                  <a:pt x="574005" y="1414560"/>
                </a:lnTo>
                <a:lnTo>
                  <a:pt x="621362" y="1419026"/>
                </a:lnTo>
                <a:lnTo>
                  <a:pt x="668030" y="1424110"/>
                </a:lnTo>
                <a:lnTo>
                  <a:pt x="713994" y="1430274"/>
                </a:lnTo>
                <a:lnTo>
                  <a:pt x="755522" y="1430163"/>
                </a:lnTo>
                <a:lnTo>
                  <a:pt x="794031" y="1429843"/>
                </a:lnTo>
                <a:lnTo>
                  <a:pt x="862620" y="1428658"/>
                </a:lnTo>
                <a:lnTo>
                  <a:pt x="921023" y="1426879"/>
                </a:lnTo>
                <a:lnTo>
                  <a:pt x="970501" y="1424665"/>
                </a:lnTo>
                <a:lnTo>
                  <a:pt x="1012317" y="1422177"/>
                </a:lnTo>
                <a:lnTo>
                  <a:pt x="1063433" y="1418281"/>
                </a:lnTo>
                <a:lnTo>
                  <a:pt x="1104406" y="1414668"/>
                </a:lnTo>
                <a:lnTo>
                  <a:pt x="1116546" y="1413620"/>
                </a:lnTo>
                <a:lnTo>
                  <a:pt x="1128189" y="1412683"/>
                </a:lnTo>
                <a:lnTo>
                  <a:pt x="1139495" y="1411877"/>
                </a:lnTo>
                <a:lnTo>
                  <a:pt x="1150620" y="1411224"/>
                </a:lnTo>
                <a:lnTo>
                  <a:pt x="1163239" y="1409965"/>
                </a:lnTo>
                <a:lnTo>
                  <a:pt x="1201487" y="1405540"/>
                </a:lnTo>
                <a:lnTo>
                  <a:pt x="1240028" y="1400364"/>
                </a:lnTo>
                <a:lnTo>
                  <a:pt x="1278490" y="1394722"/>
                </a:lnTo>
                <a:lnTo>
                  <a:pt x="1316499" y="1388897"/>
                </a:lnTo>
                <a:lnTo>
                  <a:pt x="1329004" y="1386964"/>
                </a:lnTo>
                <a:lnTo>
                  <a:pt x="1341403" y="1385052"/>
                </a:lnTo>
                <a:lnTo>
                  <a:pt x="1353683" y="1383173"/>
                </a:lnTo>
                <a:lnTo>
                  <a:pt x="1365830" y="1381337"/>
                </a:lnTo>
                <a:lnTo>
                  <a:pt x="1377830" y="1379555"/>
                </a:lnTo>
                <a:lnTo>
                  <a:pt x="1389669" y="1377836"/>
                </a:lnTo>
                <a:lnTo>
                  <a:pt x="1402078" y="1375146"/>
                </a:lnTo>
                <a:lnTo>
                  <a:pt x="1414376" y="1372521"/>
                </a:lnTo>
                <a:lnTo>
                  <a:pt x="1426583" y="1369940"/>
                </a:lnTo>
                <a:lnTo>
                  <a:pt x="1438721" y="1367384"/>
                </a:lnTo>
                <a:lnTo>
                  <a:pt x="1450811" y="1364835"/>
                </a:lnTo>
                <a:lnTo>
                  <a:pt x="1499110" y="1354325"/>
                </a:lnTo>
                <a:lnTo>
                  <a:pt x="1548322" y="1342394"/>
                </a:lnTo>
                <a:lnTo>
                  <a:pt x="1586641" y="1331779"/>
                </a:lnTo>
                <a:lnTo>
                  <a:pt x="1599774" y="1329345"/>
                </a:lnTo>
                <a:lnTo>
                  <a:pt x="1638526" y="1322052"/>
                </a:lnTo>
                <a:lnTo>
                  <a:pt x="1676424" y="1314674"/>
                </a:lnTo>
                <a:lnTo>
                  <a:pt x="1725889" y="1304476"/>
                </a:lnTo>
                <a:lnTo>
                  <a:pt x="1774465" y="1293580"/>
                </a:lnTo>
                <a:lnTo>
                  <a:pt x="1810530" y="1284763"/>
                </a:lnTo>
                <a:lnTo>
                  <a:pt x="1823494" y="1282201"/>
                </a:lnTo>
                <a:lnTo>
                  <a:pt x="1861510" y="1274354"/>
                </a:lnTo>
                <a:lnTo>
                  <a:pt x="1910787" y="1263692"/>
                </a:lnTo>
                <a:lnTo>
                  <a:pt x="1922969" y="1261022"/>
                </a:lnTo>
                <a:lnTo>
                  <a:pt x="1935129" y="1258360"/>
                </a:lnTo>
                <a:lnTo>
                  <a:pt x="1983902" y="1247883"/>
                </a:lnTo>
                <a:lnTo>
                  <a:pt x="2033706" y="1237905"/>
                </a:lnTo>
                <a:lnTo>
                  <a:pt x="2060704" y="1233469"/>
                </a:lnTo>
                <a:lnTo>
                  <a:pt x="2074833" y="1231296"/>
                </a:lnTo>
                <a:lnTo>
                  <a:pt x="2116679" y="1224217"/>
                </a:lnTo>
                <a:lnTo>
                  <a:pt x="2158215" y="1216605"/>
                </a:lnTo>
                <a:lnTo>
                  <a:pt x="2172101" y="1214018"/>
                </a:lnTo>
                <a:lnTo>
                  <a:pt x="2186047" y="1211429"/>
                </a:lnTo>
                <a:lnTo>
                  <a:pt x="2228481" y="1203806"/>
                </a:lnTo>
                <a:lnTo>
                  <a:pt x="2272306" y="1196702"/>
                </a:lnTo>
                <a:lnTo>
                  <a:pt x="2318160" y="1190512"/>
                </a:lnTo>
                <a:lnTo>
                  <a:pt x="2349171" y="1187494"/>
                </a:lnTo>
                <a:lnTo>
                  <a:pt x="2364275" y="1186113"/>
                </a:lnTo>
                <a:lnTo>
                  <a:pt x="2409420" y="1181219"/>
                </a:lnTo>
                <a:lnTo>
                  <a:pt x="2454718" y="1175552"/>
                </a:lnTo>
                <a:lnTo>
                  <a:pt x="2485263" y="1171575"/>
                </a:lnTo>
                <a:lnTo>
                  <a:pt x="2500696" y="1169577"/>
                </a:lnTo>
                <a:lnTo>
                  <a:pt x="2547878" y="1163756"/>
                </a:lnTo>
                <a:lnTo>
                  <a:pt x="2596787" y="1158553"/>
                </a:lnTo>
                <a:lnTo>
                  <a:pt x="2647950" y="1154430"/>
                </a:lnTo>
                <a:lnTo>
                  <a:pt x="2666432" y="1154374"/>
                </a:lnTo>
                <a:lnTo>
                  <a:pt x="2685074" y="1154216"/>
                </a:lnTo>
                <a:lnTo>
                  <a:pt x="2741961" y="1153239"/>
                </a:lnTo>
                <a:lnTo>
                  <a:pt x="2780686" y="1152283"/>
                </a:lnTo>
                <a:lnTo>
                  <a:pt x="2820051" y="1151189"/>
                </a:lnTo>
                <a:lnTo>
                  <a:pt x="2839974" y="1150620"/>
                </a:lnTo>
                <a:lnTo>
                  <a:pt x="2860056" y="1150050"/>
                </a:lnTo>
                <a:lnTo>
                  <a:pt x="2900701" y="1148956"/>
                </a:lnTo>
                <a:lnTo>
                  <a:pt x="2941986" y="1148000"/>
                </a:lnTo>
                <a:lnTo>
                  <a:pt x="2983911" y="1147272"/>
                </a:lnTo>
                <a:lnTo>
                  <a:pt x="3026477" y="1146865"/>
                </a:lnTo>
                <a:lnTo>
                  <a:pt x="3048000" y="1146810"/>
                </a:lnTo>
                <a:lnTo>
                  <a:pt x="3048000" y="0"/>
                </a:lnTo>
                <a:lnTo>
                  <a:pt x="0" y="0"/>
                </a:lnTo>
                <a:lnTo>
                  <a:pt x="0" y="1335786"/>
                </a:lnTo>
                <a:close/>
              </a:path>
            </a:pathLst>
          </a:custGeom>
          <a:ln w="9525">
            <a:solidFill>
              <a:srgbClr val="000000"/>
            </a:solidFill>
          </a:ln>
        </p:spPr>
        <p:txBody>
          <a:bodyPr wrap="square" lIns="0" tIns="0" rIns="0" bIns="0" rtlCol="0"/>
          <a:lstStyle/>
          <a:p>
            <a:endParaRPr/>
          </a:p>
        </p:txBody>
      </p:sp>
      <p:sp>
        <p:nvSpPr>
          <p:cNvPr id="19" name="object 19"/>
          <p:cNvSpPr txBox="1"/>
          <p:nvPr/>
        </p:nvSpPr>
        <p:spPr>
          <a:xfrm>
            <a:off x="2281561" y="2959255"/>
            <a:ext cx="2157095" cy="203200"/>
          </a:xfrm>
          <a:prstGeom prst="rect">
            <a:avLst/>
          </a:prstGeom>
        </p:spPr>
        <p:txBody>
          <a:bodyPr vert="horz" wrap="square" lIns="0" tIns="0" rIns="0" bIns="0" rtlCol="0">
            <a:spAutoFit/>
          </a:bodyPr>
          <a:lstStyle/>
          <a:p>
            <a:pPr marL="12700">
              <a:lnSpc>
                <a:spcPct val="100000"/>
              </a:lnSpc>
              <a:tabLst>
                <a:tab pos="926465" algn="l"/>
                <a:tab pos="1788795" algn="l"/>
              </a:tabLst>
            </a:pPr>
            <a:r>
              <a:rPr sz="1400" spc="-5" dirty="0">
                <a:latin typeface="微软雅黑"/>
                <a:cs typeface="微软雅黑"/>
              </a:rPr>
              <a:t>产品号	名称	型号</a:t>
            </a:r>
            <a:endParaRPr sz="1400">
              <a:latin typeface="微软雅黑"/>
              <a:cs typeface="微软雅黑"/>
            </a:endParaRPr>
          </a:p>
        </p:txBody>
      </p:sp>
      <p:sp>
        <p:nvSpPr>
          <p:cNvPr id="20" name="object 20"/>
          <p:cNvSpPr/>
          <p:nvPr/>
        </p:nvSpPr>
        <p:spPr>
          <a:xfrm>
            <a:off x="2317889" y="2894076"/>
            <a:ext cx="2617470" cy="0"/>
          </a:xfrm>
          <a:custGeom>
            <a:avLst/>
            <a:gdLst/>
            <a:ahLst/>
            <a:cxnLst/>
            <a:rect l="l" t="t" r="r" b="b"/>
            <a:pathLst>
              <a:path w="2617470">
                <a:moveTo>
                  <a:pt x="0" y="0"/>
                </a:moveTo>
                <a:lnTo>
                  <a:pt x="2617470" y="0"/>
                </a:lnTo>
              </a:path>
            </a:pathLst>
          </a:custGeom>
          <a:ln w="9525">
            <a:solidFill>
              <a:srgbClr val="000000"/>
            </a:solidFill>
          </a:ln>
        </p:spPr>
        <p:txBody>
          <a:bodyPr wrap="square" lIns="0" tIns="0" rIns="0" bIns="0" rtlCol="0"/>
          <a:lstStyle/>
          <a:p>
            <a:endParaRPr/>
          </a:p>
        </p:txBody>
      </p:sp>
      <p:sp>
        <p:nvSpPr>
          <p:cNvPr id="21" name="object 21"/>
          <p:cNvSpPr/>
          <p:nvPr/>
        </p:nvSpPr>
        <p:spPr>
          <a:xfrm>
            <a:off x="2317889" y="3179826"/>
            <a:ext cx="2600325" cy="0"/>
          </a:xfrm>
          <a:custGeom>
            <a:avLst/>
            <a:gdLst/>
            <a:ahLst/>
            <a:cxnLst/>
            <a:rect l="l" t="t" r="r" b="b"/>
            <a:pathLst>
              <a:path w="2600325">
                <a:moveTo>
                  <a:pt x="0" y="0"/>
                </a:moveTo>
                <a:lnTo>
                  <a:pt x="2599944" y="0"/>
                </a:lnTo>
              </a:path>
            </a:pathLst>
          </a:custGeom>
          <a:ln w="952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22" name="object 22"/>
          <p:cNvSpPr/>
          <p:nvPr/>
        </p:nvSpPr>
        <p:spPr>
          <a:xfrm>
            <a:off x="3883037" y="2894076"/>
            <a:ext cx="0" cy="1096645"/>
          </a:xfrm>
          <a:custGeom>
            <a:avLst/>
            <a:gdLst/>
            <a:ahLst/>
            <a:cxnLst/>
            <a:rect l="l" t="t" r="r" b="b"/>
            <a:pathLst>
              <a:path h="1096645">
                <a:moveTo>
                  <a:pt x="0" y="0"/>
                </a:moveTo>
                <a:lnTo>
                  <a:pt x="0" y="1096518"/>
                </a:lnTo>
              </a:path>
            </a:pathLst>
          </a:custGeom>
          <a:ln w="9525">
            <a:solidFill>
              <a:srgbClr val="000000"/>
            </a:solidFill>
          </a:ln>
        </p:spPr>
        <p:txBody>
          <a:bodyPr wrap="square" lIns="0" tIns="0" rIns="0" bIns="0" rtlCol="0"/>
          <a:lstStyle/>
          <a:p>
            <a:endParaRPr/>
          </a:p>
        </p:txBody>
      </p:sp>
      <p:sp>
        <p:nvSpPr>
          <p:cNvPr id="23" name="object 23"/>
          <p:cNvSpPr/>
          <p:nvPr/>
        </p:nvSpPr>
        <p:spPr>
          <a:xfrm>
            <a:off x="4778387" y="2901695"/>
            <a:ext cx="0" cy="1097280"/>
          </a:xfrm>
          <a:custGeom>
            <a:avLst/>
            <a:gdLst/>
            <a:ahLst/>
            <a:cxnLst/>
            <a:rect l="l" t="t" r="r" b="b"/>
            <a:pathLst>
              <a:path h="1097279">
                <a:moveTo>
                  <a:pt x="0" y="0"/>
                </a:moveTo>
                <a:lnTo>
                  <a:pt x="0" y="1097280"/>
                </a:lnTo>
              </a:path>
            </a:pathLst>
          </a:custGeom>
          <a:ln w="9525">
            <a:solidFill>
              <a:srgbClr val="000000"/>
            </a:solidFill>
          </a:ln>
        </p:spPr>
        <p:txBody>
          <a:bodyPr wrap="square" lIns="0" tIns="0" rIns="0" bIns="0" rtlCol="0"/>
          <a:lstStyle/>
          <a:p>
            <a:endParaRPr/>
          </a:p>
        </p:txBody>
      </p:sp>
      <p:sp>
        <p:nvSpPr>
          <p:cNvPr id="24" name="object 24"/>
          <p:cNvSpPr/>
          <p:nvPr/>
        </p:nvSpPr>
        <p:spPr>
          <a:xfrm>
            <a:off x="2980067" y="2894076"/>
            <a:ext cx="0" cy="1064895"/>
          </a:xfrm>
          <a:custGeom>
            <a:avLst/>
            <a:gdLst/>
            <a:ahLst/>
            <a:cxnLst/>
            <a:rect l="l" t="t" r="r" b="b"/>
            <a:pathLst>
              <a:path h="1064895">
                <a:moveTo>
                  <a:pt x="0" y="0"/>
                </a:moveTo>
                <a:lnTo>
                  <a:pt x="0" y="1064514"/>
                </a:lnTo>
              </a:path>
            </a:pathLst>
          </a:custGeom>
          <a:ln w="9525">
            <a:solidFill>
              <a:srgbClr val="000000"/>
            </a:solidFill>
          </a:ln>
        </p:spPr>
        <p:txBody>
          <a:bodyPr wrap="square" lIns="0" tIns="0" rIns="0" bIns="0" rtlCol="0"/>
          <a:lstStyle/>
          <a:p>
            <a:endParaRPr/>
          </a:p>
        </p:txBody>
      </p:sp>
      <p:sp>
        <p:nvSpPr>
          <p:cNvPr id="25" name="object 25"/>
          <p:cNvSpPr txBox="1"/>
          <p:nvPr/>
        </p:nvSpPr>
        <p:spPr>
          <a:xfrm>
            <a:off x="2189111" y="2449067"/>
            <a:ext cx="2308225" cy="246221"/>
          </a:xfrm>
          <a:prstGeom prst="rect">
            <a:avLst/>
          </a:prstGeom>
          <a:solidFill>
            <a:srgbClr val="000000"/>
          </a:solidFill>
        </p:spPr>
        <p:txBody>
          <a:bodyPr vert="horz" wrap="square" lIns="0" tIns="0" rIns="0" bIns="0" rtlCol="0">
            <a:spAutoFit/>
          </a:bodyPr>
          <a:lstStyle/>
          <a:p>
            <a:pPr marL="92075">
              <a:lnSpc>
                <a:spcPct val="100000"/>
              </a:lnSpc>
            </a:pPr>
            <a:r>
              <a:rPr sz="1600" dirty="0">
                <a:solidFill>
                  <a:srgbClr val="FFFFFF"/>
                </a:solidFill>
                <a:latin typeface="Microsoft JhengHei UI" panose="020B0604030504040204" pitchFamily="34" charset="-120"/>
                <a:ea typeface="Microsoft JhengHei UI" panose="020B0604030504040204" pitchFamily="34" charset="-120"/>
                <a:cs typeface="微软雅黑"/>
              </a:rPr>
              <a:t>产品(</a:t>
            </a:r>
            <a:r>
              <a:rPr sz="1600" spc="-5" dirty="0">
                <a:solidFill>
                  <a:srgbClr val="FFFFFF"/>
                </a:solidFill>
                <a:latin typeface="Microsoft JhengHei UI" panose="020B0604030504040204" pitchFamily="34" charset="-120"/>
                <a:ea typeface="Microsoft JhengHei UI" panose="020B0604030504040204" pitchFamily="34" charset="-120"/>
                <a:cs typeface="微软雅黑"/>
              </a:rPr>
              <a:t> </a:t>
            </a:r>
            <a:r>
              <a:rPr sz="1600" u="sng" dirty="0">
                <a:solidFill>
                  <a:srgbClr val="FFFFFF"/>
                </a:solidFill>
                <a:latin typeface="Microsoft JhengHei UI" panose="020B0604030504040204" pitchFamily="34" charset="-120"/>
                <a:ea typeface="Microsoft JhengHei UI" panose="020B0604030504040204" pitchFamily="34" charset="-120"/>
                <a:cs typeface="微软雅黑"/>
              </a:rPr>
              <a:t>产品号</a:t>
            </a:r>
            <a:r>
              <a:rPr sz="1600" spc="-5" dirty="0">
                <a:solidFill>
                  <a:srgbClr val="FFFFFF"/>
                </a:solidFill>
                <a:latin typeface="Microsoft JhengHei UI" panose="020B0604030504040204" pitchFamily="34" charset="-120"/>
                <a:ea typeface="Microsoft JhengHei UI" panose="020B0604030504040204" pitchFamily="34" charset="-120"/>
                <a:cs typeface="微软雅黑"/>
              </a:rPr>
              <a:t>,名称,型号)</a:t>
            </a:r>
            <a:endParaRPr sz="1600" dirty="0">
              <a:latin typeface="Microsoft JhengHei UI" panose="020B0604030504040204" pitchFamily="34" charset="-120"/>
              <a:ea typeface="Microsoft JhengHei UI" panose="020B0604030504040204" pitchFamily="34" charset="-120"/>
              <a:cs typeface="微软雅黑"/>
            </a:endParaRPr>
          </a:p>
        </p:txBody>
      </p:sp>
      <p:sp>
        <p:nvSpPr>
          <p:cNvPr id="27" name="object 27"/>
          <p:cNvSpPr/>
          <p:nvPr/>
        </p:nvSpPr>
        <p:spPr>
          <a:xfrm>
            <a:off x="2151011" y="2801873"/>
            <a:ext cx="930910" cy="485775"/>
          </a:xfrm>
          <a:custGeom>
            <a:avLst/>
            <a:gdLst/>
            <a:ahLst/>
            <a:cxnLst/>
            <a:rect l="l" t="t" r="r" b="b"/>
            <a:pathLst>
              <a:path w="930910" h="485775">
                <a:moveTo>
                  <a:pt x="465581" y="0"/>
                </a:moveTo>
                <a:lnTo>
                  <a:pt x="427339" y="801"/>
                </a:lnTo>
                <a:lnTo>
                  <a:pt x="353559" y="7026"/>
                </a:lnTo>
                <a:lnTo>
                  <a:pt x="284178" y="19002"/>
                </a:lnTo>
                <a:lnTo>
                  <a:pt x="220145" y="36236"/>
                </a:lnTo>
                <a:lnTo>
                  <a:pt x="162413" y="58234"/>
                </a:lnTo>
                <a:lnTo>
                  <a:pt x="111932" y="84503"/>
                </a:lnTo>
                <a:lnTo>
                  <a:pt x="69654" y="114548"/>
                </a:lnTo>
                <a:lnTo>
                  <a:pt x="36528" y="147875"/>
                </a:lnTo>
                <a:lnTo>
                  <a:pt x="13506" y="183992"/>
                </a:lnTo>
                <a:lnTo>
                  <a:pt x="1540" y="222403"/>
                </a:lnTo>
                <a:lnTo>
                  <a:pt x="0" y="242316"/>
                </a:lnTo>
                <a:lnTo>
                  <a:pt x="1540" y="262336"/>
                </a:lnTo>
                <a:lnTo>
                  <a:pt x="13506" y="300933"/>
                </a:lnTo>
                <a:lnTo>
                  <a:pt x="36528" y="337196"/>
                </a:lnTo>
                <a:lnTo>
                  <a:pt x="69654" y="370636"/>
                </a:lnTo>
                <a:lnTo>
                  <a:pt x="111932" y="400764"/>
                </a:lnTo>
                <a:lnTo>
                  <a:pt x="162413" y="427089"/>
                </a:lnTo>
                <a:lnTo>
                  <a:pt x="220145" y="449124"/>
                </a:lnTo>
                <a:lnTo>
                  <a:pt x="284178" y="466379"/>
                </a:lnTo>
                <a:lnTo>
                  <a:pt x="353559" y="478365"/>
                </a:lnTo>
                <a:lnTo>
                  <a:pt x="427339" y="484592"/>
                </a:lnTo>
                <a:lnTo>
                  <a:pt x="465581" y="485394"/>
                </a:lnTo>
                <a:lnTo>
                  <a:pt x="503715" y="484592"/>
                </a:lnTo>
                <a:lnTo>
                  <a:pt x="577309" y="478365"/>
                </a:lnTo>
                <a:lnTo>
                  <a:pt x="646545" y="466379"/>
                </a:lnTo>
                <a:lnTo>
                  <a:pt x="710465" y="449124"/>
                </a:lnTo>
                <a:lnTo>
                  <a:pt x="768114" y="427089"/>
                </a:lnTo>
                <a:lnTo>
                  <a:pt x="818538" y="400764"/>
                </a:lnTo>
                <a:lnTo>
                  <a:pt x="860780" y="370636"/>
                </a:lnTo>
                <a:lnTo>
                  <a:pt x="893885" y="337196"/>
                </a:lnTo>
                <a:lnTo>
                  <a:pt x="916897" y="300933"/>
                </a:lnTo>
                <a:lnTo>
                  <a:pt x="928861" y="262336"/>
                </a:lnTo>
                <a:lnTo>
                  <a:pt x="930401" y="242315"/>
                </a:lnTo>
                <a:lnTo>
                  <a:pt x="928861" y="222403"/>
                </a:lnTo>
                <a:lnTo>
                  <a:pt x="916897" y="183992"/>
                </a:lnTo>
                <a:lnTo>
                  <a:pt x="893885" y="147875"/>
                </a:lnTo>
                <a:lnTo>
                  <a:pt x="860780" y="114548"/>
                </a:lnTo>
                <a:lnTo>
                  <a:pt x="818538" y="84503"/>
                </a:lnTo>
                <a:lnTo>
                  <a:pt x="768114" y="58234"/>
                </a:lnTo>
                <a:lnTo>
                  <a:pt x="710465" y="36236"/>
                </a:lnTo>
                <a:lnTo>
                  <a:pt x="646545" y="19002"/>
                </a:lnTo>
                <a:lnTo>
                  <a:pt x="577309" y="7026"/>
                </a:lnTo>
                <a:lnTo>
                  <a:pt x="503715" y="801"/>
                </a:lnTo>
                <a:lnTo>
                  <a:pt x="465581" y="0"/>
                </a:lnTo>
                <a:close/>
              </a:path>
            </a:pathLst>
          </a:custGeom>
          <a:ln w="12700">
            <a:solidFill>
              <a:srgbClr val="000000"/>
            </a:solidFill>
          </a:ln>
        </p:spPr>
        <p:txBody>
          <a:bodyPr wrap="square" lIns="0" tIns="0" rIns="0" bIns="0" rtlCol="0"/>
          <a:lstStyle/>
          <a:p>
            <a:endParaRPr/>
          </a:p>
        </p:txBody>
      </p:sp>
      <p:sp>
        <p:nvSpPr>
          <p:cNvPr id="29" name="object 29"/>
          <p:cNvSpPr/>
          <p:nvPr/>
        </p:nvSpPr>
        <p:spPr>
          <a:xfrm>
            <a:off x="5607443" y="2801873"/>
            <a:ext cx="1152525" cy="431800"/>
          </a:xfrm>
          <a:custGeom>
            <a:avLst/>
            <a:gdLst/>
            <a:ahLst/>
            <a:cxnLst/>
            <a:rect l="l" t="t" r="r" b="b"/>
            <a:pathLst>
              <a:path w="1152525" h="431800">
                <a:moveTo>
                  <a:pt x="576072" y="0"/>
                </a:moveTo>
                <a:lnTo>
                  <a:pt x="528776" y="716"/>
                </a:lnTo>
                <a:lnTo>
                  <a:pt x="482542" y="2828"/>
                </a:lnTo>
                <a:lnTo>
                  <a:pt x="437518" y="6280"/>
                </a:lnTo>
                <a:lnTo>
                  <a:pt x="393850" y="11015"/>
                </a:lnTo>
                <a:lnTo>
                  <a:pt x="351686" y="16978"/>
                </a:lnTo>
                <a:lnTo>
                  <a:pt x="311174" y="24112"/>
                </a:lnTo>
                <a:lnTo>
                  <a:pt x="272462" y="32362"/>
                </a:lnTo>
                <a:lnTo>
                  <a:pt x="201023" y="51985"/>
                </a:lnTo>
                <a:lnTo>
                  <a:pt x="138550" y="75398"/>
                </a:lnTo>
                <a:lnTo>
                  <a:pt x="86222" y="102153"/>
                </a:lnTo>
                <a:lnTo>
                  <a:pt x="45219" y="131802"/>
                </a:lnTo>
                <a:lnTo>
                  <a:pt x="16721" y="163897"/>
                </a:lnTo>
                <a:lnTo>
                  <a:pt x="0" y="215646"/>
                </a:lnTo>
                <a:lnTo>
                  <a:pt x="1907" y="233404"/>
                </a:lnTo>
                <a:lnTo>
                  <a:pt x="29333" y="284012"/>
                </a:lnTo>
                <a:lnTo>
                  <a:pt x="64232" y="314984"/>
                </a:lnTo>
                <a:lnTo>
                  <a:pt x="111044" y="343235"/>
                </a:lnTo>
                <a:lnTo>
                  <a:pt x="168592" y="368331"/>
                </a:lnTo>
                <a:lnTo>
                  <a:pt x="235695" y="389839"/>
                </a:lnTo>
                <a:lnTo>
                  <a:pt x="311174" y="407323"/>
                </a:lnTo>
                <a:lnTo>
                  <a:pt x="351686" y="414420"/>
                </a:lnTo>
                <a:lnTo>
                  <a:pt x="393850" y="420349"/>
                </a:lnTo>
                <a:lnTo>
                  <a:pt x="437518" y="425055"/>
                </a:lnTo>
                <a:lnTo>
                  <a:pt x="482542" y="428484"/>
                </a:lnTo>
                <a:lnTo>
                  <a:pt x="528776" y="430580"/>
                </a:lnTo>
                <a:lnTo>
                  <a:pt x="576072" y="431292"/>
                </a:lnTo>
                <a:lnTo>
                  <a:pt x="623367" y="430580"/>
                </a:lnTo>
                <a:lnTo>
                  <a:pt x="669601" y="428484"/>
                </a:lnTo>
                <a:lnTo>
                  <a:pt x="714625" y="425055"/>
                </a:lnTo>
                <a:lnTo>
                  <a:pt x="758293" y="420349"/>
                </a:lnTo>
                <a:lnTo>
                  <a:pt x="800457" y="414420"/>
                </a:lnTo>
                <a:lnTo>
                  <a:pt x="840969" y="407323"/>
                </a:lnTo>
                <a:lnTo>
                  <a:pt x="879681" y="399111"/>
                </a:lnTo>
                <a:lnTo>
                  <a:pt x="951120" y="379561"/>
                </a:lnTo>
                <a:lnTo>
                  <a:pt x="1013593" y="356204"/>
                </a:lnTo>
                <a:lnTo>
                  <a:pt x="1065921" y="329476"/>
                </a:lnTo>
                <a:lnTo>
                  <a:pt x="1106924" y="299811"/>
                </a:lnTo>
                <a:lnTo>
                  <a:pt x="1135422" y="267642"/>
                </a:lnTo>
                <a:lnTo>
                  <a:pt x="1152144" y="215645"/>
                </a:lnTo>
                <a:lnTo>
                  <a:pt x="1150236" y="197990"/>
                </a:lnTo>
                <a:lnTo>
                  <a:pt x="1122810" y="147571"/>
                </a:lnTo>
                <a:lnTo>
                  <a:pt x="1087911" y="116643"/>
                </a:lnTo>
                <a:lnTo>
                  <a:pt x="1041099" y="88385"/>
                </a:lnTo>
                <a:lnTo>
                  <a:pt x="983551" y="63245"/>
                </a:lnTo>
                <a:lnTo>
                  <a:pt x="916448" y="41672"/>
                </a:lnTo>
                <a:lnTo>
                  <a:pt x="840969" y="24112"/>
                </a:lnTo>
                <a:lnTo>
                  <a:pt x="800457" y="16978"/>
                </a:lnTo>
                <a:lnTo>
                  <a:pt x="758293" y="11015"/>
                </a:lnTo>
                <a:lnTo>
                  <a:pt x="714625" y="6280"/>
                </a:lnTo>
                <a:lnTo>
                  <a:pt x="669601" y="2828"/>
                </a:lnTo>
                <a:lnTo>
                  <a:pt x="623367" y="716"/>
                </a:lnTo>
                <a:lnTo>
                  <a:pt x="576072" y="0"/>
                </a:lnTo>
                <a:close/>
              </a:path>
            </a:pathLst>
          </a:custGeom>
          <a:ln w="12700">
            <a:solidFill>
              <a:srgbClr val="000000"/>
            </a:solidFill>
          </a:ln>
        </p:spPr>
        <p:txBody>
          <a:bodyPr wrap="square" lIns="0" tIns="0" rIns="0" bIns="0" rtlCol="0"/>
          <a:lstStyle/>
          <a:p>
            <a:endParaRPr/>
          </a:p>
        </p:txBody>
      </p:sp>
      <p:sp>
        <p:nvSpPr>
          <p:cNvPr id="30" name="object 30"/>
          <p:cNvSpPr txBox="1"/>
          <p:nvPr/>
        </p:nvSpPr>
        <p:spPr>
          <a:xfrm>
            <a:off x="1581283" y="6247273"/>
            <a:ext cx="339090" cy="203200"/>
          </a:xfrm>
          <a:prstGeom prst="rect">
            <a:avLst/>
          </a:prstGeom>
        </p:spPr>
        <p:txBody>
          <a:bodyPr vert="horz" wrap="square" lIns="0" tIns="0" rIns="0" bIns="0" rtlCol="0">
            <a:spAutoFit/>
          </a:bodyPr>
          <a:lstStyle/>
          <a:p>
            <a:pPr marL="12700">
              <a:lnSpc>
                <a:spcPct val="100000"/>
              </a:lnSpc>
            </a:pPr>
            <a:r>
              <a:rPr sz="1400" spc="-10" dirty="0">
                <a:latin typeface="微软雅黑"/>
                <a:cs typeface="微软雅黑"/>
              </a:rPr>
              <a:t>0</a:t>
            </a:r>
            <a:r>
              <a:rPr sz="1400" dirty="0">
                <a:latin typeface="微软雅黑"/>
                <a:cs typeface="微软雅黑"/>
              </a:rPr>
              <a:t>0</a:t>
            </a:r>
            <a:r>
              <a:rPr sz="1400" spc="-5" dirty="0">
                <a:latin typeface="微软雅黑"/>
                <a:cs typeface="微软雅黑"/>
              </a:rPr>
              <a:t>3</a:t>
            </a:r>
            <a:endParaRPr sz="1400">
              <a:latin typeface="微软雅黑"/>
              <a:cs typeface="微软雅黑"/>
            </a:endParaRPr>
          </a:p>
        </p:txBody>
      </p:sp>
      <p:sp>
        <p:nvSpPr>
          <p:cNvPr id="31" name="object 31"/>
          <p:cNvSpPr txBox="1"/>
          <p:nvPr/>
        </p:nvSpPr>
        <p:spPr>
          <a:xfrm>
            <a:off x="2472297" y="6247273"/>
            <a:ext cx="179705" cy="203200"/>
          </a:xfrm>
          <a:prstGeom prst="rect">
            <a:avLst/>
          </a:prstGeom>
        </p:spPr>
        <p:txBody>
          <a:bodyPr vert="horz" wrap="square" lIns="0" tIns="0" rIns="0" bIns="0" rtlCol="0">
            <a:spAutoFit/>
          </a:bodyPr>
          <a:lstStyle/>
          <a:p>
            <a:pPr marL="12700">
              <a:lnSpc>
                <a:spcPct val="100000"/>
              </a:lnSpc>
            </a:pPr>
            <a:r>
              <a:rPr sz="1400" spc="-10" dirty="0">
                <a:latin typeface="微软雅黑"/>
                <a:cs typeface="微软雅黑"/>
              </a:rPr>
              <a:t>--</a:t>
            </a:r>
            <a:endParaRPr sz="1400">
              <a:latin typeface="微软雅黑"/>
              <a:cs typeface="微软雅黑"/>
            </a:endParaRPr>
          </a:p>
        </p:txBody>
      </p:sp>
      <p:sp>
        <p:nvSpPr>
          <p:cNvPr id="32" name="object 32"/>
          <p:cNvSpPr/>
          <p:nvPr/>
        </p:nvSpPr>
        <p:spPr>
          <a:xfrm>
            <a:off x="1530743" y="5244846"/>
            <a:ext cx="3404870" cy="0"/>
          </a:xfrm>
          <a:custGeom>
            <a:avLst/>
            <a:gdLst/>
            <a:ahLst/>
            <a:cxnLst/>
            <a:rect l="l" t="t" r="r" b="b"/>
            <a:pathLst>
              <a:path w="3404870">
                <a:moveTo>
                  <a:pt x="0" y="0"/>
                </a:moveTo>
                <a:lnTo>
                  <a:pt x="3404616" y="0"/>
                </a:lnTo>
              </a:path>
            </a:pathLst>
          </a:custGeom>
          <a:ln w="9525">
            <a:solidFill>
              <a:srgbClr val="000000"/>
            </a:solidFill>
          </a:ln>
        </p:spPr>
        <p:txBody>
          <a:bodyPr wrap="square" lIns="0" tIns="0" rIns="0" bIns="0" rtlCol="0"/>
          <a:lstStyle/>
          <a:p>
            <a:endParaRPr/>
          </a:p>
        </p:txBody>
      </p:sp>
      <p:sp>
        <p:nvSpPr>
          <p:cNvPr id="33" name="object 33"/>
          <p:cNvSpPr/>
          <p:nvPr/>
        </p:nvSpPr>
        <p:spPr>
          <a:xfrm>
            <a:off x="3135515" y="5209794"/>
            <a:ext cx="0" cy="1097280"/>
          </a:xfrm>
          <a:custGeom>
            <a:avLst/>
            <a:gdLst/>
            <a:ahLst/>
            <a:cxnLst/>
            <a:rect l="l" t="t" r="r" b="b"/>
            <a:pathLst>
              <a:path h="1097279">
                <a:moveTo>
                  <a:pt x="0" y="0"/>
                </a:moveTo>
                <a:lnTo>
                  <a:pt x="0" y="1097280"/>
                </a:lnTo>
              </a:path>
            </a:pathLst>
          </a:custGeom>
          <a:ln w="9525">
            <a:solidFill>
              <a:srgbClr val="000000"/>
            </a:solidFill>
          </a:ln>
        </p:spPr>
        <p:txBody>
          <a:bodyPr wrap="square" lIns="0" tIns="0" rIns="0" bIns="0" rtlCol="0"/>
          <a:lstStyle/>
          <a:p>
            <a:endParaRPr/>
          </a:p>
        </p:txBody>
      </p:sp>
      <p:sp>
        <p:nvSpPr>
          <p:cNvPr id="34" name="object 34"/>
          <p:cNvSpPr/>
          <p:nvPr/>
        </p:nvSpPr>
        <p:spPr>
          <a:xfrm>
            <a:off x="2206637" y="5244846"/>
            <a:ext cx="0" cy="1065530"/>
          </a:xfrm>
          <a:custGeom>
            <a:avLst/>
            <a:gdLst/>
            <a:ahLst/>
            <a:cxnLst/>
            <a:rect l="l" t="t" r="r" b="b"/>
            <a:pathLst>
              <a:path h="1065529">
                <a:moveTo>
                  <a:pt x="0" y="0"/>
                </a:moveTo>
                <a:lnTo>
                  <a:pt x="0" y="1065276"/>
                </a:lnTo>
              </a:path>
            </a:pathLst>
          </a:custGeom>
          <a:ln w="9525">
            <a:solidFill>
              <a:srgbClr val="000000"/>
            </a:solidFill>
          </a:ln>
        </p:spPr>
        <p:txBody>
          <a:bodyPr wrap="square" lIns="0" tIns="0" rIns="0" bIns="0" rtlCol="0"/>
          <a:lstStyle/>
          <a:p>
            <a:endParaRPr/>
          </a:p>
        </p:txBody>
      </p:sp>
      <p:sp>
        <p:nvSpPr>
          <p:cNvPr id="35" name="object 35"/>
          <p:cNvSpPr/>
          <p:nvPr/>
        </p:nvSpPr>
        <p:spPr>
          <a:xfrm>
            <a:off x="1375295" y="4863846"/>
            <a:ext cx="4087495" cy="337185"/>
          </a:xfrm>
          <a:custGeom>
            <a:avLst/>
            <a:gdLst/>
            <a:ahLst/>
            <a:cxnLst/>
            <a:rect l="l" t="t" r="r" b="b"/>
            <a:pathLst>
              <a:path w="4087495" h="337185">
                <a:moveTo>
                  <a:pt x="0" y="0"/>
                </a:moveTo>
                <a:lnTo>
                  <a:pt x="0" y="336803"/>
                </a:lnTo>
                <a:lnTo>
                  <a:pt x="4087367" y="336803"/>
                </a:lnTo>
                <a:lnTo>
                  <a:pt x="4087367" y="0"/>
                </a:lnTo>
                <a:lnTo>
                  <a:pt x="0" y="0"/>
                </a:lnTo>
                <a:close/>
              </a:path>
            </a:pathLst>
          </a:custGeom>
          <a:solidFill>
            <a:srgbClr val="000000"/>
          </a:solidFill>
        </p:spPr>
        <p:txBody>
          <a:bodyPr wrap="square" lIns="0" tIns="0" rIns="0" bIns="0" rtlCol="0"/>
          <a:lstStyle/>
          <a:p>
            <a:endParaRPr/>
          </a:p>
        </p:txBody>
      </p:sp>
      <p:sp>
        <p:nvSpPr>
          <p:cNvPr id="36" name="object 36"/>
          <p:cNvSpPr/>
          <p:nvPr/>
        </p:nvSpPr>
        <p:spPr>
          <a:xfrm>
            <a:off x="2222500" y="5153025"/>
            <a:ext cx="930401" cy="485393"/>
          </a:xfrm>
          <a:prstGeom prst="rect">
            <a:avLst/>
          </a:prstGeom>
          <a:noFill/>
        </p:spPr>
        <p:txBody>
          <a:bodyPr wrap="square" lIns="0" tIns="0" rIns="0" bIns="0" rtlCol="0"/>
          <a:lstStyle/>
          <a:p>
            <a:endParaRPr/>
          </a:p>
        </p:txBody>
      </p:sp>
      <p:sp>
        <p:nvSpPr>
          <p:cNvPr id="37" name="object 37"/>
          <p:cNvSpPr/>
          <p:nvPr/>
        </p:nvSpPr>
        <p:spPr>
          <a:xfrm>
            <a:off x="2222500" y="5153025"/>
            <a:ext cx="930910" cy="485775"/>
          </a:xfrm>
          <a:custGeom>
            <a:avLst/>
            <a:gdLst/>
            <a:ahLst/>
            <a:cxnLst/>
            <a:rect l="l" t="t" r="r" b="b"/>
            <a:pathLst>
              <a:path w="930910" h="485775">
                <a:moveTo>
                  <a:pt x="464819" y="0"/>
                </a:moveTo>
                <a:lnTo>
                  <a:pt x="426686" y="806"/>
                </a:lnTo>
                <a:lnTo>
                  <a:pt x="353092" y="7072"/>
                </a:lnTo>
                <a:lnTo>
                  <a:pt x="283856" y="19121"/>
                </a:lnTo>
                <a:lnTo>
                  <a:pt x="219936" y="36451"/>
                </a:lnTo>
                <a:lnTo>
                  <a:pt x="162287" y="58558"/>
                </a:lnTo>
                <a:lnTo>
                  <a:pt x="111863" y="84941"/>
                </a:lnTo>
                <a:lnTo>
                  <a:pt x="69621" y="115095"/>
                </a:lnTo>
                <a:lnTo>
                  <a:pt x="36516" y="148518"/>
                </a:lnTo>
                <a:lnTo>
                  <a:pt x="13504" y="184707"/>
                </a:lnTo>
                <a:lnTo>
                  <a:pt x="1540" y="223160"/>
                </a:lnTo>
                <a:lnTo>
                  <a:pt x="0" y="243078"/>
                </a:lnTo>
                <a:lnTo>
                  <a:pt x="1540" y="262990"/>
                </a:lnTo>
                <a:lnTo>
                  <a:pt x="13504" y="301401"/>
                </a:lnTo>
                <a:lnTo>
                  <a:pt x="36516" y="337518"/>
                </a:lnTo>
                <a:lnTo>
                  <a:pt x="69621" y="370845"/>
                </a:lnTo>
                <a:lnTo>
                  <a:pt x="111863" y="400890"/>
                </a:lnTo>
                <a:lnTo>
                  <a:pt x="162287" y="427159"/>
                </a:lnTo>
                <a:lnTo>
                  <a:pt x="219936" y="449157"/>
                </a:lnTo>
                <a:lnTo>
                  <a:pt x="283856" y="466391"/>
                </a:lnTo>
                <a:lnTo>
                  <a:pt x="353092" y="478367"/>
                </a:lnTo>
                <a:lnTo>
                  <a:pt x="426686" y="484592"/>
                </a:lnTo>
                <a:lnTo>
                  <a:pt x="464819" y="485394"/>
                </a:lnTo>
                <a:lnTo>
                  <a:pt x="503062" y="484592"/>
                </a:lnTo>
                <a:lnTo>
                  <a:pt x="576842" y="478367"/>
                </a:lnTo>
                <a:lnTo>
                  <a:pt x="646223" y="466391"/>
                </a:lnTo>
                <a:lnTo>
                  <a:pt x="710256" y="449157"/>
                </a:lnTo>
                <a:lnTo>
                  <a:pt x="767988" y="427159"/>
                </a:lnTo>
                <a:lnTo>
                  <a:pt x="818469" y="400890"/>
                </a:lnTo>
                <a:lnTo>
                  <a:pt x="860747" y="370845"/>
                </a:lnTo>
                <a:lnTo>
                  <a:pt x="893873" y="337518"/>
                </a:lnTo>
                <a:lnTo>
                  <a:pt x="916895" y="301401"/>
                </a:lnTo>
                <a:lnTo>
                  <a:pt x="928861" y="262990"/>
                </a:lnTo>
                <a:lnTo>
                  <a:pt x="930401" y="243077"/>
                </a:lnTo>
                <a:lnTo>
                  <a:pt x="928861" y="223160"/>
                </a:lnTo>
                <a:lnTo>
                  <a:pt x="916895" y="184707"/>
                </a:lnTo>
                <a:lnTo>
                  <a:pt x="893873" y="148518"/>
                </a:lnTo>
                <a:lnTo>
                  <a:pt x="860747" y="115095"/>
                </a:lnTo>
                <a:lnTo>
                  <a:pt x="818469" y="84941"/>
                </a:lnTo>
                <a:lnTo>
                  <a:pt x="767988" y="58558"/>
                </a:lnTo>
                <a:lnTo>
                  <a:pt x="710256" y="36451"/>
                </a:lnTo>
                <a:lnTo>
                  <a:pt x="646223" y="19121"/>
                </a:lnTo>
                <a:lnTo>
                  <a:pt x="576842" y="7072"/>
                </a:lnTo>
                <a:lnTo>
                  <a:pt x="503062" y="806"/>
                </a:lnTo>
                <a:lnTo>
                  <a:pt x="464819" y="0"/>
                </a:lnTo>
                <a:close/>
              </a:path>
            </a:pathLst>
          </a:custGeom>
          <a:noFill/>
          <a:ln w="12700">
            <a:solidFill>
              <a:srgbClr val="000000"/>
            </a:solidFill>
          </a:ln>
        </p:spPr>
        <p:txBody>
          <a:bodyPr wrap="square" lIns="0" tIns="0" rIns="0" bIns="0" rtlCol="0"/>
          <a:lstStyle/>
          <a:p>
            <a:endParaRPr/>
          </a:p>
        </p:txBody>
      </p:sp>
      <p:sp>
        <p:nvSpPr>
          <p:cNvPr id="38" name="object 38"/>
          <p:cNvSpPr/>
          <p:nvPr/>
        </p:nvSpPr>
        <p:spPr>
          <a:xfrm>
            <a:off x="3207143" y="5130546"/>
            <a:ext cx="1296923" cy="502919"/>
          </a:xfrm>
          <a:prstGeom prst="rect">
            <a:avLst/>
          </a:prstGeom>
          <a:blipFill>
            <a:blip r:embed="rId4" cstate="print"/>
            <a:stretch>
              <a:fillRect/>
            </a:stretch>
          </a:blipFill>
        </p:spPr>
        <p:txBody>
          <a:bodyPr wrap="square" lIns="0" tIns="0" rIns="0" bIns="0" rtlCol="0"/>
          <a:lstStyle/>
          <a:p>
            <a:endParaRPr/>
          </a:p>
        </p:txBody>
      </p:sp>
      <p:sp>
        <p:nvSpPr>
          <p:cNvPr id="39" name="object 39"/>
          <p:cNvSpPr/>
          <p:nvPr/>
        </p:nvSpPr>
        <p:spPr>
          <a:xfrm>
            <a:off x="3207143" y="5130546"/>
            <a:ext cx="1297305" cy="502920"/>
          </a:xfrm>
          <a:custGeom>
            <a:avLst/>
            <a:gdLst/>
            <a:ahLst/>
            <a:cxnLst/>
            <a:rect l="l" t="t" r="r" b="b"/>
            <a:pathLst>
              <a:path w="1297304" h="502920">
                <a:moveTo>
                  <a:pt x="648462" y="0"/>
                </a:moveTo>
                <a:lnTo>
                  <a:pt x="595277" y="834"/>
                </a:lnTo>
                <a:lnTo>
                  <a:pt x="543277" y="3296"/>
                </a:lnTo>
                <a:lnTo>
                  <a:pt x="492627" y="7319"/>
                </a:lnTo>
                <a:lnTo>
                  <a:pt x="443496" y="12838"/>
                </a:lnTo>
                <a:lnTo>
                  <a:pt x="396049" y="19788"/>
                </a:lnTo>
                <a:lnTo>
                  <a:pt x="350454" y="28104"/>
                </a:lnTo>
                <a:lnTo>
                  <a:pt x="306877" y="37720"/>
                </a:lnTo>
                <a:lnTo>
                  <a:pt x="265486" y="48572"/>
                </a:lnTo>
                <a:lnTo>
                  <a:pt x="226448" y="60595"/>
                </a:lnTo>
                <a:lnTo>
                  <a:pt x="189928" y="73723"/>
                </a:lnTo>
                <a:lnTo>
                  <a:pt x="125114" y="103034"/>
                </a:lnTo>
                <a:lnTo>
                  <a:pt x="72379" y="135984"/>
                </a:lnTo>
                <a:lnTo>
                  <a:pt x="33058" y="172053"/>
                </a:lnTo>
                <a:lnTo>
                  <a:pt x="8487" y="210718"/>
                </a:lnTo>
                <a:lnTo>
                  <a:pt x="0" y="251460"/>
                </a:lnTo>
                <a:lnTo>
                  <a:pt x="2149" y="272160"/>
                </a:lnTo>
                <a:lnTo>
                  <a:pt x="18845" y="312073"/>
                </a:lnTo>
                <a:lnTo>
                  <a:pt x="50958" y="349579"/>
                </a:lnTo>
                <a:lnTo>
                  <a:pt x="97153" y="384170"/>
                </a:lnTo>
                <a:lnTo>
                  <a:pt x="156094" y="415339"/>
                </a:lnTo>
                <a:lnTo>
                  <a:pt x="226448" y="442579"/>
                </a:lnTo>
                <a:lnTo>
                  <a:pt x="265486" y="454566"/>
                </a:lnTo>
                <a:lnTo>
                  <a:pt x="306877" y="465381"/>
                </a:lnTo>
                <a:lnTo>
                  <a:pt x="350454" y="474959"/>
                </a:lnTo>
                <a:lnTo>
                  <a:pt x="396049" y="483238"/>
                </a:lnTo>
                <a:lnTo>
                  <a:pt x="443496" y="490154"/>
                </a:lnTo>
                <a:lnTo>
                  <a:pt x="492627" y="495644"/>
                </a:lnTo>
                <a:lnTo>
                  <a:pt x="543277" y="499644"/>
                </a:lnTo>
                <a:lnTo>
                  <a:pt x="595277" y="502090"/>
                </a:lnTo>
                <a:lnTo>
                  <a:pt x="648462" y="502920"/>
                </a:lnTo>
                <a:lnTo>
                  <a:pt x="701646" y="502090"/>
                </a:lnTo>
                <a:lnTo>
                  <a:pt x="753646" y="499644"/>
                </a:lnTo>
                <a:lnTo>
                  <a:pt x="804296" y="495644"/>
                </a:lnTo>
                <a:lnTo>
                  <a:pt x="853427" y="490154"/>
                </a:lnTo>
                <a:lnTo>
                  <a:pt x="900874" y="483238"/>
                </a:lnTo>
                <a:lnTo>
                  <a:pt x="946469" y="474959"/>
                </a:lnTo>
                <a:lnTo>
                  <a:pt x="990046" y="465381"/>
                </a:lnTo>
                <a:lnTo>
                  <a:pt x="1031437" y="454566"/>
                </a:lnTo>
                <a:lnTo>
                  <a:pt x="1070475" y="442579"/>
                </a:lnTo>
                <a:lnTo>
                  <a:pt x="1106995" y="429482"/>
                </a:lnTo>
                <a:lnTo>
                  <a:pt x="1171809" y="400214"/>
                </a:lnTo>
                <a:lnTo>
                  <a:pt x="1224544" y="367271"/>
                </a:lnTo>
                <a:lnTo>
                  <a:pt x="1263865" y="331159"/>
                </a:lnTo>
                <a:lnTo>
                  <a:pt x="1288436" y="292386"/>
                </a:lnTo>
                <a:lnTo>
                  <a:pt x="1296924" y="251459"/>
                </a:lnTo>
                <a:lnTo>
                  <a:pt x="1294774" y="230862"/>
                </a:lnTo>
                <a:lnTo>
                  <a:pt x="1278078" y="191094"/>
                </a:lnTo>
                <a:lnTo>
                  <a:pt x="1245965" y="153662"/>
                </a:lnTo>
                <a:lnTo>
                  <a:pt x="1199770" y="119087"/>
                </a:lnTo>
                <a:lnTo>
                  <a:pt x="1140829" y="87891"/>
                </a:lnTo>
                <a:lnTo>
                  <a:pt x="1070475" y="60595"/>
                </a:lnTo>
                <a:lnTo>
                  <a:pt x="1031437" y="48572"/>
                </a:lnTo>
                <a:lnTo>
                  <a:pt x="990046" y="37720"/>
                </a:lnTo>
                <a:lnTo>
                  <a:pt x="946469" y="28104"/>
                </a:lnTo>
                <a:lnTo>
                  <a:pt x="900874" y="19788"/>
                </a:lnTo>
                <a:lnTo>
                  <a:pt x="853427" y="12838"/>
                </a:lnTo>
                <a:lnTo>
                  <a:pt x="804296" y="7319"/>
                </a:lnTo>
                <a:lnTo>
                  <a:pt x="753646" y="3296"/>
                </a:lnTo>
                <a:lnTo>
                  <a:pt x="701646" y="834"/>
                </a:lnTo>
                <a:lnTo>
                  <a:pt x="648462" y="0"/>
                </a:lnTo>
                <a:close/>
              </a:path>
            </a:pathLst>
          </a:custGeom>
          <a:ln w="12700">
            <a:solidFill>
              <a:srgbClr val="000000"/>
            </a:solidFill>
          </a:ln>
        </p:spPr>
        <p:txBody>
          <a:bodyPr wrap="square" lIns="0" tIns="0" rIns="0" bIns="0" rtlCol="0"/>
          <a:lstStyle/>
          <a:p>
            <a:endParaRPr/>
          </a:p>
        </p:txBody>
      </p:sp>
      <p:sp>
        <p:nvSpPr>
          <p:cNvPr id="40" name="object 40"/>
          <p:cNvSpPr/>
          <p:nvPr/>
        </p:nvSpPr>
        <p:spPr>
          <a:xfrm>
            <a:off x="4373765" y="5233415"/>
            <a:ext cx="0" cy="1097280"/>
          </a:xfrm>
          <a:custGeom>
            <a:avLst/>
            <a:gdLst/>
            <a:ahLst/>
            <a:cxnLst/>
            <a:rect l="l" t="t" r="r" b="b"/>
            <a:pathLst>
              <a:path h="1097279">
                <a:moveTo>
                  <a:pt x="0" y="0"/>
                </a:moveTo>
                <a:lnTo>
                  <a:pt x="0" y="1097280"/>
                </a:lnTo>
              </a:path>
            </a:pathLst>
          </a:custGeom>
          <a:ln w="9525">
            <a:solidFill>
              <a:srgbClr val="000000"/>
            </a:solidFill>
          </a:ln>
        </p:spPr>
        <p:txBody>
          <a:bodyPr wrap="square" lIns="0" tIns="0" rIns="0" bIns="0" rtlCol="0"/>
          <a:lstStyle/>
          <a:p>
            <a:endParaRPr/>
          </a:p>
        </p:txBody>
      </p:sp>
      <p:sp>
        <p:nvSpPr>
          <p:cNvPr id="41" name="object 41"/>
          <p:cNvSpPr/>
          <p:nvPr/>
        </p:nvSpPr>
        <p:spPr>
          <a:xfrm>
            <a:off x="5894717" y="5244846"/>
            <a:ext cx="2807970" cy="0"/>
          </a:xfrm>
          <a:custGeom>
            <a:avLst/>
            <a:gdLst/>
            <a:ahLst/>
            <a:cxnLst/>
            <a:rect l="l" t="t" r="r" b="b"/>
            <a:pathLst>
              <a:path w="2807970">
                <a:moveTo>
                  <a:pt x="0" y="0"/>
                </a:moveTo>
                <a:lnTo>
                  <a:pt x="2807970" y="0"/>
                </a:lnTo>
              </a:path>
            </a:pathLst>
          </a:custGeom>
          <a:ln w="9525">
            <a:solidFill>
              <a:srgbClr val="000000"/>
            </a:solidFill>
          </a:ln>
        </p:spPr>
        <p:txBody>
          <a:bodyPr wrap="square" lIns="0" tIns="0" rIns="0" bIns="0" rtlCol="0"/>
          <a:lstStyle/>
          <a:p>
            <a:endParaRPr/>
          </a:p>
        </p:txBody>
      </p:sp>
      <p:sp>
        <p:nvSpPr>
          <p:cNvPr id="42" name="object 42"/>
          <p:cNvSpPr/>
          <p:nvPr/>
        </p:nvSpPr>
        <p:spPr>
          <a:xfrm>
            <a:off x="5894717" y="5533644"/>
            <a:ext cx="2788920" cy="0"/>
          </a:xfrm>
          <a:custGeom>
            <a:avLst/>
            <a:gdLst/>
            <a:ahLst/>
            <a:cxnLst/>
            <a:rect l="l" t="t" r="r" b="b"/>
            <a:pathLst>
              <a:path w="2788920">
                <a:moveTo>
                  <a:pt x="0" y="0"/>
                </a:moveTo>
                <a:lnTo>
                  <a:pt x="2788920" y="0"/>
                </a:lnTo>
              </a:path>
            </a:pathLst>
          </a:custGeom>
          <a:ln w="9525">
            <a:solidFill>
              <a:srgbClr val="000000"/>
            </a:solidFill>
          </a:ln>
        </p:spPr>
        <p:txBody>
          <a:bodyPr wrap="square" lIns="0" tIns="0" rIns="0" bIns="0" rtlCol="0"/>
          <a:lstStyle/>
          <a:p>
            <a:endParaRPr/>
          </a:p>
        </p:txBody>
      </p:sp>
      <p:sp>
        <p:nvSpPr>
          <p:cNvPr id="43" name="object 43"/>
          <p:cNvSpPr/>
          <p:nvPr/>
        </p:nvSpPr>
        <p:spPr>
          <a:xfrm>
            <a:off x="7839341" y="5173217"/>
            <a:ext cx="0" cy="1097280"/>
          </a:xfrm>
          <a:custGeom>
            <a:avLst/>
            <a:gdLst/>
            <a:ahLst/>
            <a:cxnLst/>
            <a:rect l="l" t="t" r="r" b="b"/>
            <a:pathLst>
              <a:path h="1097279">
                <a:moveTo>
                  <a:pt x="0" y="0"/>
                </a:moveTo>
                <a:lnTo>
                  <a:pt x="0" y="1097280"/>
                </a:lnTo>
              </a:path>
            </a:pathLst>
          </a:custGeom>
          <a:ln w="9525">
            <a:solidFill>
              <a:srgbClr val="000000"/>
            </a:solidFill>
          </a:ln>
        </p:spPr>
        <p:txBody>
          <a:bodyPr wrap="square" lIns="0" tIns="0" rIns="0" bIns="0" rtlCol="0"/>
          <a:lstStyle/>
          <a:p>
            <a:endParaRPr/>
          </a:p>
        </p:txBody>
      </p:sp>
      <p:sp>
        <p:nvSpPr>
          <p:cNvPr id="44" name="object 44"/>
          <p:cNvSpPr/>
          <p:nvPr/>
        </p:nvSpPr>
        <p:spPr>
          <a:xfrm>
            <a:off x="6599567" y="5231891"/>
            <a:ext cx="0" cy="1065530"/>
          </a:xfrm>
          <a:custGeom>
            <a:avLst/>
            <a:gdLst/>
            <a:ahLst/>
            <a:cxnLst/>
            <a:rect l="l" t="t" r="r" b="b"/>
            <a:pathLst>
              <a:path h="1065529">
                <a:moveTo>
                  <a:pt x="0" y="0"/>
                </a:moveTo>
                <a:lnTo>
                  <a:pt x="0" y="1065276"/>
                </a:lnTo>
              </a:path>
            </a:pathLst>
          </a:custGeom>
          <a:ln w="9525">
            <a:solidFill>
              <a:srgbClr val="000000"/>
            </a:solidFill>
          </a:ln>
        </p:spPr>
        <p:txBody>
          <a:bodyPr wrap="square" lIns="0" tIns="0" rIns="0" bIns="0" rtlCol="0"/>
          <a:lstStyle/>
          <a:p>
            <a:endParaRPr/>
          </a:p>
        </p:txBody>
      </p:sp>
      <p:sp>
        <p:nvSpPr>
          <p:cNvPr id="46" name="object 46"/>
          <p:cNvSpPr/>
          <p:nvPr/>
        </p:nvSpPr>
        <p:spPr>
          <a:xfrm>
            <a:off x="5810135" y="4849367"/>
            <a:ext cx="3385185" cy="337185"/>
          </a:xfrm>
          <a:custGeom>
            <a:avLst/>
            <a:gdLst/>
            <a:ahLst/>
            <a:cxnLst/>
            <a:rect l="l" t="t" r="r" b="b"/>
            <a:pathLst>
              <a:path w="3385184" h="337185">
                <a:moveTo>
                  <a:pt x="0" y="0"/>
                </a:moveTo>
                <a:lnTo>
                  <a:pt x="0" y="336804"/>
                </a:lnTo>
                <a:lnTo>
                  <a:pt x="3384804" y="336803"/>
                </a:lnTo>
                <a:lnTo>
                  <a:pt x="3384804" y="0"/>
                </a:lnTo>
                <a:lnTo>
                  <a:pt x="0" y="0"/>
                </a:lnTo>
                <a:close/>
              </a:path>
            </a:pathLst>
          </a:custGeom>
          <a:solidFill>
            <a:srgbClr val="000000"/>
          </a:solidFill>
        </p:spPr>
        <p:txBody>
          <a:bodyPr wrap="square" lIns="0" tIns="0" rIns="0" bIns="0" rtlCol="0"/>
          <a:lstStyle/>
          <a:p>
            <a:endParaRPr/>
          </a:p>
        </p:txBody>
      </p:sp>
      <p:sp>
        <p:nvSpPr>
          <p:cNvPr id="47" name="object 47"/>
          <p:cNvSpPr/>
          <p:nvPr/>
        </p:nvSpPr>
        <p:spPr>
          <a:xfrm>
            <a:off x="5678309" y="5101590"/>
            <a:ext cx="930389" cy="486156"/>
          </a:xfrm>
          <a:prstGeom prst="rect">
            <a:avLst/>
          </a:prstGeom>
          <a:noFill/>
        </p:spPr>
        <p:txBody>
          <a:bodyPr wrap="square" lIns="0" tIns="0" rIns="0" bIns="0" rtlCol="0"/>
          <a:lstStyle/>
          <a:p>
            <a:endParaRPr/>
          </a:p>
        </p:txBody>
      </p:sp>
      <p:sp>
        <p:nvSpPr>
          <p:cNvPr id="48" name="object 48"/>
          <p:cNvSpPr/>
          <p:nvPr/>
        </p:nvSpPr>
        <p:spPr>
          <a:xfrm>
            <a:off x="5678309" y="5101590"/>
            <a:ext cx="930910" cy="486409"/>
          </a:xfrm>
          <a:custGeom>
            <a:avLst/>
            <a:gdLst/>
            <a:ahLst/>
            <a:cxnLst/>
            <a:rect l="l" t="t" r="r" b="b"/>
            <a:pathLst>
              <a:path w="930909" h="486410">
                <a:moveTo>
                  <a:pt x="465582" y="0"/>
                </a:moveTo>
                <a:lnTo>
                  <a:pt x="427443" y="806"/>
                </a:lnTo>
                <a:lnTo>
                  <a:pt x="353807" y="7072"/>
                </a:lnTo>
                <a:lnTo>
                  <a:pt x="284499" y="19121"/>
                </a:lnTo>
                <a:lnTo>
                  <a:pt x="220484" y="36451"/>
                </a:lnTo>
                <a:lnTo>
                  <a:pt x="162725" y="58558"/>
                </a:lnTo>
                <a:lnTo>
                  <a:pt x="112187" y="84941"/>
                </a:lnTo>
                <a:lnTo>
                  <a:pt x="69836" y="115095"/>
                </a:lnTo>
                <a:lnTo>
                  <a:pt x="36635" y="148518"/>
                </a:lnTo>
                <a:lnTo>
                  <a:pt x="13550" y="184707"/>
                </a:lnTo>
                <a:lnTo>
                  <a:pt x="1545" y="223160"/>
                </a:lnTo>
                <a:lnTo>
                  <a:pt x="0" y="243078"/>
                </a:lnTo>
                <a:lnTo>
                  <a:pt x="1545" y="262995"/>
                </a:lnTo>
                <a:lnTo>
                  <a:pt x="13550" y="301448"/>
                </a:lnTo>
                <a:lnTo>
                  <a:pt x="36635" y="337637"/>
                </a:lnTo>
                <a:lnTo>
                  <a:pt x="69836" y="371060"/>
                </a:lnTo>
                <a:lnTo>
                  <a:pt x="112187" y="401214"/>
                </a:lnTo>
                <a:lnTo>
                  <a:pt x="162725" y="427597"/>
                </a:lnTo>
                <a:lnTo>
                  <a:pt x="220484" y="449704"/>
                </a:lnTo>
                <a:lnTo>
                  <a:pt x="284499" y="467034"/>
                </a:lnTo>
                <a:lnTo>
                  <a:pt x="353807" y="479083"/>
                </a:lnTo>
                <a:lnTo>
                  <a:pt x="427443" y="485349"/>
                </a:lnTo>
                <a:lnTo>
                  <a:pt x="465582" y="486156"/>
                </a:lnTo>
                <a:lnTo>
                  <a:pt x="503715" y="485349"/>
                </a:lnTo>
                <a:lnTo>
                  <a:pt x="577309" y="479083"/>
                </a:lnTo>
                <a:lnTo>
                  <a:pt x="646545" y="467034"/>
                </a:lnTo>
                <a:lnTo>
                  <a:pt x="710465" y="449704"/>
                </a:lnTo>
                <a:lnTo>
                  <a:pt x="768114" y="427597"/>
                </a:lnTo>
                <a:lnTo>
                  <a:pt x="818538" y="401214"/>
                </a:lnTo>
                <a:lnTo>
                  <a:pt x="860780" y="371060"/>
                </a:lnTo>
                <a:lnTo>
                  <a:pt x="893885" y="337637"/>
                </a:lnTo>
                <a:lnTo>
                  <a:pt x="916897" y="301448"/>
                </a:lnTo>
                <a:lnTo>
                  <a:pt x="928861" y="262995"/>
                </a:lnTo>
                <a:lnTo>
                  <a:pt x="930402" y="243077"/>
                </a:lnTo>
                <a:lnTo>
                  <a:pt x="928861" y="223160"/>
                </a:lnTo>
                <a:lnTo>
                  <a:pt x="916897" y="184707"/>
                </a:lnTo>
                <a:lnTo>
                  <a:pt x="893885" y="148518"/>
                </a:lnTo>
                <a:lnTo>
                  <a:pt x="860780" y="115095"/>
                </a:lnTo>
                <a:lnTo>
                  <a:pt x="818538" y="84941"/>
                </a:lnTo>
                <a:lnTo>
                  <a:pt x="768114" y="58558"/>
                </a:lnTo>
                <a:lnTo>
                  <a:pt x="710465" y="36451"/>
                </a:lnTo>
                <a:lnTo>
                  <a:pt x="646545" y="19121"/>
                </a:lnTo>
                <a:lnTo>
                  <a:pt x="577309" y="7072"/>
                </a:lnTo>
                <a:lnTo>
                  <a:pt x="503715" y="806"/>
                </a:lnTo>
                <a:lnTo>
                  <a:pt x="465582" y="0"/>
                </a:lnTo>
                <a:close/>
              </a:path>
            </a:pathLst>
          </a:custGeom>
          <a:noFill/>
          <a:ln w="12700">
            <a:solidFill>
              <a:srgbClr val="000000"/>
            </a:solidFill>
          </a:ln>
        </p:spPr>
        <p:txBody>
          <a:bodyPr wrap="square" lIns="0" tIns="0" rIns="0" bIns="0" rtlCol="0"/>
          <a:lstStyle/>
          <a:p>
            <a:endParaRPr/>
          </a:p>
        </p:txBody>
      </p:sp>
      <p:sp>
        <p:nvSpPr>
          <p:cNvPr id="49" name="object 49"/>
          <p:cNvSpPr/>
          <p:nvPr/>
        </p:nvSpPr>
        <p:spPr>
          <a:xfrm>
            <a:off x="6470777" y="5101590"/>
            <a:ext cx="1296924" cy="503682"/>
          </a:xfrm>
          <a:prstGeom prst="rect">
            <a:avLst/>
          </a:prstGeom>
          <a:blipFill>
            <a:blip r:embed="rId5" cstate="print"/>
            <a:stretch>
              <a:fillRect/>
            </a:stretch>
          </a:blipFill>
        </p:spPr>
        <p:txBody>
          <a:bodyPr wrap="square" lIns="0" tIns="0" rIns="0" bIns="0" rtlCol="0"/>
          <a:lstStyle/>
          <a:p>
            <a:endParaRPr/>
          </a:p>
        </p:txBody>
      </p:sp>
      <p:sp>
        <p:nvSpPr>
          <p:cNvPr id="50" name="object 50"/>
          <p:cNvSpPr/>
          <p:nvPr/>
        </p:nvSpPr>
        <p:spPr>
          <a:xfrm>
            <a:off x="6470777" y="5101590"/>
            <a:ext cx="1297305" cy="504190"/>
          </a:xfrm>
          <a:custGeom>
            <a:avLst/>
            <a:gdLst/>
            <a:ahLst/>
            <a:cxnLst/>
            <a:rect l="l" t="t" r="r" b="b"/>
            <a:pathLst>
              <a:path w="1297304" h="504189">
                <a:moveTo>
                  <a:pt x="648462" y="0"/>
                </a:moveTo>
                <a:lnTo>
                  <a:pt x="595277" y="835"/>
                </a:lnTo>
                <a:lnTo>
                  <a:pt x="543277" y="3297"/>
                </a:lnTo>
                <a:lnTo>
                  <a:pt x="492627" y="7321"/>
                </a:lnTo>
                <a:lnTo>
                  <a:pt x="443496" y="12844"/>
                </a:lnTo>
                <a:lnTo>
                  <a:pt x="396049" y="19800"/>
                </a:lnTo>
                <a:lnTo>
                  <a:pt x="350454" y="28124"/>
                </a:lnTo>
                <a:lnTo>
                  <a:pt x="306877" y="37753"/>
                </a:lnTo>
                <a:lnTo>
                  <a:pt x="265486" y="48621"/>
                </a:lnTo>
                <a:lnTo>
                  <a:pt x="226448" y="60665"/>
                </a:lnTo>
                <a:lnTo>
                  <a:pt x="189928" y="73818"/>
                </a:lnTo>
                <a:lnTo>
                  <a:pt x="125114" y="103199"/>
                </a:lnTo>
                <a:lnTo>
                  <a:pt x="72379" y="136246"/>
                </a:lnTo>
                <a:lnTo>
                  <a:pt x="33058" y="172443"/>
                </a:lnTo>
                <a:lnTo>
                  <a:pt x="8487" y="211274"/>
                </a:lnTo>
                <a:lnTo>
                  <a:pt x="0" y="252222"/>
                </a:lnTo>
                <a:lnTo>
                  <a:pt x="2149" y="272819"/>
                </a:lnTo>
                <a:lnTo>
                  <a:pt x="18845" y="312587"/>
                </a:lnTo>
                <a:lnTo>
                  <a:pt x="50958" y="350019"/>
                </a:lnTo>
                <a:lnTo>
                  <a:pt x="97153" y="384594"/>
                </a:lnTo>
                <a:lnTo>
                  <a:pt x="156094" y="415790"/>
                </a:lnTo>
                <a:lnTo>
                  <a:pt x="226448" y="443086"/>
                </a:lnTo>
                <a:lnTo>
                  <a:pt x="265486" y="455109"/>
                </a:lnTo>
                <a:lnTo>
                  <a:pt x="306877" y="465961"/>
                </a:lnTo>
                <a:lnTo>
                  <a:pt x="350454" y="475577"/>
                </a:lnTo>
                <a:lnTo>
                  <a:pt x="396049" y="483893"/>
                </a:lnTo>
                <a:lnTo>
                  <a:pt x="443496" y="490843"/>
                </a:lnTo>
                <a:lnTo>
                  <a:pt x="492627" y="496362"/>
                </a:lnTo>
                <a:lnTo>
                  <a:pt x="543277" y="500385"/>
                </a:lnTo>
                <a:lnTo>
                  <a:pt x="595277" y="502847"/>
                </a:lnTo>
                <a:lnTo>
                  <a:pt x="648462" y="503681"/>
                </a:lnTo>
                <a:lnTo>
                  <a:pt x="701646" y="502847"/>
                </a:lnTo>
                <a:lnTo>
                  <a:pt x="753646" y="500385"/>
                </a:lnTo>
                <a:lnTo>
                  <a:pt x="804296" y="496362"/>
                </a:lnTo>
                <a:lnTo>
                  <a:pt x="853427" y="490843"/>
                </a:lnTo>
                <a:lnTo>
                  <a:pt x="900874" y="483893"/>
                </a:lnTo>
                <a:lnTo>
                  <a:pt x="946469" y="475577"/>
                </a:lnTo>
                <a:lnTo>
                  <a:pt x="990046" y="465961"/>
                </a:lnTo>
                <a:lnTo>
                  <a:pt x="1031437" y="455109"/>
                </a:lnTo>
                <a:lnTo>
                  <a:pt x="1070475" y="443086"/>
                </a:lnTo>
                <a:lnTo>
                  <a:pt x="1106995" y="429958"/>
                </a:lnTo>
                <a:lnTo>
                  <a:pt x="1171809" y="400647"/>
                </a:lnTo>
                <a:lnTo>
                  <a:pt x="1224544" y="367697"/>
                </a:lnTo>
                <a:lnTo>
                  <a:pt x="1263865" y="331628"/>
                </a:lnTo>
                <a:lnTo>
                  <a:pt x="1288436" y="292963"/>
                </a:lnTo>
                <a:lnTo>
                  <a:pt x="1296924" y="252221"/>
                </a:lnTo>
                <a:lnTo>
                  <a:pt x="1294774" y="231515"/>
                </a:lnTo>
                <a:lnTo>
                  <a:pt x="1278078" y="191562"/>
                </a:lnTo>
                <a:lnTo>
                  <a:pt x="1245965" y="153983"/>
                </a:lnTo>
                <a:lnTo>
                  <a:pt x="1199770" y="119296"/>
                </a:lnTo>
                <a:lnTo>
                  <a:pt x="1140829" y="88018"/>
                </a:lnTo>
                <a:lnTo>
                  <a:pt x="1070475" y="60665"/>
                </a:lnTo>
                <a:lnTo>
                  <a:pt x="1031437" y="48621"/>
                </a:lnTo>
                <a:lnTo>
                  <a:pt x="990046" y="37753"/>
                </a:lnTo>
                <a:lnTo>
                  <a:pt x="946469" y="28124"/>
                </a:lnTo>
                <a:lnTo>
                  <a:pt x="900874" y="19800"/>
                </a:lnTo>
                <a:lnTo>
                  <a:pt x="853427" y="12844"/>
                </a:lnTo>
                <a:lnTo>
                  <a:pt x="804296" y="7321"/>
                </a:lnTo>
                <a:lnTo>
                  <a:pt x="753646" y="3297"/>
                </a:lnTo>
                <a:lnTo>
                  <a:pt x="701646" y="835"/>
                </a:lnTo>
                <a:lnTo>
                  <a:pt x="648462" y="0"/>
                </a:lnTo>
                <a:close/>
              </a:path>
            </a:pathLst>
          </a:custGeom>
          <a:ln w="12700">
            <a:solidFill>
              <a:srgbClr val="000000"/>
            </a:solidFill>
          </a:ln>
        </p:spPr>
        <p:txBody>
          <a:bodyPr wrap="square" lIns="0" tIns="0" rIns="0" bIns="0" rtlCol="0"/>
          <a:lstStyle/>
          <a:p>
            <a:endParaRPr/>
          </a:p>
        </p:txBody>
      </p:sp>
      <p:sp>
        <p:nvSpPr>
          <p:cNvPr id="51" name="object 51"/>
          <p:cNvSpPr/>
          <p:nvPr/>
        </p:nvSpPr>
        <p:spPr>
          <a:xfrm>
            <a:off x="4094111" y="3156966"/>
            <a:ext cx="1662430" cy="1950720"/>
          </a:xfrm>
          <a:custGeom>
            <a:avLst/>
            <a:gdLst/>
            <a:ahLst/>
            <a:cxnLst/>
            <a:rect l="l" t="t" r="r" b="b"/>
            <a:pathLst>
              <a:path w="1662429" h="1950720">
                <a:moveTo>
                  <a:pt x="1661922" y="5334"/>
                </a:moveTo>
                <a:lnTo>
                  <a:pt x="1661160" y="2286"/>
                </a:lnTo>
                <a:lnTo>
                  <a:pt x="1658112" y="0"/>
                </a:lnTo>
                <a:lnTo>
                  <a:pt x="1654302" y="1524"/>
                </a:lnTo>
                <a:lnTo>
                  <a:pt x="1652778" y="4572"/>
                </a:lnTo>
                <a:lnTo>
                  <a:pt x="1649730" y="32766"/>
                </a:lnTo>
                <a:lnTo>
                  <a:pt x="1650492" y="36576"/>
                </a:lnTo>
                <a:lnTo>
                  <a:pt x="1654302" y="38100"/>
                </a:lnTo>
                <a:lnTo>
                  <a:pt x="1657350" y="37338"/>
                </a:lnTo>
                <a:lnTo>
                  <a:pt x="1658874" y="34290"/>
                </a:lnTo>
                <a:lnTo>
                  <a:pt x="1661922" y="5334"/>
                </a:lnTo>
                <a:close/>
              </a:path>
              <a:path w="1662429" h="1950720">
                <a:moveTo>
                  <a:pt x="1655064" y="71628"/>
                </a:moveTo>
                <a:lnTo>
                  <a:pt x="1654302" y="68580"/>
                </a:lnTo>
                <a:lnTo>
                  <a:pt x="1651254" y="66294"/>
                </a:lnTo>
                <a:lnTo>
                  <a:pt x="1647444" y="67818"/>
                </a:lnTo>
                <a:lnTo>
                  <a:pt x="1645920" y="70866"/>
                </a:lnTo>
                <a:lnTo>
                  <a:pt x="1642872" y="99060"/>
                </a:lnTo>
                <a:lnTo>
                  <a:pt x="1643634" y="102870"/>
                </a:lnTo>
                <a:lnTo>
                  <a:pt x="1646682" y="104394"/>
                </a:lnTo>
                <a:lnTo>
                  <a:pt x="1650492" y="103632"/>
                </a:lnTo>
                <a:lnTo>
                  <a:pt x="1652016" y="100584"/>
                </a:lnTo>
                <a:lnTo>
                  <a:pt x="1655064" y="71628"/>
                </a:lnTo>
                <a:close/>
              </a:path>
              <a:path w="1662429" h="1950720">
                <a:moveTo>
                  <a:pt x="1648206" y="137922"/>
                </a:moveTo>
                <a:lnTo>
                  <a:pt x="1647444" y="134874"/>
                </a:lnTo>
                <a:lnTo>
                  <a:pt x="1643634" y="132588"/>
                </a:lnTo>
                <a:lnTo>
                  <a:pt x="1640586" y="134112"/>
                </a:lnTo>
                <a:lnTo>
                  <a:pt x="1638300" y="137160"/>
                </a:lnTo>
                <a:lnTo>
                  <a:pt x="1636014" y="159258"/>
                </a:lnTo>
                <a:lnTo>
                  <a:pt x="1635252" y="165354"/>
                </a:lnTo>
                <a:lnTo>
                  <a:pt x="1636776" y="169164"/>
                </a:lnTo>
                <a:lnTo>
                  <a:pt x="1639824" y="170688"/>
                </a:lnTo>
                <a:lnTo>
                  <a:pt x="1643634" y="169926"/>
                </a:lnTo>
                <a:lnTo>
                  <a:pt x="1645158" y="166878"/>
                </a:lnTo>
                <a:lnTo>
                  <a:pt x="1648206" y="137922"/>
                </a:lnTo>
                <a:close/>
              </a:path>
              <a:path w="1662429" h="1950720">
                <a:moveTo>
                  <a:pt x="1640586" y="204216"/>
                </a:moveTo>
                <a:lnTo>
                  <a:pt x="1639824" y="201168"/>
                </a:lnTo>
                <a:lnTo>
                  <a:pt x="1636776" y="198882"/>
                </a:lnTo>
                <a:lnTo>
                  <a:pt x="1632966" y="200406"/>
                </a:lnTo>
                <a:lnTo>
                  <a:pt x="1631442" y="203454"/>
                </a:lnTo>
                <a:lnTo>
                  <a:pt x="1627632" y="231648"/>
                </a:lnTo>
                <a:lnTo>
                  <a:pt x="1629156" y="235458"/>
                </a:lnTo>
                <a:lnTo>
                  <a:pt x="1632204" y="236982"/>
                </a:lnTo>
                <a:lnTo>
                  <a:pt x="1635252" y="236220"/>
                </a:lnTo>
                <a:lnTo>
                  <a:pt x="1637538" y="233172"/>
                </a:lnTo>
                <a:lnTo>
                  <a:pt x="1640586" y="204216"/>
                </a:lnTo>
                <a:close/>
              </a:path>
              <a:path w="1662429" h="1950720">
                <a:moveTo>
                  <a:pt x="1632204" y="270510"/>
                </a:moveTo>
                <a:lnTo>
                  <a:pt x="1631442" y="267462"/>
                </a:lnTo>
                <a:lnTo>
                  <a:pt x="1628394" y="265176"/>
                </a:lnTo>
                <a:lnTo>
                  <a:pt x="1624584" y="266700"/>
                </a:lnTo>
                <a:lnTo>
                  <a:pt x="1623060" y="269748"/>
                </a:lnTo>
                <a:lnTo>
                  <a:pt x="1619250" y="297942"/>
                </a:lnTo>
                <a:lnTo>
                  <a:pt x="1620012" y="301752"/>
                </a:lnTo>
                <a:lnTo>
                  <a:pt x="1623060" y="303276"/>
                </a:lnTo>
                <a:lnTo>
                  <a:pt x="1626870" y="302514"/>
                </a:lnTo>
                <a:lnTo>
                  <a:pt x="1628394" y="298704"/>
                </a:lnTo>
                <a:lnTo>
                  <a:pt x="1632204" y="270510"/>
                </a:lnTo>
                <a:close/>
              </a:path>
              <a:path w="1662429" h="1950720">
                <a:moveTo>
                  <a:pt x="1623060" y="336804"/>
                </a:moveTo>
                <a:lnTo>
                  <a:pt x="1622298" y="332994"/>
                </a:lnTo>
                <a:lnTo>
                  <a:pt x="1619250" y="331470"/>
                </a:lnTo>
                <a:lnTo>
                  <a:pt x="1615440" y="332232"/>
                </a:lnTo>
                <a:lnTo>
                  <a:pt x="1613916" y="335280"/>
                </a:lnTo>
                <a:lnTo>
                  <a:pt x="1609344" y="363474"/>
                </a:lnTo>
                <a:lnTo>
                  <a:pt x="1610868" y="367284"/>
                </a:lnTo>
                <a:lnTo>
                  <a:pt x="1613916" y="368808"/>
                </a:lnTo>
                <a:lnTo>
                  <a:pt x="1616964" y="368046"/>
                </a:lnTo>
                <a:lnTo>
                  <a:pt x="1619250" y="364998"/>
                </a:lnTo>
                <a:lnTo>
                  <a:pt x="1623060" y="336804"/>
                </a:lnTo>
                <a:close/>
              </a:path>
              <a:path w="1662429" h="1950720">
                <a:moveTo>
                  <a:pt x="1613154" y="403098"/>
                </a:moveTo>
                <a:lnTo>
                  <a:pt x="1612392" y="399288"/>
                </a:lnTo>
                <a:lnTo>
                  <a:pt x="1609344" y="397002"/>
                </a:lnTo>
                <a:lnTo>
                  <a:pt x="1605534" y="398526"/>
                </a:lnTo>
                <a:lnTo>
                  <a:pt x="1604010" y="401574"/>
                </a:lnTo>
                <a:lnTo>
                  <a:pt x="1598676" y="429768"/>
                </a:lnTo>
                <a:lnTo>
                  <a:pt x="1599438" y="432816"/>
                </a:lnTo>
                <a:lnTo>
                  <a:pt x="1602486" y="435102"/>
                </a:lnTo>
                <a:lnTo>
                  <a:pt x="1606296" y="434340"/>
                </a:lnTo>
                <a:lnTo>
                  <a:pt x="1608582" y="431292"/>
                </a:lnTo>
                <a:lnTo>
                  <a:pt x="1613154" y="403098"/>
                </a:lnTo>
                <a:close/>
              </a:path>
              <a:path w="1662429" h="1950720">
                <a:moveTo>
                  <a:pt x="1601724" y="468630"/>
                </a:moveTo>
                <a:lnTo>
                  <a:pt x="1600962" y="464820"/>
                </a:lnTo>
                <a:lnTo>
                  <a:pt x="1597914" y="463296"/>
                </a:lnTo>
                <a:lnTo>
                  <a:pt x="1594104" y="464058"/>
                </a:lnTo>
                <a:lnTo>
                  <a:pt x="1592580" y="467106"/>
                </a:lnTo>
                <a:lnTo>
                  <a:pt x="1586484" y="494538"/>
                </a:lnTo>
                <a:lnTo>
                  <a:pt x="1587246" y="498348"/>
                </a:lnTo>
                <a:lnTo>
                  <a:pt x="1590294" y="500634"/>
                </a:lnTo>
                <a:lnTo>
                  <a:pt x="1594104" y="499872"/>
                </a:lnTo>
                <a:lnTo>
                  <a:pt x="1596390" y="496824"/>
                </a:lnTo>
                <a:lnTo>
                  <a:pt x="1601724" y="468630"/>
                </a:lnTo>
                <a:close/>
              </a:path>
              <a:path w="1662429" h="1950720">
                <a:moveTo>
                  <a:pt x="1588770" y="534162"/>
                </a:moveTo>
                <a:lnTo>
                  <a:pt x="1588008" y="530352"/>
                </a:lnTo>
                <a:lnTo>
                  <a:pt x="1584960" y="528066"/>
                </a:lnTo>
                <a:lnTo>
                  <a:pt x="1581150" y="528828"/>
                </a:lnTo>
                <a:lnTo>
                  <a:pt x="1578864" y="531876"/>
                </a:lnTo>
                <a:lnTo>
                  <a:pt x="1577340" y="539496"/>
                </a:lnTo>
                <a:lnTo>
                  <a:pt x="1572768" y="560070"/>
                </a:lnTo>
                <a:lnTo>
                  <a:pt x="1573530" y="563118"/>
                </a:lnTo>
                <a:lnTo>
                  <a:pt x="1576578" y="565404"/>
                </a:lnTo>
                <a:lnTo>
                  <a:pt x="1579626" y="564642"/>
                </a:lnTo>
                <a:lnTo>
                  <a:pt x="1581912" y="562356"/>
                </a:lnTo>
                <a:lnTo>
                  <a:pt x="1587246" y="541020"/>
                </a:lnTo>
                <a:lnTo>
                  <a:pt x="1588770" y="534162"/>
                </a:lnTo>
                <a:close/>
              </a:path>
              <a:path w="1662429" h="1950720">
                <a:moveTo>
                  <a:pt x="1573530" y="598932"/>
                </a:moveTo>
                <a:lnTo>
                  <a:pt x="1572768" y="595884"/>
                </a:lnTo>
                <a:lnTo>
                  <a:pt x="1569720" y="593598"/>
                </a:lnTo>
                <a:lnTo>
                  <a:pt x="1565910" y="594360"/>
                </a:lnTo>
                <a:lnTo>
                  <a:pt x="1564386" y="596646"/>
                </a:lnTo>
                <a:lnTo>
                  <a:pt x="1560576" y="612648"/>
                </a:lnTo>
                <a:lnTo>
                  <a:pt x="1556766" y="624840"/>
                </a:lnTo>
                <a:lnTo>
                  <a:pt x="1557528" y="627888"/>
                </a:lnTo>
                <a:lnTo>
                  <a:pt x="1560576" y="630174"/>
                </a:lnTo>
                <a:lnTo>
                  <a:pt x="1564386" y="630174"/>
                </a:lnTo>
                <a:lnTo>
                  <a:pt x="1566672" y="627126"/>
                </a:lnTo>
                <a:lnTo>
                  <a:pt x="1569720" y="614934"/>
                </a:lnTo>
                <a:lnTo>
                  <a:pt x="1573530" y="598932"/>
                </a:lnTo>
                <a:close/>
              </a:path>
              <a:path w="1662429" h="1950720">
                <a:moveTo>
                  <a:pt x="1556004" y="663702"/>
                </a:moveTo>
                <a:lnTo>
                  <a:pt x="1556004" y="659892"/>
                </a:lnTo>
                <a:lnTo>
                  <a:pt x="1552956" y="657606"/>
                </a:lnTo>
                <a:lnTo>
                  <a:pt x="1549146" y="658368"/>
                </a:lnTo>
                <a:lnTo>
                  <a:pt x="1546860" y="661416"/>
                </a:lnTo>
                <a:lnTo>
                  <a:pt x="1540002" y="685800"/>
                </a:lnTo>
                <a:lnTo>
                  <a:pt x="1539240" y="688848"/>
                </a:lnTo>
                <a:lnTo>
                  <a:pt x="1539240" y="691896"/>
                </a:lnTo>
                <a:lnTo>
                  <a:pt x="1542288" y="694182"/>
                </a:lnTo>
                <a:lnTo>
                  <a:pt x="1546098" y="694182"/>
                </a:lnTo>
                <a:lnTo>
                  <a:pt x="1548384" y="691134"/>
                </a:lnTo>
                <a:lnTo>
                  <a:pt x="1549146" y="688086"/>
                </a:lnTo>
                <a:lnTo>
                  <a:pt x="1556004" y="663702"/>
                </a:lnTo>
                <a:close/>
              </a:path>
              <a:path w="1662429" h="1950720">
                <a:moveTo>
                  <a:pt x="1536954" y="727710"/>
                </a:moveTo>
                <a:lnTo>
                  <a:pt x="1536192" y="723900"/>
                </a:lnTo>
                <a:lnTo>
                  <a:pt x="1533906" y="721614"/>
                </a:lnTo>
                <a:lnTo>
                  <a:pt x="1530096" y="722376"/>
                </a:lnTo>
                <a:lnTo>
                  <a:pt x="1527810" y="724662"/>
                </a:lnTo>
                <a:lnTo>
                  <a:pt x="1518666" y="752094"/>
                </a:lnTo>
                <a:lnTo>
                  <a:pt x="1518666" y="755142"/>
                </a:lnTo>
                <a:lnTo>
                  <a:pt x="1521714" y="758190"/>
                </a:lnTo>
                <a:lnTo>
                  <a:pt x="1524762" y="757428"/>
                </a:lnTo>
                <a:lnTo>
                  <a:pt x="1527810" y="755142"/>
                </a:lnTo>
                <a:lnTo>
                  <a:pt x="1536954" y="727710"/>
                </a:lnTo>
                <a:close/>
              </a:path>
              <a:path w="1662429" h="1950720">
                <a:moveTo>
                  <a:pt x="1514856" y="790956"/>
                </a:moveTo>
                <a:lnTo>
                  <a:pt x="1514094" y="787146"/>
                </a:lnTo>
                <a:lnTo>
                  <a:pt x="1511808" y="784860"/>
                </a:lnTo>
                <a:lnTo>
                  <a:pt x="1507998" y="784860"/>
                </a:lnTo>
                <a:lnTo>
                  <a:pt x="1505712" y="787146"/>
                </a:lnTo>
                <a:lnTo>
                  <a:pt x="1504188" y="791718"/>
                </a:lnTo>
                <a:lnTo>
                  <a:pt x="1495044" y="813816"/>
                </a:lnTo>
                <a:lnTo>
                  <a:pt x="1495044" y="817626"/>
                </a:lnTo>
                <a:lnTo>
                  <a:pt x="1498092" y="819912"/>
                </a:lnTo>
                <a:lnTo>
                  <a:pt x="1501902" y="819912"/>
                </a:lnTo>
                <a:lnTo>
                  <a:pt x="1504188" y="817626"/>
                </a:lnTo>
                <a:lnTo>
                  <a:pt x="1512570" y="795528"/>
                </a:lnTo>
                <a:lnTo>
                  <a:pt x="1514856" y="790956"/>
                </a:lnTo>
                <a:close/>
              </a:path>
              <a:path w="1662429" h="1950720">
                <a:moveTo>
                  <a:pt x="1489710" y="852678"/>
                </a:moveTo>
                <a:lnTo>
                  <a:pt x="1489710" y="848868"/>
                </a:lnTo>
                <a:lnTo>
                  <a:pt x="1486662" y="846582"/>
                </a:lnTo>
                <a:lnTo>
                  <a:pt x="1483614" y="846582"/>
                </a:lnTo>
                <a:lnTo>
                  <a:pt x="1480566" y="848868"/>
                </a:lnTo>
                <a:lnTo>
                  <a:pt x="1475232" y="861822"/>
                </a:lnTo>
                <a:lnTo>
                  <a:pt x="1469136" y="874776"/>
                </a:lnTo>
                <a:lnTo>
                  <a:pt x="1469136" y="878586"/>
                </a:lnTo>
                <a:lnTo>
                  <a:pt x="1471422" y="881634"/>
                </a:lnTo>
                <a:lnTo>
                  <a:pt x="1475232" y="881634"/>
                </a:lnTo>
                <a:lnTo>
                  <a:pt x="1477518" y="879348"/>
                </a:lnTo>
                <a:lnTo>
                  <a:pt x="1484376" y="865632"/>
                </a:lnTo>
                <a:lnTo>
                  <a:pt x="1489710" y="852678"/>
                </a:lnTo>
                <a:close/>
              </a:path>
              <a:path w="1662429" h="1950720">
                <a:moveTo>
                  <a:pt x="1461516" y="913638"/>
                </a:moveTo>
                <a:lnTo>
                  <a:pt x="1461516" y="909828"/>
                </a:lnTo>
                <a:lnTo>
                  <a:pt x="1459230" y="907542"/>
                </a:lnTo>
                <a:lnTo>
                  <a:pt x="1455420" y="906780"/>
                </a:lnTo>
                <a:lnTo>
                  <a:pt x="1453134" y="909066"/>
                </a:lnTo>
                <a:lnTo>
                  <a:pt x="1443228" y="929640"/>
                </a:lnTo>
                <a:lnTo>
                  <a:pt x="1440180" y="934974"/>
                </a:lnTo>
                <a:lnTo>
                  <a:pt x="1439418" y="938022"/>
                </a:lnTo>
                <a:lnTo>
                  <a:pt x="1441704" y="941070"/>
                </a:lnTo>
                <a:lnTo>
                  <a:pt x="1445514" y="941832"/>
                </a:lnTo>
                <a:lnTo>
                  <a:pt x="1448562" y="939546"/>
                </a:lnTo>
                <a:lnTo>
                  <a:pt x="1461516" y="913638"/>
                </a:lnTo>
                <a:close/>
              </a:path>
              <a:path w="1662429" h="1950720">
                <a:moveTo>
                  <a:pt x="1431036" y="969264"/>
                </a:moveTo>
                <a:lnTo>
                  <a:pt x="1428750" y="966216"/>
                </a:lnTo>
                <a:lnTo>
                  <a:pt x="1424940" y="966216"/>
                </a:lnTo>
                <a:lnTo>
                  <a:pt x="1421892" y="968502"/>
                </a:lnTo>
                <a:lnTo>
                  <a:pt x="1407414" y="992886"/>
                </a:lnTo>
                <a:lnTo>
                  <a:pt x="1407414" y="996696"/>
                </a:lnTo>
                <a:lnTo>
                  <a:pt x="1409700" y="999744"/>
                </a:lnTo>
                <a:lnTo>
                  <a:pt x="1413510" y="999744"/>
                </a:lnTo>
                <a:lnTo>
                  <a:pt x="1415796" y="997458"/>
                </a:lnTo>
                <a:lnTo>
                  <a:pt x="1430274" y="973074"/>
                </a:lnTo>
                <a:lnTo>
                  <a:pt x="1431036" y="969264"/>
                </a:lnTo>
                <a:close/>
              </a:path>
              <a:path w="1662429" h="1950720">
                <a:moveTo>
                  <a:pt x="1396746" y="1026414"/>
                </a:moveTo>
                <a:lnTo>
                  <a:pt x="1394460" y="1023366"/>
                </a:lnTo>
                <a:lnTo>
                  <a:pt x="1390650" y="1023366"/>
                </a:lnTo>
                <a:lnTo>
                  <a:pt x="1387602" y="1024890"/>
                </a:lnTo>
                <a:lnTo>
                  <a:pt x="1386078" y="1027938"/>
                </a:lnTo>
                <a:lnTo>
                  <a:pt x="1372362" y="1049274"/>
                </a:lnTo>
                <a:lnTo>
                  <a:pt x="1371600" y="1052322"/>
                </a:lnTo>
                <a:lnTo>
                  <a:pt x="1373886" y="1055370"/>
                </a:lnTo>
                <a:lnTo>
                  <a:pt x="1376934" y="1056132"/>
                </a:lnTo>
                <a:lnTo>
                  <a:pt x="1379982" y="1053846"/>
                </a:lnTo>
                <a:lnTo>
                  <a:pt x="1394460" y="1033272"/>
                </a:lnTo>
                <a:lnTo>
                  <a:pt x="1395984" y="1030224"/>
                </a:lnTo>
                <a:lnTo>
                  <a:pt x="1396746" y="1026414"/>
                </a:lnTo>
                <a:close/>
              </a:path>
              <a:path w="1662429" h="1950720">
                <a:moveTo>
                  <a:pt x="1359408" y="1082040"/>
                </a:moveTo>
                <a:lnTo>
                  <a:pt x="1357122" y="1078992"/>
                </a:lnTo>
                <a:lnTo>
                  <a:pt x="1353312" y="1078230"/>
                </a:lnTo>
                <a:lnTo>
                  <a:pt x="1350264" y="1079754"/>
                </a:lnTo>
                <a:lnTo>
                  <a:pt x="1342644" y="1091184"/>
                </a:lnTo>
                <a:lnTo>
                  <a:pt x="1333500" y="1102614"/>
                </a:lnTo>
                <a:lnTo>
                  <a:pt x="1332738" y="1106424"/>
                </a:lnTo>
                <a:lnTo>
                  <a:pt x="1334262" y="1109472"/>
                </a:lnTo>
                <a:lnTo>
                  <a:pt x="1338072" y="1110234"/>
                </a:lnTo>
                <a:lnTo>
                  <a:pt x="1341120" y="1108710"/>
                </a:lnTo>
                <a:lnTo>
                  <a:pt x="1350264" y="1097280"/>
                </a:lnTo>
                <a:lnTo>
                  <a:pt x="1358646" y="1085850"/>
                </a:lnTo>
                <a:lnTo>
                  <a:pt x="1359408" y="1082040"/>
                </a:lnTo>
                <a:close/>
              </a:path>
              <a:path w="1662429" h="1950720">
                <a:moveTo>
                  <a:pt x="1319022" y="1135380"/>
                </a:moveTo>
                <a:lnTo>
                  <a:pt x="1316736" y="1132332"/>
                </a:lnTo>
                <a:lnTo>
                  <a:pt x="1313688" y="1130808"/>
                </a:lnTo>
                <a:lnTo>
                  <a:pt x="1309878" y="1133094"/>
                </a:lnTo>
                <a:lnTo>
                  <a:pt x="1293876" y="1152906"/>
                </a:lnTo>
                <a:lnTo>
                  <a:pt x="1292352" y="1154430"/>
                </a:lnTo>
                <a:lnTo>
                  <a:pt x="1290828" y="1158240"/>
                </a:lnTo>
                <a:lnTo>
                  <a:pt x="1292352" y="1161288"/>
                </a:lnTo>
                <a:lnTo>
                  <a:pt x="1296162" y="1162812"/>
                </a:lnTo>
                <a:lnTo>
                  <a:pt x="1299210" y="1161288"/>
                </a:lnTo>
                <a:lnTo>
                  <a:pt x="1300734" y="1159002"/>
                </a:lnTo>
                <a:lnTo>
                  <a:pt x="1317498" y="1138428"/>
                </a:lnTo>
                <a:lnTo>
                  <a:pt x="1319022" y="1135380"/>
                </a:lnTo>
                <a:close/>
              </a:path>
              <a:path w="1662429" h="1950720">
                <a:moveTo>
                  <a:pt x="1275588" y="1186434"/>
                </a:moveTo>
                <a:lnTo>
                  <a:pt x="1274064" y="1182624"/>
                </a:lnTo>
                <a:lnTo>
                  <a:pt x="1270254" y="1181862"/>
                </a:lnTo>
                <a:lnTo>
                  <a:pt x="1267206" y="1183386"/>
                </a:lnTo>
                <a:lnTo>
                  <a:pt x="1247394" y="1203960"/>
                </a:lnTo>
                <a:lnTo>
                  <a:pt x="1245870" y="1207008"/>
                </a:lnTo>
                <a:lnTo>
                  <a:pt x="1247394" y="1210818"/>
                </a:lnTo>
                <a:lnTo>
                  <a:pt x="1251204" y="1211580"/>
                </a:lnTo>
                <a:lnTo>
                  <a:pt x="1254252" y="1210056"/>
                </a:lnTo>
                <a:lnTo>
                  <a:pt x="1274064" y="1189482"/>
                </a:lnTo>
                <a:lnTo>
                  <a:pt x="1275588" y="1186434"/>
                </a:lnTo>
                <a:close/>
              </a:path>
              <a:path w="1662429" h="1950720">
                <a:moveTo>
                  <a:pt x="1229106" y="1234440"/>
                </a:moveTo>
                <a:lnTo>
                  <a:pt x="1227582" y="1230630"/>
                </a:lnTo>
                <a:lnTo>
                  <a:pt x="1224534" y="1229868"/>
                </a:lnTo>
                <a:lnTo>
                  <a:pt x="1220724" y="1230630"/>
                </a:lnTo>
                <a:lnTo>
                  <a:pt x="1210056" y="1241298"/>
                </a:lnTo>
                <a:lnTo>
                  <a:pt x="1200150" y="1250442"/>
                </a:lnTo>
                <a:lnTo>
                  <a:pt x="1198626" y="1254252"/>
                </a:lnTo>
                <a:lnTo>
                  <a:pt x="1200150" y="1257300"/>
                </a:lnTo>
                <a:lnTo>
                  <a:pt x="1203198" y="1258824"/>
                </a:lnTo>
                <a:lnTo>
                  <a:pt x="1207008" y="1257300"/>
                </a:lnTo>
                <a:lnTo>
                  <a:pt x="1216914" y="1248156"/>
                </a:lnTo>
                <a:lnTo>
                  <a:pt x="1227582" y="1237488"/>
                </a:lnTo>
                <a:lnTo>
                  <a:pt x="1229106" y="1234440"/>
                </a:lnTo>
                <a:close/>
              </a:path>
              <a:path w="1662429" h="1950720">
                <a:moveTo>
                  <a:pt x="1180338" y="1280160"/>
                </a:moveTo>
                <a:lnTo>
                  <a:pt x="1179576" y="1277112"/>
                </a:lnTo>
                <a:lnTo>
                  <a:pt x="1175766" y="1275588"/>
                </a:lnTo>
                <a:lnTo>
                  <a:pt x="1172718" y="1276350"/>
                </a:lnTo>
                <a:lnTo>
                  <a:pt x="1151382" y="1295400"/>
                </a:lnTo>
                <a:lnTo>
                  <a:pt x="1149858" y="1298448"/>
                </a:lnTo>
                <a:lnTo>
                  <a:pt x="1150620" y="1302258"/>
                </a:lnTo>
                <a:lnTo>
                  <a:pt x="1153668" y="1303782"/>
                </a:lnTo>
                <a:lnTo>
                  <a:pt x="1157478" y="1302258"/>
                </a:lnTo>
                <a:lnTo>
                  <a:pt x="1178814" y="1283208"/>
                </a:lnTo>
                <a:lnTo>
                  <a:pt x="1180338" y="1280160"/>
                </a:lnTo>
                <a:close/>
              </a:path>
              <a:path w="1662429" h="1950720">
                <a:moveTo>
                  <a:pt x="1130046" y="1324356"/>
                </a:moveTo>
                <a:lnTo>
                  <a:pt x="1128522" y="1320546"/>
                </a:lnTo>
                <a:lnTo>
                  <a:pt x="1125474" y="1319022"/>
                </a:lnTo>
                <a:lnTo>
                  <a:pt x="1122426" y="1319784"/>
                </a:lnTo>
                <a:lnTo>
                  <a:pt x="1115568" y="1325880"/>
                </a:lnTo>
                <a:lnTo>
                  <a:pt x="1100328" y="1338072"/>
                </a:lnTo>
                <a:lnTo>
                  <a:pt x="1098042" y="1341120"/>
                </a:lnTo>
                <a:lnTo>
                  <a:pt x="1099566" y="1344930"/>
                </a:lnTo>
                <a:lnTo>
                  <a:pt x="1102614" y="1346454"/>
                </a:lnTo>
                <a:lnTo>
                  <a:pt x="1106424" y="1345692"/>
                </a:lnTo>
                <a:lnTo>
                  <a:pt x="1121664" y="1332738"/>
                </a:lnTo>
                <a:lnTo>
                  <a:pt x="1128522" y="1327404"/>
                </a:lnTo>
                <a:lnTo>
                  <a:pt x="1130046" y="1324356"/>
                </a:lnTo>
                <a:close/>
              </a:path>
              <a:path w="1662429" h="1950720">
                <a:moveTo>
                  <a:pt x="1078230" y="1366266"/>
                </a:moveTo>
                <a:lnTo>
                  <a:pt x="1076706" y="1362456"/>
                </a:lnTo>
                <a:lnTo>
                  <a:pt x="1073658" y="1360932"/>
                </a:lnTo>
                <a:lnTo>
                  <a:pt x="1070610" y="1361694"/>
                </a:lnTo>
                <a:lnTo>
                  <a:pt x="1047750" y="1379220"/>
                </a:lnTo>
                <a:lnTo>
                  <a:pt x="1045464" y="1382268"/>
                </a:lnTo>
                <a:lnTo>
                  <a:pt x="1046988" y="1385316"/>
                </a:lnTo>
                <a:lnTo>
                  <a:pt x="1050036" y="1387602"/>
                </a:lnTo>
                <a:lnTo>
                  <a:pt x="1053084" y="1386840"/>
                </a:lnTo>
                <a:lnTo>
                  <a:pt x="1075944" y="1369314"/>
                </a:lnTo>
                <a:lnTo>
                  <a:pt x="1078230" y="1366266"/>
                </a:lnTo>
                <a:close/>
              </a:path>
              <a:path w="1662429" h="1950720">
                <a:moveTo>
                  <a:pt x="1024890" y="1405890"/>
                </a:moveTo>
                <a:lnTo>
                  <a:pt x="1023366" y="1402842"/>
                </a:lnTo>
                <a:lnTo>
                  <a:pt x="1020318" y="1400556"/>
                </a:lnTo>
                <a:lnTo>
                  <a:pt x="1017270" y="1401318"/>
                </a:lnTo>
                <a:lnTo>
                  <a:pt x="1011174" y="1405890"/>
                </a:lnTo>
                <a:lnTo>
                  <a:pt x="993648" y="1418082"/>
                </a:lnTo>
                <a:lnTo>
                  <a:pt x="992124" y="1421130"/>
                </a:lnTo>
                <a:lnTo>
                  <a:pt x="992886" y="1424940"/>
                </a:lnTo>
                <a:lnTo>
                  <a:pt x="995934" y="1426464"/>
                </a:lnTo>
                <a:lnTo>
                  <a:pt x="998982" y="1425702"/>
                </a:lnTo>
                <a:lnTo>
                  <a:pt x="1016508" y="1413510"/>
                </a:lnTo>
                <a:lnTo>
                  <a:pt x="1022604" y="1408938"/>
                </a:lnTo>
                <a:lnTo>
                  <a:pt x="1024890" y="1405890"/>
                </a:lnTo>
                <a:close/>
              </a:path>
              <a:path w="1662429" h="1950720">
                <a:moveTo>
                  <a:pt x="970026" y="1444752"/>
                </a:moveTo>
                <a:lnTo>
                  <a:pt x="969264" y="1440942"/>
                </a:lnTo>
                <a:lnTo>
                  <a:pt x="966216" y="1438656"/>
                </a:lnTo>
                <a:lnTo>
                  <a:pt x="962406" y="1439418"/>
                </a:lnTo>
                <a:lnTo>
                  <a:pt x="938784" y="1455420"/>
                </a:lnTo>
                <a:lnTo>
                  <a:pt x="937260" y="1458468"/>
                </a:lnTo>
                <a:lnTo>
                  <a:pt x="938022" y="1462278"/>
                </a:lnTo>
                <a:lnTo>
                  <a:pt x="941070" y="1464564"/>
                </a:lnTo>
                <a:lnTo>
                  <a:pt x="944118" y="1463802"/>
                </a:lnTo>
                <a:lnTo>
                  <a:pt x="967740" y="1447800"/>
                </a:lnTo>
                <a:lnTo>
                  <a:pt x="970026" y="1444752"/>
                </a:lnTo>
                <a:close/>
              </a:path>
              <a:path w="1662429" h="1950720">
                <a:moveTo>
                  <a:pt x="914400" y="1481328"/>
                </a:moveTo>
                <a:lnTo>
                  <a:pt x="913638" y="1478280"/>
                </a:lnTo>
                <a:lnTo>
                  <a:pt x="910590" y="1475994"/>
                </a:lnTo>
                <a:lnTo>
                  <a:pt x="906780" y="1476756"/>
                </a:lnTo>
                <a:lnTo>
                  <a:pt x="896874" y="1482852"/>
                </a:lnTo>
                <a:lnTo>
                  <a:pt x="883158" y="1491996"/>
                </a:lnTo>
                <a:lnTo>
                  <a:pt x="880872" y="1495044"/>
                </a:lnTo>
                <a:lnTo>
                  <a:pt x="881634" y="1498092"/>
                </a:lnTo>
                <a:lnTo>
                  <a:pt x="884682" y="1500378"/>
                </a:lnTo>
                <a:lnTo>
                  <a:pt x="888492" y="1499616"/>
                </a:lnTo>
                <a:lnTo>
                  <a:pt x="902208" y="1491234"/>
                </a:lnTo>
                <a:lnTo>
                  <a:pt x="912114" y="1484376"/>
                </a:lnTo>
                <a:lnTo>
                  <a:pt x="914400" y="1481328"/>
                </a:lnTo>
                <a:close/>
              </a:path>
              <a:path w="1662429" h="1950720">
                <a:moveTo>
                  <a:pt x="858012" y="1517142"/>
                </a:moveTo>
                <a:lnTo>
                  <a:pt x="857250" y="1513332"/>
                </a:lnTo>
                <a:lnTo>
                  <a:pt x="854202" y="1511808"/>
                </a:lnTo>
                <a:lnTo>
                  <a:pt x="851154" y="1511808"/>
                </a:lnTo>
                <a:lnTo>
                  <a:pt x="826770" y="1527048"/>
                </a:lnTo>
                <a:lnTo>
                  <a:pt x="824484" y="1530096"/>
                </a:lnTo>
                <a:lnTo>
                  <a:pt x="825246" y="1533906"/>
                </a:lnTo>
                <a:lnTo>
                  <a:pt x="828294" y="1535430"/>
                </a:lnTo>
                <a:lnTo>
                  <a:pt x="831342" y="1535430"/>
                </a:lnTo>
                <a:lnTo>
                  <a:pt x="855726" y="1520190"/>
                </a:lnTo>
                <a:lnTo>
                  <a:pt x="858012" y="1517142"/>
                </a:lnTo>
                <a:close/>
              </a:path>
              <a:path w="1662429" h="1950720">
                <a:moveTo>
                  <a:pt x="800862" y="1551432"/>
                </a:moveTo>
                <a:lnTo>
                  <a:pt x="800100" y="1548384"/>
                </a:lnTo>
                <a:lnTo>
                  <a:pt x="797814" y="1546098"/>
                </a:lnTo>
                <a:lnTo>
                  <a:pt x="794004" y="1546860"/>
                </a:lnTo>
                <a:lnTo>
                  <a:pt x="775716" y="1557528"/>
                </a:lnTo>
                <a:lnTo>
                  <a:pt x="769620" y="1560576"/>
                </a:lnTo>
                <a:lnTo>
                  <a:pt x="767334" y="1563624"/>
                </a:lnTo>
                <a:lnTo>
                  <a:pt x="767334" y="1567434"/>
                </a:lnTo>
                <a:lnTo>
                  <a:pt x="770382" y="1569720"/>
                </a:lnTo>
                <a:lnTo>
                  <a:pt x="774192" y="1568958"/>
                </a:lnTo>
                <a:lnTo>
                  <a:pt x="780288" y="1565148"/>
                </a:lnTo>
                <a:lnTo>
                  <a:pt x="798576" y="1554480"/>
                </a:lnTo>
                <a:lnTo>
                  <a:pt x="800862" y="1551432"/>
                </a:lnTo>
                <a:close/>
              </a:path>
              <a:path w="1662429" h="1950720">
                <a:moveTo>
                  <a:pt x="742950" y="1584960"/>
                </a:moveTo>
                <a:lnTo>
                  <a:pt x="742950" y="1581912"/>
                </a:lnTo>
                <a:lnTo>
                  <a:pt x="739902" y="1579626"/>
                </a:lnTo>
                <a:lnTo>
                  <a:pt x="736092" y="1579626"/>
                </a:lnTo>
                <a:lnTo>
                  <a:pt x="733806" y="1581150"/>
                </a:lnTo>
                <a:lnTo>
                  <a:pt x="711708" y="1594104"/>
                </a:lnTo>
                <a:lnTo>
                  <a:pt x="709422" y="1596390"/>
                </a:lnTo>
                <a:lnTo>
                  <a:pt x="709422" y="1600200"/>
                </a:lnTo>
                <a:lnTo>
                  <a:pt x="712470" y="1602486"/>
                </a:lnTo>
                <a:lnTo>
                  <a:pt x="716280" y="1601724"/>
                </a:lnTo>
                <a:lnTo>
                  <a:pt x="738378" y="1589532"/>
                </a:lnTo>
                <a:lnTo>
                  <a:pt x="741426" y="1588008"/>
                </a:lnTo>
                <a:lnTo>
                  <a:pt x="742950" y="1584960"/>
                </a:lnTo>
                <a:close/>
              </a:path>
              <a:path w="1662429" h="1950720">
                <a:moveTo>
                  <a:pt x="685038" y="1617726"/>
                </a:moveTo>
                <a:lnTo>
                  <a:pt x="684276" y="1613916"/>
                </a:lnTo>
                <a:lnTo>
                  <a:pt x="681990" y="1611630"/>
                </a:lnTo>
                <a:lnTo>
                  <a:pt x="678180" y="1612392"/>
                </a:lnTo>
                <a:lnTo>
                  <a:pt x="653034" y="1626108"/>
                </a:lnTo>
                <a:lnTo>
                  <a:pt x="650748" y="1629156"/>
                </a:lnTo>
                <a:lnTo>
                  <a:pt x="651510" y="1632204"/>
                </a:lnTo>
                <a:lnTo>
                  <a:pt x="653796" y="1634490"/>
                </a:lnTo>
                <a:lnTo>
                  <a:pt x="657606" y="1634490"/>
                </a:lnTo>
                <a:lnTo>
                  <a:pt x="682752" y="1620774"/>
                </a:lnTo>
                <a:lnTo>
                  <a:pt x="685038" y="1617726"/>
                </a:lnTo>
                <a:close/>
              </a:path>
              <a:path w="1662429" h="1950720">
                <a:moveTo>
                  <a:pt x="626364" y="1649730"/>
                </a:moveTo>
                <a:lnTo>
                  <a:pt x="625602" y="1645920"/>
                </a:lnTo>
                <a:lnTo>
                  <a:pt x="623316" y="1643634"/>
                </a:lnTo>
                <a:lnTo>
                  <a:pt x="619506" y="1643634"/>
                </a:lnTo>
                <a:lnTo>
                  <a:pt x="594360" y="1657350"/>
                </a:lnTo>
                <a:lnTo>
                  <a:pt x="592074" y="1659636"/>
                </a:lnTo>
                <a:lnTo>
                  <a:pt x="592074" y="1663446"/>
                </a:lnTo>
                <a:lnTo>
                  <a:pt x="595122" y="1665732"/>
                </a:lnTo>
                <a:lnTo>
                  <a:pt x="598932" y="1665732"/>
                </a:lnTo>
                <a:lnTo>
                  <a:pt x="624078" y="1652016"/>
                </a:lnTo>
                <a:lnTo>
                  <a:pt x="626364" y="1649730"/>
                </a:lnTo>
                <a:close/>
              </a:path>
              <a:path w="1662429" h="1950720">
                <a:moveTo>
                  <a:pt x="566928" y="1680210"/>
                </a:moveTo>
                <a:lnTo>
                  <a:pt x="566928" y="1677162"/>
                </a:lnTo>
                <a:lnTo>
                  <a:pt x="563880" y="1674876"/>
                </a:lnTo>
                <a:lnTo>
                  <a:pt x="560832" y="1674876"/>
                </a:lnTo>
                <a:lnTo>
                  <a:pt x="534924" y="1687830"/>
                </a:lnTo>
                <a:lnTo>
                  <a:pt x="532638" y="1690878"/>
                </a:lnTo>
                <a:lnTo>
                  <a:pt x="532638" y="1693926"/>
                </a:lnTo>
                <a:lnTo>
                  <a:pt x="535686" y="1696212"/>
                </a:lnTo>
                <a:lnTo>
                  <a:pt x="539496" y="1696212"/>
                </a:lnTo>
                <a:lnTo>
                  <a:pt x="563880" y="1684020"/>
                </a:lnTo>
                <a:lnTo>
                  <a:pt x="564642" y="1683258"/>
                </a:lnTo>
                <a:lnTo>
                  <a:pt x="566928" y="1680210"/>
                </a:lnTo>
                <a:close/>
              </a:path>
              <a:path w="1662429" h="1950720">
                <a:moveTo>
                  <a:pt x="507492" y="1710690"/>
                </a:moveTo>
                <a:lnTo>
                  <a:pt x="507492" y="1706880"/>
                </a:lnTo>
                <a:lnTo>
                  <a:pt x="504444" y="1704594"/>
                </a:lnTo>
                <a:lnTo>
                  <a:pt x="501396" y="1705356"/>
                </a:lnTo>
                <a:lnTo>
                  <a:pt x="475488" y="1718310"/>
                </a:lnTo>
                <a:lnTo>
                  <a:pt x="473202" y="1720596"/>
                </a:lnTo>
                <a:lnTo>
                  <a:pt x="473202" y="1724406"/>
                </a:lnTo>
                <a:lnTo>
                  <a:pt x="476250" y="1726692"/>
                </a:lnTo>
                <a:lnTo>
                  <a:pt x="480060" y="1726692"/>
                </a:lnTo>
                <a:lnTo>
                  <a:pt x="505206" y="1713738"/>
                </a:lnTo>
                <a:lnTo>
                  <a:pt x="507492" y="1710690"/>
                </a:lnTo>
                <a:close/>
              </a:path>
              <a:path w="1662429" h="1950720">
                <a:moveTo>
                  <a:pt x="448056" y="1740408"/>
                </a:moveTo>
                <a:lnTo>
                  <a:pt x="448056" y="1737360"/>
                </a:lnTo>
                <a:lnTo>
                  <a:pt x="445008" y="1734312"/>
                </a:lnTo>
                <a:lnTo>
                  <a:pt x="441198" y="1735074"/>
                </a:lnTo>
                <a:lnTo>
                  <a:pt x="416052" y="1747266"/>
                </a:lnTo>
                <a:lnTo>
                  <a:pt x="413766" y="1750314"/>
                </a:lnTo>
                <a:lnTo>
                  <a:pt x="413766" y="1754124"/>
                </a:lnTo>
                <a:lnTo>
                  <a:pt x="416052" y="1756410"/>
                </a:lnTo>
                <a:lnTo>
                  <a:pt x="419862" y="1755648"/>
                </a:lnTo>
                <a:lnTo>
                  <a:pt x="445770" y="1743456"/>
                </a:lnTo>
                <a:lnTo>
                  <a:pt x="448056" y="1740408"/>
                </a:lnTo>
                <a:close/>
              </a:path>
              <a:path w="1662429" h="1950720">
                <a:moveTo>
                  <a:pt x="387858" y="1770126"/>
                </a:moveTo>
                <a:lnTo>
                  <a:pt x="387858" y="1766316"/>
                </a:lnTo>
                <a:lnTo>
                  <a:pt x="385572" y="1764030"/>
                </a:lnTo>
                <a:lnTo>
                  <a:pt x="381762" y="1764030"/>
                </a:lnTo>
                <a:lnTo>
                  <a:pt x="377190" y="1766316"/>
                </a:lnTo>
                <a:lnTo>
                  <a:pt x="355854" y="1776222"/>
                </a:lnTo>
                <a:lnTo>
                  <a:pt x="353568" y="1779270"/>
                </a:lnTo>
                <a:lnTo>
                  <a:pt x="353568" y="1783080"/>
                </a:lnTo>
                <a:lnTo>
                  <a:pt x="356616" y="1785366"/>
                </a:lnTo>
                <a:lnTo>
                  <a:pt x="360426" y="1785366"/>
                </a:lnTo>
                <a:lnTo>
                  <a:pt x="381000" y="1775460"/>
                </a:lnTo>
                <a:lnTo>
                  <a:pt x="385572" y="1772412"/>
                </a:lnTo>
                <a:lnTo>
                  <a:pt x="387858" y="1770126"/>
                </a:lnTo>
                <a:close/>
              </a:path>
              <a:path w="1662429" h="1950720">
                <a:moveTo>
                  <a:pt x="328422" y="1799082"/>
                </a:moveTo>
                <a:lnTo>
                  <a:pt x="327660" y="1795272"/>
                </a:lnTo>
                <a:lnTo>
                  <a:pt x="325374" y="1792986"/>
                </a:lnTo>
                <a:lnTo>
                  <a:pt x="321564" y="1792986"/>
                </a:lnTo>
                <a:lnTo>
                  <a:pt x="295656" y="1805178"/>
                </a:lnTo>
                <a:lnTo>
                  <a:pt x="293370" y="1808226"/>
                </a:lnTo>
                <a:lnTo>
                  <a:pt x="293370" y="1812036"/>
                </a:lnTo>
                <a:lnTo>
                  <a:pt x="296418" y="1814322"/>
                </a:lnTo>
                <a:lnTo>
                  <a:pt x="300228" y="1814322"/>
                </a:lnTo>
                <a:lnTo>
                  <a:pt x="325374" y="1801368"/>
                </a:lnTo>
                <a:lnTo>
                  <a:pt x="328422" y="1799082"/>
                </a:lnTo>
                <a:close/>
              </a:path>
              <a:path w="1662429" h="1950720">
                <a:moveTo>
                  <a:pt x="268224" y="1827276"/>
                </a:moveTo>
                <a:lnTo>
                  <a:pt x="267462" y="1824228"/>
                </a:lnTo>
                <a:lnTo>
                  <a:pt x="265176" y="1821180"/>
                </a:lnTo>
                <a:lnTo>
                  <a:pt x="261366" y="1821942"/>
                </a:lnTo>
                <a:lnTo>
                  <a:pt x="235458" y="1834134"/>
                </a:lnTo>
                <a:lnTo>
                  <a:pt x="233172" y="1836420"/>
                </a:lnTo>
                <a:lnTo>
                  <a:pt x="233172" y="1840230"/>
                </a:lnTo>
                <a:lnTo>
                  <a:pt x="236220" y="1842516"/>
                </a:lnTo>
                <a:lnTo>
                  <a:pt x="239268" y="1842516"/>
                </a:lnTo>
                <a:lnTo>
                  <a:pt x="265176" y="1830324"/>
                </a:lnTo>
                <a:lnTo>
                  <a:pt x="268224" y="1827276"/>
                </a:lnTo>
                <a:close/>
              </a:path>
              <a:path w="1662429" h="1950720">
                <a:moveTo>
                  <a:pt x="207264" y="1856232"/>
                </a:moveTo>
                <a:lnTo>
                  <a:pt x="207264" y="1852422"/>
                </a:lnTo>
                <a:lnTo>
                  <a:pt x="204978" y="1850136"/>
                </a:lnTo>
                <a:lnTo>
                  <a:pt x="201168" y="1850136"/>
                </a:lnTo>
                <a:lnTo>
                  <a:pt x="188976" y="1855470"/>
                </a:lnTo>
                <a:lnTo>
                  <a:pt x="175260" y="1862328"/>
                </a:lnTo>
                <a:lnTo>
                  <a:pt x="172974" y="1864614"/>
                </a:lnTo>
                <a:lnTo>
                  <a:pt x="172974" y="1868424"/>
                </a:lnTo>
                <a:lnTo>
                  <a:pt x="175260" y="1870710"/>
                </a:lnTo>
                <a:lnTo>
                  <a:pt x="179070" y="1870710"/>
                </a:lnTo>
                <a:lnTo>
                  <a:pt x="192786" y="1864614"/>
                </a:lnTo>
                <a:lnTo>
                  <a:pt x="204978" y="1858518"/>
                </a:lnTo>
                <a:lnTo>
                  <a:pt x="207264" y="1856232"/>
                </a:lnTo>
                <a:close/>
              </a:path>
              <a:path w="1662429" h="1950720">
                <a:moveTo>
                  <a:pt x="147066" y="1883664"/>
                </a:moveTo>
                <a:lnTo>
                  <a:pt x="147066" y="1880616"/>
                </a:lnTo>
                <a:lnTo>
                  <a:pt x="144018" y="1877568"/>
                </a:lnTo>
                <a:lnTo>
                  <a:pt x="140208" y="1878330"/>
                </a:lnTo>
                <a:lnTo>
                  <a:pt x="114300" y="1889760"/>
                </a:lnTo>
                <a:lnTo>
                  <a:pt x="112014" y="1892808"/>
                </a:lnTo>
                <a:lnTo>
                  <a:pt x="112014" y="1896618"/>
                </a:lnTo>
                <a:lnTo>
                  <a:pt x="115062" y="1898904"/>
                </a:lnTo>
                <a:lnTo>
                  <a:pt x="118872" y="1898904"/>
                </a:lnTo>
                <a:lnTo>
                  <a:pt x="144780" y="1886712"/>
                </a:lnTo>
                <a:lnTo>
                  <a:pt x="147066" y="1883664"/>
                </a:lnTo>
                <a:close/>
              </a:path>
              <a:path w="1662429" h="1950720">
                <a:moveTo>
                  <a:pt x="67336" y="1911702"/>
                </a:moveTo>
                <a:lnTo>
                  <a:pt x="53340" y="1881378"/>
                </a:lnTo>
                <a:lnTo>
                  <a:pt x="0" y="1948434"/>
                </a:lnTo>
                <a:lnTo>
                  <a:pt x="53340" y="1949862"/>
                </a:lnTo>
                <a:lnTo>
                  <a:pt x="53340" y="1920240"/>
                </a:lnTo>
                <a:lnTo>
                  <a:pt x="55626" y="1917192"/>
                </a:lnTo>
                <a:lnTo>
                  <a:pt x="67336" y="1911702"/>
                </a:lnTo>
                <a:close/>
              </a:path>
              <a:path w="1662429" h="1950720">
                <a:moveTo>
                  <a:pt x="71402" y="1920513"/>
                </a:moveTo>
                <a:lnTo>
                  <a:pt x="67336" y="1911702"/>
                </a:lnTo>
                <a:lnTo>
                  <a:pt x="55626" y="1917192"/>
                </a:lnTo>
                <a:lnTo>
                  <a:pt x="53340" y="1920240"/>
                </a:lnTo>
                <a:lnTo>
                  <a:pt x="53340" y="1923288"/>
                </a:lnTo>
                <a:lnTo>
                  <a:pt x="56388" y="1926336"/>
                </a:lnTo>
                <a:lnTo>
                  <a:pt x="60198" y="1925574"/>
                </a:lnTo>
                <a:lnTo>
                  <a:pt x="71402" y="1920513"/>
                </a:lnTo>
                <a:close/>
              </a:path>
              <a:path w="1662429" h="1950720">
                <a:moveTo>
                  <a:pt x="85344" y="1950720"/>
                </a:moveTo>
                <a:lnTo>
                  <a:pt x="71402" y="1920513"/>
                </a:lnTo>
                <a:lnTo>
                  <a:pt x="60198" y="1925574"/>
                </a:lnTo>
                <a:lnTo>
                  <a:pt x="56388" y="1926336"/>
                </a:lnTo>
                <a:lnTo>
                  <a:pt x="53340" y="1923288"/>
                </a:lnTo>
                <a:lnTo>
                  <a:pt x="53340" y="1949862"/>
                </a:lnTo>
                <a:lnTo>
                  <a:pt x="85344" y="1950720"/>
                </a:lnTo>
                <a:close/>
              </a:path>
              <a:path w="1662429" h="1950720">
                <a:moveTo>
                  <a:pt x="86868" y="1911858"/>
                </a:moveTo>
                <a:lnTo>
                  <a:pt x="86106" y="1908048"/>
                </a:lnTo>
                <a:lnTo>
                  <a:pt x="83820" y="1905762"/>
                </a:lnTo>
                <a:lnTo>
                  <a:pt x="80010" y="1905762"/>
                </a:lnTo>
                <a:lnTo>
                  <a:pt x="67336" y="1911702"/>
                </a:lnTo>
                <a:lnTo>
                  <a:pt x="71402" y="1920513"/>
                </a:lnTo>
                <a:lnTo>
                  <a:pt x="83820" y="1914906"/>
                </a:lnTo>
                <a:lnTo>
                  <a:pt x="86868" y="1911858"/>
                </a:lnTo>
                <a:close/>
              </a:path>
            </a:pathLst>
          </a:custGeom>
          <a:solidFill>
            <a:srgbClr val="CC00CC"/>
          </a:solidFill>
        </p:spPr>
        <p:txBody>
          <a:bodyPr wrap="square" lIns="0" tIns="0" rIns="0" bIns="0" rtlCol="0"/>
          <a:lstStyle/>
          <a:p>
            <a:endParaRPr/>
          </a:p>
        </p:txBody>
      </p:sp>
      <p:sp>
        <p:nvSpPr>
          <p:cNvPr id="52" name="object 52"/>
          <p:cNvSpPr/>
          <p:nvPr/>
        </p:nvSpPr>
        <p:spPr>
          <a:xfrm>
            <a:off x="2128151" y="3229355"/>
            <a:ext cx="527050" cy="1876425"/>
          </a:xfrm>
          <a:custGeom>
            <a:avLst/>
            <a:gdLst/>
            <a:ahLst/>
            <a:cxnLst/>
            <a:rect l="l" t="t" r="r" b="b"/>
            <a:pathLst>
              <a:path w="527050" h="1876425">
                <a:moveTo>
                  <a:pt x="170687" y="6096"/>
                </a:moveTo>
                <a:lnTo>
                  <a:pt x="169925" y="2286"/>
                </a:lnTo>
                <a:lnTo>
                  <a:pt x="167639" y="0"/>
                </a:lnTo>
                <a:lnTo>
                  <a:pt x="163829" y="0"/>
                </a:lnTo>
                <a:lnTo>
                  <a:pt x="161543" y="2286"/>
                </a:lnTo>
                <a:lnTo>
                  <a:pt x="151637" y="29718"/>
                </a:lnTo>
                <a:lnTo>
                  <a:pt x="151637" y="32766"/>
                </a:lnTo>
                <a:lnTo>
                  <a:pt x="154685" y="35814"/>
                </a:lnTo>
                <a:lnTo>
                  <a:pt x="158495" y="35052"/>
                </a:lnTo>
                <a:lnTo>
                  <a:pt x="160781" y="32766"/>
                </a:lnTo>
                <a:lnTo>
                  <a:pt x="170687" y="6096"/>
                </a:lnTo>
                <a:close/>
              </a:path>
              <a:path w="527050" h="1876425">
                <a:moveTo>
                  <a:pt x="147827" y="68580"/>
                </a:moveTo>
                <a:lnTo>
                  <a:pt x="147065" y="64770"/>
                </a:lnTo>
                <a:lnTo>
                  <a:pt x="144779" y="62484"/>
                </a:lnTo>
                <a:lnTo>
                  <a:pt x="140969" y="62484"/>
                </a:lnTo>
                <a:lnTo>
                  <a:pt x="138683" y="65532"/>
                </a:lnTo>
                <a:lnTo>
                  <a:pt x="128777" y="92202"/>
                </a:lnTo>
                <a:lnTo>
                  <a:pt x="128777" y="95250"/>
                </a:lnTo>
                <a:lnTo>
                  <a:pt x="131826" y="98298"/>
                </a:lnTo>
                <a:lnTo>
                  <a:pt x="135635" y="98298"/>
                </a:lnTo>
                <a:lnTo>
                  <a:pt x="137921" y="95250"/>
                </a:lnTo>
                <a:lnTo>
                  <a:pt x="147827" y="68580"/>
                </a:lnTo>
                <a:close/>
              </a:path>
              <a:path w="527050" h="1876425">
                <a:moveTo>
                  <a:pt x="124967" y="131064"/>
                </a:moveTo>
                <a:lnTo>
                  <a:pt x="124967" y="127254"/>
                </a:lnTo>
                <a:lnTo>
                  <a:pt x="121919" y="124968"/>
                </a:lnTo>
                <a:lnTo>
                  <a:pt x="118109" y="124968"/>
                </a:lnTo>
                <a:lnTo>
                  <a:pt x="115823" y="128016"/>
                </a:lnTo>
                <a:lnTo>
                  <a:pt x="106679" y="154686"/>
                </a:lnTo>
                <a:lnTo>
                  <a:pt x="106679" y="158496"/>
                </a:lnTo>
                <a:lnTo>
                  <a:pt x="109727" y="160782"/>
                </a:lnTo>
                <a:lnTo>
                  <a:pt x="112775" y="160782"/>
                </a:lnTo>
                <a:lnTo>
                  <a:pt x="115823" y="157734"/>
                </a:lnTo>
                <a:lnTo>
                  <a:pt x="124967" y="131064"/>
                </a:lnTo>
                <a:close/>
              </a:path>
              <a:path w="527050" h="1876425">
                <a:moveTo>
                  <a:pt x="103631" y="194310"/>
                </a:moveTo>
                <a:lnTo>
                  <a:pt x="102869" y="190500"/>
                </a:lnTo>
                <a:lnTo>
                  <a:pt x="100583" y="188214"/>
                </a:lnTo>
                <a:lnTo>
                  <a:pt x="96773" y="188214"/>
                </a:lnTo>
                <a:lnTo>
                  <a:pt x="94487" y="191262"/>
                </a:lnTo>
                <a:lnTo>
                  <a:pt x="87629" y="210312"/>
                </a:lnTo>
                <a:lnTo>
                  <a:pt x="85343" y="217932"/>
                </a:lnTo>
                <a:lnTo>
                  <a:pt x="85343" y="221742"/>
                </a:lnTo>
                <a:lnTo>
                  <a:pt x="88391" y="224028"/>
                </a:lnTo>
                <a:lnTo>
                  <a:pt x="92201" y="224028"/>
                </a:lnTo>
                <a:lnTo>
                  <a:pt x="94487" y="220980"/>
                </a:lnTo>
                <a:lnTo>
                  <a:pt x="96773" y="213360"/>
                </a:lnTo>
                <a:lnTo>
                  <a:pt x="103631" y="194310"/>
                </a:lnTo>
                <a:close/>
              </a:path>
              <a:path w="527050" h="1876425">
                <a:moveTo>
                  <a:pt x="83057" y="257556"/>
                </a:moveTo>
                <a:lnTo>
                  <a:pt x="82295" y="253746"/>
                </a:lnTo>
                <a:lnTo>
                  <a:pt x="80009" y="251460"/>
                </a:lnTo>
                <a:lnTo>
                  <a:pt x="76199" y="251460"/>
                </a:lnTo>
                <a:lnTo>
                  <a:pt x="73913" y="254508"/>
                </a:lnTo>
                <a:lnTo>
                  <a:pt x="70865" y="262890"/>
                </a:lnTo>
                <a:lnTo>
                  <a:pt x="65532" y="281940"/>
                </a:lnTo>
                <a:lnTo>
                  <a:pt x="65532" y="285750"/>
                </a:lnTo>
                <a:lnTo>
                  <a:pt x="68580" y="288036"/>
                </a:lnTo>
                <a:lnTo>
                  <a:pt x="72389" y="287274"/>
                </a:lnTo>
                <a:lnTo>
                  <a:pt x="74675" y="284988"/>
                </a:lnTo>
                <a:lnTo>
                  <a:pt x="80009" y="265938"/>
                </a:lnTo>
                <a:lnTo>
                  <a:pt x="83057" y="257556"/>
                </a:lnTo>
                <a:close/>
              </a:path>
              <a:path w="527050" h="1876425">
                <a:moveTo>
                  <a:pt x="64007" y="320802"/>
                </a:moveTo>
                <a:lnTo>
                  <a:pt x="63245" y="317754"/>
                </a:lnTo>
                <a:lnTo>
                  <a:pt x="60198" y="315468"/>
                </a:lnTo>
                <a:lnTo>
                  <a:pt x="57150" y="315468"/>
                </a:lnTo>
                <a:lnTo>
                  <a:pt x="54864" y="318516"/>
                </a:lnTo>
                <a:lnTo>
                  <a:pt x="47243" y="345948"/>
                </a:lnTo>
                <a:lnTo>
                  <a:pt x="48005" y="349758"/>
                </a:lnTo>
                <a:lnTo>
                  <a:pt x="51053" y="352044"/>
                </a:lnTo>
                <a:lnTo>
                  <a:pt x="54102" y="352044"/>
                </a:lnTo>
                <a:lnTo>
                  <a:pt x="56387" y="348996"/>
                </a:lnTo>
                <a:lnTo>
                  <a:pt x="64007" y="320802"/>
                </a:lnTo>
                <a:close/>
              </a:path>
              <a:path w="527050" h="1876425">
                <a:moveTo>
                  <a:pt x="47243" y="385572"/>
                </a:moveTo>
                <a:lnTo>
                  <a:pt x="46482" y="381762"/>
                </a:lnTo>
                <a:lnTo>
                  <a:pt x="43434" y="379476"/>
                </a:lnTo>
                <a:lnTo>
                  <a:pt x="40386" y="380238"/>
                </a:lnTo>
                <a:lnTo>
                  <a:pt x="38100" y="383286"/>
                </a:lnTo>
                <a:lnTo>
                  <a:pt x="31241" y="411480"/>
                </a:lnTo>
                <a:lnTo>
                  <a:pt x="32003" y="414528"/>
                </a:lnTo>
                <a:lnTo>
                  <a:pt x="35052" y="416814"/>
                </a:lnTo>
                <a:lnTo>
                  <a:pt x="38861" y="416052"/>
                </a:lnTo>
                <a:lnTo>
                  <a:pt x="41148" y="413004"/>
                </a:lnTo>
                <a:lnTo>
                  <a:pt x="47243" y="385572"/>
                </a:lnTo>
                <a:close/>
              </a:path>
              <a:path w="527050" h="1876425">
                <a:moveTo>
                  <a:pt x="33527" y="450342"/>
                </a:moveTo>
                <a:lnTo>
                  <a:pt x="32766" y="447294"/>
                </a:lnTo>
                <a:lnTo>
                  <a:pt x="29718" y="445008"/>
                </a:lnTo>
                <a:lnTo>
                  <a:pt x="25907" y="445770"/>
                </a:lnTo>
                <a:lnTo>
                  <a:pt x="23621" y="448818"/>
                </a:lnTo>
                <a:lnTo>
                  <a:pt x="18287" y="475488"/>
                </a:lnTo>
                <a:lnTo>
                  <a:pt x="18287" y="477012"/>
                </a:lnTo>
                <a:lnTo>
                  <a:pt x="19050" y="480822"/>
                </a:lnTo>
                <a:lnTo>
                  <a:pt x="22098" y="482346"/>
                </a:lnTo>
                <a:lnTo>
                  <a:pt x="25907" y="481584"/>
                </a:lnTo>
                <a:lnTo>
                  <a:pt x="28193" y="478536"/>
                </a:lnTo>
                <a:lnTo>
                  <a:pt x="28193" y="477012"/>
                </a:lnTo>
                <a:lnTo>
                  <a:pt x="33527" y="450342"/>
                </a:lnTo>
                <a:close/>
              </a:path>
              <a:path w="527050" h="1876425">
                <a:moveTo>
                  <a:pt x="22098" y="515874"/>
                </a:moveTo>
                <a:lnTo>
                  <a:pt x="21335" y="512826"/>
                </a:lnTo>
                <a:lnTo>
                  <a:pt x="18287" y="510540"/>
                </a:lnTo>
                <a:lnTo>
                  <a:pt x="14477" y="511302"/>
                </a:lnTo>
                <a:lnTo>
                  <a:pt x="12953" y="514350"/>
                </a:lnTo>
                <a:lnTo>
                  <a:pt x="9905" y="529590"/>
                </a:lnTo>
                <a:lnTo>
                  <a:pt x="9143" y="543306"/>
                </a:lnTo>
                <a:lnTo>
                  <a:pt x="9905" y="546354"/>
                </a:lnTo>
                <a:lnTo>
                  <a:pt x="12953" y="548640"/>
                </a:lnTo>
                <a:lnTo>
                  <a:pt x="16764" y="547116"/>
                </a:lnTo>
                <a:lnTo>
                  <a:pt x="18287" y="544068"/>
                </a:lnTo>
                <a:lnTo>
                  <a:pt x="19811" y="531114"/>
                </a:lnTo>
                <a:lnTo>
                  <a:pt x="22098" y="515874"/>
                </a:lnTo>
                <a:close/>
              </a:path>
              <a:path w="527050" h="1876425">
                <a:moveTo>
                  <a:pt x="14478" y="582168"/>
                </a:moveTo>
                <a:lnTo>
                  <a:pt x="12954" y="578358"/>
                </a:lnTo>
                <a:lnTo>
                  <a:pt x="9906" y="576834"/>
                </a:lnTo>
                <a:lnTo>
                  <a:pt x="6096" y="577596"/>
                </a:lnTo>
                <a:lnTo>
                  <a:pt x="4572" y="580644"/>
                </a:lnTo>
                <a:lnTo>
                  <a:pt x="4572" y="584454"/>
                </a:lnTo>
                <a:lnTo>
                  <a:pt x="3048" y="609600"/>
                </a:lnTo>
                <a:lnTo>
                  <a:pt x="3810" y="613410"/>
                </a:lnTo>
                <a:lnTo>
                  <a:pt x="6858" y="614934"/>
                </a:lnTo>
                <a:lnTo>
                  <a:pt x="10668" y="613410"/>
                </a:lnTo>
                <a:lnTo>
                  <a:pt x="12192" y="610362"/>
                </a:lnTo>
                <a:lnTo>
                  <a:pt x="13716" y="585978"/>
                </a:lnTo>
                <a:lnTo>
                  <a:pt x="14478" y="582168"/>
                </a:lnTo>
                <a:close/>
              </a:path>
              <a:path w="527050" h="1876425">
                <a:moveTo>
                  <a:pt x="9906" y="676656"/>
                </a:moveTo>
                <a:lnTo>
                  <a:pt x="9906" y="648462"/>
                </a:lnTo>
                <a:lnTo>
                  <a:pt x="9144" y="644652"/>
                </a:lnTo>
                <a:lnTo>
                  <a:pt x="5334" y="643128"/>
                </a:lnTo>
                <a:lnTo>
                  <a:pt x="2286" y="644652"/>
                </a:lnTo>
                <a:lnTo>
                  <a:pt x="762" y="647700"/>
                </a:lnTo>
                <a:lnTo>
                  <a:pt x="0" y="668274"/>
                </a:lnTo>
                <a:lnTo>
                  <a:pt x="0" y="676656"/>
                </a:lnTo>
                <a:lnTo>
                  <a:pt x="1524" y="679704"/>
                </a:lnTo>
                <a:lnTo>
                  <a:pt x="5334" y="681228"/>
                </a:lnTo>
                <a:lnTo>
                  <a:pt x="8382" y="679704"/>
                </a:lnTo>
                <a:lnTo>
                  <a:pt x="9906" y="676656"/>
                </a:lnTo>
                <a:close/>
              </a:path>
              <a:path w="527050" h="1876425">
                <a:moveTo>
                  <a:pt x="12192" y="742950"/>
                </a:moveTo>
                <a:lnTo>
                  <a:pt x="10668" y="723900"/>
                </a:lnTo>
                <a:lnTo>
                  <a:pt x="10668" y="714756"/>
                </a:lnTo>
                <a:lnTo>
                  <a:pt x="9144" y="710946"/>
                </a:lnTo>
                <a:lnTo>
                  <a:pt x="5334" y="710184"/>
                </a:lnTo>
                <a:lnTo>
                  <a:pt x="2286" y="711708"/>
                </a:lnTo>
                <a:lnTo>
                  <a:pt x="762" y="714756"/>
                </a:lnTo>
                <a:lnTo>
                  <a:pt x="1524" y="724662"/>
                </a:lnTo>
                <a:lnTo>
                  <a:pt x="2286" y="743712"/>
                </a:lnTo>
                <a:lnTo>
                  <a:pt x="3810" y="746760"/>
                </a:lnTo>
                <a:lnTo>
                  <a:pt x="7620" y="748284"/>
                </a:lnTo>
                <a:lnTo>
                  <a:pt x="10668" y="746760"/>
                </a:lnTo>
                <a:lnTo>
                  <a:pt x="12192" y="742950"/>
                </a:lnTo>
                <a:close/>
              </a:path>
              <a:path w="527050" h="1876425">
                <a:moveTo>
                  <a:pt x="18288" y="809244"/>
                </a:moveTo>
                <a:lnTo>
                  <a:pt x="15240" y="781050"/>
                </a:lnTo>
                <a:lnTo>
                  <a:pt x="12954" y="777240"/>
                </a:lnTo>
                <a:lnTo>
                  <a:pt x="9906" y="776478"/>
                </a:lnTo>
                <a:lnTo>
                  <a:pt x="6858" y="778002"/>
                </a:lnTo>
                <a:lnTo>
                  <a:pt x="5334" y="781812"/>
                </a:lnTo>
                <a:lnTo>
                  <a:pt x="9144" y="810006"/>
                </a:lnTo>
                <a:lnTo>
                  <a:pt x="10668" y="813054"/>
                </a:lnTo>
                <a:lnTo>
                  <a:pt x="14478" y="814578"/>
                </a:lnTo>
                <a:lnTo>
                  <a:pt x="17526" y="812292"/>
                </a:lnTo>
                <a:lnTo>
                  <a:pt x="18288" y="809244"/>
                </a:lnTo>
                <a:close/>
              </a:path>
              <a:path w="527050" h="1876425">
                <a:moveTo>
                  <a:pt x="28956" y="877824"/>
                </a:moveTo>
                <a:lnTo>
                  <a:pt x="28956" y="874014"/>
                </a:lnTo>
                <a:lnTo>
                  <a:pt x="27432" y="867156"/>
                </a:lnTo>
                <a:lnTo>
                  <a:pt x="24384" y="846582"/>
                </a:lnTo>
                <a:lnTo>
                  <a:pt x="22098" y="843534"/>
                </a:lnTo>
                <a:lnTo>
                  <a:pt x="18288" y="842772"/>
                </a:lnTo>
                <a:lnTo>
                  <a:pt x="15240" y="844296"/>
                </a:lnTo>
                <a:lnTo>
                  <a:pt x="14478" y="848106"/>
                </a:lnTo>
                <a:lnTo>
                  <a:pt x="18288" y="868680"/>
                </a:lnTo>
                <a:lnTo>
                  <a:pt x="19812" y="876300"/>
                </a:lnTo>
                <a:lnTo>
                  <a:pt x="22098" y="879348"/>
                </a:lnTo>
                <a:lnTo>
                  <a:pt x="25908" y="880110"/>
                </a:lnTo>
                <a:lnTo>
                  <a:pt x="28956" y="877824"/>
                </a:lnTo>
                <a:close/>
              </a:path>
              <a:path w="527050" h="1876425">
                <a:moveTo>
                  <a:pt x="44196" y="942594"/>
                </a:moveTo>
                <a:lnTo>
                  <a:pt x="44196" y="938784"/>
                </a:lnTo>
                <a:lnTo>
                  <a:pt x="41148" y="925068"/>
                </a:lnTo>
                <a:lnTo>
                  <a:pt x="37338" y="911352"/>
                </a:lnTo>
                <a:lnTo>
                  <a:pt x="35052" y="908304"/>
                </a:lnTo>
                <a:lnTo>
                  <a:pt x="32004" y="907542"/>
                </a:lnTo>
                <a:lnTo>
                  <a:pt x="28956" y="909828"/>
                </a:lnTo>
                <a:lnTo>
                  <a:pt x="28194" y="913638"/>
                </a:lnTo>
                <a:lnTo>
                  <a:pt x="31242" y="927354"/>
                </a:lnTo>
                <a:lnTo>
                  <a:pt x="35052" y="941832"/>
                </a:lnTo>
                <a:lnTo>
                  <a:pt x="37338" y="944118"/>
                </a:lnTo>
                <a:lnTo>
                  <a:pt x="41148" y="944880"/>
                </a:lnTo>
                <a:lnTo>
                  <a:pt x="44196" y="942594"/>
                </a:lnTo>
                <a:close/>
              </a:path>
              <a:path w="527050" h="1876425">
                <a:moveTo>
                  <a:pt x="63246" y="1002792"/>
                </a:moveTo>
                <a:lnTo>
                  <a:pt x="57150" y="984504"/>
                </a:lnTo>
                <a:lnTo>
                  <a:pt x="54864" y="975360"/>
                </a:lnTo>
                <a:lnTo>
                  <a:pt x="52578" y="973074"/>
                </a:lnTo>
                <a:lnTo>
                  <a:pt x="48768" y="972312"/>
                </a:lnTo>
                <a:lnTo>
                  <a:pt x="45720" y="974598"/>
                </a:lnTo>
                <a:lnTo>
                  <a:pt x="45720" y="978408"/>
                </a:lnTo>
                <a:lnTo>
                  <a:pt x="48006" y="987552"/>
                </a:lnTo>
                <a:lnTo>
                  <a:pt x="54102" y="1005840"/>
                </a:lnTo>
                <a:lnTo>
                  <a:pt x="56388" y="1008126"/>
                </a:lnTo>
                <a:lnTo>
                  <a:pt x="60198" y="1008888"/>
                </a:lnTo>
                <a:lnTo>
                  <a:pt x="62484" y="1006602"/>
                </a:lnTo>
                <a:lnTo>
                  <a:pt x="63246" y="1002792"/>
                </a:lnTo>
                <a:close/>
              </a:path>
              <a:path w="527050" h="1876425">
                <a:moveTo>
                  <a:pt x="85344" y="1065276"/>
                </a:moveTo>
                <a:lnTo>
                  <a:pt x="75438" y="1038606"/>
                </a:lnTo>
                <a:lnTo>
                  <a:pt x="73152" y="1036320"/>
                </a:lnTo>
                <a:lnTo>
                  <a:pt x="69342" y="1035558"/>
                </a:lnTo>
                <a:lnTo>
                  <a:pt x="66294" y="1038606"/>
                </a:lnTo>
                <a:lnTo>
                  <a:pt x="66294" y="1041654"/>
                </a:lnTo>
                <a:lnTo>
                  <a:pt x="68580" y="1047750"/>
                </a:lnTo>
                <a:lnTo>
                  <a:pt x="76200" y="1069086"/>
                </a:lnTo>
                <a:lnTo>
                  <a:pt x="78486" y="1071372"/>
                </a:lnTo>
                <a:lnTo>
                  <a:pt x="82296" y="1071372"/>
                </a:lnTo>
                <a:lnTo>
                  <a:pt x="84582" y="1069086"/>
                </a:lnTo>
                <a:lnTo>
                  <a:pt x="85344" y="1065276"/>
                </a:lnTo>
                <a:close/>
              </a:path>
              <a:path w="527050" h="1876425">
                <a:moveTo>
                  <a:pt x="109728" y="1130808"/>
                </a:moveTo>
                <a:lnTo>
                  <a:pt x="109728" y="1126998"/>
                </a:lnTo>
                <a:lnTo>
                  <a:pt x="100584" y="1105662"/>
                </a:lnTo>
                <a:lnTo>
                  <a:pt x="98298" y="1101090"/>
                </a:lnTo>
                <a:lnTo>
                  <a:pt x="96012" y="1098804"/>
                </a:lnTo>
                <a:lnTo>
                  <a:pt x="92202" y="1098042"/>
                </a:lnTo>
                <a:lnTo>
                  <a:pt x="89916" y="1101090"/>
                </a:lnTo>
                <a:lnTo>
                  <a:pt x="89916" y="1104900"/>
                </a:lnTo>
                <a:lnTo>
                  <a:pt x="91440" y="1109472"/>
                </a:lnTo>
                <a:lnTo>
                  <a:pt x="100584" y="1130808"/>
                </a:lnTo>
                <a:lnTo>
                  <a:pt x="102870" y="1133856"/>
                </a:lnTo>
                <a:lnTo>
                  <a:pt x="106680" y="1133856"/>
                </a:lnTo>
                <a:lnTo>
                  <a:pt x="109728" y="1130808"/>
                </a:lnTo>
                <a:close/>
              </a:path>
              <a:path w="527050" h="1876425">
                <a:moveTo>
                  <a:pt x="135636" y="1191768"/>
                </a:moveTo>
                <a:lnTo>
                  <a:pt x="135636" y="1188720"/>
                </a:lnTo>
                <a:lnTo>
                  <a:pt x="126492" y="1167384"/>
                </a:lnTo>
                <a:lnTo>
                  <a:pt x="124206" y="1162812"/>
                </a:lnTo>
                <a:lnTo>
                  <a:pt x="121920" y="1159764"/>
                </a:lnTo>
                <a:lnTo>
                  <a:pt x="118110" y="1159764"/>
                </a:lnTo>
                <a:lnTo>
                  <a:pt x="115062" y="1162812"/>
                </a:lnTo>
                <a:lnTo>
                  <a:pt x="115062" y="1165860"/>
                </a:lnTo>
                <a:lnTo>
                  <a:pt x="117348" y="1171194"/>
                </a:lnTo>
                <a:lnTo>
                  <a:pt x="127254" y="1192530"/>
                </a:lnTo>
                <a:lnTo>
                  <a:pt x="129540" y="1194816"/>
                </a:lnTo>
                <a:lnTo>
                  <a:pt x="133350" y="1194816"/>
                </a:lnTo>
                <a:lnTo>
                  <a:pt x="135636" y="1191768"/>
                </a:lnTo>
                <a:close/>
              </a:path>
              <a:path w="527050" h="1876425">
                <a:moveTo>
                  <a:pt x="164592" y="1252728"/>
                </a:moveTo>
                <a:lnTo>
                  <a:pt x="163830" y="1248918"/>
                </a:lnTo>
                <a:lnTo>
                  <a:pt x="154686" y="1229106"/>
                </a:lnTo>
                <a:lnTo>
                  <a:pt x="151638" y="1223010"/>
                </a:lnTo>
                <a:lnTo>
                  <a:pt x="149352" y="1220724"/>
                </a:lnTo>
                <a:lnTo>
                  <a:pt x="145542" y="1220724"/>
                </a:lnTo>
                <a:lnTo>
                  <a:pt x="142494" y="1223010"/>
                </a:lnTo>
                <a:lnTo>
                  <a:pt x="143256" y="1226820"/>
                </a:lnTo>
                <a:lnTo>
                  <a:pt x="145542" y="1233678"/>
                </a:lnTo>
                <a:lnTo>
                  <a:pt x="155448" y="1252728"/>
                </a:lnTo>
                <a:lnTo>
                  <a:pt x="158496" y="1255014"/>
                </a:lnTo>
                <a:lnTo>
                  <a:pt x="161544" y="1255014"/>
                </a:lnTo>
                <a:lnTo>
                  <a:pt x="164592" y="1252728"/>
                </a:lnTo>
                <a:close/>
              </a:path>
              <a:path w="527050" h="1876425">
                <a:moveTo>
                  <a:pt x="194310" y="1312164"/>
                </a:moveTo>
                <a:lnTo>
                  <a:pt x="193548" y="1308354"/>
                </a:lnTo>
                <a:lnTo>
                  <a:pt x="185166" y="1292352"/>
                </a:lnTo>
                <a:lnTo>
                  <a:pt x="180594" y="1283208"/>
                </a:lnTo>
                <a:lnTo>
                  <a:pt x="178308" y="1280160"/>
                </a:lnTo>
                <a:lnTo>
                  <a:pt x="174498" y="1280922"/>
                </a:lnTo>
                <a:lnTo>
                  <a:pt x="172212" y="1283208"/>
                </a:lnTo>
                <a:lnTo>
                  <a:pt x="172212" y="1287018"/>
                </a:lnTo>
                <a:lnTo>
                  <a:pt x="185166" y="1312926"/>
                </a:lnTo>
                <a:lnTo>
                  <a:pt x="188214" y="1315212"/>
                </a:lnTo>
                <a:lnTo>
                  <a:pt x="192024" y="1314450"/>
                </a:lnTo>
                <a:lnTo>
                  <a:pt x="194310" y="1312164"/>
                </a:lnTo>
                <a:close/>
              </a:path>
              <a:path w="527050" h="1876425">
                <a:moveTo>
                  <a:pt x="224790" y="1370838"/>
                </a:moveTo>
                <a:lnTo>
                  <a:pt x="224790" y="1367028"/>
                </a:lnTo>
                <a:lnTo>
                  <a:pt x="217932" y="1355598"/>
                </a:lnTo>
                <a:lnTo>
                  <a:pt x="211074" y="1341882"/>
                </a:lnTo>
                <a:lnTo>
                  <a:pt x="208788" y="1339596"/>
                </a:lnTo>
                <a:lnTo>
                  <a:pt x="204978" y="1340358"/>
                </a:lnTo>
                <a:lnTo>
                  <a:pt x="202692" y="1342644"/>
                </a:lnTo>
                <a:lnTo>
                  <a:pt x="202692" y="1346454"/>
                </a:lnTo>
                <a:lnTo>
                  <a:pt x="209550" y="1359408"/>
                </a:lnTo>
                <a:lnTo>
                  <a:pt x="216408" y="1371600"/>
                </a:lnTo>
                <a:lnTo>
                  <a:pt x="219456" y="1373886"/>
                </a:lnTo>
                <a:lnTo>
                  <a:pt x="222504" y="1373886"/>
                </a:lnTo>
                <a:lnTo>
                  <a:pt x="224790" y="1370838"/>
                </a:lnTo>
                <a:close/>
              </a:path>
              <a:path w="527050" h="1876425">
                <a:moveTo>
                  <a:pt x="257556" y="1429512"/>
                </a:moveTo>
                <a:lnTo>
                  <a:pt x="256794" y="1425702"/>
                </a:lnTo>
                <a:lnTo>
                  <a:pt x="252984" y="1418844"/>
                </a:lnTo>
                <a:lnTo>
                  <a:pt x="243078" y="1400556"/>
                </a:lnTo>
                <a:lnTo>
                  <a:pt x="240030" y="1398270"/>
                </a:lnTo>
                <a:lnTo>
                  <a:pt x="236220" y="1399032"/>
                </a:lnTo>
                <a:lnTo>
                  <a:pt x="233934" y="1401318"/>
                </a:lnTo>
                <a:lnTo>
                  <a:pt x="234696" y="1405128"/>
                </a:lnTo>
                <a:lnTo>
                  <a:pt x="244602" y="1423416"/>
                </a:lnTo>
                <a:lnTo>
                  <a:pt x="248412" y="1430274"/>
                </a:lnTo>
                <a:lnTo>
                  <a:pt x="251460" y="1432560"/>
                </a:lnTo>
                <a:lnTo>
                  <a:pt x="255270" y="1431798"/>
                </a:lnTo>
                <a:lnTo>
                  <a:pt x="257556" y="1429512"/>
                </a:lnTo>
                <a:close/>
              </a:path>
              <a:path w="527050" h="1876425">
                <a:moveTo>
                  <a:pt x="290322" y="1487424"/>
                </a:moveTo>
                <a:lnTo>
                  <a:pt x="289560" y="1483614"/>
                </a:lnTo>
                <a:lnTo>
                  <a:pt x="289560" y="1482852"/>
                </a:lnTo>
                <a:lnTo>
                  <a:pt x="275844" y="1458468"/>
                </a:lnTo>
                <a:lnTo>
                  <a:pt x="272796" y="1456182"/>
                </a:lnTo>
                <a:lnTo>
                  <a:pt x="268986" y="1456944"/>
                </a:lnTo>
                <a:lnTo>
                  <a:pt x="266700" y="1459992"/>
                </a:lnTo>
                <a:lnTo>
                  <a:pt x="267462" y="1463040"/>
                </a:lnTo>
                <a:lnTo>
                  <a:pt x="281178" y="1487424"/>
                </a:lnTo>
                <a:lnTo>
                  <a:pt x="281178" y="1488186"/>
                </a:lnTo>
                <a:lnTo>
                  <a:pt x="284226" y="1490472"/>
                </a:lnTo>
                <a:lnTo>
                  <a:pt x="288036" y="1489710"/>
                </a:lnTo>
                <a:lnTo>
                  <a:pt x="290322" y="1487424"/>
                </a:lnTo>
                <a:close/>
              </a:path>
              <a:path w="527050" h="1876425">
                <a:moveTo>
                  <a:pt x="323850" y="1544574"/>
                </a:moveTo>
                <a:lnTo>
                  <a:pt x="323088" y="1540764"/>
                </a:lnTo>
                <a:lnTo>
                  <a:pt x="308610" y="1516380"/>
                </a:lnTo>
                <a:lnTo>
                  <a:pt x="306324" y="1514094"/>
                </a:lnTo>
                <a:lnTo>
                  <a:pt x="302514" y="1514856"/>
                </a:lnTo>
                <a:lnTo>
                  <a:pt x="300228" y="1517142"/>
                </a:lnTo>
                <a:lnTo>
                  <a:pt x="300990" y="1520952"/>
                </a:lnTo>
                <a:lnTo>
                  <a:pt x="315468" y="1546098"/>
                </a:lnTo>
                <a:lnTo>
                  <a:pt x="318516" y="1548384"/>
                </a:lnTo>
                <a:lnTo>
                  <a:pt x="321564" y="1547622"/>
                </a:lnTo>
                <a:lnTo>
                  <a:pt x="323850" y="1544574"/>
                </a:lnTo>
                <a:close/>
              </a:path>
              <a:path w="527050" h="1876425">
                <a:moveTo>
                  <a:pt x="358140" y="1601724"/>
                </a:moveTo>
                <a:lnTo>
                  <a:pt x="358140" y="1597914"/>
                </a:lnTo>
                <a:lnTo>
                  <a:pt x="342900" y="1573530"/>
                </a:lnTo>
                <a:lnTo>
                  <a:pt x="339852" y="1571244"/>
                </a:lnTo>
                <a:lnTo>
                  <a:pt x="336804" y="1572006"/>
                </a:lnTo>
                <a:lnTo>
                  <a:pt x="334518" y="1575054"/>
                </a:lnTo>
                <a:lnTo>
                  <a:pt x="335280" y="1578102"/>
                </a:lnTo>
                <a:lnTo>
                  <a:pt x="349758" y="1603248"/>
                </a:lnTo>
                <a:lnTo>
                  <a:pt x="352806" y="1604772"/>
                </a:lnTo>
                <a:lnTo>
                  <a:pt x="355854" y="1604772"/>
                </a:lnTo>
                <a:lnTo>
                  <a:pt x="358140" y="1601724"/>
                </a:lnTo>
                <a:close/>
              </a:path>
              <a:path w="527050" h="1876425">
                <a:moveTo>
                  <a:pt x="393192" y="1658112"/>
                </a:moveTo>
                <a:lnTo>
                  <a:pt x="392430" y="1655064"/>
                </a:lnTo>
                <a:lnTo>
                  <a:pt x="377952" y="1630680"/>
                </a:lnTo>
                <a:lnTo>
                  <a:pt x="374904" y="1628394"/>
                </a:lnTo>
                <a:lnTo>
                  <a:pt x="371094" y="1629156"/>
                </a:lnTo>
                <a:lnTo>
                  <a:pt x="368808" y="1632204"/>
                </a:lnTo>
                <a:lnTo>
                  <a:pt x="369570" y="1635252"/>
                </a:lnTo>
                <a:lnTo>
                  <a:pt x="384810" y="1659636"/>
                </a:lnTo>
                <a:lnTo>
                  <a:pt x="387858" y="1661922"/>
                </a:lnTo>
                <a:lnTo>
                  <a:pt x="390906" y="1661160"/>
                </a:lnTo>
                <a:lnTo>
                  <a:pt x="393192" y="1658112"/>
                </a:lnTo>
                <a:close/>
              </a:path>
              <a:path w="527050" h="1876425">
                <a:moveTo>
                  <a:pt x="428244" y="1715262"/>
                </a:moveTo>
                <a:lnTo>
                  <a:pt x="428244" y="1711452"/>
                </a:lnTo>
                <a:lnTo>
                  <a:pt x="413004" y="1687068"/>
                </a:lnTo>
                <a:lnTo>
                  <a:pt x="409956" y="1684782"/>
                </a:lnTo>
                <a:lnTo>
                  <a:pt x="406146" y="1685544"/>
                </a:lnTo>
                <a:lnTo>
                  <a:pt x="403860" y="1688592"/>
                </a:lnTo>
                <a:lnTo>
                  <a:pt x="404622" y="1692402"/>
                </a:lnTo>
                <a:lnTo>
                  <a:pt x="419862" y="1716786"/>
                </a:lnTo>
                <a:lnTo>
                  <a:pt x="422910" y="1718310"/>
                </a:lnTo>
                <a:lnTo>
                  <a:pt x="426720" y="1717548"/>
                </a:lnTo>
                <a:lnTo>
                  <a:pt x="428244" y="1715262"/>
                </a:lnTo>
                <a:close/>
              </a:path>
              <a:path w="527050" h="1876425">
                <a:moveTo>
                  <a:pt x="464058" y="1771650"/>
                </a:moveTo>
                <a:lnTo>
                  <a:pt x="463296" y="1767840"/>
                </a:lnTo>
                <a:lnTo>
                  <a:pt x="448056" y="1743456"/>
                </a:lnTo>
                <a:lnTo>
                  <a:pt x="445008" y="1741170"/>
                </a:lnTo>
                <a:lnTo>
                  <a:pt x="441198" y="1741932"/>
                </a:lnTo>
                <a:lnTo>
                  <a:pt x="439674" y="1744980"/>
                </a:lnTo>
                <a:lnTo>
                  <a:pt x="440436" y="1748790"/>
                </a:lnTo>
                <a:lnTo>
                  <a:pt x="455676" y="1773174"/>
                </a:lnTo>
                <a:lnTo>
                  <a:pt x="458724" y="1774698"/>
                </a:lnTo>
                <a:lnTo>
                  <a:pt x="461772" y="1774698"/>
                </a:lnTo>
                <a:lnTo>
                  <a:pt x="464058" y="1771650"/>
                </a:lnTo>
                <a:close/>
              </a:path>
              <a:path w="527050" h="1876425">
                <a:moveTo>
                  <a:pt x="496824" y="1858089"/>
                </a:moveTo>
                <a:lnTo>
                  <a:pt x="496824" y="1823466"/>
                </a:lnTo>
                <a:lnTo>
                  <a:pt x="494538" y="1826514"/>
                </a:lnTo>
                <a:lnTo>
                  <a:pt x="491490" y="1826514"/>
                </a:lnTo>
                <a:lnTo>
                  <a:pt x="488442" y="1824990"/>
                </a:lnTo>
                <a:lnTo>
                  <a:pt x="481225" y="1813953"/>
                </a:lnTo>
                <a:lnTo>
                  <a:pt x="453390" y="1831848"/>
                </a:lnTo>
                <a:lnTo>
                  <a:pt x="496824" y="1858089"/>
                </a:lnTo>
                <a:close/>
              </a:path>
              <a:path w="527050" h="1876425">
                <a:moveTo>
                  <a:pt x="489342" y="1808736"/>
                </a:moveTo>
                <a:lnTo>
                  <a:pt x="483870" y="1799844"/>
                </a:lnTo>
                <a:lnTo>
                  <a:pt x="480822" y="1797558"/>
                </a:lnTo>
                <a:lnTo>
                  <a:pt x="477012" y="1798320"/>
                </a:lnTo>
                <a:lnTo>
                  <a:pt x="475488" y="1801368"/>
                </a:lnTo>
                <a:lnTo>
                  <a:pt x="475488" y="1805178"/>
                </a:lnTo>
                <a:lnTo>
                  <a:pt x="481225" y="1813953"/>
                </a:lnTo>
                <a:lnTo>
                  <a:pt x="489342" y="1808736"/>
                </a:lnTo>
                <a:close/>
              </a:path>
              <a:path w="527050" h="1876425">
                <a:moveTo>
                  <a:pt x="496824" y="1823466"/>
                </a:moveTo>
                <a:lnTo>
                  <a:pt x="496062" y="1819656"/>
                </a:lnTo>
                <a:lnTo>
                  <a:pt x="489342" y="1808736"/>
                </a:lnTo>
                <a:lnTo>
                  <a:pt x="481225" y="1813953"/>
                </a:lnTo>
                <a:lnTo>
                  <a:pt x="488442" y="1824990"/>
                </a:lnTo>
                <a:lnTo>
                  <a:pt x="491490" y="1826514"/>
                </a:lnTo>
                <a:lnTo>
                  <a:pt x="494538" y="1826514"/>
                </a:lnTo>
                <a:lnTo>
                  <a:pt x="496824" y="1823466"/>
                </a:lnTo>
                <a:close/>
              </a:path>
              <a:path w="527050" h="1876425">
                <a:moveTo>
                  <a:pt x="526542" y="1876044"/>
                </a:moveTo>
                <a:lnTo>
                  <a:pt x="517398" y="1790700"/>
                </a:lnTo>
                <a:lnTo>
                  <a:pt x="489342" y="1808736"/>
                </a:lnTo>
                <a:lnTo>
                  <a:pt x="496062" y="1819656"/>
                </a:lnTo>
                <a:lnTo>
                  <a:pt x="496824" y="1823466"/>
                </a:lnTo>
                <a:lnTo>
                  <a:pt x="496824" y="1858089"/>
                </a:lnTo>
                <a:lnTo>
                  <a:pt x="526542" y="1876044"/>
                </a:lnTo>
                <a:close/>
              </a:path>
            </a:pathLst>
          </a:custGeom>
          <a:solidFill>
            <a:srgbClr val="CC00CC"/>
          </a:solidFill>
        </p:spPr>
        <p:txBody>
          <a:bodyPr wrap="square" lIns="0" tIns="0" rIns="0" bIns="0" rtlCol="0"/>
          <a:lstStyle/>
          <a:p>
            <a:endParaRPr/>
          </a:p>
        </p:txBody>
      </p:sp>
      <p:sp>
        <p:nvSpPr>
          <p:cNvPr id="53" name="object 53"/>
          <p:cNvSpPr/>
          <p:nvPr/>
        </p:nvSpPr>
        <p:spPr>
          <a:xfrm>
            <a:off x="2865767" y="3228594"/>
            <a:ext cx="3102610" cy="1889125"/>
          </a:xfrm>
          <a:custGeom>
            <a:avLst/>
            <a:gdLst/>
            <a:ahLst/>
            <a:cxnLst/>
            <a:rect l="l" t="t" r="r" b="b"/>
            <a:pathLst>
              <a:path w="3102610" h="1889125">
                <a:moveTo>
                  <a:pt x="28193" y="26670"/>
                </a:moveTo>
                <a:lnTo>
                  <a:pt x="26669" y="23622"/>
                </a:lnTo>
                <a:lnTo>
                  <a:pt x="25145" y="21336"/>
                </a:lnTo>
                <a:lnTo>
                  <a:pt x="8381" y="1524"/>
                </a:lnTo>
                <a:lnTo>
                  <a:pt x="4571" y="0"/>
                </a:lnTo>
                <a:lnTo>
                  <a:pt x="1523" y="1524"/>
                </a:lnTo>
                <a:lnTo>
                  <a:pt x="0" y="4572"/>
                </a:lnTo>
                <a:lnTo>
                  <a:pt x="761" y="8382"/>
                </a:lnTo>
                <a:lnTo>
                  <a:pt x="17525" y="27432"/>
                </a:lnTo>
                <a:lnTo>
                  <a:pt x="19811" y="29718"/>
                </a:lnTo>
                <a:lnTo>
                  <a:pt x="22859" y="31242"/>
                </a:lnTo>
                <a:lnTo>
                  <a:pt x="25907" y="30480"/>
                </a:lnTo>
                <a:lnTo>
                  <a:pt x="28193" y="26670"/>
                </a:lnTo>
                <a:close/>
              </a:path>
              <a:path w="3102610" h="1889125">
                <a:moveTo>
                  <a:pt x="69341" y="79248"/>
                </a:moveTo>
                <a:lnTo>
                  <a:pt x="68579" y="76200"/>
                </a:lnTo>
                <a:lnTo>
                  <a:pt x="62483" y="67818"/>
                </a:lnTo>
                <a:lnTo>
                  <a:pt x="51053" y="53340"/>
                </a:lnTo>
                <a:lnTo>
                  <a:pt x="48005" y="51816"/>
                </a:lnTo>
                <a:lnTo>
                  <a:pt x="44195" y="52578"/>
                </a:lnTo>
                <a:lnTo>
                  <a:pt x="42671" y="55626"/>
                </a:lnTo>
                <a:lnTo>
                  <a:pt x="43433" y="59436"/>
                </a:lnTo>
                <a:lnTo>
                  <a:pt x="54863" y="73914"/>
                </a:lnTo>
                <a:lnTo>
                  <a:pt x="60959" y="81534"/>
                </a:lnTo>
                <a:lnTo>
                  <a:pt x="64007" y="83820"/>
                </a:lnTo>
                <a:lnTo>
                  <a:pt x="67055" y="82296"/>
                </a:lnTo>
                <a:lnTo>
                  <a:pt x="69341" y="79248"/>
                </a:lnTo>
                <a:close/>
              </a:path>
              <a:path w="3102610" h="1889125">
                <a:moveTo>
                  <a:pt x="108965" y="133350"/>
                </a:moveTo>
                <a:lnTo>
                  <a:pt x="108203" y="129540"/>
                </a:lnTo>
                <a:lnTo>
                  <a:pt x="103631" y="123444"/>
                </a:lnTo>
                <a:lnTo>
                  <a:pt x="91439" y="106680"/>
                </a:lnTo>
                <a:lnTo>
                  <a:pt x="88391" y="104394"/>
                </a:lnTo>
                <a:lnTo>
                  <a:pt x="84581" y="105156"/>
                </a:lnTo>
                <a:lnTo>
                  <a:pt x="82295" y="108966"/>
                </a:lnTo>
                <a:lnTo>
                  <a:pt x="83819" y="112014"/>
                </a:lnTo>
                <a:lnTo>
                  <a:pt x="96011" y="129540"/>
                </a:lnTo>
                <a:lnTo>
                  <a:pt x="100583" y="134874"/>
                </a:lnTo>
                <a:lnTo>
                  <a:pt x="103631" y="137160"/>
                </a:lnTo>
                <a:lnTo>
                  <a:pt x="106679" y="136398"/>
                </a:lnTo>
                <a:lnTo>
                  <a:pt x="108965" y="133350"/>
                </a:lnTo>
                <a:close/>
              </a:path>
              <a:path w="3102610" h="1889125">
                <a:moveTo>
                  <a:pt x="147827" y="187452"/>
                </a:moveTo>
                <a:lnTo>
                  <a:pt x="147065" y="183642"/>
                </a:lnTo>
                <a:lnTo>
                  <a:pt x="130301" y="160782"/>
                </a:lnTo>
                <a:lnTo>
                  <a:pt x="127253" y="158496"/>
                </a:lnTo>
                <a:lnTo>
                  <a:pt x="123443" y="159258"/>
                </a:lnTo>
                <a:lnTo>
                  <a:pt x="121919" y="162306"/>
                </a:lnTo>
                <a:lnTo>
                  <a:pt x="122681" y="166116"/>
                </a:lnTo>
                <a:lnTo>
                  <a:pt x="139445" y="188976"/>
                </a:lnTo>
                <a:lnTo>
                  <a:pt x="142494" y="191262"/>
                </a:lnTo>
                <a:lnTo>
                  <a:pt x="146303" y="190500"/>
                </a:lnTo>
                <a:lnTo>
                  <a:pt x="147827" y="187452"/>
                </a:lnTo>
                <a:close/>
              </a:path>
              <a:path w="3102610" h="1889125">
                <a:moveTo>
                  <a:pt x="186689" y="241554"/>
                </a:moveTo>
                <a:lnTo>
                  <a:pt x="185927" y="238506"/>
                </a:lnTo>
                <a:lnTo>
                  <a:pt x="173735" y="221742"/>
                </a:lnTo>
                <a:lnTo>
                  <a:pt x="169163" y="214884"/>
                </a:lnTo>
                <a:lnTo>
                  <a:pt x="166115" y="212598"/>
                </a:lnTo>
                <a:lnTo>
                  <a:pt x="162305" y="213360"/>
                </a:lnTo>
                <a:lnTo>
                  <a:pt x="160781" y="216408"/>
                </a:lnTo>
                <a:lnTo>
                  <a:pt x="161544" y="220218"/>
                </a:lnTo>
                <a:lnTo>
                  <a:pt x="166115" y="227076"/>
                </a:lnTo>
                <a:lnTo>
                  <a:pt x="177545" y="243840"/>
                </a:lnTo>
                <a:lnTo>
                  <a:pt x="180594" y="245364"/>
                </a:lnTo>
                <a:lnTo>
                  <a:pt x="184403" y="244602"/>
                </a:lnTo>
                <a:lnTo>
                  <a:pt x="186689" y="241554"/>
                </a:lnTo>
                <a:close/>
              </a:path>
              <a:path w="3102610" h="1889125">
                <a:moveTo>
                  <a:pt x="224789" y="296418"/>
                </a:moveTo>
                <a:lnTo>
                  <a:pt x="224027" y="292608"/>
                </a:lnTo>
                <a:lnTo>
                  <a:pt x="208026" y="268986"/>
                </a:lnTo>
                <a:lnTo>
                  <a:pt x="204978" y="267462"/>
                </a:lnTo>
                <a:lnTo>
                  <a:pt x="201167" y="268224"/>
                </a:lnTo>
                <a:lnTo>
                  <a:pt x="198881" y="271272"/>
                </a:lnTo>
                <a:lnTo>
                  <a:pt x="199644" y="275082"/>
                </a:lnTo>
                <a:lnTo>
                  <a:pt x="216407" y="297942"/>
                </a:lnTo>
                <a:lnTo>
                  <a:pt x="219455" y="300228"/>
                </a:lnTo>
                <a:lnTo>
                  <a:pt x="223265" y="299466"/>
                </a:lnTo>
                <a:lnTo>
                  <a:pt x="224789" y="296418"/>
                </a:lnTo>
                <a:close/>
              </a:path>
              <a:path w="3102610" h="1889125">
                <a:moveTo>
                  <a:pt x="263652" y="350520"/>
                </a:moveTo>
                <a:lnTo>
                  <a:pt x="262889" y="346710"/>
                </a:lnTo>
                <a:lnTo>
                  <a:pt x="252983" y="332994"/>
                </a:lnTo>
                <a:lnTo>
                  <a:pt x="246125" y="323850"/>
                </a:lnTo>
                <a:lnTo>
                  <a:pt x="243077" y="321564"/>
                </a:lnTo>
                <a:lnTo>
                  <a:pt x="240029" y="322326"/>
                </a:lnTo>
                <a:lnTo>
                  <a:pt x="237743" y="325374"/>
                </a:lnTo>
                <a:lnTo>
                  <a:pt x="238505" y="329184"/>
                </a:lnTo>
                <a:lnTo>
                  <a:pt x="245363" y="338328"/>
                </a:lnTo>
                <a:lnTo>
                  <a:pt x="255269" y="352044"/>
                </a:lnTo>
                <a:lnTo>
                  <a:pt x="258317" y="354330"/>
                </a:lnTo>
                <a:lnTo>
                  <a:pt x="262127" y="353568"/>
                </a:lnTo>
                <a:lnTo>
                  <a:pt x="263652" y="350520"/>
                </a:lnTo>
                <a:close/>
              </a:path>
              <a:path w="3102610" h="1889125">
                <a:moveTo>
                  <a:pt x="303276" y="403860"/>
                </a:moveTo>
                <a:lnTo>
                  <a:pt x="302514" y="400812"/>
                </a:lnTo>
                <a:lnTo>
                  <a:pt x="285750" y="377190"/>
                </a:lnTo>
                <a:lnTo>
                  <a:pt x="282702" y="375666"/>
                </a:lnTo>
                <a:lnTo>
                  <a:pt x="278892" y="376428"/>
                </a:lnTo>
                <a:lnTo>
                  <a:pt x="276606" y="379476"/>
                </a:lnTo>
                <a:lnTo>
                  <a:pt x="277368" y="383286"/>
                </a:lnTo>
                <a:lnTo>
                  <a:pt x="294894" y="406146"/>
                </a:lnTo>
                <a:lnTo>
                  <a:pt x="297942" y="408432"/>
                </a:lnTo>
                <a:lnTo>
                  <a:pt x="300990" y="406908"/>
                </a:lnTo>
                <a:lnTo>
                  <a:pt x="303276" y="403860"/>
                </a:lnTo>
                <a:close/>
              </a:path>
              <a:path w="3102610" h="1889125">
                <a:moveTo>
                  <a:pt x="342900" y="457962"/>
                </a:moveTo>
                <a:lnTo>
                  <a:pt x="342138" y="454152"/>
                </a:lnTo>
                <a:lnTo>
                  <a:pt x="341376" y="454152"/>
                </a:lnTo>
                <a:lnTo>
                  <a:pt x="324612" y="431292"/>
                </a:lnTo>
                <a:lnTo>
                  <a:pt x="321564" y="429006"/>
                </a:lnTo>
                <a:lnTo>
                  <a:pt x="318516" y="430530"/>
                </a:lnTo>
                <a:lnTo>
                  <a:pt x="316230" y="433578"/>
                </a:lnTo>
                <a:lnTo>
                  <a:pt x="316992" y="436626"/>
                </a:lnTo>
                <a:lnTo>
                  <a:pt x="333756" y="459486"/>
                </a:lnTo>
                <a:lnTo>
                  <a:pt x="334518" y="460248"/>
                </a:lnTo>
                <a:lnTo>
                  <a:pt x="337566" y="461772"/>
                </a:lnTo>
                <a:lnTo>
                  <a:pt x="340614" y="461010"/>
                </a:lnTo>
                <a:lnTo>
                  <a:pt x="342900" y="457962"/>
                </a:lnTo>
                <a:close/>
              </a:path>
              <a:path w="3102610" h="1889125">
                <a:moveTo>
                  <a:pt x="383286" y="510540"/>
                </a:moveTo>
                <a:lnTo>
                  <a:pt x="381762" y="507492"/>
                </a:lnTo>
                <a:lnTo>
                  <a:pt x="364998" y="484632"/>
                </a:lnTo>
                <a:lnTo>
                  <a:pt x="361950" y="482346"/>
                </a:lnTo>
                <a:lnTo>
                  <a:pt x="358140" y="483870"/>
                </a:lnTo>
                <a:lnTo>
                  <a:pt x="355854" y="486918"/>
                </a:lnTo>
                <a:lnTo>
                  <a:pt x="357378" y="489966"/>
                </a:lnTo>
                <a:lnTo>
                  <a:pt x="374142" y="512826"/>
                </a:lnTo>
                <a:lnTo>
                  <a:pt x="377952" y="515112"/>
                </a:lnTo>
                <a:lnTo>
                  <a:pt x="381000" y="513588"/>
                </a:lnTo>
                <a:lnTo>
                  <a:pt x="383286" y="510540"/>
                </a:lnTo>
                <a:close/>
              </a:path>
              <a:path w="3102610" h="1889125">
                <a:moveTo>
                  <a:pt x="423672" y="563118"/>
                </a:moveTo>
                <a:lnTo>
                  <a:pt x="422909" y="560070"/>
                </a:lnTo>
                <a:lnTo>
                  <a:pt x="406146" y="537972"/>
                </a:lnTo>
                <a:lnTo>
                  <a:pt x="405384" y="537210"/>
                </a:lnTo>
                <a:lnTo>
                  <a:pt x="402336" y="535686"/>
                </a:lnTo>
                <a:lnTo>
                  <a:pt x="398526" y="536448"/>
                </a:lnTo>
                <a:lnTo>
                  <a:pt x="397002" y="539496"/>
                </a:lnTo>
                <a:lnTo>
                  <a:pt x="397764" y="543306"/>
                </a:lnTo>
                <a:lnTo>
                  <a:pt x="398526" y="544068"/>
                </a:lnTo>
                <a:lnTo>
                  <a:pt x="415289" y="566166"/>
                </a:lnTo>
                <a:lnTo>
                  <a:pt x="418338" y="567690"/>
                </a:lnTo>
                <a:lnTo>
                  <a:pt x="422147" y="566928"/>
                </a:lnTo>
                <a:lnTo>
                  <a:pt x="423672" y="563118"/>
                </a:lnTo>
                <a:close/>
              </a:path>
              <a:path w="3102610" h="1889125">
                <a:moveTo>
                  <a:pt x="465581" y="615696"/>
                </a:moveTo>
                <a:lnTo>
                  <a:pt x="464819" y="611886"/>
                </a:lnTo>
                <a:lnTo>
                  <a:pt x="446531" y="589788"/>
                </a:lnTo>
                <a:lnTo>
                  <a:pt x="443483" y="588264"/>
                </a:lnTo>
                <a:lnTo>
                  <a:pt x="439673" y="589026"/>
                </a:lnTo>
                <a:lnTo>
                  <a:pt x="438150" y="592074"/>
                </a:lnTo>
                <a:lnTo>
                  <a:pt x="438911" y="595884"/>
                </a:lnTo>
                <a:lnTo>
                  <a:pt x="457200" y="617982"/>
                </a:lnTo>
                <a:lnTo>
                  <a:pt x="460247" y="619506"/>
                </a:lnTo>
                <a:lnTo>
                  <a:pt x="464058" y="618744"/>
                </a:lnTo>
                <a:lnTo>
                  <a:pt x="465581" y="615696"/>
                </a:lnTo>
                <a:close/>
              </a:path>
              <a:path w="3102610" h="1889125">
                <a:moveTo>
                  <a:pt x="508253" y="666750"/>
                </a:moveTo>
                <a:lnTo>
                  <a:pt x="506730" y="663702"/>
                </a:lnTo>
                <a:lnTo>
                  <a:pt x="488441" y="641604"/>
                </a:lnTo>
                <a:lnTo>
                  <a:pt x="485394" y="639318"/>
                </a:lnTo>
                <a:lnTo>
                  <a:pt x="481583" y="640842"/>
                </a:lnTo>
                <a:lnTo>
                  <a:pt x="480059" y="643890"/>
                </a:lnTo>
                <a:lnTo>
                  <a:pt x="481583" y="647700"/>
                </a:lnTo>
                <a:lnTo>
                  <a:pt x="499109" y="669798"/>
                </a:lnTo>
                <a:lnTo>
                  <a:pt x="502919" y="671322"/>
                </a:lnTo>
                <a:lnTo>
                  <a:pt x="505967" y="669798"/>
                </a:lnTo>
                <a:lnTo>
                  <a:pt x="508253" y="666750"/>
                </a:lnTo>
                <a:close/>
              </a:path>
              <a:path w="3102610" h="1889125">
                <a:moveTo>
                  <a:pt x="550926" y="717804"/>
                </a:moveTo>
                <a:lnTo>
                  <a:pt x="550163" y="713994"/>
                </a:lnTo>
                <a:lnTo>
                  <a:pt x="545591" y="709422"/>
                </a:lnTo>
                <a:lnTo>
                  <a:pt x="531113" y="692658"/>
                </a:lnTo>
                <a:lnTo>
                  <a:pt x="528066" y="690372"/>
                </a:lnTo>
                <a:lnTo>
                  <a:pt x="525018" y="691896"/>
                </a:lnTo>
                <a:lnTo>
                  <a:pt x="522731" y="694944"/>
                </a:lnTo>
                <a:lnTo>
                  <a:pt x="524255" y="698754"/>
                </a:lnTo>
                <a:lnTo>
                  <a:pt x="538733" y="715518"/>
                </a:lnTo>
                <a:lnTo>
                  <a:pt x="542544" y="720090"/>
                </a:lnTo>
                <a:lnTo>
                  <a:pt x="546354" y="721614"/>
                </a:lnTo>
                <a:lnTo>
                  <a:pt x="549402" y="720852"/>
                </a:lnTo>
                <a:lnTo>
                  <a:pt x="550926" y="717804"/>
                </a:lnTo>
                <a:close/>
              </a:path>
              <a:path w="3102610" h="1889125">
                <a:moveTo>
                  <a:pt x="595122" y="767334"/>
                </a:moveTo>
                <a:lnTo>
                  <a:pt x="594360" y="763524"/>
                </a:lnTo>
                <a:lnTo>
                  <a:pt x="583692" y="752094"/>
                </a:lnTo>
                <a:lnTo>
                  <a:pt x="575310" y="742950"/>
                </a:lnTo>
                <a:lnTo>
                  <a:pt x="572262" y="740664"/>
                </a:lnTo>
                <a:lnTo>
                  <a:pt x="568452" y="742188"/>
                </a:lnTo>
                <a:lnTo>
                  <a:pt x="566928" y="745236"/>
                </a:lnTo>
                <a:lnTo>
                  <a:pt x="567690" y="749046"/>
                </a:lnTo>
                <a:lnTo>
                  <a:pt x="576072" y="758190"/>
                </a:lnTo>
                <a:lnTo>
                  <a:pt x="587502" y="770382"/>
                </a:lnTo>
                <a:lnTo>
                  <a:pt x="590550" y="771906"/>
                </a:lnTo>
                <a:lnTo>
                  <a:pt x="593598" y="770382"/>
                </a:lnTo>
                <a:lnTo>
                  <a:pt x="595122" y="767334"/>
                </a:lnTo>
                <a:close/>
              </a:path>
              <a:path w="3102610" h="1889125">
                <a:moveTo>
                  <a:pt x="640842" y="816102"/>
                </a:moveTo>
                <a:lnTo>
                  <a:pt x="639318" y="813054"/>
                </a:lnTo>
                <a:lnTo>
                  <a:pt x="621792" y="794004"/>
                </a:lnTo>
                <a:lnTo>
                  <a:pt x="619506" y="791718"/>
                </a:lnTo>
                <a:lnTo>
                  <a:pt x="616458" y="790194"/>
                </a:lnTo>
                <a:lnTo>
                  <a:pt x="613410" y="791718"/>
                </a:lnTo>
                <a:lnTo>
                  <a:pt x="611886" y="794766"/>
                </a:lnTo>
                <a:lnTo>
                  <a:pt x="612648" y="798576"/>
                </a:lnTo>
                <a:lnTo>
                  <a:pt x="614934" y="800862"/>
                </a:lnTo>
                <a:lnTo>
                  <a:pt x="632460" y="819150"/>
                </a:lnTo>
                <a:lnTo>
                  <a:pt x="635508" y="820674"/>
                </a:lnTo>
                <a:lnTo>
                  <a:pt x="639318" y="819150"/>
                </a:lnTo>
                <a:lnTo>
                  <a:pt x="640842" y="816102"/>
                </a:lnTo>
                <a:close/>
              </a:path>
              <a:path w="3102610" h="1889125">
                <a:moveTo>
                  <a:pt x="687324" y="864108"/>
                </a:moveTo>
                <a:lnTo>
                  <a:pt x="685800" y="860298"/>
                </a:lnTo>
                <a:lnTo>
                  <a:pt x="665988" y="840486"/>
                </a:lnTo>
                <a:lnTo>
                  <a:pt x="662178" y="838962"/>
                </a:lnTo>
                <a:lnTo>
                  <a:pt x="659130" y="840486"/>
                </a:lnTo>
                <a:lnTo>
                  <a:pt x="657606" y="843534"/>
                </a:lnTo>
                <a:lnTo>
                  <a:pt x="659130" y="846582"/>
                </a:lnTo>
                <a:lnTo>
                  <a:pt x="678942" y="867156"/>
                </a:lnTo>
                <a:lnTo>
                  <a:pt x="681990" y="868680"/>
                </a:lnTo>
                <a:lnTo>
                  <a:pt x="685800" y="867156"/>
                </a:lnTo>
                <a:lnTo>
                  <a:pt x="687324" y="864108"/>
                </a:lnTo>
                <a:close/>
              </a:path>
              <a:path w="3102610" h="1889125">
                <a:moveTo>
                  <a:pt x="734568" y="910590"/>
                </a:moveTo>
                <a:lnTo>
                  <a:pt x="733044" y="907542"/>
                </a:lnTo>
                <a:lnTo>
                  <a:pt x="712470" y="887730"/>
                </a:lnTo>
                <a:lnTo>
                  <a:pt x="709422" y="886206"/>
                </a:lnTo>
                <a:lnTo>
                  <a:pt x="705612" y="887730"/>
                </a:lnTo>
                <a:lnTo>
                  <a:pt x="704850" y="890778"/>
                </a:lnTo>
                <a:lnTo>
                  <a:pt x="705612" y="893826"/>
                </a:lnTo>
                <a:lnTo>
                  <a:pt x="726186" y="914400"/>
                </a:lnTo>
                <a:lnTo>
                  <a:pt x="729996" y="915162"/>
                </a:lnTo>
                <a:lnTo>
                  <a:pt x="733044" y="913638"/>
                </a:lnTo>
                <a:lnTo>
                  <a:pt x="734568" y="910590"/>
                </a:lnTo>
                <a:close/>
              </a:path>
              <a:path w="3102610" h="1889125">
                <a:moveTo>
                  <a:pt x="783336" y="956310"/>
                </a:moveTo>
                <a:lnTo>
                  <a:pt x="781812" y="952500"/>
                </a:lnTo>
                <a:lnTo>
                  <a:pt x="760476" y="933450"/>
                </a:lnTo>
                <a:lnTo>
                  <a:pt x="757428" y="931926"/>
                </a:lnTo>
                <a:lnTo>
                  <a:pt x="754380" y="933450"/>
                </a:lnTo>
                <a:lnTo>
                  <a:pt x="752856" y="937260"/>
                </a:lnTo>
                <a:lnTo>
                  <a:pt x="754380" y="940308"/>
                </a:lnTo>
                <a:lnTo>
                  <a:pt x="774954" y="959358"/>
                </a:lnTo>
                <a:lnTo>
                  <a:pt x="778764" y="960882"/>
                </a:lnTo>
                <a:lnTo>
                  <a:pt x="781812" y="959358"/>
                </a:lnTo>
                <a:lnTo>
                  <a:pt x="783336" y="956310"/>
                </a:lnTo>
                <a:close/>
              </a:path>
              <a:path w="3102610" h="1889125">
                <a:moveTo>
                  <a:pt x="833628" y="999744"/>
                </a:moveTo>
                <a:lnTo>
                  <a:pt x="831341" y="996696"/>
                </a:lnTo>
                <a:lnTo>
                  <a:pt x="828294" y="993648"/>
                </a:lnTo>
                <a:lnTo>
                  <a:pt x="810006" y="977646"/>
                </a:lnTo>
                <a:lnTo>
                  <a:pt x="806958" y="976884"/>
                </a:lnTo>
                <a:lnTo>
                  <a:pt x="803148" y="978408"/>
                </a:lnTo>
                <a:lnTo>
                  <a:pt x="802386" y="981456"/>
                </a:lnTo>
                <a:lnTo>
                  <a:pt x="803910" y="985266"/>
                </a:lnTo>
                <a:lnTo>
                  <a:pt x="822197" y="1001268"/>
                </a:lnTo>
                <a:lnTo>
                  <a:pt x="825245" y="1003554"/>
                </a:lnTo>
                <a:lnTo>
                  <a:pt x="829056" y="1005078"/>
                </a:lnTo>
                <a:lnTo>
                  <a:pt x="832104" y="1003554"/>
                </a:lnTo>
                <a:lnTo>
                  <a:pt x="833628" y="999744"/>
                </a:lnTo>
                <a:close/>
              </a:path>
              <a:path w="3102610" h="1889125">
                <a:moveTo>
                  <a:pt x="884682" y="1041654"/>
                </a:moveTo>
                <a:lnTo>
                  <a:pt x="883157" y="1038606"/>
                </a:lnTo>
                <a:lnTo>
                  <a:pt x="872490" y="1030224"/>
                </a:lnTo>
                <a:lnTo>
                  <a:pt x="861060" y="1021080"/>
                </a:lnTo>
                <a:lnTo>
                  <a:pt x="857250" y="1019556"/>
                </a:lnTo>
                <a:lnTo>
                  <a:pt x="854201" y="1021842"/>
                </a:lnTo>
                <a:lnTo>
                  <a:pt x="853440" y="1024890"/>
                </a:lnTo>
                <a:lnTo>
                  <a:pt x="854963" y="1027938"/>
                </a:lnTo>
                <a:lnTo>
                  <a:pt x="866394" y="1037844"/>
                </a:lnTo>
                <a:lnTo>
                  <a:pt x="877062" y="1046226"/>
                </a:lnTo>
                <a:lnTo>
                  <a:pt x="880872" y="1046988"/>
                </a:lnTo>
                <a:lnTo>
                  <a:pt x="883919" y="1045464"/>
                </a:lnTo>
                <a:lnTo>
                  <a:pt x="884682" y="1041654"/>
                </a:lnTo>
                <a:close/>
              </a:path>
              <a:path w="3102610" h="1889125">
                <a:moveTo>
                  <a:pt x="938022" y="1082040"/>
                </a:moveTo>
                <a:lnTo>
                  <a:pt x="935735" y="1078992"/>
                </a:lnTo>
                <a:lnTo>
                  <a:pt x="917447" y="1066038"/>
                </a:lnTo>
                <a:lnTo>
                  <a:pt x="912876" y="1062228"/>
                </a:lnTo>
                <a:lnTo>
                  <a:pt x="909828" y="1061466"/>
                </a:lnTo>
                <a:lnTo>
                  <a:pt x="906018" y="1062990"/>
                </a:lnTo>
                <a:lnTo>
                  <a:pt x="905256" y="1066800"/>
                </a:lnTo>
                <a:lnTo>
                  <a:pt x="907541" y="1069848"/>
                </a:lnTo>
                <a:lnTo>
                  <a:pt x="911351" y="1072896"/>
                </a:lnTo>
                <a:lnTo>
                  <a:pt x="930401" y="1086612"/>
                </a:lnTo>
                <a:lnTo>
                  <a:pt x="934212" y="1088136"/>
                </a:lnTo>
                <a:lnTo>
                  <a:pt x="937260" y="1085850"/>
                </a:lnTo>
                <a:lnTo>
                  <a:pt x="938022" y="1082040"/>
                </a:lnTo>
                <a:close/>
              </a:path>
              <a:path w="3102610" h="1889125">
                <a:moveTo>
                  <a:pt x="992123" y="1120902"/>
                </a:moveTo>
                <a:lnTo>
                  <a:pt x="989838" y="1117854"/>
                </a:lnTo>
                <a:lnTo>
                  <a:pt x="966216" y="1101852"/>
                </a:lnTo>
                <a:lnTo>
                  <a:pt x="963168" y="1101090"/>
                </a:lnTo>
                <a:lnTo>
                  <a:pt x="960119" y="1102614"/>
                </a:lnTo>
                <a:lnTo>
                  <a:pt x="959357" y="1106424"/>
                </a:lnTo>
                <a:lnTo>
                  <a:pt x="960882" y="1109472"/>
                </a:lnTo>
                <a:lnTo>
                  <a:pt x="984504" y="1125474"/>
                </a:lnTo>
                <a:lnTo>
                  <a:pt x="988313" y="1126236"/>
                </a:lnTo>
                <a:lnTo>
                  <a:pt x="991362" y="1123950"/>
                </a:lnTo>
                <a:lnTo>
                  <a:pt x="992123" y="1120902"/>
                </a:lnTo>
                <a:close/>
              </a:path>
              <a:path w="3102610" h="1889125">
                <a:moveTo>
                  <a:pt x="1047750" y="1160526"/>
                </a:moveTo>
                <a:lnTo>
                  <a:pt x="1047750" y="1156716"/>
                </a:lnTo>
                <a:lnTo>
                  <a:pt x="1046226" y="1153668"/>
                </a:lnTo>
                <a:lnTo>
                  <a:pt x="1021841" y="1138428"/>
                </a:lnTo>
                <a:lnTo>
                  <a:pt x="1018032" y="1137666"/>
                </a:lnTo>
                <a:lnTo>
                  <a:pt x="1014984" y="1139952"/>
                </a:lnTo>
                <a:lnTo>
                  <a:pt x="1014984" y="1143762"/>
                </a:lnTo>
                <a:lnTo>
                  <a:pt x="1016507" y="1146810"/>
                </a:lnTo>
                <a:lnTo>
                  <a:pt x="1040891" y="1162050"/>
                </a:lnTo>
                <a:lnTo>
                  <a:pt x="1044701" y="1162812"/>
                </a:lnTo>
                <a:lnTo>
                  <a:pt x="1047750" y="1160526"/>
                </a:lnTo>
                <a:close/>
              </a:path>
              <a:path w="3102610" h="1889125">
                <a:moveTo>
                  <a:pt x="1105662" y="1190244"/>
                </a:moveTo>
                <a:lnTo>
                  <a:pt x="1103376" y="1187196"/>
                </a:lnTo>
                <a:lnTo>
                  <a:pt x="1082802" y="1175766"/>
                </a:lnTo>
                <a:lnTo>
                  <a:pt x="1078230" y="1173480"/>
                </a:lnTo>
                <a:lnTo>
                  <a:pt x="1075182" y="1172718"/>
                </a:lnTo>
                <a:lnTo>
                  <a:pt x="1072134" y="1175004"/>
                </a:lnTo>
                <a:lnTo>
                  <a:pt x="1071372" y="1178814"/>
                </a:lnTo>
                <a:lnTo>
                  <a:pt x="1073658" y="1181862"/>
                </a:lnTo>
                <a:lnTo>
                  <a:pt x="1077468" y="1184148"/>
                </a:lnTo>
                <a:lnTo>
                  <a:pt x="1098804" y="1195578"/>
                </a:lnTo>
                <a:lnTo>
                  <a:pt x="1101852" y="1196340"/>
                </a:lnTo>
                <a:lnTo>
                  <a:pt x="1104900" y="1194054"/>
                </a:lnTo>
                <a:lnTo>
                  <a:pt x="1105662" y="1190244"/>
                </a:lnTo>
                <a:close/>
              </a:path>
              <a:path w="3102610" h="1889125">
                <a:moveTo>
                  <a:pt x="1164336" y="1221486"/>
                </a:moveTo>
                <a:lnTo>
                  <a:pt x="1161288" y="1219200"/>
                </a:lnTo>
                <a:lnTo>
                  <a:pt x="1161288" y="1218438"/>
                </a:lnTo>
                <a:lnTo>
                  <a:pt x="1136142" y="1205484"/>
                </a:lnTo>
                <a:lnTo>
                  <a:pt x="1133094" y="1205484"/>
                </a:lnTo>
                <a:lnTo>
                  <a:pt x="1130045" y="1207770"/>
                </a:lnTo>
                <a:lnTo>
                  <a:pt x="1130045" y="1211580"/>
                </a:lnTo>
                <a:lnTo>
                  <a:pt x="1132332" y="1213866"/>
                </a:lnTo>
                <a:lnTo>
                  <a:pt x="1156716" y="1227582"/>
                </a:lnTo>
                <a:lnTo>
                  <a:pt x="1161288" y="1227582"/>
                </a:lnTo>
                <a:lnTo>
                  <a:pt x="1163573" y="1225296"/>
                </a:lnTo>
                <a:lnTo>
                  <a:pt x="1164336" y="1221486"/>
                </a:lnTo>
                <a:close/>
              </a:path>
              <a:path w="3102610" h="1889125">
                <a:moveTo>
                  <a:pt x="1223772" y="1255014"/>
                </a:moveTo>
                <a:lnTo>
                  <a:pt x="1223772" y="1251204"/>
                </a:lnTo>
                <a:lnTo>
                  <a:pt x="1221486" y="1248918"/>
                </a:lnTo>
                <a:lnTo>
                  <a:pt x="1216914" y="1247394"/>
                </a:lnTo>
                <a:lnTo>
                  <a:pt x="1195578" y="1235964"/>
                </a:lnTo>
                <a:lnTo>
                  <a:pt x="1191768" y="1235964"/>
                </a:lnTo>
                <a:lnTo>
                  <a:pt x="1189482" y="1238250"/>
                </a:lnTo>
                <a:lnTo>
                  <a:pt x="1188720" y="1242060"/>
                </a:lnTo>
                <a:lnTo>
                  <a:pt x="1191768" y="1244346"/>
                </a:lnTo>
                <a:lnTo>
                  <a:pt x="1213104" y="1255776"/>
                </a:lnTo>
                <a:lnTo>
                  <a:pt x="1216914" y="1257300"/>
                </a:lnTo>
                <a:lnTo>
                  <a:pt x="1220723" y="1257300"/>
                </a:lnTo>
                <a:lnTo>
                  <a:pt x="1223772" y="1255014"/>
                </a:lnTo>
                <a:close/>
              </a:path>
              <a:path w="3102610" h="1889125">
                <a:moveTo>
                  <a:pt x="1283970" y="1283208"/>
                </a:moveTo>
                <a:lnTo>
                  <a:pt x="1283970" y="1280160"/>
                </a:lnTo>
                <a:lnTo>
                  <a:pt x="1281684" y="1277112"/>
                </a:lnTo>
                <a:lnTo>
                  <a:pt x="1276350" y="1274826"/>
                </a:lnTo>
                <a:lnTo>
                  <a:pt x="1255776" y="1264920"/>
                </a:lnTo>
                <a:lnTo>
                  <a:pt x="1251966" y="1264920"/>
                </a:lnTo>
                <a:lnTo>
                  <a:pt x="1248918" y="1267206"/>
                </a:lnTo>
                <a:lnTo>
                  <a:pt x="1248918" y="1271016"/>
                </a:lnTo>
                <a:lnTo>
                  <a:pt x="1251204" y="1274064"/>
                </a:lnTo>
                <a:lnTo>
                  <a:pt x="1271778" y="1283208"/>
                </a:lnTo>
                <a:lnTo>
                  <a:pt x="1277873" y="1286256"/>
                </a:lnTo>
                <a:lnTo>
                  <a:pt x="1280922" y="1286256"/>
                </a:lnTo>
                <a:lnTo>
                  <a:pt x="1283970" y="1283208"/>
                </a:lnTo>
                <a:close/>
              </a:path>
              <a:path w="3102610" h="1889125">
                <a:moveTo>
                  <a:pt x="1344930" y="1310640"/>
                </a:moveTo>
                <a:lnTo>
                  <a:pt x="1344930" y="1306830"/>
                </a:lnTo>
                <a:lnTo>
                  <a:pt x="1341882" y="1304544"/>
                </a:lnTo>
                <a:lnTo>
                  <a:pt x="1337310" y="1302258"/>
                </a:lnTo>
                <a:lnTo>
                  <a:pt x="1315973" y="1293114"/>
                </a:lnTo>
                <a:lnTo>
                  <a:pt x="1312926" y="1292352"/>
                </a:lnTo>
                <a:lnTo>
                  <a:pt x="1309878" y="1295400"/>
                </a:lnTo>
                <a:lnTo>
                  <a:pt x="1309878" y="1299210"/>
                </a:lnTo>
                <a:lnTo>
                  <a:pt x="1312164" y="1301496"/>
                </a:lnTo>
                <a:lnTo>
                  <a:pt x="1333500" y="1311402"/>
                </a:lnTo>
                <a:lnTo>
                  <a:pt x="1338834" y="1312926"/>
                </a:lnTo>
                <a:lnTo>
                  <a:pt x="1341882" y="1312926"/>
                </a:lnTo>
                <a:lnTo>
                  <a:pt x="1344930" y="1310640"/>
                </a:lnTo>
                <a:close/>
              </a:path>
              <a:path w="3102610" h="1889125">
                <a:moveTo>
                  <a:pt x="1405890" y="1336548"/>
                </a:moveTo>
                <a:lnTo>
                  <a:pt x="1405890" y="1332738"/>
                </a:lnTo>
                <a:lnTo>
                  <a:pt x="1403604" y="1330452"/>
                </a:lnTo>
                <a:lnTo>
                  <a:pt x="1401318" y="1329690"/>
                </a:lnTo>
                <a:lnTo>
                  <a:pt x="1376934" y="1319022"/>
                </a:lnTo>
                <a:lnTo>
                  <a:pt x="1373886" y="1319022"/>
                </a:lnTo>
                <a:lnTo>
                  <a:pt x="1370838" y="1322070"/>
                </a:lnTo>
                <a:lnTo>
                  <a:pt x="1370838" y="1325118"/>
                </a:lnTo>
                <a:lnTo>
                  <a:pt x="1373886" y="1328166"/>
                </a:lnTo>
                <a:lnTo>
                  <a:pt x="1397508" y="1338072"/>
                </a:lnTo>
                <a:lnTo>
                  <a:pt x="1399794" y="1338834"/>
                </a:lnTo>
                <a:lnTo>
                  <a:pt x="1403604" y="1339596"/>
                </a:lnTo>
                <a:lnTo>
                  <a:pt x="1405890" y="1336548"/>
                </a:lnTo>
                <a:close/>
              </a:path>
              <a:path w="3102610" h="1889125">
                <a:moveTo>
                  <a:pt x="1467612" y="1361694"/>
                </a:moveTo>
                <a:lnTo>
                  <a:pt x="1467612" y="1357884"/>
                </a:lnTo>
                <a:lnTo>
                  <a:pt x="1465326" y="1355598"/>
                </a:lnTo>
                <a:lnTo>
                  <a:pt x="1438656" y="1344930"/>
                </a:lnTo>
                <a:lnTo>
                  <a:pt x="1434845" y="1344930"/>
                </a:lnTo>
                <a:lnTo>
                  <a:pt x="1432560" y="1347216"/>
                </a:lnTo>
                <a:lnTo>
                  <a:pt x="1432560" y="1351026"/>
                </a:lnTo>
                <a:lnTo>
                  <a:pt x="1435608" y="1353312"/>
                </a:lnTo>
                <a:lnTo>
                  <a:pt x="1461516" y="1363980"/>
                </a:lnTo>
                <a:lnTo>
                  <a:pt x="1465326" y="1363980"/>
                </a:lnTo>
                <a:lnTo>
                  <a:pt x="1467612" y="1361694"/>
                </a:lnTo>
                <a:close/>
              </a:path>
              <a:path w="3102610" h="1889125">
                <a:moveTo>
                  <a:pt x="1530095" y="1386077"/>
                </a:moveTo>
                <a:lnTo>
                  <a:pt x="1530095" y="1382267"/>
                </a:lnTo>
                <a:lnTo>
                  <a:pt x="1527048" y="1379982"/>
                </a:lnTo>
                <a:lnTo>
                  <a:pt x="1500378" y="1369314"/>
                </a:lnTo>
                <a:lnTo>
                  <a:pt x="1497330" y="1369314"/>
                </a:lnTo>
                <a:lnTo>
                  <a:pt x="1494282" y="1372361"/>
                </a:lnTo>
                <a:lnTo>
                  <a:pt x="1494282" y="1375410"/>
                </a:lnTo>
                <a:lnTo>
                  <a:pt x="1497330" y="1378458"/>
                </a:lnTo>
                <a:lnTo>
                  <a:pt x="1524000" y="1388364"/>
                </a:lnTo>
                <a:lnTo>
                  <a:pt x="1527810" y="1388364"/>
                </a:lnTo>
                <a:lnTo>
                  <a:pt x="1530095" y="1386077"/>
                </a:lnTo>
                <a:close/>
              </a:path>
              <a:path w="3102610" h="1889125">
                <a:moveTo>
                  <a:pt x="1592580" y="1408937"/>
                </a:moveTo>
                <a:lnTo>
                  <a:pt x="1592580" y="1405889"/>
                </a:lnTo>
                <a:lnTo>
                  <a:pt x="1589532" y="1402842"/>
                </a:lnTo>
                <a:lnTo>
                  <a:pt x="1562862" y="1392936"/>
                </a:lnTo>
                <a:lnTo>
                  <a:pt x="1559052" y="1392936"/>
                </a:lnTo>
                <a:lnTo>
                  <a:pt x="1556766" y="1395983"/>
                </a:lnTo>
                <a:lnTo>
                  <a:pt x="1556766" y="1399793"/>
                </a:lnTo>
                <a:lnTo>
                  <a:pt x="1559814" y="1402080"/>
                </a:lnTo>
                <a:lnTo>
                  <a:pt x="1586484" y="1411986"/>
                </a:lnTo>
                <a:lnTo>
                  <a:pt x="1590294" y="1411986"/>
                </a:lnTo>
                <a:lnTo>
                  <a:pt x="1592580" y="1408937"/>
                </a:lnTo>
                <a:close/>
              </a:path>
              <a:path w="3102610" h="1889125">
                <a:moveTo>
                  <a:pt x="1655064" y="1431798"/>
                </a:moveTo>
                <a:lnTo>
                  <a:pt x="1655064" y="1428749"/>
                </a:lnTo>
                <a:lnTo>
                  <a:pt x="1652015" y="1425702"/>
                </a:lnTo>
                <a:lnTo>
                  <a:pt x="1625345" y="1416558"/>
                </a:lnTo>
                <a:lnTo>
                  <a:pt x="1621536" y="1416558"/>
                </a:lnTo>
                <a:lnTo>
                  <a:pt x="1619250" y="1418843"/>
                </a:lnTo>
                <a:lnTo>
                  <a:pt x="1619250" y="1422654"/>
                </a:lnTo>
                <a:lnTo>
                  <a:pt x="1622298" y="1424939"/>
                </a:lnTo>
                <a:lnTo>
                  <a:pt x="1648968" y="1434845"/>
                </a:lnTo>
                <a:lnTo>
                  <a:pt x="1652777" y="1434845"/>
                </a:lnTo>
                <a:lnTo>
                  <a:pt x="1655064" y="1431798"/>
                </a:lnTo>
                <a:close/>
              </a:path>
              <a:path w="3102610" h="1889125">
                <a:moveTo>
                  <a:pt x="1718309" y="1453895"/>
                </a:moveTo>
                <a:lnTo>
                  <a:pt x="1717548" y="1450848"/>
                </a:lnTo>
                <a:lnTo>
                  <a:pt x="1715262" y="1447799"/>
                </a:lnTo>
                <a:lnTo>
                  <a:pt x="1687830" y="1438655"/>
                </a:lnTo>
                <a:lnTo>
                  <a:pt x="1684782" y="1438655"/>
                </a:lnTo>
                <a:lnTo>
                  <a:pt x="1681733" y="1441704"/>
                </a:lnTo>
                <a:lnTo>
                  <a:pt x="1682495" y="1445514"/>
                </a:lnTo>
                <a:lnTo>
                  <a:pt x="1684782" y="1447799"/>
                </a:lnTo>
                <a:lnTo>
                  <a:pt x="1712214" y="1456943"/>
                </a:lnTo>
                <a:lnTo>
                  <a:pt x="1715262" y="1456943"/>
                </a:lnTo>
                <a:lnTo>
                  <a:pt x="1718309" y="1453895"/>
                </a:lnTo>
                <a:close/>
              </a:path>
              <a:path w="3102610" h="1889125">
                <a:moveTo>
                  <a:pt x="1780794" y="1475993"/>
                </a:moveTo>
                <a:lnTo>
                  <a:pt x="1780794" y="1472183"/>
                </a:lnTo>
                <a:lnTo>
                  <a:pt x="1777745" y="1469898"/>
                </a:lnTo>
                <a:lnTo>
                  <a:pt x="1751076" y="1460754"/>
                </a:lnTo>
                <a:lnTo>
                  <a:pt x="1747265" y="1460754"/>
                </a:lnTo>
                <a:lnTo>
                  <a:pt x="1744980" y="1463802"/>
                </a:lnTo>
                <a:lnTo>
                  <a:pt x="1744980" y="1467611"/>
                </a:lnTo>
                <a:lnTo>
                  <a:pt x="1748027" y="1469898"/>
                </a:lnTo>
                <a:lnTo>
                  <a:pt x="1774698" y="1479042"/>
                </a:lnTo>
                <a:lnTo>
                  <a:pt x="1778508" y="1478280"/>
                </a:lnTo>
                <a:lnTo>
                  <a:pt x="1780794" y="1475993"/>
                </a:lnTo>
                <a:close/>
              </a:path>
              <a:path w="3102610" h="1889125">
                <a:moveTo>
                  <a:pt x="1844039" y="1496567"/>
                </a:moveTo>
                <a:lnTo>
                  <a:pt x="1844039" y="1493520"/>
                </a:lnTo>
                <a:lnTo>
                  <a:pt x="1840992" y="1491233"/>
                </a:lnTo>
                <a:lnTo>
                  <a:pt x="1818894" y="1483614"/>
                </a:lnTo>
                <a:lnTo>
                  <a:pt x="1814321" y="1482089"/>
                </a:lnTo>
                <a:lnTo>
                  <a:pt x="1810512" y="1482089"/>
                </a:lnTo>
                <a:lnTo>
                  <a:pt x="1808226" y="1485137"/>
                </a:lnTo>
                <a:lnTo>
                  <a:pt x="1808226" y="1488948"/>
                </a:lnTo>
                <a:lnTo>
                  <a:pt x="1811274" y="1491233"/>
                </a:lnTo>
                <a:lnTo>
                  <a:pt x="1815845" y="1492758"/>
                </a:lnTo>
                <a:lnTo>
                  <a:pt x="1838706" y="1499615"/>
                </a:lnTo>
                <a:lnTo>
                  <a:pt x="1841754" y="1499615"/>
                </a:lnTo>
                <a:lnTo>
                  <a:pt x="1844039" y="1496567"/>
                </a:lnTo>
                <a:close/>
              </a:path>
              <a:path w="3102610" h="1889125">
                <a:moveTo>
                  <a:pt x="1908048" y="1517904"/>
                </a:moveTo>
                <a:lnTo>
                  <a:pt x="1907286" y="1514093"/>
                </a:lnTo>
                <a:lnTo>
                  <a:pt x="1905000" y="1511808"/>
                </a:lnTo>
                <a:lnTo>
                  <a:pt x="1877568" y="1502664"/>
                </a:lnTo>
                <a:lnTo>
                  <a:pt x="1873758" y="1503426"/>
                </a:lnTo>
                <a:lnTo>
                  <a:pt x="1871471" y="1505711"/>
                </a:lnTo>
                <a:lnTo>
                  <a:pt x="1871471" y="1509521"/>
                </a:lnTo>
                <a:lnTo>
                  <a:pt x="1874520" y="1511808"/>
                </a:lnTo>
                <a:lnTo>
                  <a:pt x="1901952" y="1520952"/>
                </a:lnTo>
                <a:lnTo>
                  <a:pt x="1905000" y="1520189"/>
                </a:lnTo>
                <a:lnTo>
                  <a:pt x="1908048" y="1517904"/>
                </a:lnTo>
                <a:close/>
              </a:path>
              <a:path w="3102610" h="1889125">
                <a:moveTo>
                  <a:pt x="1971294" y="1538477"/>
                </a:moveTo>
                <a:lnTo>
                  <a:pt x="1970532" y="1534667"/>
                </a:lnTo>
                <a:lnTo>
                  <a:pt x="1968245" y="1532382"/>
                </a:lnTo>
                <a:lnTo>
                  <a:pt x="1940814" y="1523237"/>
                </a:lnTo>
                <a:lnTo>
                  <a:pt x="1937004" y="1523999"/>
                </a:lnTo>
                <a:lnTo>
                  <a:pt x="1934718" y="1526286"/>
                </a:lnTo>
                <a:lnTo>
                  <a:pt x="1935480" y="1530095"/>
                </a:lnTo>
                <a:lnTo>
                  <a:pt x="1937765" y="1532382"/>
                </a:lnTo>
                <a:lnTo>
                  <a:pt x="1965198" y="1541526"/>
                </a:lnTo>
                <a:lnTo>
                  <a:pt x="1969008" y="1540764"/>
                </a:lnTo>
                <a:lnTo>
                  <a:pt x="1971294" y="1538477"/>
                </a:lnTo>
                <a:close/>
              </a:path>
              <a:path w="3102610" h="1889125">
                <a:moveTo>
                  <a:pt x="2034539" y="1558289"/>
                </a:moveTo>
                <a:lnTo>
                  <a:pt x="2034539" y="1554480"/>
                </a:lnTo>
                <a:lnTo>
                  <a:pt x="2031492" y="1552193"/>
                </a:lnTo>
                <a:lnTo>
                  <a:pt x="2004059" y="1543811"/>
                </a:lnTo>
                <a:lnTo>
                  <a:pt x="2001012" y="1543811"/>
                </a:lnTo>
                <a:lnTo>
                  <a:pt x="1998726" y="1546860"/>
                </a:lnTo>
                <a:lnTo>
                  <a:pt x="1998726" y="1550670"/>
                </a:lnTo>
                <a:lnTo>
                  <a:pt x="2001774" y="1552955"/>
                </a:lnTo>
                <a:lnTo>
                  <a:pt x="2029206" y="1561337"/>
                </a:lnTo>
                <a:lnTo>
                  <a:pt x="2032254" y="1560576"/>
                </a:lnTo>
                <a:lnTo>
                  <a:pt x="2034539" y="1558289"/>
                </a:lnTo>
                <a:close/>
              </a:path>
              <a:path w="3102610" h="1889125">
                <a:moveTo>
                  <a:pt x="2098548" y="1578102"/>
                </a:moveTo>
                <a:lnTo>
                  <a:pt x="2097786" y="1574292"/>
                </a:lnTo>
                <a:lnTo>
                  <a:pt x="2095500" y="1572005"/>
                </a:lnTo>
                <a:lnTo>
                  <a:pt x="2068068" y="1563623"/>
                </a:lnTo>
                <a:lnTo>
                  <a:pt x="2064258" y="1563623"/>
                </a:lnTo>
                <a:lnTo>
                  <a:pt x="2061971" y="1566671"/>
                </a:lnTo>
                <a:lnTo>
                  <a:pt x="2062733" y="1570482"/>
                </a:lnTo>
                <a:lnTo>
                  <a:pt x="2065020" y="1572767"/>
                </a:lnTo>
                <a:lnTo>
                  <a:pt x="2092452" y="1581149"/>
                </a:lnTo>
                <a:lnTo>
                  <a:pt x="2096262" y="1580387"/>
                </a:lnTo>
                <a:lnTo>
                  <a:pt x="2098548" y="1578102"/>
                </a:lnTo>
                <a:close/>
              </a:path>
              <a:path w="3102610" h="1889125">
                <a:moveTo>
                  <a:pt x="2162556" y="1597152"/>
                </a:moveTo>
                <a:lnTo>
                  <a:pt x="2161794" y="1593342"/>
                </a:lnTo>
                <a:lnTo>
                  <a:pt x="2158746" y="1591055"/>
                </a:lnTo>
                <a:lnTo>
                  <a:pt x="2132076" y="1583436"/>
                </a:lnTo>
                <a:lnTo>
                  <a:pt x="2128266" y="1583436"/>
                </a:lnTo>
                <a:lnTo>
                  <a:pt x="2125980" y="1586483"/>
                </a:lnTo>
                <a:lnTo>
                  <a:pt x="2125980" y="1589532"/>
                </a:lnTo>
                <a:lnTo>
                  <a:pt x="2129028" y="1591817"/>
                </a:lnTo>
                <a:lnTo>
                  <a:pt x="2156460" y="1600199"/>
                </a:lnTo>
                <a:lnTo>
                  <a:pt x="2160270" y="1600199"/>
                </a:lnTo>
                <a:lnTo>
                  <a:pt x="2162556" y="1597152"/>
                </a:lnTo>
                <a:close/>
              </a:path>
              <a:path w="3102610" h="1889125">
                <a:moveTo>
                  <a:pt x="2225802" y="1616202"/>
                </a:moveTo>
                <a:lnTo>
                  <a:pt x="2225802" y="1613154"/>
                </a:lnTo>
                <a:lnTo>
                  <a:pt x="2222754" y="1610867"/>
                </a:lnTo>
                <a:lnTo>
                  <a:pt x="2195322" y="1602486"/>
                </a:lnTo>
                <a:lnTo>
                  <a:pt x="2192274" y="1602486"/>
                </a:lnTo>
                <a:lnTo>
                  <a:pt x="2189988" y="1605533"/>
                </a:lnTo>
                <a:lnTo>
                  <a:pt x="2189988" y="1609343"/>
                </a:lnTo>
                <a:lnTo>
                  <a:pt x="2193036" y="1611630"/>
                </a:lnTo>
                <a:lnTo>
                  <a:pt x="2220468" y="1620011"/>
                </a:lnTo>
                <a:lnTo>
                  <a:pt x="2223516" y="1619249"/>
                </a:lnTo>
                <a:lnTo>
                  <a:pt x="2225802" y="1616202"/>
                </a:lnTo>
                <a:close/>
              </a:path>
              <a:path w="3102610" h="1889125">
                <a:moveTo>
                  <a:pt x="2289810" y="1635252"/>
                </a:moveTo>
                <a:lnTo>
                  <a:pt x="2289810" y="1632204"/>
                </a:lnTo>
                <a:lnTo>
                  <a:pt x="2286762" y="1629918"/>
                </a:lnTo>
                <a:lnTo>
                  <a:pt x="2260854" y="1622298"/>
                </a:lnTo>
                <a:lnTo>
                  <a:pt x="2259330" y="1621536"/>
                </a:lnTo>
                <a:lnTo>
                  <a:pt x="2255520" y="1621536"/>
                </a:lnTo>
                <a:lnTo>
                  <a:pt x="2253234" y="1624583"/>
                </a:lnTo>
                <a:lnTo>
                  <a:pt x="2253996" y="1628394"/>
                </a:lnTo>
                <a:lnTo>
                  <a:pt x="2257044" y="1630680"/>
                </a:lnTo>
                <a:lnTo>
                  <a:pt x="2257806" y="1630680"/>
                </a:lnTo>
                <a:lnTo>
                  <a:pt x="2284476" y="1639062"/>
                </a:lnTo>
                <a:lnTo>
                  <a:pt x="2287524" y="1638300"/>
                </a:lnTo>
                <a:lnTo>
                  <a:pt x="2289810" y="1635252"/>
                </a:lnTo>
                <a:close/>
              </a:path>
              <a:path w="3102610" h="1889125">
                <a:moveTo>
                  <a:pt x="2353818" y="1654302"/>
                </a:moveTo>
                <a:lnTo>
                  <a:pt x="2353818" y="1650492"/>
                </a:lnTo>
                <a:lnTo>
                  <a:pt x="2350770" y="1648206"/>
                </a:lnTo>
                <a:lnTo>
                  <a:pt x="2333244" y="1642872"/>
                </a:lnTo>
                <a:lnTo>
                  <a:pt x="2323338" y="1640586"/>
                </a:lnTo>
                <a:lnTo>
                  <a:pt x="2319528" y="1640586"/>
                </a:lnTo>
                <a:lnTo>
                  <a:pt x="2317242" y="1643634"/>
                </a:lnTo>
                <a:lnTo>
                  <a:pt x="2318004" y="1647444"/>
                </a:lnTo>
                <a:lnTo>
                  <a:pt x="2320290" y="1649730"/>
                </a:lnTo>
                <a:lnTo>
                  <a:pt x="2330196" y="1652016"/>
                </a:lnTo>
                <a:lnTo>
                  <a:pt x="2347722" y="1657350"/>
                </a:lnTo>
                <a:lnTo>
                  <a:pt x="2351532" y="1657350"/>
                </a:lnTo>
                <a:lnTo>
                  <a:pt x="2353818" y="1654302"/>
                </a:lnTo>
                <a:close/>
              </a:path>
              <a:path w="3102610" h="1889125">
                <a:moveTo>
                  <a:pt x="2417826" y="1672590"/>
                </a:moveTo>
                <a:lnTo>
                  <a:pt x="2417826" y="1669542"/>
                </a:lnTo>
                <a:lnTo>
                  <a:pt x="2414778" y="1667256"/>
                </a:lnTo>
                <a:lnTo>
                  <a:pt x="2404872" y="1664208"/>
                </a:lnTo>
                <a:lnTo>
                  <a:pt x="2387346" y="1658874"/>
                </a:lnTo>
                <a:lnTo>
                  <a:pt x="2383536" y="1659636"/>
                </a:lnTo>
                <a:lnTo>
                  <a:pt x="2381250" y="1661922"/>
                </a:lnTo>
                <a:lnTo>
                  <a:pt x="2382012" y="1665732"/>
                </a:lnTo>
                <a:lnTo>
                  <a:pt x="2384298" y="1668018"/>
                </a:lnTo>
                <a:lnTo>
                  <a:pt x="2401824" y="1673352"/>
                </a:lnTo>
                <a:lnTo>
                  <a:pt x="2411730" y="1676400"/>
                </a:lnTo>
                <a:lnTo>
                  <a:pt x="2415540" y="1675638"/>
                </a:lnTo>
                <a:lnTo>
                  <a:pt x="2417826" y="1672590"/>
                </a:lnTo>
                <a:close/>
              </a:path>
              <a:path w="3102610" h="1889125">
                <a:moveTo>
                  <a:pt x="2481834" y="1691640"/>
                </a:moveTo>
                <a:lnTo>
                  <a:pt x="2481834" y="1687830"/>
                </a:lnTo>
                <a:lnTo>
                  <a:pt x="2478786" y="1685544"/>
                </a:lnTo>
                <a:lnTo>
                  <a:pt x="2474976" y="1684782"/>
                </a:lnTo>
                <a:lnTo>
                  <a:pt x="2451354" y="1677924"/>
                </a:lnTo>
                <a:lnTo>
                  <a:pt x="2447544" y="1677924"/>
                </a:lnTo>
                <a:lnTo>
                  <a:pt x="2445258" y="1680972"/>
                </a:lnTo>
                <a:lnTo>
                  <a:pt x="2446020" y="1684782"/>
                </a:lnTo>
                <a:lnTo>
                  <a:pt x="2449068" y="1687068"/>
                </a:lnTo>
                <a:lnTo>
                  <a:pt x="2472690" y="1693926"/>
                </a:lnTo>
                <a:lnTo>
                  <a:pt x="2476500" y="1694688"/>
                </a:lnTo>
                <a:lnTo>
                  <a:pt x="2479548" y="1694688"/>
                </a:lnTo>
                <a:lnTo>
                  <a:pt x="2481834" y="1691640"/>
                </a:lnTo>
                <a:close/>
              </a:path>
              <a:path w="3102610" h="1889125">
                <a:moveTo>
                  <a:pt x="2545842" y="1709928"/>
                </a:moveTo>
                <a:lnTo>
                  <a:pt x="2545842" y="1706118"/>
                </a:lnTo>
                <a:lnTo>
                  <a:pt x="2542794" y="1703832"/>
                </a:lnTo>
                <a:lnTo>
                  <a:pt x="2515362" y="1696212"/>
                </a:lnTo>
                <a:lnTo>
                  <a:pt x="2511552" y="1696212"/>
                </a:lnTo>
                <a:lnTo>
                  <a:pt x="2509266" y="1699260"/>
                </a:lnTo>
                <a:lnTo>
                  <a:pt x="2510028" y="1703070"/>
                </a:lnTo>
                <a:lnTo>
                  <a:pt x="2513076" y="1705356"/>
                </a:lnTo>
                <a:lnTo>
                  <a:pt x="2540508" y="1712976"/>
                </a:lnTo>
                <a:lnTo>
                  <a:pt x="2543556" y="1712976"/>
                </a:lnTo>
                <a:lnTo>
                  <a:pt x="2545842" y="1709928"/>
                </a:lnTo>
                <a:close/>
              </a:path>
              <a:path w="3102610" h="1889125">
                <a:moveTo>
                  <a:pt x="2609850" y="1728216"/>
                </a:moveTo>
                <a:lnTo>
                  <a:pt x="2609850" y="1724406"/>
                </a:lnTo>
                <a:lnTo>
                  <a:pt x="2606802" y="1722120"/>
                </a:lnTo>
                <a:lnTo>
                  <a:pt x="2579370" y="1714500"/>
                </a:lnTo>
                <a:lnTo>
                  <a:pt x="2575560" y="1715262"/>
                </a:lnTo>
                <a:lnTo>
                  <a:pt x="2573274" y="1717548"/>
                </a:lnTo>
                <a:lnTo>
                  <a:pt x="2574036" y="1721358"/>
                </a:lnTo>
                <a:lnTo>
                  <a:pt x="2577084" y="1723644"/>
                </a:lnTo>
                <a:lnTo>
                  <a:pt x="2604516" y="1731264"/>
                </a:lnTo>
                <a:lnTo>
                  <a:pt x="2608326" y="1731264"/>
                </a:lnTo>
                <a:lnTo>
                  <a:pt x="2609850" y="1728216"/>
                </a:lnTo>
                <a:close/>
              </a:path>
              <a:path w="3102610" h="1889125">
                <a:moveTo>
                  <a:pt x="2674620" y="1746504"/>
                </a:moveTo>
                <a:lnTo>
                  <a:pt x="2673858" y="1742694"/>
                </a:lnTo>
                <a:lnTo>
                  <a:pt x="2670810" y="1741170"/>
                </a:lnTo>
                <a:lnTo>
                  <a:pt x="2643378" y="1732788"/>
                </a:lnTo>
                <a:lnTo>
                  <a:pt x="2639568" y="1733550"/>
                </a:lnTo>
                <a:lnTo>
                  <a:pt x="2638044" y="1735836"/>
                </a:lnTo>
                <a:lnTo>
                  <a:pt x="2638044" y="1739646"/>
                </a:lnTo>
                <a:lnTo>
                  <a:pt x="2641092" y="1741932"/>
                </a:lnTo>
                <a:lnTo>
                  <a:pt x="2668524" y="1750314"/>
                </a:lnTo>
                <a:lnTo>
                  <a:pt x="2672334" y="1749552"/>
                </a:lnTo>
                <a:lnTo>
                  <a:pt x="2674620" y="1746504"/>
                </a:lnTo>
                <a:close/>
              </a:path>
              <a:path w="3102610" h="1889125">
                <a:moveTo>
                  <a:pt x="2738628" y="1764792"/>
                </a:moveTo>
                <a:lnTo>
                  <a:pt x="2737866" y="1761744"/>
                </a:lnTo>
                <a:lnTo>
                  <a:pt x="2734818" y="1759458"/>
                </a:lnTo>
                <a:lnTo>
                  <a:pt x="2707386" y="1751076"/>
                </a:lnTo>
                <a:lnTo>
                  <a:pt x="2704338" y="1751838"/>
                </a:lnTo>
                <a:lnTo>
                  <a:pt x="2702052" y="1754886"/>
                </a:lnTo>
                <a:lnTo>
                  <a:pt x="2702052" y="1757934"/>
                </a:lnTo>
                <a:lnTo>
                  <a:pt x="2705100" y="1760220"/>
                </a:lnTo>
                <a:lnTo>
                  <a:pt x="2732532" y="1768602"/>
                </a:lnTo>
                <a:lnTo>
                  <a:pt x="2736342" y="1767840"/>
                </a:lnTo>
                <a:lnTo>
                  <a:pt x="2738628" y="1764792"/>
                </a:lnTo>
                <a:close/>
              </a:path>
              <a:path w="3102610" h="1889125">
                <a:moveTo>
                  <a:pt x="2802636" y="1783842"/>
                </a:moveTo>
                <a:lnTo>
                  <a:pt x="2801874" y="1780032"/>
                </a:lnTo>
                <a:lnTo>
                  <a:pt x="2798826" y="1777746"/>
                </a:lnTo>
                <a:lnTo>
                  <a:pt x="2771394" y="1770126"/>
                </a:lnTo>
                <a:lnTo>
                  <a:pt x="2768346" y="1770126"/>
                </a:lnTo>
                <a:lnTo>
                  <a:pt x="2766060" y="1773174"/>
                </a:lnTo>
                <a:lnTo>
                  <a:pt x="2766060" y="1776984"/>
                </a:lnTo>
                <a:lnTo>
                  <a:pt x="2769108" y="1779270"/>
                </a:lnTo>
                <a:lnTo>
                  <a:pt x="2796540" y="1786890"/>
                </a:lnTo>
                <a:lnTo>
                  <a:pt x="2800350" y="1786890"/>
                </a:lnTo>
                <a:lnTo>
                  <a:pt x="2802636" y="1783842"/>
                </a:lnTo>
                <a:close/>
              </a:path>
              <a:path w="3102610" h="1889125">
                <a:moveTo>
                  <a:pt x="2866644" y="1802130"/>
                </a:moveTo>
                <a:lnTo>
                  <a:pt x="2865882" y="1799082"/>
                </a:lnTo>
                <a:lnTo>
                  <a:pt x="2862834" y="1796796"/>
                </a:lnTo>
                <a:lnTo>
                  <a:pt x="2859024" y="1795272"/>
                </a:lnTo>
                <a:lnTo>
                  <a:pt x="2835402" y="1788414"/>
                </a:lnTo>
                <a:lnTo>
                  <a:pt x="2832354" y="1789176"/>
                </a:lnTo>
                <a:lnTo>
                  <a:pt x="2830068" y="1791462"/>
                </a:lnTo>
                <a:lnTo>
                  <a:pt x="2830068" y="1795272"/>
                </a:lnTo>
                <a:lnTo>
                  <a:pt x="2833116" y="1797558"/>
                </a:lnTo>
                <a:lnTo>
                  <a:pt x="2855976" y="1804416"/>
                </a:lnTo>
                <a:lnTo>
                  <a:pt x="2860548" y="1805940"/>
                </a:lnTo>
                <a:lnTo>
                  <a:pt x="2864358" y="1805178"/>
                </a:lnTo>
                <a:lnTo>
                  <a:pt x="2866644" y="1802130"/>
                </a:lnTo>
                <a:close/>
              </a:path>
              <a:path w="3102610" h="1889125">
                <a:moveTo>
                  <a:pt x="2929890" y="1821942"/>
                </a:moveTo>
                <a:lnTo>
                  <a:pt x="2929890" y="1818132"/>
                </a:lnTo>
                <a:lnTo>
                  <a:pt x="2926842" y="1815846"/>
                </a:lnTo>
                <a:lnTo>
                  <a:pt x="2913888" y="1812036"/>
                </a:lnTo>
                <a:lnTo>
                  <a:pt x="2899410" y="1807464"/>
                </a:lnTo>
                <a:lnTo>
                  <a:pt x="2896362" y="1807464"/>
                </a:lnTo>
                <a:lnTo>
                  <a:pt x="2894076" y="1810512"/>
                </a:lnTo>
                <a:lnTo>
                  <a:pt x="2894076" y="1814322"/>
                </a:lnTo>
                <a:lnTo>
                  <a:pt x="2897124" y="1816608"/>
                </a:lnTo>
                <a:lnTo>
                  <a:pt x="2911602" y="1821180"/>
                </a:lnTo>
                <a:lnTo>
                  <a:pt x="2924556" y="1824990"/>
                </a:lnTo>
                <a:lnTo>
                  <a:pt x="2927604" y="1824228"/>
                </a:lnTo>
                <a:lnTo>
                  <a:pt x="2929890" y="1821942"/>
                </a:lnTo>
                <a:close/>
              </a:path>
              <a:path w="3102610" h="1889125">
                <a:moveTo>
                  <a:pt x="2993898" y="1840991"/>
                </a:moveTo>
                <a:lnTo>
                  <a:pt x="2993898" y="1837943"/>
                </a:lnTo>
                <a:lnTo>
                  <a:pt x="2990850" y="1834895"/>
                </a:lnTo>
                <a:lnTo>
                  <a:pt x="2966466" y="1828037"/>
                </a:lnTo>
                <a:lnTo>
                  <a:pt x="2963418" y="1826513"/>
                </a:lnTo>
                <a:lnTo>
                  <a:pt x="2959608" y="1827275"/>
                </a:lnTo>
                <a:lnTo>
                  <a:pt x="2957322" y="1830323"/>
                </a:lnTo>
                <a:lnTo>
                  <a:pt x="2958084" y="1833371"/>
                </a:lnTo>
                <a:lnTo>
                  <a:pt x="2960370" y="1835657"/>
                </a:lnTo>
                <a:lnTo>
                  <a:pt x="2964180" y="1837181"/>
                </a:lnTo>
                <a:lnTo>
                  <a:pt x="2987802" y="1844039"/>
                </a:lnTo>
                <a:lnTo>
                  <a:pt x="2991612" y="1844039"/>
                </a:lnTo>
                <a:lnTo>
                  <a:pt x="2993898" y="1840991"/>
                </a:lnTo>
                <a:close/>
              </a:path>
              <a:path w="3102610" h="1889125">
                <a:moveTo>
                  <a:pt x="3045714" y="1884933"/>
                </a:moveTo>
                <a:lnTo>
                  <a:pt x="3045714" y="1857755"/>
                </a:lnTo>
                <a:lnTo>
                  <a:pt x="3043428" y="1860803"/>
                </a:lnTo>
                <a:lnTo>
                  <a:pt x="3040380" y="1860803"/>
                </a:lnTo>
                <a:lnTo>
                  <a:pt x="3027885" y="1857234"/>
                </a:lnTo>
                <a:lnTo>
                  <a:pt x="3017520" y="1888997"/>
                </a:lnTo>
                <a:lnTo>
                  <a:pt x="3045714" y="1884933"/>
                </a:lnTo>
                <a:close/>
              </a:path>
              <a:path w="3102610" h="1889125">
                <a:moveTo>
                  <a:pt x="3030859" y="1848118"/>
                </a:moveTo>
                <a:lnTo>
                  <a:pt x="3027426" y="1847087"/>
                </a:lnTo>
                <a:lnTo>
                  <a:pt x="3023616" y="1847087"/>
                </a:lnTo>
                <a:lnTo>
                  <a:pt x="3021330" y="1850135"/>
                </a:lnTo>
                <a:lnTo>
                  <a:pt x="3021330" y="1853183"/>
                </a:lnTo>
                <a:lnTo>
                  <a:pt x="3024378" y="1856231"/>
                </a:lnTo>
                <a:lnTo>
                  <a:pt x="3027885" y="1857234"/>
                </a:lnTo>
                <a:lnTo>
                  <a:pt x="3030859" y="1848118"/>
                </a:lnTo>
                <a:close/>
              </a:path>
              <a:path w="3102610" h="1889125">
                <a:moveTo>
                  <a:pt x="3045714" y="1857755"/>
                </a:moveTo>
                <a:lnTo>
                  <a:pt x="3045714" y="1854707"/>
                </a:lnTo>
                <a:lnTo>
                  <a:pt x="3042666" y="1851659"/>
                </a:lnTo>
                <a:lnTo>
                  <a:pt x="3030859" y="1848118"/>
                </a:lnTo>
                <a:lnTo>
                  <a:pt x="3027885" y="1857234"/>
                </a:lnTo>
                <a:lnTo>
                  <a:pt x="3040380" y="1860803"/>
                </a:lnTo>
                <a:lnTo>
                  <a:pt x="3043428" y="1860803"/>
                </a:lnTo>
                <a:lnTo>
                  <a:pt x="3045714" y="1857755"/>
                </a:lnTo>
                <a:close/>
              </a:path>
              <a:path w="3102610" h="1889125">
                <a:moveTo>
                  <a:pt x="3102102" y="1876805"/>
                </a:moveTo>
                <a:lnTo>
                  <a:pt x="3041142" y="1816607"/>
                </a:lnTo>
                <a:lnTo>
                  <a:pt x="3030859" y="1848118"/>
                </a:lnTo>
                <a:lnTo>
                  <a:pt x="3042666" y="1851659"/>
                </a:lnTo>
                <a:lnTo>
                  <a:pt x="3045714" y="1854707"/>
                </a:lnTo>
                <a:lnTo>
                  <a:pt x="3045714" y="1884933"/>
                </a:lnTo>
                <a:lnTo>
                  <a:pt x="3102102" y="1876805"/>
                </a:lnTo>
                <a:close/>
              </a:path>
            </a:pathLst>
          </a:custGeom>
          <a:solidFill>
            <a:srgbClr val="008000"/>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54" name="object 54"/>
          <p:cNvSpPr/>
          <p:nvPr/>
        </p:nvSpPr>
        <p:spPr>
          <a:xfrm>
            <a:off x="6394589" y="3228594"/>
            <a:ext cx="680720" cy="1805305"/>
          </a:xfrm>
          <a:custGeom>
            <a:avLst/>
            <a:gdLst/>
            <a:ahLst/>
            <a:cxnLst/>
            <a:rect l="l" t="t" r="r" b="b"/>
            <a:pathLst>
              <a:path w="680720" h="1805304">
                <a:moveTo>
                  <a:pt x="28956" y="25908"/>
                </a:moveTo>
                <a:lnTo>
                  <a:pt x="27432" y="22860"/>
                </a:lnTo>
                <a:lnTo>
                  <a:pt x="8382" y="1524"/>
                </a:lnTo>
                <a:lnTo>
                  <a:pt x="4572" y="0"/>
                </a:lnTo>
                <a:lnTo>
                  <a:pt x="1524" y="1524"/>
                </a:lnTo>
                <a:lnTo>
                  <a:pt x="0" y="4572"/>
                </a:lnTo>
                <a:lnTo>
                  <a:pt x="1524" y="8382"/>
                </a:lnTo>
                <a:lnTo>
                  <a:pt x="20574" y="28956"/>
                </a:lnTo>
                <a:lnTo>
                  <a:pt x="24384" y="30480"/>
                </a:lnTo>
                <a:lnTo>
                  <a:pt x="27432" y="28956"/>
                </a:lnTo>
                <a:lnTo>
                  <a:pt x="28956" y="25908"/>
                </a:lnTo>
                <a:close/>
              </a:path>
              <a:path w="680720" h="1805304">
                <a:moveTo>
                  <a:pt x="74676" y="74676"/>
                </a:moveTo>
                <a:lnTo>
                  <a:pt x="73152" y="71628"/>
                </a:lnTo>
                <a:lnTo>
                  <a:pt x="68580" y="67056"/>
                </a:lnTo>
                <a:lnTo>
                  <a:pt x="53340" y="50292"/>
                </a:lnTo>
                <a:lnTo>
                  <a:pt x="50292" y="48768"/>
                </a:lnTo>
                <a:lnTo>
                  <a:pt x="47244" y="50292"/>
                </a:lnTo>
                <a:lnTo>
                  <a:pt x="45720" y="53340"/>
                </a:lnTo>
                <a:lnTo>
                  <a:pt x="46482" y="57150"/>
                </a:lnTo>
                <a:lnTo>
                  <a:pt x="61722" y="73152"/>
                </a:lnTo>
                <a:lnTo>
                  <a:pt x="66294" y="77724"/>
                </a:lnTo>
                <a:lnTo>
                  <a:pt x="69342" y="79248"/>
                </a:lnTo>
                <a:lnTo>
                  <a:pt x="73152" y="78486"/>
                </a:lnTo>
                <a:lnTo>
                  <a:pt x="74676" y="74676"/>
                </a:lnTo>
                <a:close/>
              </a:path>
              <a:path w="680720" h="1805304">
                <a:moveTo>
                  <a:pt x="118872" y="124206"/>
                </a:moveTo>
                <a:lnTo>
                  <a:pt x="117348" y="121158"/>
                </a:lnTo>
                <a:lnTo>
                  <a:pt x="99060" y="99822"/>
                </a:lnTo>
                <a:lnTo>
                  <a:pt x="95250" y="98298"/>
                </a:lnTo>
                <a:lnTo>
                  <a:pt x="92202" y="99060"/>
                </a:lnTo>
                <a:lnTo>
                  <a:pt x="90678" y="102870"/>
                </a:lnTo>
                <a:lnTo>
                  <a:pt x="91440" y="105918"/>
                </a:lnTo>
                <a:lnTo>
                  <a:pt x="92202" y="106680"/>
                </a:lnTo>
                <a:lnTo>
                  <a:pt x="110490" y="127254"/>
                </a:lnTo>
                <a:lnTo>
                  <a:pt x="113538" y="128778"/>
                </a:lnTo>
                <a:lnTo>
                  <a:pt x="117348" y="128016"/>
                </a:lnTo>
                <a:lnTo>
                  <a:pt x="118872" y="124206"/>
                </a:lnTo>
                <a:close/>
              </a:path>
              <a:path w="680720" h="1805304">
                <a:moveTo>
                  <a:pt x="162306" y="175260"/>
                </a:moveTo>
                <a:lnTo>
                  <a:pt x="161544" y="171450"/>
                </a:lnTo>
                <a:lnTo>
                  <a:pt x="158496" y="168402"/>
                </a:lnTo>
                <a:lnTo>
                  <a:pt x="142494" y="150114"/>
                </a:lnTo>
                <a:lnTo>
                  <a:pt x="139446" y="148590"/>
                </a:lnTo>
                <a:lnTo>
                  <a:pt x="136398" y="149352"/>
                </a:lnTo>
                <a:lnTo>
                  <a:pt x="134112" y="152400"/>
                </a:lnTo>
                <a:lnTo>
                  <a:pt x="135636" y="156210"/>
                </a:lnTo>
                <a:lnTo>
                  <a:pt x="151638" y="174498"/>
                </a:lnTo>
                <a:lnTo>
                  <a:pt x="153924" y="177546"/>
                </a:lnTo>
                <a:lnTo>
                  <a:pt x="156972" y="179832"/>
                </a:lnTo>
                <a:lnTo>
                  <a:pt x="160782" y="178308"/>
                </a:lnTo>
                <a:lnTo>
                  <a:pt x="162306" y="175260"/>
                </a:lnTo>
                <a:close/>
              </a:path>
              <a:path w="680720" h="1805304">
                <a:moveTo>
                  <a:pt x="204216" y="227076"/>
                </a:moveTo>
                <a:lnTo>
                  <a:pt x="203454" y="223266"/>
                </a:lnTo>
                <a:lnTo>
                  <a:pt x="201930" y="221742"/>
                </a:lnTo>
                <a:lnTo>
                  <a:pt x="187452" y="203454"/>
                </a:lnTo>
                <a:lnTo>
                  <a:pt x="185928" y="201168"/>
                </a:lnTo>
                <a:lnTo>
                  <a:pt x="182118" y="199644"/>
                </a:lnTo>
                <a:lnTo>
                  <a:pt x="179070" y="200406"/>
                </a:lnTo>
                <a:lnTo>
                  <a:pt x="177546" y="203454"/>
                </a:lnTo>
                <a:lnTo>
                  <a:pt x="178308" y="207264"/>
                </a:lnTo>
                <a:lnTo>
                  <a:pt x="180594" y="209550"/>
                </a:lnTo>
                <a:lnTo>
                  <a:pt x="195072" y="227838"/>
                </a:lnTo>
                <a:lnTo>
                  <a:pt x="195834" y="229362"/>
                </a:lnTo>
                <a:lnTo>
                  <a:pt x="198882" y="231648"/>
                </a:lnTo>
                <a:lnTo>
                  <a:pt x="202692" y="230124"/>
                </a:lnTo>
                <a:lnTo>
                  <a:pt x="204216" y="227076"/>
                </a:lnTo>
                <a:close/>
              </a:path>
              <a:path w="680720" h="1805304">
                <a:moveTo>
                  <a:pt x="244602" y="280416"/>
                </a:moveTo>
                <a:lnTo>
                  <a:pt x="243840" y="276606"/>
                </a:lnTo>
                <a:lnTo>
                  <a:pt x="230886" y="259080"/>
                </a:lnTo>
                <a:lnTo>
                  <a:pt x="227076" y="253746"/>
                </a:lnTo>
                <a:lnTo>
                  <a:pt x="223266" y="252222"/>
                </a:lnTo>
                <a:lnTo>
                  <a:pt x="220218" y="252984"/>
                </a:lnTo>
                <a:lnTo>
                  <a:pt x="217932" y="256032"/>
                </a:lnTo>
                <a:lnTo>
                  <a:pt x="219456" y="259842"/>
                </a:lnTo>
                <a:lnTo>
                  <a:pt x="223266" y="265176"/>
                </a:lnTo>
                <a:lnTo>
                  <a:pt x="236220" y="282702"/>
                </a:lnTo>
                <a:lnTo>
                  <a:pt x="239268" y="284226"/>
                </a:lnTo>
                <a:lnTo>
                  <a:pt x="242316" y="283464"/>
                </a:lnTo>
                <a:lnTo>
                  <a:pt x="244602" y="280416"/>
                </a:lnTo>
                <a:close/>
              </a:path>
              <a:path w="680720" h="1805304">
                <a:moveTo>
                  <a:pt x="282702" y="335280"/>
                </a:moveTo>
                <a:lnTo>
                  <a:pt x="281940" y="332232"/>
                </a:lnTo>
                <a:lnTo>
                  <a:pt x="272034" y="317754"/>
                </a:lnTo>
                <a:lnTo>
                  <a:pt x="265938" y="307848"/>
                </a:lnTo>
                <a:lnTo>
                  <a:pt x="262890" y="306324"/>
                </a:lnTo>
                <a:lnTo>
                  <a:pt x="259080" y="307086"/>
                </a:lnTo>
                <a:lnTo>
                  <a:pt x="256794" y="310134"/>
                </a:lnTo>
                <a:lnTo>
                  <a:pt x="257556" y="313944"/>
                </a:lnTo>
                <a:lnTo>
                  <a:pt x="264414" y="323088"/>
                </a:lnTo>
                <a:lnTo>
                  <a:pt x="273558" y="337566"/>
                </a:lnTo>
                <a:lnTo>
                  <a:pt x="276606" y="339090"/>
                </a:lnTo>
                <a:lnTo>
                  <a:pt x="280416" y="338328"/>
                </a:lnTo>
                <a:lnTo>
                  <a:pt x="282702" y="335280"/>
                </a:lnTo>
                <a:close/>
              </a:path>
              <a:path w="680720" h="1805304">
                <a:moveTo>
                  <a:pt x="317754" y="392430"/>
                </a:moveTo>
                <a:lnTo>
                  <a:pt x="317754" y="388620"/>
                </a:lnTo>
                <a:lnTo>
                  <a:pt x="312420" y="380238"/>
                </a:lnTo>
                <a:lnTo>
                  <a:pt x="302514" y="364236"/>
                </a:lnTo>
                <a:lnTo>
                  <a:pt x="299466" y="361950"/>
                </a:lnTo>
                <a:lnTo>
                  <a:pt x="295656" y="362712"/>
                </a:lnTo>
                <a:lnTo>
                  <a:pt x="294132" y="365760"/>
                </a:lnTo>
                <a:lnTo>
                  <a:pt x="294132" y="368808"/>
                </a:lnTo>
                <a:lnTo>
                  <a:pt x="304038" y="384810"/>
                </a:lnTo>
                <a:lnTo>
                  <a:pt x="309372" y="393192"/>
                </a:lnTo>
                <a:lnTo>
                  <a:pt x="312420" y="395478"/>
                </a:lnTo>
                <a:lnTo>
                  <a:pt x="315468" y="395478"/>
                </a:lnTo>
                <a:lnTo>
                  <a:pt x="317754" y="392430"/>
                </a:lnTo>
                <a:close/>
              </a:path>
              <a:path w="680720" h="1805304">
                <a:moveTo>
                  <a:pt x="350520" y="450342"/>
                </a:moveTo>
                <a:lnTo>
                  <a:pt x="350520" y="446532"/>
                </a:lnTo>
                <a:lnTo>
                  <a:pt x="338328" y="424434"/>
                </a:lnTo>
                <a:lnTo>
                  <a:pt x="336804" y="421386"/>
                </a:lnTo>
                <a:lnTo>
                  <a:pt x="333756" y="419100"/>
                </a:lnTo>
                <a:lnTo>
                  <a:pt x="329946" y="419862"/>
                </a:lnTo>
                <a:lnTo>
                  <a:pt x="327660" y="422910"/>
                </a:lnTo>
                <a:lnTo>
                  <a:pt x="328422" y="425958"/>
                </a:lnTo>
                <a:lnTo>
                  <a:pt x="329946" y="429006"/>
                </a:lnTo>
                <a:lnTo>
                  <a:pt x="342138" y="451104"/>
                </a:lnTo>
                <a:lnTo>
                  <a:pt x="345186" y="453390"/>
                </a:lnTo>
                <a:lnTo>
                  <a:pt x="348234" y="453390"/>
                </a:lnTo>
                <a:lnTo>
                  <a:pt x="350520" y="450342"/>
                </a:lnTo>
                <a:close/>
              </a:path>
              <a:path w="680720" h="1805304">
                <a:moveTo>
                  <a:pt x="381000" y="509778"/>
                </a:moveTo>
                <a:lnTo>
                  <a:pt x="381000" y="506730"/>
                </a:lnTo>
                <a:lnTo>
                  <a:pt x="374904" y="493776"/>
                </a:lnTo>
                <a:lnTo>
                  <a:pt x="368046" y="480822"/>
                </a:lnTo>
                <a:lnTo>
                  <a:pt x="364998" y="478536"/>
                </a:lnTo>
                <a:lnTo>
                  <a:pt x="361950" y="478536"/>
                </a:lnTo>
                <a:lnTo>
                  <a:pt x="358902" y="481584"/>
                </a:lnTo>
                <a:lnTo>
                  <a:pt x="359664" y="484632"/>
                </a:lnTo>
                <a:lnTo>
                  <a:pt x="366522" y="498348"/>
                </a:lnTo>
                <a:lnTo>
                  <a:pt x="371856" y="510540"/>
                </a:lnTo>
                <a:lnTo>
                  <a:pt x="374904" y="512826"/>
                </a:lnTo>
                <a:lnTo>
                  <a:pt x="378714" y="512826"/>
                </a:lnTo>
                <a:lnTo>
                  <a:pt x="381000" y="509778"/>
                </a:lnTo>
                <a:close/>
              </a:path>
              <a:path w="680720" h="1805304">
                <a:moveTo>
                  <a:pt x="408432" y="570738"/>
                </a:moveTo>
                <a:lnTo>
                  <a:pt x="408432" y="566928"/>
                </a:lnTo>
                <a:lnTo>
                  <a:pt x="397764" y="544068"/>
                </a:lnTo>
                <a:lnTo>
                  <a:pt x="397002" y="541020"/>
                </a:lnTo>
                <a:lnTo>
                  <a:pt x="393954" y="538734"/>
                </a:lnTo>
                <a:lnTo>
                  <a:pt x="390144" y="538734"/>
                </a:lnTo>
                <a:lnTo>
                  <a:pt x="387858" y="541020"/>
                </a:lnTo>
                <a:lnTo>
                  <a:pt x="387858" y="544830"/>
                </a:lnTo>
                <a:lnTo>
                  <a:pt x="389382" y="547878"/>
                </a:lnTo>
                <a:lnTo>
                  <a:pt x="399288" y="570738"/>
                </a:lnTo>
                <a:lnTo>
                  <a:pt x="402336" y="573786"/>
                </a:lnTo>
                <a:lnTo>
                  <a:pt x="405384" y="573786"/>
                </a:lnTo>
                <a:lnTo>
                  <a:pt x="408432" y="570738"/>
                </a:lnTo>
                <a:close/>
              </a:path>
              <a:path w="680720" h="1805304">
                <a:moveTo>
                  <a:pt x="432816" y="633222"/>
                </a:moveTo>
                <a:lnTo>
                  <a:pt x="432816" y="629412"/>
                </a:lnTo>
                <a:lnTo>
                  <a:pt x="422910" y="602742"/>
                </a:lnTo>
                <a:lnTo>
                  <a:pt x="420624" y="599694"/>
                </a:lnTo>
                <a:lnTo>
                  <a:pt x="416814" y="599694"/>
                </a:lnTo>
                <a:lnTo>
                  <a:pt x="413766" y="602742"/>
                </a:lnTo>
                <a:lnTo>
                  <a:pt x="413766" y="605790"/>
                </a:lnTo>
                <a:lnTo>
                  <a:pt x="422148" y="626364"/>
                </a:lnTo>
                <a:lnTo>
                  <a:pt x="424434" y="632460"/>
                </a:lnTo>
                <a:lnTo>
                  <a:pt x="426720" y="635508"/>
                </a:lnTo>
                <a:lnTo>
                  <a:pt x="430530" y="635508"/>
                </a:lnTo>
                <a:lnTo>
                  <a:pt x="432816" y="633222"/>
                </a:lnTo>
                <a:close/>
              </a:path>
              <a:path w="680720" h="1805304">
                <a:moveTo>
                  <a:pt x="454914" y="696468"/>
                </a:moveTo>
                <a:lnTo>
                  <a:pt x="454914" y="692658"/>
                </a:lnTo>
                <a:lnTo>
                  <a:pt x="445770" y="665226"/>
                </a:lnTo>
                <a:lnTo>
                  <a:pt x="443484" y="662940"/>
                </a:lnTo>
                <a:lnTo>
                  <a:pt x="439674" y="662178"/>
                </a:lnTo>
                <a:lnTo>
                  <a:pt x="437388" y="665226"/>
                </a:lnTo>
                <a:lnTo>
                  <a:pt x="436626" y="668274"/>
                </a:lnTo>
                <a:lnTo>
                  <a:pt x="445770" y="695706"/>
                </a:lnTo>
                <a:lnTo>
                  <a:pt x="448818" y="697992"/>
                </a:lnTo>
                <a:lnTo>
                  <a:pt x="451866" y="698754"/>
                </a:lnTo>
                <a:lnTo>
                  <a:pt x="454914" y="696468"/>
                </a:lnTo>
                <a:close/>
              </a:path>
              <a:path w="680720" h="1805304">
                <a:moveTo>
                  <a:pt x="475488" y="755904"/>
                </a:moveTo>
                <a:lnTo>
                  <a:pt x="467106" y="729234"/>
                </a:lnTo>
                <a:lnTo>
                  <a:pt x="464820" y="726186"/>
                </a:lnTo>
                <a:lnTo>
                  <a:pt x="461010" y="725424"/>
                </a:lnTo>
                <a:lnTo>
                  <a:pt x="457962" y="727710"/>
                </a:lnTo>
                <a:lnTo>
                  <a:pt x="457962" y="731520"/>
                </a:lnTo>
                <a:lnTo>
                  <a:pt x="466344" y="758952"/>
                </a:lnTo>
                <a:lnTo>
                  <a:pt x="468630" y="762000"/>
                </a:lnTo>
                <a:lnTo>
                  <a:pt x="471678" y="762000"/>
                </a:lnTo>
                <a:lnTo>
                  <a:pt x="474726" y="759714"/>
                </a:lnTo>
                <a:lnTo>
                  <a:pt x="475488" y="755904"/>
                </a:lnTo>
                <a:close/>
              </a:path>
              <a:path w="680720" h="1805304">
                <a:moveTo>
                  <a:pt x="493014" y="824484"/>
                </a:moveTo>
                <a:lnTo>
                  <a:pt x="493014" y="820674"/>
                </a:lnTo>
                <a:lnTo>
                  <a:pt x="485394" y="793242"/>
                </a:lnTo>
                <a:lnTo>
                  <a:pt x="483108" y="790194"/>
                </a:lnTo>
                <a:lnTo>
                  <a:pt x="480060" y="789432"/>
                </a:lnTo>
                <a:lnTo>
                  <a:pt x="477012" y="791718"/>
                </a:lnTo>
                <a:lnTo>
                  <a:pt x="476250" y="795528"/>
                </a:lnTo>
                <a:lnTo>
                  <a:pt x="483870" y="822960"/>
                </a:lnTo>
                <a:lnTo>
                  <a:pt x="486156" y="826008"/>
                </a:lnTo>
                <a:lnTo>
                  <a:pt x="489966" y="826008"/>
                </a:lnTo>
                <a:lnTo>
                  <a:pt x="493014" y="824484"/>
                </a:lnTo>
                <a:close/>
              </a:path>
              <a:path w="680720" h="1805304">
                <a:moveTo>
                  <a:pt x="509778" y="885444"/>
                </a:moveTo>
                <a:lnTo>
                  <a:pt x="502920" y="857250"/>
                </a:lnTo>
                <a:lnTo>
                  <a:pt x="500634" y="854964"/>
                </a:lnTo>
                <a:lnTo>
                  <a:pt x="496824" y="854202"/>
                </a:lnTo>
                <a:lnTo>
                  <a:pt x="493776" y="856488"/>
                </a:lnTo>
                <a:lnTo>
                  <a:pt x="493776" y="859536"/>
                </a:lnTo>
                <a:lnTo>
                  <a:pt x="500634" y="887730"/>
                </a:lnTo>
                <a:lnTo>
                  <a:pt x="502920" y="890778"/>
                </a:lnTo>
                <a:lnTo>
                  <a:pt x="505968" y="890778"/>
                </a:lnTo>
                <a:lnTo>
                  <a:pt x="509016" y="889254"/>
                </a:lnTo>
                <a:lnTo>
                  <a:pt x="509778" y="885444"/>
                </a:lnTo>
                <a:close/>
              </a:path>
              <a:path w="680720" h="1805304">
                <a:moveTo>
                  <a:pt x="525018" y="950214"/>
                </a:moveTo>
                <a:lnTo>
                  <a:pt x="518160" y="922782"/>
                </a:lnTo>
                <a:lnTo>
                  <a:pt x="516636" y="919734"/>
                </a:lnTo>
                <a:lnTo>
                  <a:pt x="512826" y="918972"/>
                </a:lnTo>
                <a:lnTo>
                  <a:pt x="509778" y="921258"/>
                </a:lnTo>
                <a:lnTo>
                  <a:pt x="509016" y="924306"/>
                </a:lnTo>
                <a:lnTo>
                  <a:pt x="515112" y="952500"/>
                </a:lnTo>
                <a:lnTo>
                  <a:pt x="517398" y="955548"/>
                </a:lnTo>
                <a:lnTo>
                  <a:pt x="521208" y="956310"/>
                </a:lnTo>
                <a:lnTo>
                  <a:pt x="524256" y="954024"/>
                </a:lnTo>
                <a:lnTo>
                  <a:pt x="525018" y="950214"/>
                </a:lnTo>
                <a:close/>
              </a:path>
              <a:path w="680720" h="1805304">
                <a:moveTo>
                  <a:pt x="538734" y="1015746"/>
                </a:moveTo>
                <a:lnTo>
                  <a:pt x="532638" y="987552"/>
                </a:lnTo>
                <a:lnTo>
                  <a:pt x="531114" y="984504"/>
                </a:lnTo>
                <a:lnTo>
                  <a:pt x="527304" y="983742"/>
                </a:lnTo>
                <a:lnTo>
                  <a:pt x="524256" y="986028"/>
                </a:lnTo>
                <a:lnTo>
                  <a:pt x="523494" y="989838"/>
                </a:lnTo>
                <a:lnTo>
                  <a:pt x="529590" y="1017270"/>
                </a:lnTo>
                <a:lnTo>
                  <a:pt x="531114" y="1020318"/>
                </a:lnTo>
                <a:lnTo>
                  <a:pt x="534924" y="1021080"/>
                </a:lnTo>
                <a:lnTo>
                  <a:pt x="537972" y="1019556"/>
                </a:lnTo>
                <a:lnTo>
                  <a:pt x="538734" y="1015746"/>
                </a:lnTo>
                <a:close/>
              </a:path>
              <a:path w="680720" h="1805304">
                <a:moveTo>
                  <a:pt x="551688" y="1081278"/>
                </a:moveTo>
                <a:lnTo>
                  <a:pt x="546354" y="1053084"/>
                </a:lnTo>
                <a:lnTo>
                  <a:pt x="544068" y="1050036"/>
                </a:lnTo>
                <a:lnTo>
                  <a:pt x="540258" y="1049274"/>
                </a:lnTo>
                <a:lnTo>
                  <a:pt x="537210" y="1051560"/>
                </a:lnTo>
                <a:lnTo>
                  <a:pt x="536448" y="1054608"/>
                </a:lnTo>
                <a:lnTo>
                  <a:pt x="541782" y="1082802"/>
                </a:lnTo>
                <a:lnTo>
                  <a:pt x="544068" y="1085850"/>
                </a:lnTo>
                <a:lnTo>
                  <a:pt x="547878" y="1086612"/>
                </a:lnTo>
                <a:lnTo>
                  <a:pt x="550926" y="1084326"/>
                </a:lnTo>
                <a:lnTo>
                  <a:pt x="551688" y="1081278"/>
                </a:lnTo>
                <a:close/>
              </a:path>
              <a:path w="680720" h="1805304">
                <a:moveTo>
                  <a:pt x="563118" y="1146810"/>
                </a:moveTo>
                <a:lnTo>
                  <a:pt x="558546" y="1118616"/>
                </a:lnTo>
                <a:lnTo>
                  <a:pt x="556260" y="1115568"/>
                </a:lnTo>
                <a:lnTo>
                  <a:pt x="553212" y="1114806"/>
                </a:lnTo>
                <a:lnTo>
                  <a:pt x="550164" y="1117092"/>
                </a:lnTo>
                <a:lnTo>
                  <a:pt x="549402" y="1120140"/>
                </a:lnTo>
                <a:lnTo>
                  <a:pt x="553974" y="1148334"/>
                </a:lnTo>
                <a:lnTo>
                  <a:pt x="556260" y="1151382"/>
                </a:lnTo>
                <a:lnTo>
                  <a:pt x="559308" y="1152144"/>
                </a:lnTo>
                <a:lnTo>
                  <a:pt x="562356" y="1150620"/>
                </a:lnTo>
                <a:lnTo>
                  <a:pt x="563118" y="1146810"/>
                </a:lnTo>
                <a:close/>
              </a:path>
              <a:path w="680720" h="1805304">
                <a:moveTo>
                  <a:pt x="574548" y="1212342"/>
                </a:moveTo>
                <a:lnTo>
                  <a:pt x="569976" y="1184148"/>
                </a:lnTo>
                <a:lnTo>
                  <a:pt x="568452" y="1181100"/>
                </a:lnTo>
                <a:lnTo>
                  <a:pt x="564642" y="1180338"/>
                </a:lnTo>
                <a:lnTo>
                  <a:pt x="561594" y="1182624"/>
                </a:lnTo>
                <a:lnTo>
                  <a:pt x="560832" y="1185672"/>
                </a:lnTo>
                <a:lnTo>
                  <a:pt x="565404" y="1213866"/>
                </a:lnTo>
                <a:lnTo>
                  <a:pt x="566928" y="1216914"/>
                </a:lnTo>
                <a:lnTo>
                  <a:pt x="570738" y="1217676"/>
                </a:lnTo>
                <a:lnTo>
                  <a:pt x="573786" y="1216152"/>
                </a:lnTo>
                <a:lnTo>
                  <a:pt x="574548" y="1212342"/>
                </a:lnTo>
                <a:close/>
              </a:path>
              <a:path w="680720" h="1805304">
                <a:moveTo>
                  <a:pt x="585216" y="1278636"/>
                </a:moveTo>
                <a:lnTo>
                  <a:pt x="582168" y="1255014"/>
                </a:lnTo>
                <a:lnTo>
                  <a:pt x="580644" y="1250442"/>
                </a:lnTo>
                <a:lnTo>
                  <a:pt x="579120" y="1247394"/>
                </a:lnTo>
                <a:lnTo>
                  <a:pt x="575310" y="1245870"/>
                </a:lnTo>
                <a:lnTo>
                  <a:pt x="572262" y="1248156"/>
                </a:lnTo>
                <a:lnTo>
                  <a:pt x="571500" y="1251966"/>
                </a:lnTo>
                <a:lnTo>
                  <a:pt x="576072" y="1280160"/>
                </a:lnTo>
                <a:lnTo>
                  <a:pt x="577596" y="1283208"/>
                </a:lnTo>
                <a:lnTo>
                  <a:pt x="581406" y="1283970"/>
                </a:lnTo>
                <a:lnTo>
                  <a:pt x="584454" y="1281684"/>
                </a:lnTo>
                <a:lnTo>
                  <a:pt x="585216" y="1278636"/>
                </a:lnTo>
                <a:close/>
              </a:path>
              <a:path w="680720" h="1805304">
                <a:moveTo>
                  <a:pt x="595884" y="1344168"/>
                </a:moveTo>
                <a:lnTo>
                  <a:pt x="593598" y="1331214"/>
                </a:lnTo>
                <a:lnTo>
                  <a:pt x="591312" y="1315974"/>
                </a:lnTo>
                <a:lnTo>
                  <a:pt x="589026" y="1312926"/>
                </a:lnTo>
                <a:lnTo>
                  <a:pt x="585978" y="1312164"/>
                </a:lnTo>
                <a:lnTo>
                  <a:pt x="582930" y="1313688"/>
                </a:lnTo>
                <a:lnTo>
                  <a:pt x="582168" y="1317498"/>
                </a:lnTo>
                <a:lnTo>
                  <a:pt x="584454" y="1332738"/>
                </a:lnTo>
                <a:lnTo>
                  <a:pt x="585978" y="1345692"/>
                </a:lnTo>
                <a:lnTo>
                  <a:pt x="588264" y="1348740"/>
                </a:lnTo>
                <a:lnTo>
                  <a:pt x="591312" y="1349502"/>
                </a:lnTo>
                <a:lnTo>
                  <a:pt x="594360" y="1347978"/>
                </a:lnTo>
                <a:lnTo>
                  <a:pt x="595884" y="1344168"/>
                </a:lnTo>
                <a:close/>
              </a:path>
              <a:path w="680720" h="1805304">
                <a:moveTo>
                  <a:pt x="605028" y="1410462"/>
                </a:moveTo>
                <a:lnTo>
                  <a:pt x="605028" y="1408176"/>
                </a:lnTo>
                <a:lnTo>
                  <a:pt x="601218" y="1382268"/>
                </a:lnTo>
                <a:lnTo>
                  <a:pt x="598932" y="1379220"/>
                </a:lnTo>
                <a:lnTo>
                  <a:pt x="595884" y="1377696"/>
                </a:lnTo>
                <a:lnTo>
                  <a:pt x="592836" y="1379982"/>
                </a:lnTo>
                <a:lnTo>
                  <a:pt x="591312" y="1383792"/>
                </a:lnTo>
                <a:lnTo>
                  <a:pt x="595122" y="1409700"/>
                </a:lnTo>
                <a:lnTo>
                  <a:pt x="595884" y="1411986"/>
                </a:lnTo>
                <a:lnTo>
                  <a:pt x="597408" y="1415034"/>
                </a:lnTo>
                <a:lnTo>
                  <a:pt x="601218" y="1415796"/>
                </a:lnTo>
                <a:lnTo>
                  <a:pt x="604266" y="1414272"/>
                </a:lnTo>
                <a:lnTo>
                  <a:pt x="605028" y="1410462"/>
                </a:lnTo>
                <a:close/>
              </a:path>
              <a:path w="680720" h="1805304">
                <a:moveTo>
                  <a:pt x="614172" y="1475994"/>
                </a:moveTo>
                <a:lnTo>
                  <a:pt x="610362" y="1447800"/>
                </a:lnTo>
                <a:lnTo>
                  <a:pt x="608838" y="1444752"/>
                </a:lnTo>
                <a:lnTo>
                  <a:pt x="605028" y="1443990"/>
                </a:lnTo>
                <a:lnTo>
                  <a:pt x="601980" y="1446276"/>
                </a:lnTo>
                <a:lnTo>
                  <a:pt x="601218" y="1449324"/>
                </a:lnTo>
                <a:lnTo>
                  <a:pt x="605028" y="1477518"/>
                </a:lnTo>
                <a:lnTo>
                  <a:pt x="606552" y="1480566"/>
                </a:lnTo>
                <a:lnTo>
                  <a:pt x="610362" y="1482090"/>
                </a:lnTo>
                <a:lnTo>
                  <a:pt x="613410" y="1479804"/>
                </a:lnTo>
                <a:lnTo>
                  <a:pt x="614172" y="1475994"/>
                </a:lnTo>
                <a:close/>
              </a:path>
              <a:path w="680720" h="1805304">
                <a:moveTo>
                  <a:pt x="623316" y="1542288"/>
                </a:moveTo>
                <a:lnTo>
                  <a:pt x="619506" y="1514094"/>
                </a:lnTo>
                <a:lnTo>
                  <a:pt x="617982" y="1511046"/>
                </a:lnTo>
                <a:lnTo>
                  <a:pt x="614172" y="1510284"/>
                </a:lnTo>
                <a:lnTo>
                  <a:pt x="611124" y="1511808"/>
                </a:lnTo>
                <a:lnTo>
                  <a:pt x="610362" y="1515618"/>
                </a:lnTo>
                <a:lnTo>
                  <a:pt x="614172" y="1543812"/>
                </a:lnTo>
                <a:lnTo>
                  <a:pt x="615696" y="1546860"/>
                </a:lnTo>
                <a:lnTo>
                  <a:pt x="619506" y="1547622"/>
                </a:lnTo>
                <a:lnTo>
                  <a:pt x="622554" y="1546098"/>
                </a:lnTo>
                <a:lnTo>
                  <a:pt x="623316" y="1542288"/>
                </a:lnTo>
                <a:close/>
              </a:path>
              <a:path w="680720" h="1805304">
                <a:moveTo>
                  <a:pt x="632460" y="1608582"/>
                </a:moveTo>
                <a:lnTo>
                  <a:pt x="628650" y="1580388"/>
                </a:lnTo>
                <a:lnTo>
                  <a:pt x="626364" y="1577340"/>
                </a:lnTo>
                <a:lnTo>
                  <a:pt x="623316" y="1575816"/>
                </a:lnTo>
                <a:lnTo>
                  <a:pt x="620268" y="1578102"/>
                </a:lnTo>
                <a:lnTo>
                  <a:pt x="618744" y="1581150"/>
                </a:lnTo>
                <a:lnTo>
                  <a:pt x="622554" y="1610106"/>
                </a:lnTo>
                <a:lnTo>
                  <a:pt x="624840" y="1613154"/>
                </a:lnTo>
                <a:lnTo>
                  <a:pt x="627888" y="1613916"/>
                </a:lnTo>
                <a:lnTo>
                  <a:pt x="630936" y="1612392"/>
                </a:lnTo>
                <a:lnTo>
                  <a:pt x="632460" y="1608582"/>
                </a:lnTo>
                <a:close/>
              </a:path>
              <a:path w="680720" h="1805304">
                <a:moveTo>
                  <a:pt x="640842" y="1674876"/>
                </a:moveTo>
                <a:lnTo>
                  <a:pt x="637032" y="1646682"/>
                </a:lnTo>
                <a:lnTo>
                  <a:pt x="635508" y="1642872"/>
                </a:lnTo>
                <a:lnTo>
                  <a:pt x="631698" y="1642110"/>
                </a:lnTo>
                <a:lnTo>
                  <a:pt x="628650" y="1644396"/>
                </a:lnTo>
                <a:lnTo>
                  <a:pt x="627888" y="1647444"/>
                </a:lnTo>
                <a:lnTo>
                  <a:pt x="630936" y="1675638"/>
                </a:lnTo>
                <a:lnTo>
                  <a:pt x="633222" y="1679448"/>
                </a:lnTo>
                <a:lnTo>
                  <a:pt x="636270" y="1680210"/>
                </a:lnTo>
                <a:lnTo>
                  <a:pt x="640080" y="1677924"/>
                </a:lnTo>
                <a:lnTo>
                  <a:pt x="640842" y="1674876"/>
                </a:lnTo>
                <a:close/>
              </a:path>
              <a:path w="680720" h="1805304">
                <a:moveTo>
                  <a:pt x="649224" y="1800606"/>
                </a:moveTo>
                <a:lnTo>
                  <a:pt x="649224" y="1741170"/>
                </a:lnTo>
                <a:lnTo>
                  <a:pt x="648462" y="1744218"/>
                </a:lnTo>
                <a:lnTo>
                  <a:pt x="644652" y="1746504"/>
                </a:lnTo>
                <a:lnTo>
                  <a:pt x="641604" y="1744980"/>
                </a:lnTo>
                <a:lnTo>
                  <a:pt x="639318" y="1741932"/>
                </a:lnTo>
                <a:lnTo>
                  <a:pt x="638025" y="1729978"/>
                </a:lnTo>
                <a:lnTo>
                  <a:pt x="605028" y="1734312"/>
                </a:lnTo>
                <a:lnTo>
                  <a:pt x="649224" y="1800606"/>
                </a:lnTo>
                <a:close/>
              </a:path>
              <a:path w="680720" h="1805304">
                <a:moveTo>
                  <a:pt x="647586" y="1728723"/>
                </a:moveTo>
                <a:lnTo>
                  <a:pt x="645414" y="1712214"/>
                </a:lnTo>
                <a:lnTo>
                  <a:pt x="643890" y="1709166"/>
                </a:lnTo>
                <a:lnTo>
                  <a:pt x="640080" y="1708404"/>
                </a:lnTo>
                <a:lnTo>
                  <a:pt x="637032" y="1709928"/>
                </a:lnTo>
                <a:lnTo>
                  <a:pt x="636270" y="1713738"/>
                </a:lnTo>
                <a:lnTo>
                  <a:pt x="638025" y="1729978"/>
                </a:lnTo>
                <a:lnTo>
                  <a:pt x="647586" y="1728723"/>
                </a:lnTo>
                <a:close/>
              </a:path>
              <a:path w="680720" h="1805304">
                <a:moveTo>
                  <a:pt x="649224" y="1741170"/>
                </a:moveTo>
                <a:lnTo>
                  <a:pt x="647586" y="1728723"/>
                </a:lnTo>
                <a:lnTo>
                  <a:pt x="638025" y="1729978"/>
                </a:lnTo>
                <a:lnTo>
                  <a:pt x="639318" y="1741932"/>
                </a:lnTo>
                <a:lnTo>
                  <a:pt x="641604" y="1744980"/>
                </a:lnTo>
                <a:lnTo>
                  <a:pt x="644652" y="1746504"/>
                </a:lnTo>
                <a:lnTo>
                  <a:pt x="648462" y="1744218"/>
                </a:lnTo>
                <a:lnTo>
                  <a:pt x="649224" y="1741170"/>
                </a:lnTo>
                <a:close/>
              </a:path>
              <a:path w="680720" h="1805304">
                <a:moveTo>
                  <a:pt x="680466" y="1724406"/>
                </a:moveTo>
                <a:lnTo>
                  <a:pt x="647586" y="1728723"/>
                </a:lnTo>
                <a:lnTo>
                  <a:pt x="649224" y="1741170"/>
                </a:lnTo>
                <a:lnTo>
                  <a:pt x="649224" y="1800606"/>
                </a:lnTo>
                <a:lnTo>
                  <a:pt x="652272" y="1805178"/>
                </a:lnTo>
                <a:lnTo>
                  <a:pt x="680466" y="1724406"/>
                </a:lnTo>
                <a:close/>
              </a:path>
            </a:pathLst>
          </a:custGeom>
          <a:solidFill>
            <a:srgbClr val="008000"/>
          </a:solidFill>
        </p:spPr>
        <p:txBody>
          <a:bodyPr wrap="square" lIns="0" tIns="0" rIns="0" bIns="0" rtlCol="0"/>
          <a:lstStyle/>
          <a:p>
            <a:endParaRPr/>
          </a:p>
        </p:txBody>
      </p:sp>
      <p:sp>
        <p:nvSpPr>
          <p:cNvPr id="55" name="object 55"/>
          <p:cNvSpPr/>
          <p:nvPr/>
        </p:nvSpPr>
        <p:spPr>
          <a:xfrm>
            <a:off x="7645793" y="3332226"/>
            <a:ext cx="1793875" cy="1436370"/>
          </a:xfrm>
          <a:custGeom>
            <a:avLst/>
            <a:gdLst/>
            <a:ahLst/>
            <a:cxnLst/>
            <a:rect l="l" t="t" r="r" b="b"/>
            <a:pathLst>
              <a:path w="1793875" h="1436370">
                <a:moveTo>
                  <a:pt x="1793748" y="717804"/>
                </a:moveTo>
                <a:lnTo>
                  <a:pt x="1790774" y="658958"/>
                </a:lnTo>
                <a:lnTo>
                  <a:pt x="1782008" y="601419"/>
                </a:lnTo>
                <a:lnTo>
                  <a:pt x="1767680" y="545369"/>
                </a:lnTo>
                <a:lnTo>
                  <a:pt x="1748021" y="490996"/>
                </a:lnTo>
                <a:lnTo>
                  <a:pt x="1723263" y="438483"/>
                </a:lnTo>
                <a:lnTo>
                  <a:pt x="1693634" y="388016"/>
                </a:lnTo>
                <a:lnTo>
                  <a:pt x="1659368" y="339780"/>
                </a:lnTo>
                <a:lnTo>
                  <a:pt x="1620694" y="293961"/>
                </a:lnTo>
                <a:lnTo>
                  <a:pt x="1577844" y="250743"/>
                </a:lnTo>
                <a:lnTo>
                  <a:pt x="1531048" y="210312"/>
                </a:lnTo>
                <a:lnTo>
                  <a:pt x="1480537" y="172852"/>
                </a:lnTo>
                <a:lnTo>
                  <a:pt x="1426543" y="138549"/>
                </a:lnTo>
                <a:lnTo>
                  <a:pt x="1369295" y="107589"/>
                </a:lnTo>
                <a:lnTo>
                  <a:pt x="1309026" y="80156"/>
                </a:lnTo>
                <a:lnTo>
                  <a:pt x="1245965" y="56435"/>
                </a:lnTo>
                <a:lnTo>
                  <a:pt x="1180344" y="36612"/>
                </a:lnTo>
                <a:lnTo>
                  <a:pt x="1112393" y="20872"/>
                </a:lnTo>
                <a:lnTo>
                  <a:pt x="1042344" y="9400"/>
                </a:lnTo>
                <a:lnTo>
                  <a:pt x="970427" y="2380"/>
                </a:lnTo>
                <a:lnTo>
                  <a:pt x="896874" y="0"/>
                </a:lnTo>
                <a:lnTo>
                  <a:pt x="823320" y="2380"/>
                </a:lnTo>
                <a:lnTo>
                  <a:pt x="751403" y="9400"/>
                </a:lnTo>
                <a:lnTo>
                  <a:pt x="681354" y="20872"/>
                </a:lnTo>
                <a:lnTo>
                  <a:pt x="613403" y="36612"/>
                </a:lnTo>
                <a:lnTo>
                  <a:pt x="547782" y="56435"/>
                </a:lnTo>
                <a:lnTo>
                  <a:pt x="484721" y="80156"/>
                </a:lnTo>
                <a:lnTo>
                  <a:pt x="424452" y="107589"/>
                </a:lnTo>
                <a:lnTo>
                  <a:pt x="367204" y="138549"/>
                </a:lnTo>
                <a:lnTo>
                  <a:pt x="313210" y="172852"/>
                </a:lnTo>
                <a:lnTo>
                  <a:pt x="262699" y="210312"/>
                </a:lnTo>
                <a:lnTo>
                  <a:pt x="215903" y="250743"/>
                </a:lnTo>
                <a:lnTo>
                  <a:pt x="173053" y="293961"/>
                </a:lnTo>
                <a:lnTo>
                  <a:pt x="134379" y="339780"/>
                </a:lnTo>
                <a:lnTo>
                  <a:pt x="100113" y="388016"/>
                </a:lnTo>
                <a:lnTo>
                  <a:pt x="70484" y="438483"/>
                </a:lnTo>
                <a:lnTo>
                  <a:pt x="45726" y="490996"/>
                </a:lnTo>
                <a:lnTo>
                  <a:pt x="26067" y="545369"/>
                </a:lnTo>
                <a:lnTo>
                  <a:pt x="11739" y="601419"/>
                </a:lnTo>
                <a:lnTo>
                  <a:pt x="2973" y="658958"/>
                </a:lnTo>
                <a:lnTo>
                  <a:pt x="0" y="717804"/>
                </a:lnTo>
                <a:lnTo>
                  <a:pt x="2973" y="776757"/>
                </a:lnTo>
                <a:lnTo>
                  <a:pt x="11739" y="834395"/>
                </a:lnTo>
                <a:lnTo>
                  <a:pt x="26067" y="890532"/>
                </a:lnTo>
                <a:lnTo>
                  <a:pt x="45726" y="944983"/>
                </a:lnTo>
                <a:lnTo>
                  <a:pt x="70485" y="997565"/>
                </a:lnTo>
                <a:lnTo>
                  <a:pt x="100113" y="1048092"/>
                </a:lnTo>
                <a:lnTo>
                  <a:pt x="134379" y="1096379"/>
                </a:lnTo>
                <a:lnTo>
                  <a:pt x="158496" y="1124980"/>
                </a:lnTo>
                <a:lnTo>
                  <a:pt x="158496" y="717804"/>
                </a:lnTo>
                <a:lnTo>
                  <a:pt x="160944" y="669371"/>
                </a:lnTo>
                <a:lnTo>
                  <a:pt x="168163" y="622017"/>
                </a:lnTo>
                <a:lnTo>
                  <a:pt x="179962" y="575893"/>
                </a:lnTo>
                <a:lnTo>
                  <a:pt x="196150" y="531150"/>
                </a:lnTo>
                <a:lnTo>
                  <a:pt x="216538" y="487941"/>
                </a:lnTo>
                <a:lnTo>
                  <a:pt x="240936" y="446419"/>
                </a:lnTo>
                <a:lnTo>
                  <a:pt x="269151" y="406734"/>
                </a:lnTo>
                <a:lnTo>
                  <a:pt x="300996" y="369039"/>
                </a:lnTo>
                <a:lnTo>
                  <a:pt x="336278" y="333486"/>
                </a:lnTo>
                <a:lnTo>
                  <a:pt x="374808" y="300228"/>
                </a:lnTo>
                <a:lnTo>
                  <a:pt x="416396" y="269415"/>
                </a:lnTo>
                <a:lnTo>
                  <a:pt x="460851" y="241200"/>
                </a:lnTo>
                <a:lnTo>
                  <a:pt x="507983" y="215735"/>
                </a:lnTo>
                <a:lnTo>
                  <a:pt x="557601" y="193173"/>
                </a:lnTo>
                <a:lnTo>
                  <a:pt x="609516" y="173664"/>
                </a:lnTo>
                <a:lnTo>
                  <a:pt x="663537" y="157362"/>
                </a:lnTo>
                <a:lnTo>
                  <a:pt x="719473" y="144417"/>
                </a:lnTo>
                <a:lnTo>
                  <a:pt x="777135" y="134983"/>
                </a:lnTo>
                <a:lnTo>
                  <a:pt x="836332" y="129211"/>
                </a:lnTo>
                <a:lnTo>
                  <a:pt x="896874" y="127254"/>
                </a:lnTo>
                <a:lnTo>
                  <a:pt x="957410" y="129211"/>
                </a:lnTo>
                <a:lnTo>
                  <a:pt x="1016591" y="134983"/>
                </a:lnTo>
                <a:lnTo>
                  <a:pt x="1074227" y="144417"/>
                </a:lnTo>
                <a:lnTo>
                  <a:pt x="1130131" y="157362"/>
                </a:lnTo>
                <a:lnTo>
                  <a:pt x="1184112" y="173664"/>
                </a:lnTo>
                <a:lnTo>
                  <a:pt x="1235981" y="193173"/>
                </a:lnTo>
                <a:lnTo>
                  <a:pt x="1285549" y="215735"/>
                </a:lnTo>
                <a:lnTo>
                  <a:pt x="1332628" y="241200"/>
                </a:lnTo>
                <a:lnTo>
                  <a:pt x="1377027" y="269415"/>
                </a:lnTo>
                <a:lnTo>
                  <a:pt x="1418558" y="300228"/>
                </a:lnTo>
                <a:lnTo>
                  <a:pt x="1457031" y="333486"/>
                </a:lnTo>
                <a:lnTo>
                  <a:pt x="1492258" y="369039"/>
                </a:lnTo>
                <a:lnTo>
                  <a:pt x="1524048" y="406734"/>
                </a:lnTo>
                <a:lnTo>
                  <a:pt x="1552214" y="446419"/>
                </a:lnTo>
                <a:lnTo>
                  <a:pt x="1576566" y="487941"/>
                </a:lnTo>
                <a:lnTo>
                  <a:pt x="1596914" y="531150"/>
                </a:lnTo>
                <a:lnTo>
                  <a:pt x="1613069" y="575893"/>
                </a:lnTo>
                <a:lnTo>
                  <a:pt x="1624843" y="622017"/>
                </a:lnTo>
                <a:lnTo>
                  <a:pt x="1632046" y="669371"/>
                </a:lnTo>
                <a:lnTo>
                  <a:pt x="1634489" y="717804"/>
                </a:lnTo>
                <a:lnTo>
                  <a:pt x="1634489" y="1125884"/>
                </a:lnTo>
                <a:lnTo>
                  <a:pt x="1659368" y="1096379"/>
                </a:lnTo>
                <a:lnTo>
                  <a:pt x="1693634" y="1048092"/>
                </a:lnTo>
                <a:lnTo>
                  <a:pt x="1723263" y="997565"/>
                </a:lnTo>
                <a:lnTo>
                  <a:pt x="1748021" y="944983"/>
                </a:lnTo>
                <a:lnTo>
                  <a:pt x="1767680" y="890532"/>
                </a:lnTo>
                <a:lnTo>
                  <a:pt x="1782008" y="834395"/>
                </a:lnTo>
                <a:lnTo>
                  <a:pt x="1790774" y="776757"/>
                </a:lnTo>
                <a:lnTo>
                  <a:pt x="1793748" y="717804"/>
                </a:lnTo>
                <a:close/>
              </a:path>
              <a:path w="1793875" h="1436370">
                <a:moveTo>
                  <a:pt x="1634489" y="1125884"/>
                </a:moveTo>
                <a:lnTo>
                  <a:pt x="1634489" y="717804"/>
                </a:lnTo>
                <a:lnTo>
                  <a:pt x="1632046" y="766344"/>
                </a:lnTo>
                <a:lnTo>
                  <a:pt x="1624843" y="813796"/>
                </a:lnTo>
                <a:lnTo>
                  <a:pt x="1613069" y="860008"/>
                </a:lnTo>
                <a:lnTo>
                  <a:pt x="1596914" y="904829"/>
                </a:lnTo>
                <a:lnTo>
                  <a:pt x="1576566" y="948106"/>
                </a:lnTo>
                <a:lnTo>
                  <a:pt x="1552214" y="989689"/>
                </a:lnTo>
                <a:lnTo>
                  <a:pt x="1524048" y="1029426"/>
                </a:lnTo>
                <a:lnTo>
                  <a:pt x="1492258" y="1067165"/>
                </a:lnTo>
                <a:lnTo>
                  <a:pt x="1457031" y="1102756"/>
                </a:lnTo>
                <a:lnTo>
                  <a:pt x="1418558" y="1136046"/>
                </a:lnTo>
                <a:lnTo>
                  <a:pt x="1377027" y="1166885"/>
                </a:lnTo>
                <a:lnTo>
                  <a:pt x="1332628" y="1195120"/>
                </a:lnTo>
                <a:lnTo>
                  <a:pt x="1285549" y="1220601"/>
                </a:lnTo>
                <a:lnTo>
                  <a:pt x="1235981" y="1243176"/>
                </a:lnTo>
                <a:lnTo>
                  <a:pt x="1184112" y="1262693"/>
                </a:lnTo>
                <a:lnTo>
                  <a:pt x="1130131" y="1279001"/>
                </a:lnTo>
                <a:lnTo>
                  <a:pt x="1074227" y="1291949"/>
                </a:lnTo>
                <a:lnTo>
                  <a:pt x="1016591" y="1301385"/>
                </a:lnTo>
                <a:lnTo>
                  <a:pt x="957410" y="1307158"/>
                </a:lnTo>
                <a:lnTo>
                  <a:pt x="896874" y="1309116"/>
                </a:lnTo>
                <a:lnTo>
                  <a:pt x="836332" y="1307158"/>
                </a:lnTo>
                <a:lnTo>
                  <a:pt x="777135" y="1301385"/>
                </a:lnTo>
                <a:lnTo>
                  <a:pt x="719473" y="1291949"/>
                </a:lnTo>
                <a:lnTo>
                  <a:pt x="663537" y="1279001"/>
                </a:lnTo>
                <a:lnTo>
                  <a:pt x="609516" y="1262693"/>
                </a:lnTo>
                <a:lnTo>
                  <a:pt x="557601" y="1243176"/>
                </a:lnTo>
                <a:lnTo>
                  <a:pt x="507983" y="1220601"/>
                </a:lnTo>
                <a:lnTo>
                  <a:pt x="460851" y="1195120"/>
                </a:lnTo>
                <a:lnTo>
                  <a:pt x="416396" y="1166885"/>
                </a:lnTo>
                <a:lnTo>
                  <a:pt x="374808" y="1136046"/>
                </a:lnTo>
                <a:lnTo>
                  <a:pt x="336278" y="1102756"/>
                </a:lnTo>
                <a:lnTo>
                  <a:pt x="300996" y="1067165"/>
                </a:lnTo>
                <a:lnTo>
                  <a:pt x="269151" y="1029426"/>
                </a:lnTo>
                <a:lnTo>
                  <a:pt x="240936" y="989689"/>
                </a:lnTo>
                <a:lnTo>
                  <a:pt x="216538" y="948106"/>
                </a:lnTo>
                <a:lnTo>
                  <a:pt x="196150" y="904829"/>
                </a:lnTo>
                <a:lnTo>
                  <a:pt x="179962" y="860008"/>
                </a:lnTo>
                <a:lnTo>
                  <a:pt x="168163" y="813796"/>
                </a:lnTo>
                <a:lnTo>
                  <a:pt x="160944" y="766344"/>
                </a:lnTo>
                <a:lnTo>
                  <a:pt x="158496" y="717804"/>
                </a:lnTo>
                <a:lnTo>
                  <a:pt x="158496" y="1124980"/>
                </a:lnTo>
                <a:lnTo>
                  <a:pt x="215903" y="1185499"/>
                </a:lnTo>
                <a:lnTo>
                  <a:pt x="262699" y="1225962"/>
                </a:lnTo>
                <a:lnTo>
                  <a:pt x="313210" y="1263448"/>
                </a:lnTo>
                <a:lnTo>
                  <a:pt x="367204" y="1297771"/>
                </a:lnTo>
                <a:lnTo>
                  <a:pt x="424452" y="1328747"/>
                </a:lnTo>
                <a:lnTo>
                  <a:pt x="484721" y="1356193"/>
                </a:lnTo>
                <a:lnTo>
                  <a:pt x="547782" y="1379922"/>
                </a:lnTo>
                <a:lnTo>
                  <a:pt x="613403" y="1399751"/>
                </a:lnTo>
                <a:lnTo>
                  <a:pt x="681354" y="1415495"/>
                </a:lnTo>
                <a:lnTo>
                  <a:pt x="751403" y="1426969"/>
                </a:lnTo>
                <a:lnTo>
                  <a:pt x="823320" y="1433989"/>
                </a:lnTo>
                <a:lnTo>
                  <a:pt x="896874" y="1436370"/>
                </a:lnTo>
                <a:lnTo>
                  <a:pt x="970427" y="1433989"/>
                </a:lnTo>
                <a:lnTo>
                  <a:pt x="1042344" y="1426969"/>
                </a:lnTo>
                <a:lnTo>
                  <a:pt x="1112393" y="1415495"/>
                </a:lnTo>
                <a:lnTo>
                  <a:pt x="1180344" y="1399751"/>
                </a:lnTo>
                <a:lnTo>
                  <a:pt x="1245965" y="1379922"/>
                </a:lnTo>
                <a:lnTo>
                  <a:pt x="1309026" y="1356193"/>
                </a:lnTo>
                <a:lnTo>
                  <a:pt x="1369295" y="1328747"/>
                </a:lnTo>
                <a:lnTo>
                  <a:pt x="1426543" y="1297771"/>
                </a:lnTo>
                <a:lnTo>
                  <a:pt x="1480537" y="1263448"/>
                </a:lnTo>
                <a:lnTo>
                  <a:pt x="1531048" y="1225962"/>
                </a:lnTo>
                <a:lnTo>
                  <a:pt x="1577844" y="1185499"/>
                </a:lnTo>
                <a:lnTo>
                  <a:pt x="1620694" y="1142244"/>
                </a:lnTo>
                <a:lnTo>
                  <a:pt x="1634489" y="1125884"/>
                </a:lnTo>
                <a:close/>
              </a:path>
            </a:pathLst>
          </a:custGeom>
          <a:solidFill>
            <a:srgbClr val="B90000"/>
          </a:solidFill>
        </p:spPr>
        <p:txBody>
          <a:bodyPr wrap="square" lIns="0" tIns="0" rIns="0" bIns="0" rtlCol="0"/>
          <a:lstStyle/>
          <a:p>
            <a:endParaRPr/>
          </a:p>
        </p:txBody>
      </p:sp>
      <p:sp>
        <p:nvSpPr>
          <p:cNvPr id="56" name="object 56"/>
          <p:cNvSpPr/>
          <p:nvPr/>
        </p:nvSpPr>
        <p:spPr>
          <a:xfrm>
            <a:off x="7794383" y="3449573"/>
            <a:ext cx="1496060" cy="1202055"/>
          </a:xfrm>
          <a:custGeom>
            <a:avLst/>
            <a:gdLst/>
            <a:ahLst/>
            <a:cxnLst/>
            <a:rect l="l" t="t" r="r" b="b"/>
            <a:pathLst>
              <a:path w="1496059" h="1202054">
                <a:moveTo>
                  <a:pt x="1495805" y="600455"/>
                </a:moveTo>
                <a:lnTo>
                  <a:pt x="1493329" y="551229"/>
                </a:lnTo>
                <a:lnTo>
                  <a:pt x="1486026" y="503096"/>
                </a:lnTo>
                <a:lnTo>
                  <a:pt x="1474090" y="456209"/>
                </a:lnTo>
                <a:lnTo>
                  <a:pt x="1457712" y="410724"/>
                </a:lnTo>
                <a:lnTo>
                  <a:pt x="1437084" y="366795"/>
                </a:lnTo>
                <a:lnTo>
                  <a:pt x="1412399" y="324579"/>
                </a:lnTo>
                <a:lnTo>
                  <a:pt x="1383848" y="284229"/>
                </a:lnTo>
                <a:lnTo>
                  <a:pt x="1351623" y="245900"/>
                </a:lnTo>
                <a:lnTo>
                  <a:pt x="1315917" y="209748"/>
                </a:lnTo>
                <a:lnTo>
                  <a:pt x="1276921" y="175926"/>
                </a:lnTo>
                <a:lnTo>
                  <a:pt x="1234828" y="144591"/>
                </a:lnTo>
                <a:lnTo>
                  <a:pt x="1189829" y="115897"/>
                </a:lnTo>
                <a:lnTo>
                  <a:pt x="1142117" y="89998"/>
                </a:lnTo>
                <a:lnTo>
                  <a:pt x="1091883" y="67050"/>
                </a:lnTo>
                <a:lnTo>
                  <a:pt x="1039320" y="47208"/>
                </a:lnTo>
                <a:lnTo>
                  <a:pt x="984619" y="30626"/>
                </a:lnTo>
                <a:lnTo>
                  <a:pt x="927973" y="17459"/>
                </a:lnTo>
                <a:lnTo>
                  <a:pt x="869574" y="7863"/>
                </a:lnTo>
                <a:lnTo>
                  <a:pt x="809613" y="1991"/>
                </a:lnTo>
                <a:lnTo>
                  <a:pt x="748283" y="0"/>
                </a:lnTo>
                <a:lnTo>
                  <a:pt x="686948" y="1991"/>
                </a:lnTo>
                <a:lnTo>
                  <a:pt x="626972" y="7863"/>
                </a:lnTo>
                <a:lnTo>
                  <a:pt x="568547" y="17459"/>
                </a:lnTo>
                <a:lnTo>
                  <a:pt x="511868" y="30626"/>
                </a:lnTo>
                <a:lnTo>
                  <a:pt x="457128" y="47208"/>
                </a:lnTo>
                <a:lnTo>
                  <a:pt x="404519" y="67050"/>
                </a:lnTo>
                <a:lnTo>
                  <a:pt x="354236" y="89998"/>
                </a:lnTo>
                <a:lnTo>
                  <a:pt x="306470" y="115897"/>
                </a:lnTo>
                <a:lnTo>
                  <a:pt x="261415" y="144591"/>
                </a:lnTo>
                <a:lnTo>
                  <a:pt x="219265" y="175926"/>
                </a:lnTo>
                <a:lnTo>
                  <a:pt x="180212" y="209748"/>
                </a:lnTo>
                <a:lnTo>
                  <a:pt x="144450" y="245900"/>
                </a:lnTo>
                <a:lnTo>
                  <a:pt x="112172" y="284229"/>
                </a:lnTo>
                <a:lnTo>
                  <a:pt x="83571" y="324579"/>
                </a:lnTo>
                <a:lnTo>
                  <a:pt x="58840" y="366795"/>
                </a:lnTo>
                <a:lnTo>
                  <a:pt x="38173" y="410724"/>
                </a:lnTo>
                <a:lnTo>
                  <a:pt x="21762" y="456209"/>
                </a:lnTo>
                <a:lnTo>
                  <a:pt x="9800" y="503096"/>
                </a:lnTo>
                <a:lnTo>
                  <a:pt x="2482" y="551229"/>
                </a:lnTo>
                <a:lnTo>
                  <a:pt x="0" y="600456"/>
                </a:lnTo>
                <a:lnTo>
                  <a:pt x="2482" y="649790"/>
                </a:lnTo>
                <a:lnTo>
                  <a:pt x="9800" y="698022"/>
                </a:lnTo>
                <a:lnTo>
                  <a:pt x="21762" y="744996"/>
                </a:lnTo>
                <a:lnTo>
                  <a:pt x="38173" y="790559"/>
                </a:lnTo>
                <a:lnTo>
                  <a:pt x="58840" y="834556"/>
                </a:lnTo>
                <a:lnTo>
                  <a:pt x="83571" y="876833"/>
                </a:lnTo>
                <a:lnTo>
                  <a:pt x="112172" y="917235"/>
                </a:lnTo>
                <a:lnTo>
                  <a:pt x="144450" y="955608"/>
                </a:lnTo>
                <a:lnTo>
                  <a:pt x="180212" y="991799"/>
                </a:lnTo>
                <a:lnTo>
                  <a:pt x="219265" y="1025652"/>
                </a:lnTo>
                <a:lnTo>
                  <a:pt x="261415" y="1057013"/>
                </a:lnTo>
                <a:lnTo>
                  <a:pt x="306470" y="1085728"/>
                </a:lnTo>
                <a:lnTo>
                  <a:pt x="354236" y="1111642"/>
                </a:lnTo>
                <a:lnTo>
                  <a:pt x="404519" y="1134602"/>
                </a:lnTo>
                <a:lnTo>
                  <a:pt x="457128" y="1154453"/>
                </a:lnTo>
                <a:lnTo>
                  <a:pt x="511868" y="1171041"/>
                </a:lnTo>
                <a:lnTo>
                  <a:pt x="568547" y="1184211"/>
                </a:lnTo>
                <a:lnTo>
                  <a:pt x="626972" y="1193810"/>
                </a:lnTo>
                <a:lnTo>
                  <a:pt x="686948" y="1199682"/>
                </a:lnTo>
                <a:lnTo>
                  <a:pt x="748283" y="1201674"/>
                </a:lnTo>
                <a:lnTo>
                  <a:pt x="809613" y="1199682"/>
                </a:lnTo>
                <a:lnTo>
                  <a:pt x="869574" y="1193810"/>
                </a:lnTo>
                <a:lnTo>
                  <a:pt x="927973" y="1184211"/>
                </a:lnTo>
                <a:lnTo>
                  <a:pt x="984619" y="1171041"/>
                </a:lnTo>
                <a:lnTo>
                  <a:pt x="1039320" y="1154453"/>
                </a:lnTo>
                <a:lnTo>
                  <a:pt x="1091883" y="1134602"/>
                </a:lnTo>
                <a:lnTo>
                  <a:pt x="1142117" y="1111642"/>
                </a:lnTo>
                <a:lnTo>
                  <a:pt x="1189829" y="1085728"/>
                </a:lnTo>
                <a:lnTo>
                  <a:pt x="1234828" y="1057013"/>
                </a:lnTo>
                <a:lnTo>
                  <a:pt x="1276921" y="1025651"/>
                </a:lnTo>
                <a:lnTo>
                  <a:pt x="1315917" y="991799"/>
                </a:lnTo>
                <a:lnTo>
                  <a:pt x="1351623" y="955608"/>
                </a:lnTo>
                <a:lnTo>
                  <a:pt x="1383848" y="917235"/>
                </a:lnTo>
                <a:lnTo>
                  <a:pt x="1412399" y="876833"/>
                </a:lnTo>
                <a:lnTo>
                  <a:pt x="1437084" y="834556"/>
                </a:lnTo>
                <a:lnTo>
                  <a:pt x="1457712" y="790559"/>
                </a:lnTo>
                <a:lnTo>
                  <a:pt x="1474090" y="744996"/>
                </a:lnTo>
                <a:lnTo>
                  <a:pt x="1486026" y="698022"/>
                </a:lnTo>
                <a:lnTo>
                  <a:pt x="1493329" y="649790"/>
                </a:lnTo>
                <a:lnTo>
                  <a:pt x="1495805" y="600455"/>
                </a:lnTo>
                <a:close/>
              </a:path>
            </a:pathLst>
          </a:custGeom>
          <a:solidFill>
            <a:srgbClr val="FFFF66"/>
          </a:solidFill>
        </p:spPr>
        <p:txBody>
          <a:bodyPr wrap="square" lIns="0" tIns="0" rIns="0" bIns="0" rtlCol="0"/>
          <a:lstStyle/>
          <a:p>
            <a:endParaRPr/>
          </a:p>
        </p:txBody>
      </p:sp>
      <p:sp>
        <p:nvSpPr>
          <p:cNvPr id="57" name="object 57"/>
          <p:cNvSpPr/>
          <p:nvPr/>
        </p:nvSpPr>
        <p:spPr>
          <a:xfrm>
            <a:off x="7794383" y="3449573"/>
            <a:ext cx="1496060" cy="1202055"/>
          </a:xfrm>
          <a:custGeom>
            <a:avLst/>
            <a:gdLst/>
            <a:ahLst/>
            <a:cxnLst/>
            <a:rect l="l" t="t" r="r" b="b"/>
            <a:pathLst>
              <a:path w="1496059" h="1202054">
                <a:moveTo>
                  <a:pt x="748283" y="0"/>
                </a:moveTo>
                <a:lnTo>
                  <a:pt x="686948" y="1991"/>
                </a:lnTo>
                <a:lnTo>
                  <a:pt x="626972" y="7863"/>
                </a:lnTo>
                <a:lnTo>
                  <a:pt x="568547" y="17459"/>
                </a:lnTo>
                <a:lnTo>
                  <a:pt x="511868" y="30626"/>
                </a:lnTo>
                <a:lnTo>
                  <a:pt x="457128" y="47208"/>
                </a:lnTo>
                <a:lnTo>
                  <a:pt x="404519" y="67050"/>
                </a:lnTo>
                <a:lnTo>
                  <a:pt x="354236" y="89998"/>
                </a:lnTo>
                <a:lnTo>
                  <a:pt x="306470" y="115897"/>
                </a:lnTo>
                <a:lnTo>
                  <a:pt x="261415" y="144591"/>
                </a:lnTo>
                <a:lnTo>
                  <a:pt x="219265" y="175926"/>
                </a:lnTo>
                <a:lnTo>
                  <a:pt x="180212" y="209748"/>
                </a:lnTo>
                <a:lnTo>
                  <a:pt x="144450" y="245900"/>
                </a:lnTo>
                <a:lnTo>
                  <a:pt x="112172" y="284229"/>
                </a:lnTo>
                <a:lnTo>
                  <a:pt x="83571" y="324579"/>
                </a:lnTo>
                <a:lnTo>
                  <a:pt x="58840" y="366795"/>
                </a:lnTo>
                <a:lnTo>
                  <a:pt x="38173" y="410724"/>
                </a:lnTo>
                <a:lnTo>
                  <a:pt x="21762" y="456209"/>
                </a:lnTo>
                <a:lnTo>
                  <a:pt x="9800" y="503096"/>
                </a:lnTo>
                <a:lnTo>
                  <a:pt x="2482" y="551229"/>
                </a:lnTo>
                <a:lnTo>
                  <a:pt x="0" y="600456"/>
                </a:lnTo>
                <a:lnTo>
                  <a:pt x="2482" y="649790"/>
                </a:lnTo>
                <a:lnTo>
                  <a:pt x="9800" y="698022"/>
                </a:lnTo>
                <a:lnTo>
                  <a:pt x="21762" y="744996"/>
                </a:lnTo>
                <a:lnTo>
                  <a:pt x="38173" y="790559"/>
                </a:lnTo>
                <a:lnTo>
                  <a:pt x="58840" y="834556"/>
                </a:lnTo>
                <a:lnTo>
                  <a:pt x="83571" y="876833"/>
                </a:lnTo>
                <a:lnTo>
                  <a:pt x="112172" y="917235"/>
                </a:lnTo>
                <a:lnTo>
                  <a:pt x="144450" y="955608"/>
                </a:lnTo>
                <a:lnTo>
                  <a:pt x="180212" y="991799"/>
                </a:lnTo>
                <a:lnTo>
                  <a:pt x="219265" y="1025652"/>
                </a:lnTo>
                <a:lnTo>
                  <a:pt x="261415" y="1057013"/>
                </a:lnTo>
                <a:lnTo>
                  <a:pt x="306470" y="1085728"/>
                </a:lnTo>
                <a:lnTo>
                  <a:pt x="354236" y="1111642"/>
                </a:lnTo>
                <a:lnTo>
                  <a:pt x="404519" y="1134602"/>
                </a:lnTo>
                <a:lnTo>
                  <a:pt x="457128" y="1154453"/>
                </a:lnTo>
                <a:lnTo>
                  <a:pt x="511868" y="1171041"/>
                </a:lnTo>
                <a:lnTo>
                  <a:pt x="568547" y="1184211"/>
                </a:lnTo>
                <a:lnTo>
                  <a:pt x="626972" y="1193810"/>
                </a:lnTo>
                <a:lnTo>
                  <a:pt x="686948" y="1199682"/>
                </a:lnTo>
                <a:lnTo>
                  <a:pt x="748283" y="1201674"/>
                </a:lnTo>
                <a:lnTo>
                  <a:pt x="809613" y="1199682"/>
                </a:lnTo>
                <a:lnTo>
                  <a:pt x="869574" y="1193810"/>
                </a:lnTo>
                <a:lnTo>
                  <a:pt x="927973" y="1184211"/>
                </a:lnTo>
                <a:lnTo>
                  <a:pt x="984619" y="1171041"/>
                </a:lnTo>
                <a:lnTo>
                  <a:pt x="1039320" y="1154453"/>
                </a:lnTo>
                <a:lnTo>
                  <a:pt x="1091883" y="1134602"/>
                </a:lnTo>
                <a:lnTo>
                  <a:pt x="1142117" y="1111642"/>
                </a:lnTo>
                <a:lnTo>
                  <a:pt x="1189829" y="1085728"/>
                </a:lnTo>
                <a:lnTo>
                  <a:pt x="1234828" y="1057013"/>
                </a:lnTo>
                <a:lnTo>
                  <a:pt x="1276921" y="1025651"/>
                </a:lnTo>
                <a:lnTo>
                  <a:pt x="1315917" y="991799"/>
                </a:lnTo>
                <a:lnTo>
                  <a:pt x="1351623" y="955608"/>
                </a:lnTo>
                <a:lnTo>
                  <a:pt x="1383848" y="917235"/>
                </a:lnTo>
                <a:lnTo>
                  <a:pt x="1412399" y="876833"/>
                </a:lnTo>
                <a:lnTo>
                  <a:pt x="1437084" y="834556"/>
                </a:lnTo>
                <a:lnTo>
                  <a:pt x="1457712" y="790559"/>
                </a:lnTo>
                <a:lnTo>
                  <a:pt x="1474090" y="744996"/>
                </a:lnTo>
                <a:lnTo>
                  <a:pt x="1486026" y="698022"/>
                </a:lnTo>
                <a:lnTo>
                  <a:pt x="1493329" y="649790"/>
                </a:lnTo>
                <a:lnTo>
                  <a:pt x="1495805" y="600455"/>
                </a:lnTo>
                <a:lnTo>
                  <a:pt x="1493329" y="551229"/>
                </a:lnTo>
                <a:lnTo>
                  <a:pt x="1486026" y="503096"/>
                </a:lnTo>
                <a:lnTo>
                  <a:pt x="1474090" y="456209"/>
                </a:lnTo>
                <a:lnTo>
                  <a:pt x="1457712" y="410724"/>
                </a:lnTo>
                <a:lnTo>
                  <a:pt x="1437084" y="366795"/>
                </a:lnTo>
                <a:lnTo>
                  <a:pt x="1412399" y="324579"/>
                </a:lnTo>
                <a:lnTo>
                  <a:pt x="1383848" y="284229"/>
                </a:lnTo>
                <a:lnTo>
                  <a:pt x="1351623" y="245900"/>
                </a:lnTo>
                <a:lnTo>
                  <a:pt x="1315917" y="209748"/>
                </a:lnTo>
                <a:lnTo>
                  <a:pt x="1276921" y="175926"/>
                </a:lnTo>
                <a:lnTo>
                  <a:pt x="1234828" y="144591"/>
                </a:lnTo>
                <a:lnTo>
                  <a:pt x="1189829" y="115897"/>
                </a:lnTo>
                <a:lnTo>
                  <a:pt x="1142117" y="89998"/>
                </a:lnTo>
                <a:lnTo>
                  <a:pt x="1091883" y="67050"/>
                </a:lnTo>
                <a:lnTo>
                  <a:pt x="1039320" y="47208"/>
                </a:lnTo>
                <a:lnTo>
                  <a:pt x="984619" y="30626"/>
                </a:lnTo>
                <a:lnTo>
                  <a:pt x="927973" y="17459"/>
                </a:lnTo>
                <a:lnTo>
                  <a:pt x="869574" y="7863"/>
                </a:lnTo>
                <a:lnTo>
                  <a:pt x="809613" y="1991"/>
                </a:lnTo>
                <a:lnTo>
                  <a:pt x="748283" y="0"/>
                </a:lnTo>
                <a:close/>
              </a:path>
            </a:pathLst>
          </a:custGeom>
          <a:ln w="28575">
            <a:solidFill>
              <a:srgbClr val="FFFFFF"/>
            </a:solidFill>
          </a:ln>
        </p:spPr>
        <p:txBody>
          <a:bodyPr wrap="square" lIns="0" tIns="0" rIns="0" bIns="0" rtlCol="0"/>
          <a:lstStyle/>
          <a:p>
            <a:endParaRPr/>
          </a:p>
        </p:txBody>
      </p:sp>
      <p:sp>
        <p:nvSpPr>
          <p:cNvPr id="58" name="object 58"/>
          <p:cNvSpPr/>
          <p:nvPr/>
        </p:nvSpPr>
        <p:spPr>
          <a:xfrm>
            <a:off x="6016637" y="6103620"/>
            <a:ext cx="1236980" cy="908685"/>
          </a:xfrm>
          <a:custGeom>
            <a:avLst/>
            <a:gdLst/>
            <a:ahLst/>
            <a:cxnLst/>
            <a:rect l="l" t="t" r="r" b="b"/>
            <a:pathLst>
              <a:path w="1236979" h="908684">
                <a:moveTo>
                  <a:pt x="1236726" y="454151"/>
                </a:moveTo>
                <a:lnTo>
                  <a:pt x="1228639" y="380516"/>
                </a:lnTo>
                <a:lnTo>
                  <a:pt x="1205227" y="310652"/>
                </a:lnTo>
                <a:lnTo>
                  <a:pt x="1167761" y="245497"/>
                </a:lnTo>
                <a:lnTo>
                  <a:pt x="1144155" y="214978"/>
                </a:lnTo>
                <a:lnTo>
                  <a:pt x="1117512" y="185988"/>
                </a:lnTo>
                <a:lnTo>
                  <a:pt x="1087991" y="158645"/>
                </a:lnTo>
                <a:lnTo>
                  <a:pt x="1055751" y="133064"/>
                </a:lnTo>
                <a:lnTo>
                  <a:pt x="1020950" y="109363"/>
                </a:lnTo>
                <a:lnTo>
                  <a:pt x="983748" y="87660"/>
                </a:lnTo>
                <a:lnTo>
                  <a:pt x="944303" y="68071"/>
                </a:lnTo>
                <a:lnTo>
                  <a:pt x="902774" y="50714"/>
                </a:lnTo>
                <a:lnTo>
                  <a:pt x="859321" y="35706"/>
                </a:lnTo>
                <a:lnTo>
                  <a:pt x="814102" y="23164"/>
                </a:lnTo>
                <a:lnTo>
                  <a:pt x="767276" y="13205"/>
                </a:lnTo>
                <a:lnTo>
                  <a:pt x="719001" y="5947"/>
                </a:lnTo>
                <a:lnTo>
                  <a:pt x="669438" y="1506"/>
                </a:lnTo>
                <a:lnTo>
                  <a:pt x="618744" y="0"/>
                </a:lnTo>
                <a:lnTo>
                  <a:pt x="567941" y="1506"/>
                </a:lnTo>
                <a:lnTo>
                  <a:pt x="518279" y="5947"/>
                </a:lnTo>
                <a:lnTo>
                  <a:pt x="469917" y="13205"/>
                </a:lnTo>
                <a:lnTo>
                  <a:pt x="423013" y="23164"/>
                </a:lnTo>
                <a:lnTo>
                  <a:pt x="377725" y="35706"/>
                </a:lnTo>
                <a:lnTo>
                  <a:pt x="334212" y="50714"/>
                </a:lnTo>
                <a:lnTo>
                  <a:pt x="292631" y="68071"/>
                </a:lnTo>
                <a:lnTo>
                  <a:pt x="253142" y="87660"/>
                </a:lnTo>
                <a:lnTo>
                  <a:pt x="215902" y="109363"/>
                </a:lnTo>
                <a:lnTo>
                  <a:pt x="181070" y="133064"/>
                </a:lnTo>
                <a:lnTo>
                  <a:pt x="148804" y="158645"/>
                </a:lnTo>
                <a:lnTo>
                  <a:pt x="119262" y="185988"/>
                </a:lnTo>
                <a:lnTo>
                  <a:pt x="92602" y="214978"/>
                </a:lnTo>
                <a:lnTo>
                  <a:pt x="68984" y="245497"/>
                </a:lnTo>
                <a:lnTo>
                  <a:pt x="31504" y="310652"/>
                </a:lnTo>
                <a:lnTo>
                  <a:pt x="8087" y="380516"/>
                </a:lnTo>
                <a:lnTo>
                  <a:pt x="0" y="454151"/>
                </a:lnTo>
                <a:lnTo>
                  <a:pt x="2048" y="491382"/>
                </a:lnTo>
                <a:lnTo>
                  <a:pt x="17958" y="563249"/>
                </a:lnTo>
                <a:lnTo>
                  <a:pt x="48565" y="630876"/>
                </a:lnTo>
                <a:lnTo>
                  <a:pt x="92602" y="693325"/>
                </a:lnTo>
                <a:lnTo>
                  <a:pt x="109728" y="711947"/>
                </a:lnTo>
                <a:lnTo>
                  <a:pt x="109728" y="454151"/>
                </a:lnTo>
                <a:lnTo>
                  <a:pt x="111414" y="423489"/>
                </a:lnTo>
                <a:lnTo>
                  <a:pt x="124518" y="364330"/>
                </a:lnTo>
                <a:lnTo>
                  <a:pt x="149721" y="308693"/>
                </a:lnTo>
                <a:lnTo>
                  <a:pt x="185976" y="257342"/>
                </a:lnTo>
                <a:lnTo>
                  <a:pt x="232238" y="211041"/>
                </a:lnTo>
                <a:lnTo>
                  <a:pt x="287458" y="170554"/>
                </a:lnTo>
                <a:lnTo>
                  <a:pt x="350591" y="136643"/>
                </a:lnTo>
                <a:lnTo>
                  <a:pt x="420588" y="110073"/>
                </a:lnTo>
                <a:lnTo>
                  <a:pt x="457833" y="99779"/>
                </a:lnTo>
                <a:lnTo>
                  <a:pt x="496403" y="91606"/>
                </a:lnTo>
                <a:lnTo>
                  <a:pt x="536165" y="85651"/>
                </a:lnTo>
                <a:lnTo>
                  <a:pt x="576989" y="82007"/>
                </a:lnTo>
                <a:lnTo>
                  <a:pt x="618744" y="80771"/>
                </a:lnTo>
                <a:lnTo>
                  <a:pt x="660390" y="82007"/>
                </a:lnTo>
                <a:lnTo>
                  <a:pt x="701116" y="85651"/>
                </a:lnTo>
                <a:lnTo>
                  <a:pt x="740790" y="91606"/>
                </a:lnTo>
                <a:lnTo>
                  <a:pt x="779282" y="99779"/>
                </a:lnTo>
                <a:lnTo>
                  <a:pt x="816459" y="110073"/>
                </a:lnTo>
                <a:lnTo>
                  <a:pt x="886344" y="136643"/>
                </a:lnTo>
                <a:lnTo>
                  <a:pt x="949393" y="170554"/>
                </a:lnTo>
                <a:lnTo>
                  <a:pt x="1004556" y="211041"/>
                </a:lnTo>
                <a:lnTo>
                  <a:pt x="1050781" y="257342"/>
                </a:lnTo>
                <a:lnTo>
                  <a:pt x="1087016" y="308693"/>
                </a:lnTo>
                <a:lnTo>
                  <a:pt x="1112210" y="364330"/>
                </a:lnTo>
                <a:lnTo>
                  <a:pt x="1125311" y="423489"/>
                </a:lnTo>
                <a:lnTo>
                  <a:pt x="1126998" y="454151"/>
                </a:lnTo>
                <a:lnTo>
                  <a:pt x="1126998" y="711994"/>
                </a:lnTo>
                <a:lnTo>
                  <a:pt x="1144155" y="693325"/>
                </a:lnTo>
                <a:lnTo>
                  <a:pt x="1167761" y="662806"/>
                </a:lnTo>
                <a:lnTo>
                  <a:pt x="1205227" y="597651"/>
                </a:lnTo>
                <a:lnTo>
                  <a:pt x="1228639" y="527787"/>
                </a:lnTo>
                <a:lnTo>
                  <a:pt x="1234677" y="491382"/>
                </a:lnTo>
                <a:lnTo>
                  <a:pt x="1236726" y="454151"/>
                </a:lnTo>
                <a:close/>
              </a:path>
              <a:path w="1236979" h="908684">
                <a:moveTo>
                  <a:pt x="1126998" y="711994"/>
                </a:moveTo>
                <a:lnTo>
                  <a:pt x="1126998" y="454151"/>
                </a:lnTo>
                <a:lnTo>
                  <a:pt x="1125311" y="484814"/>
                </a:lnTo>
                <a:lnTo>
                  <a:pt x="1120338" y="514786"/>
                </a:lnTo>
                <a:lnTo>
                  <a:pt x="1101059" y="572280"/>
                </a:lnTo>
                <a:lnTo>
                  <a:pt x="1070213" y="625869"/>
                </a:lnTo>
                <a:lnTo>
                  <a:pt x="1028852" y="674790"/>
                </a:lnTo>
                <a:lnTo>
                  <a:pt x="978026" y="718280"/>
                </a:lnTo>
                <a:lnTo>
                  <a:pt x="918789" y="755574"/>
                </a:lnTo>
                <a:lnTo>
                  <a:pt x="852190" y="785910"/>
                </a:lnTo>
                <a:lnTo>
                  <a:pt x="779282" y="808524"/>
                </a:lnTo>
                <a:lnTo>
                  <a:pt x="740790" y="816697"/>
                </a:lnTo>
                <a:lnTo>
                  <a:pt x="701116" y="822652"/>
                </a:lnTo>
                <a:lnTo>
                  <a:pt x="660390" y="826296"/>
                </a:lnTo>
                <a:lnTo>
                  <a:pt x="618744" y="827531"/>
                </a:lnTo>
                <a:lnTo>
                  <a:pt x="576989" y="826296"/>
                </a:lnTo>
                <a:lnTo>
                  <a:pt x="536165" y="822652"/>
                </a:lnTo>
                <a:lnTo>
                  <a:pt x="496403" y="816697"/>
                </a:lnTo>
                <a:lnTo>
                  <a:pt x="457833" y="808524"/>
                </a:lnTo>
                <a:lnTo>
                  <a:pt x="420588" y="798230"/>
                </a:lnTo>
                <a:lnTo>
                  <a:pt x="350591" y="771660"/>
                </a:lnTo>
                <a:lnTo>
                  <a:pt x="287458" y="737749"/>
                </a:lnTo>
                <a:lnTo>
                  <a:pt x="232238" y="697262"/>
                </a:lnTo>
                <a:lnTo>
                  <a:pt x="185976" y="650961"/>
                </a:lnTo>
                <a:lnTo>
                  <a:pt x="149721" y="599610"/>
                </a:lnTo>
                <a:lnTo>
                  <a:pt x="124518" y="543973"/>
                </a:lnTo>
                <a:lnTo>
                  <a:pt x="111414" y="484814"/>
                </a:lnTo>
                <a:lnTo>
                  <a:pt x="109728" y="454151"/>
                </a:lnTo>
                <a:lnTo>
                  <a:pt x="109728" y="711947"/>
                </a:lnTo>
                <a:lnTo>
                  <a:pt x="148804" y="749658"/>
                </a:lnTo>
                <a:lnTo>
                  <a:pt x="181070" y="775239"/>
                </a:lnTo>
                <a:lnTo>
                  <a:pt x="215902" y="798940"/>
                </a:lnTo>
                <a:lnTo>
                  <a:pt x="253142" y="820643"/>
                </a:lnTo>
                <a:lnTo>
                  <a:pt x="292631" y="840232"/>
                </a:lnTo>
                <a:lnTo>
                  <a:pt x="334212" y="857589"/>
                </a:lnTo>
                <a:lnTo>
                  <a:pt x="377725" y="872597"/>
                </a:lnTo>
                <a:lnTo>
                  <a:pt x="423013" y="885139"/>
                </a:lnTo>
                <a:lnTo>
                  <a:pt x="469917" y="895098"/>
                </a:lnTo>
                <a:lnTo>
                  <a:pt x="518279" y="902356"/>
                </a:lnTo>
                <a:lnTo>
                  <a:pt x="567941" y="906797"/>
                </a:lnTo>
                <a:lnTo>
                  <a:pt x="618744" y="908303"/>
                </a:lnTo>
                <a:lnTo>
                  <a:pt x="669438" y="906797"/>
                </a:lnTo>
                <a:lnTo>
                  <a:pt x="719001" y="902356"/>
                </a:lnTo>
                <a:lnTo>
                  <a:pt x="767276" y="895098"/>
                </a:lnTo>
                <a:lnTo>
                  <a:pt x="814102" y="885139"/>
                </a:lnTo>
                <a:lnTo>
                  <a:pt x="859321" y="872597"/>
                </a:lnTo>
                <a:lnTo>
                  <a:pt x="902774" y="857589"/>
                </a:lnTo>
                <a:lnTo>
                  <a:pt x="944303" y="840232"/>
                </a:lnTo>
                <a:lnTo>
                  <a:pt x="983748" y="820643"/>
                </a:lnTo>
                <a:lnTo>
                  <a:pt x="1020950" y="798940"/>
                </a:lnTo>
                <a:lnTo>
                  <a:pt x="1055751" y="775239"/>
                </a:lnTo>
                <a:lnTo>
                  <a:pt x="1087991" y="749658"/>
                </a:lnTo>
                <a:lnTo>
                  <a:pt x="1117512" y="722315"/>
                </a:lnTo>
                <a:lnTo>
                  <a:pt x="1126998" y="711994"/>
                </a:lnTo>
                <a:close/>
              </a:path>
            </a:pathLst>
          </a:custGeom>
          <a:solidFill>
            <a:srgbClr val="B90000"/>
          </a:solidFill>
        </p:spPr>
        <p:txBody>
          <a:bodyPr wrap="square" lIns="0" tIns="0" rIns="0" bIns="0" rtlCol="0"/>
          <a:lstStyle/>
          <a:p>
            <a:endParaRPr/>
          </a:p>
        </p:txBody>
      </p:sp>
      <p:sp>
        <p:nvSpPr>
          <p:cNvPr id="59" name="object 59"/>
          <p:cNvSpPr/>
          <p:nvPr/>
        </p:nvSpPr>
        <p:spPr>
          <a:xfrm>
            <a:off x="6120269" y="6178296"/>
            <a:ext cx="1030605" cy="759460"/>
          </a:xfrm>
          <a:custGeom>
            <a:avLst/>
            <a:gdLst/>
            <a:ahLst/>
            <a:cxnLst/>
            <a:rect l="l" t="t" r="r" b="b"/>
            <a:pathLst>
              <a:path w="1030604" h="759459">
                <a:moveTo>
                  <a:pt x="1030224" y="379475"/>
                </a:moveTo>
                <a:lnTo>
                  <a:pt x="1023474" y="317930"/>
                </a:lnTo>
                <a:lnTo>
                  <a:pt x="1003938" y="259543"/>
                </a:lnTo>
                <a:lnTo>
                  <a:pt x="972678" y="205097"/>
                </a:lnTo>
                <a:lnTo>
                  <a:pt x="930761" y="155374"/>
                </a:lnTo>
                <a:lnTo>
                  <a:pt x="879252" y="111156"/>
                </a:lnTo>
                <a:lnTo>
                  <a:pt x="819217" y="73225"/>
                </a:lnTo>
                <a:lnTo>
                  <a:pt x="751719" y="42361"/>
                </a:lnTo>
                <a:lnTo>
                  <a:pt x="715506" y="29825"/>
                </a:lnTo>
                <a:lnTo>
                  <a:pt x="677826" y="19348"/>
                </a:lnTo>
                <a:lnTo>
                  <a:pt x="638814" y="11030"/>
                </a:lnTo>
                <a:lnTo>
                  <a:pt x="598602" y="4967"/>
                </a:lnTo>
                <a:lnTo>
                  <a:pt x="557323" y="1258"/>
                </a:lnTo>
                <a:lnTo>
                  <a:pt x="515112" y="0"/>
                </a:lnTo>
                <a:lnTo>
                  <a:pt x="472797" y="1258"/>
                </a:lnTo>
                <a:lnTo>
                  <a:pt x="431436" y="4967"/>
                </a:lnTo>
                <a:lnTo>
                  <a:pt x="391162" y="11030"/>
                </a:lnTo>
                <a:lnTo>
                  <a:pt x="352104" y="19348"/>
                </a:lnTo>
                <a:lnTo>
                  <a:pt x="314396" y="29825"/>
                </a:lnTo>
                <a:lnTo>
                  <a:pt x="278168" y="42361"/>
                </a:lnTo>
                <a:lnTo>
                  <a:pt x="210677" y="73225"/>
                </a:lnTo>
                <a:lnTo>
                  <a:pt x="150685" y="111156"/>
                </a:lnTo>
                <a:lnTo>
                  <a:pt x="99242" y="155374"/>
                </a:lnTo>
                <a:lnTo>
                  <a:pt x="57401" y="205097"/>
                </a:lnTo>
                <a:lnTo>
                  <a:pt x="26212" y="259543"/>
                </a:lnTo>
                <a:lnTo>
                  <a:pt x="6728" y="317930"/>
                </a:lnTo>
                <a:lnTo>
                  <a:pt x="0" y="379476"/>
                </a:lnTo>
                <a:lnTo>
                  <a:pt x="1704" y="410595"/>
                </a:lnTo>
                <a:lnTo>
                  <a:pt x="14941" y="470659"/>
                </a:lnTo>
                <a:lnTo>
                  <a:pt x="40409" y="527173"/>
                </a:lnTo>
                <a:lnTo>
                  <a:pt x="77056" y="579354"/>
                </a:lnTo>
                <a:lnTo>
                  <a:pt x="123829" y="626423"/>
                </a:lnTo>
                <a:lnTo>
                  <a:pt x="179678" y="667595"/>
                </a:lnTo>
                <a:lnTo>
                  <a:pt x="243551" y="702090"/>
                </a:lnTo>
                <a:lnTo>
                  <a:pt x="314396" y="729126"/>
                </a:lnTo>
                <a:lnTo>
                  <a:pt x="352104" y="739603"/>
                </a:lnTo>
                <a:lnTo>
                  <a:pt x="391162" y="747921"/>
                </a:lnTo>
                <a:lnTo>
                  <a:pt x="431436" y="753984"/>
                </a:lnTo>
                <a:lnTo>
                  <a:pt x="472797" y="757693"/>
                </a:lnTo>
                <a:lnTo>
                  <a:pt x="515112" y="758952"/>
                </a:lnTo>
                <a:lnTo>
                  <a:pt x="557323" y="757693"/>
                </a:lnTo>
                <a:lnTo>
                  <a:pt x="598602" y="753984"/>
                </a:lnTo>
                <a:lnTo>
                  <a:pt x="638814" y="747921"/>
                </a:lnTo>
                <a:lnTo>
                  <a:pt x="677826" y="739603"/>
                </a:lnTo>
                <a:lnTo>
                  <a:pt x="715506" y="729126"/>
                </a:lnTo>
                <a:lnTo>
                  <a:pt x="751719" y="716590"/>
                </a:lnTo>
                <a:lnTo>
                  <a:pt x="819217" y="685726"/>
                </a:lnTo>
                <a:lnTo>
                  <a:pt x="879252" y="647795"/>
                </a:lnTo>
                <a:lnTo>
                  <a:pt x="930761" y="603577"/>
                </a:lnTo>
                <a:lnTo>
                  <a:pt x="972678" y="553854"/>
                </a:lnTo>
                <a:lnTo>
                  <a:pt x="1003938" y="499408"/>
                </a:lnTo>
                <a:lnTo>
                  <a:pt x="1023474" y="441021"/>
                </a:lnTo>
                <a:lnTo>
                  <a:pt x="1030224" y="379475"/>
                </a:lnTo>
                <a:close/>
              </a:path>
            </a:pathLst>
          </a:custGeom>
          <a:solidFill>
            <a:srgbClr val="FFFF66"/>
          </a:solidFill>
        </p:spPr>
        <p:txBody>
          <a:bodyPr wrap="square" lIns="0" tIns="0" rIns="0" bIns="0" rtlCol="0"/>
          <a:lstStyle/>
          <a:p>
            <a:endParaRPr/>
          </a:p>
        </p:txBody>
      </p:sp>
      <p:sp>
        <p:nvSpPr>
          <p:cNvPr id="60" name="object 60"/>
          <p:cNvSpPr/>
          <p:nvPr/>
        </p:nvSpPr>
        <p:spPr>
          <a:xfrm>
            <a:off x="6120269" y="6178296"/>
            <a:ext cx="1030605" cy="759460"/>
          </a:xfrm>
          <a:custGeom>
            <a:avLst/>
            <a:gdLst/>
            <a:ahLst/>
            <a:cxnLst/>
            <a:rect l="l" t="t" r="r" b="b"/>
            <a:pathLst>
              <a:path w="1030604" h="759459">
                <a:moveTo>
                  <a:pt x="515112" y="0"/>
                </a:moveTo>
                <a:lnTo>
                  <a:pt x="472797" y="1258"/>
                </a:lnTo>
                <a:lnTo>
                  <a:pt x="431436" y="4967"/>
                </a:lnTo>
                <a:lnTo>
                  <a:pt x="391162" y="11030"/>
                </a:lnTo>
                <a:lnTo>
                  <a:pt x="352104" y="19348"/>
                </a:lnTo>
                <a:lnTo>
                  <a:pt x="314396" y="29825"/>
                </a:lnTo>
                <a:lnTo>
                  <a:pt x="278168" y="42361"/>
                </a:lnTo>
                <a:lnTo>
                  <a:pt x="210677" y="73225"/>
                </a:lnTo>
                <a:lnTo>
                  <a:pt x="150685" y="111156"/>
                </a:lnTo>
                <a:lnTo>
                  <a:pt x="99242" y="155374"/>
                </a:lnTo>
                <a:lnTo>
                  <a:pt x="57401" y="205097"/>
                </a:lnTo>
                <a:lnTo>
                  <a:pt x="26212" y="259543"/>
                </a:lnTo>
                <a:lnTo>
                  <a:pt x="6728" y="317930"/>
                </a:lnTo>
                <a:lnTo>
                  <a:pt x="0" y="379476"/>
                </a:lnTo>
                <a:lnTo>
                  <a:pt x="1704" y="410595"/>
                </a:lnTo>
                <a:lnTo>
                  <a:pt x="14941" y="470659"/>
                </a:lnTo>
                <a:lnTo>
                  <a:pt x="40409" y="527173"/>
                </a:lnTo>
                <a:lnTo>
                  <a:pt x="77056" y="579354"/>
                </a:lnTo>
                <a:lnTo>
                  <a:pt x="123829" y="626423"/>
                </a:lnTo>
                <a:lnTo>
                  <a:pt x="179678" y="667595"/>
                </a:lnTo>
                <a:lnTo>
                  <a:pt x="243551" y="702090"/>
                </a:lnTo>
                <a:lnTo>
                  <a:pt x="314396" y="729126"/>
                </a:lnTo>
                <a:lnTo>
                  <a:pt x="352104" y="739603"/>
                </a:lnTo>
                <a:lnTo>
                  <a:pt x="391162" y="747921"/>
                </a:lnTo>
                <a:lnTo>
                  <a:pt x="431436" y="753984"/>
                </a:lnTo>
                <a:lnTo>
                  <a:pt x="472797" y="757693"/>
                </a:lnTo>
                <a:lnTo>
                  <a:pt x="515112" y="758952"/>
                </a:lnTo>
                <a:lnTo>
                  <a:pt x="557323" y="757693"/>
                </a:lnTo>
                <a:lnTo>
                  <a:pt x="598602" y="753984"/>
                </a:lnTo>
                <a:lnTo>
                  <a:pt x="638814" y="747921"/>
                </a:lnTo>
                <a:lnTo>
                  <a:pt x="677826" y="739603"/>
                </a:lnTo>
                <a:lnTo>
                  <a:pt x="715506" y="729126"/>
                </a:lnTo>
                <a:lnTo>
                  <a:pt x="751719" y="716590"/>
                </a:lnTo>
                <a:lnTo>
                  <a:pt x="819217" y="685726"/>
                </a:lnTo>
                <a:lnTo>
                  <a:pt x="879252" y="647795"/>
                </a:lnTo>
                <a:lnTo>
                  <a:pt x="930761" y="603577"/>
                </a:lnTo>
                <a:lnTo>
                  <a:pt x="972678" y="553854"/>
                </a:lnTo>
                <a:lnTo>
                  <a:pt x="1003938" y="499408"/>
                </a:lnTo>
                <a:lnTo>
                  <a:pt x="1023474" y="441021"/>
                </a:lnTo>
                <a:lnTo>
                  <a:pt x="1030224" y="379475"/>
                </a:lnTo>
                <a:lnTo>
                  <a:pt x="1028514" y="348356"/>
                </a:lnTo>
                <a:lnTo>
                  <a:pt x="1015238" y="288292"/>
                </a:lnTo>
                <a:lnTo>
                  <a:pt x="989707" y="231778"/>
                </a:lnTo>
                <a:lnTo>
                  <a:pt x="952985" y="179597"/>
                </a:lnTo>
                <a:lnTo>
                  <a:pt x="906139" y="132528"/>
                </a:lnTo>
                <a:lnTo>
                  <a:pt x="850234" y="91356"/>
                </a:lnTo>
                <a:lnTo>
                  <a:pt x="786334" y="56861"/>
                </a:lnTo>
                <a:lnTo>
                  <a:pt x="715506" y="29825"/>
                </a:lnTo>
                <a:lnTo>
                  <a:pt x="677826" y="19348"/>
                </a:lnTo>
                <a:lnTo>
                  <a:pt x="638814" y="11030"/>
                </a:lnTo>
                <a:lnTo>
                  <a:pt x="598602" y="4967"/>
                </a:lnTo>
                <a:lnTo>
                  <a:pt x="557323" y="1258"/>
                </a:lnTo>
                <a:lnTo>
                  <a:pt x="515112" y="0"/>
                </a:lnTo>
                <a:close/>
              </a:path>
            </a:pathLst>
          </a:custGeom>
          <a:ln w="28575">
            <a:solidFill>
              <a:srgbClr val="FFFFFF"/>
            </a:solidFill>
          </a:ln>
        </p:spPr>
        <p:txBody>
          <a:bodyPr wrap="square" lIns="0" tIns="0" rIns="0" bIns="0" rtlCol="0"/>
          <a:lstStyle/>
          <a:p>
            <a:endParaRPr/>
          </a:p>
        </p:txBody>
      </p:sp>
      <p:sp>
        <p:nvSpPr>
          <p:cNvPr id="61" name="object 61"/>
          <p:cNvSpPr/>
          <p:nvPr/>
        </p:nvSpPr>
        <p:spPr>
          <a:xfrm>
            <a:off x="2618117" y="6162294"/>
            <a:ext cx="1236980" cy="908685"/>
          </a:xfrm>
          <a:custGeom>
            <a:avLst/>
            <a:gdLst/>
            <a:ahLst/>
            <a:cxnLst/>
            <a:rect l="l" t="t" r="r" b="b"/>
            <a:pathLst>
              <a:path w="1236979" h="908684">
                <a:moveTo>
                  <a:pt x="1236726" y="454151"/>
                </a:moveTo>
                <a:lnTo>
                  <a:pt x="1228618" y="380516"/>
                </a:lnTo>
                <a:lnTo>
                  <a:pt x="1205148" y="310652"/>
                </a:lnTo>
                <a:lnTo>
                  <a:pt x="1167597" y="245497"/>
                </a:lnTo>
                <a:lnTo>
                  <a:pt x="1143941" y="214978"/>
                </a:lnTo>
                <a:lnTo>
                  <a:pt x="1117244" y="185988"/>
                </a:lnTo>
                <a:lnTo>
                  <a:pt x="1087667" y="158645"/>
                </a:lnTo>
                <a:lnTo>
                  <a:pt x="1055370" y="133064"/>
                </a:lnTo>
                <a:lnTo>
                  <a:pt x="1020512" y="109363"/>
                </a:lnTo>
                <a:lnTo>
                  <a:pt x="983254" y="87660"/>
                </a:lnTo>
                <a:lnTo>
                  <a:pt x="943756" y="68071"/>
                </a:lnTo>
                <a:lnTo>
                  <a:pt x="902177" y="50714"/>
                </a:lnTo>
                <a:lnTo>
                  <a:pt x="858678" y="35706"/>
                </a:lnTo>
                <a:lnTo>
                  <a:pt x="813419" y="23164"/>
                </a:lnTo>
                <a:lnTo>
                  <a:pt x="766560" y="13205"/>
                </a:lnTo>
                <a:lnTo>
                  <a:pt x="718261" y="5947"/>
                </a:lnTo>
                <a:lnTo>
                  <a:pt x="668681" y="1506"/>
                </a:lnTo>
                <a:lnTo>
                  <a:pt x="617982" y="0"/>
                </a:lnTo>
                <a:lnTo>
                  <a:pt x="567287" y="1506"/>
                </a:lnTo>
                <a:lnTo>
                  <a:pt x="517724" y="5947"/>
                </a:lnTo>
                <a:lnTo>
                  <a:pt x="469449" y="13205"/>
                </a:lnTo>
                <a:lnTo>
                  <a:pt x="422623" y="23164"/>
                </a:lnTo>
                <a:lnTo>
                  <a:pt x="377404" y="35706"/>
                </a:lnTo>
                <a:lnTo>
                  <a:pt x="333951" y="50714"/>
                </a:lnTo>
                <a:lnTo>
                  <a:pt x="292422" y="68071"/>
                </a:lnTo>
                <a:lnTo>
                  <a:pt x="252977" y="87660"/>
                </a:lnTo>
                <a:lnTo>
                  <a:pt x="215775" y="109363"/>
                </a:lnTo>
                <a:lnTo>
                  <a:pt x="180974" y="133064"/>
                </a:lnTo>
                <a:lnTo>
                  <a:pt x="148734" y="158645"/>
                </a:lnTo>
                <a:lnTo>
                  <a:pt x="119213" y="185988"/>
                </a:lnTo>
                <a:lnTo>
                  <a:pt x="92570" y="214978"/>
                </a:lnTo>
                <a:lnTo>
                  <a:pt x="68964" y="245497"/>
                </a:lnTo>
                <a:lnTo>
                  <a:pt x="31498" y="310652"/>
                </a:lnTo>
                <a:lnTo>
                  <a:pt x="8086" y="380516"/>
                </a:lnTo>
                <a:lnTo>
                  <a:pt x="0" y="454151"/>
                </a:lnTo>
                <a:lnTo>
                  <a:pt x="2048" y="491382"/>
                </a:lnTo>
                <a:lnTo>
                  <a:pt x="17955" y="563249"/>
                </a:lnTo>
                <a:lnTo>
                  <a:pt x="48553" y="630876"/>
                </a:lnTo>
                <a:lnTo>
                  <a:pt x="92570" y="693325"/>
                </a:lnTo>
                <a:lnTo>
                  <a:pt x="109728" y="711994"/>
                </a:lnTo>
                <a:lnTo>
                  <a:pt x="109728" y="454151"/>
                </a:lnTo>
                <a:lnTo>
                  <a:pt x="111409" y="423489"/>
                </a:lnTo>
                <a:lnTo>
                  <a:pt x="124471" y="364330"/>
                </a:lnTo>
                <a:lnTo>
                  <a:pt x="149602" y="308693"/>
                </a:lnTo>
                <a:lnTo>
                  <a:pt x="185762" y="257342"/>
                </a:lnTo>
                <a:lnTo>
                  <a:pt x="231914" y="211041"/>
                </a:lnTo>
                <a:lnTo>
                  <a:pt x="287020" y="170554"/>
                </a:lnTo>
                <a:lnTo>
                  <a:pt x="350043" y="136643"/>
                </a:lnTo>
                <a:lnTo>
                  <a:pt x="419945" y="110073"/>
                </a:lnTo>
                <a:lnTo>
                  <a:pt x="457151" y="99779"/>
                </a:lnTo>
                <a:lnTo>
                  <a:pt x="495687" y="91606"/>
                </a:lnTo>
                <a:lnTo>
                  <a:pt x="535424" y="85651"/>
                </a:lnTo>
                <a:lnTo>
                  <a:pt x="576232" y="82007"/>
                </a:lnTo>
                <a:lnTo>
                  <a:pt x="617982" y="80771"/>
                </a:lnTo>
                <a:lnTo>
                  <a:pt x="659736" y="82007"/>
                </a:lnTo>
                <a:lnTo>
                  <a:pt x="700560" y="85651"/>
                </a:lnTo>
                <a:lnTo>
                  <a:pt x="740322" y="91606"/>
                </a:lnTo>
                <a:lnTo>
                  <a:pt x="778892" y="99779"/>
                </a:lnTo>
                <a:lnTo>
                  <a:pt x="816137" y="110073"/>
                </a:lnTo>
                <a:lnTo>
                  <a:pt x="886134" y="136643"/>
                </a:lnTo>
                <a:lnTo>
                  <a:pt x="949267" y="170554"/>
                </a:lnTo>
                <a:lnTo>
                  <a:pt x="1004487" y="211041"/>
                </a:lnTo>
                <a:lnTo>
                  <a:pt x="1050749" y="257342"/>
                </a:lnTo>
                <a:lnTo>
                  <a:pt x="1087004" y="308693"/>
                </a:lnTo>
                <a:lnTo>
                  <a:pt x="1112207" y="364330"/>
                </a:lnTo>
                <a:lnTo>
                  <a:pt x="1125311" y="423489"/>
                </a:lnTo>
                <a:lnTo>
                  <a:pt x="1126998" y="454151"/>
                </a:lnTo>
                <a:lnTo>
                  <a:pt x="1126998" y="711723"/>
                </a:lnTo>
                <a:lnTo>
                  <a:pt x="1143941" y="693325"/>
                </a:lnTo>
                <a:lnTo>
                  <a:pt x="1167597" y="662806"/>
                </a:lnTo>
                <a:lnTo>
                  <a:pt x="1205148" y="597651"/>
                </a:lnTo>
                <a:lnTo>
                  <a:pt x="1228618" y="527787"/>
                </a:lnTo>
                <a:lnTo>
                  <a:pt x="1234672" y="491382"/>
                </a:lnTo>
                <a:lnTo>
                  <a:pt x="1236726" y="454151"/>
                </a:lnTo>
                <a:close/>
              </a:path>
              <a:path w="1236979" h="908684">
                <a:moveTo>
                  <a:pt x="1126998" y="711723"/>
                </a:moveTo>
                <a:lnTo>
                  <a:pt x="1126998" y="454151"/>
                </a:lnTo>
                <a:lnTo>
                  <a:pt x="1125311" y="484814"/>
                </a:lnTo>
                <a:lnTo>
                  <a:pt x="1120337" y="514786"/>
                </a:lnTo>
                <a:lnTo>
                  <a:pt x="1101053" y="572280"/>
                </a:lnTo>
                <a:lnTo>
                  <a:pt x="1070193" y="625869"/>
                </a:lnTo>
                <a:lnTo>
                  <a:pt x="1028803" y="674790"/>
                </a:lnTo>
                <a:lnTo>
                  <a:pt x="977931" y="718280"/>
                </a:lnTo>
                <a:lnTo>
                  <a:pt x="918624" y="755574"/>
                </a:lnTo>
                <a:lnTo>
                  <a:pt x="851928" y="785910"/>
                </a:lnTo>
                <a:lnTo>
                  <a:pt x="778892" y="808524"/>
                </a:lnTo>
                <a:lnTo>
                  <a:pt x="740322" y="816697"/>
                </a:lnTo>
                <a:lnTo>
                  <a:pt x="700560" y="822652"/>
                </a:lnTo>
                <a:lnTo>
                  <a:pt x="659736" y="826296"/>
                </a:lnTo>
                <a:lnTo>
                  <a:pt x="617982" y="827531"/>
                </a:lnTo>
                <a:lnTo>
                  <a:pt x="576232" y="826296"/>
                </a:lnTo>
                <a:lnTo>
                  <a:pt x="535424" y="822652"/>
                </a:lnTo>
                <a:lnTo>
                  <a:pt x="495687" y="816697"/>
                </a:lnTo>
                <a:lnTo>
                  <a:pt x="457151" y="808524"/>
                </a:lnTo>
                <a:lnTo>
                  <a:pt x="419945" y="798230"/>
                </a:lnTo>
                <a:lnTo>
                  <a:pt x="350043" y="771660"/>
                </a:lnTo>
                <a:lnTo>
                  <a:pt x="287020" y="737749"/>
                </a:lnTo>
                <a:lnTo>
                  <a:pt x="231914" y="697262"/>
                </a:lnTo>
                <a:lnTo>
                  <a:pt x="185762" y="650961"/>
                </a:lnTo>
                <a:lnTo>
                  <a:pt x="149602" y="599610"/>
                </a:lnTo>
                <a:lnTo>
                  <a:pt x="124471" y="543973"/>
                </a:lnTo>
                <a:lnTo>
                  <a:pt x="111409" y="484814"/>
                </a:lnTo>
                <a:lnTo>
                  <a:pt x="109728" y="454151"/>
                </a:lnTo>
                <a:lnTo>
                  <a:pt x="109728" y="711994"/>
                </a:lnTo>
                <a:lnTo>
                  <a:pt x="148734" y="749658"/>
                </a:lnTo>
                <a:lnTo>
                  <a:pt x="180975" y="775239"/>
                </a:lnTo>
                <a:lnTo>
                  <a:pt x="215775" y="798940"/>
                </a:lnTo>
                <a:lnTo>
                  <a:pt x="252977" y="820643"/>
                </a:lnTo>
                <a:lnTo>
                  <a:pt x="292422" y="840232"/>
                </a:lnTo>
                <a:lnTo>
                  <a:pt x="333951" y="857589"/>
                </a:lnTo>
                <a:lnTo>
                  <a:pt x="377404" y="872597"/>
                </a:lnTo>
                <a:lnTo>
                  <a:pt x="422623" y="885139"/>
                </a:lnTo>
                <a:lnTo>
                  <a:pt x="469449" y="895098"/>
                </a:lnTo>
                <a:lnTo>
                  <a:pt x="517724" y="902356"/>
                </a:lnTo>
                <a:lnTo>
                  <a:pt x="567287" y="906797"/>
                </a:lnTo>
                <a:lnTo>
                  <a:pt x="617982" y="908303"/>
                </a:lnTo>
                <a:lnTo>
                  <a:pt x="668681" y="906797"/>
                </a:lnTo>
                <a:lnTo>
                  <a:pt x="718261" y="902356"/>
                </a:lnTo>
                <a:lnTo>
                  <a:pt x="766560" y="895098"/>
                </a:lnTo>
                <a:lnTo>
                  <a:pt x="813419" y="885139"/>
                </a:lnTo>
                <a:lnTo>
                  <a:pt x="858678" y="872597"/>
                </a:lnTo>
                <a:lnTo>
                  <a:pt x="902177" y="857589"/>
                </a:lnTo>
                <a:lnTo>
                  <a:pt x="943756" y="840232"/>
                </a:lnTo>
                <a:lnTo>
                  <a:pt x="983254" y="820643"/>
                </a:lnTo>
                <a:lnTo>
                  <a:pt x="1020512" y="798940"/>
                </a:lnTo>
                <a:lnTo>
                  <a:pt x="1055370" y="775239"/>
                </a:lnTo>
                <a:lnTo>
                  <a:pt x="1087667" y="749658"/>
                </a:lnTo>
                <a:lnTo>
                  <a:pt x="1117244" y="722315"/>
                </a:lnTo>
                <a:lnTo>
                  <a:pt x="1126998" y="711723"/>
                </a:lnTo>
                <a:close/>
              </a:path>
            </a:pathLst>
          </a:custGeom>
          <a:solidFill>
            <a:srgbClr val="B90000"/>
          </a:solidFill>
        </p:spPr>
        <p:txBody>
          <a:bodyPr wrap="square" lIns="0" tIns="0" rIns="0" bIns="0" rtlCol="0"/>
          <a:lstStyle/>
          <a:p>
            <a:endParaRPr/>
          </a:p>
        </p:txBody>
      </p:sp>
      <p:sp>
        <p:nvSpPr>
          <p:cNvPr id="62" name="object 62"/>
          <p:cNvSpPr/>
          <p:nvPr/>
        </p:nvSpPr>
        <p:spPr>
          <a:xfrm>
            <a:off x="2720987" y="6236970"/>
            <a:ext cx="1030605" cy="759460"/>
          </a:xfrm>
          <a:custGeom>
            <a:avLst/>
            <a:gdLst/>
            <a:ahLst/>
            <a:cxnLst/>
            <a:rect l="l" t="t" r="r" b="b"/>
            <a:pathLst>
              <a:path w="1030604" h="759459">
                <a:moveTo>
                  <a:pt x="1030224" y="379475"/>
                </a:moveTo>
                <a:lnTo>
                  <a:pt x="1023495" y="317930"/>
                </a:lnTo>
                <a:lnTo>
                  <a:pt x="1004011" y="259543"/>
                </a:lnTo>
                <a:lnTo>
                  <a:pt x="972822" y="205097"/>
                </a:lnTo>
                <a:lnTo>
                  <a:pt x="930981" y="155374"/>
                </a:lnTo>
                <a:lnTo>
                  <a:pt x="879538" y="111156"/>
                </a:lnTo>
                <a:lnTo>
                  <a:pt x="819546" y="73225"/>
                </a:lnTo>
                <a:lnTo>
                  <a:pt x="752055" y="42361"/>
                </a:lnTo>
                <a:lnTo>
                  <a:pt x="715827" y="29825"/>
                </a:lnTo>
                <a:lnTo>
                  <a:pt x="678119" y="19348"/>
                </a:lnTo>
                <a:lnTo>
                  <a:pt x="639061" y="11030"/>
                </a:lnTo>
                <a:lnTo>
                  <a:pt x="598787" y="4967"/>
                </a:lnTo>
                <a:lnTo>
                  <a:pt x="557426" y="1258"/>
                </a:lnTo>
                <a:lnTo>
                  <a:pt x="515112" y="0"/>
                </a:lnTo>
                <a:lnTo>
                  <a:pt x="472900" y="1258"/>
                </a:lnTo>
                <a:lnTo>
                  <a:pt x="431621" y="4967"/>
                </a:lnTo>
                <a:lnTo>
                  <a:pt x="391409" y="11030"/>
                </a:lnTo>
                <a:lnTo>
                  <a:pt x="352397" y="19348"/>
                </a:lnTo>
                <a:lnTo>
                  <a:pt x="314717" y="29825"/>
                </a:lnTo>
                <a:lnTo>
                  <a:pt x="278504" y="42361"/>
                </a:lnTo>
                <a:lnTo>
                  <a:pt x="211006" y="73225"/>
                </a:lnTo>
                <a:lnTo>
                  <a:pt x="150971" y="111156"/>
                </a:lnTo>
                <a:lnTo>
                  <a:pt x="99462" y="155374"/>
                </a:lnTo>
                <a:lnTo>
                  <a:pt x="57545" y="205097"/>
                </a:lnTo>
                <a:lnTo>
                  <a:pt x="26285" y="259543"/>
                </a:lnTo>
                <a:lnTo>
                  <a:pt x="6749" y="317930"/>
                </a:lnTo>
                <a:lnTo>
                  <a:pt x="0" y="379476"/>
                </a:lnTo>
                <a:lnTo>
                  <a:pt x="1709" y="410595"/>
                </a:lnTo>
                <a:lnTo>
                  <a:pt x="14985" y="470659"/>
                </a:lnTo>
                <a:lnTo>
                  <a:pt x="40516" y="527173"/>
                </a:lnTo>
                <a:lnTo>
                  <a:pt x="77238" y="579354"/>
                </a:lnTo>
                <a:lnTo>
                  <a:pt x="124084" y="626423"/>
                </a:lnTo>
                <a:lnTo>
                  <a:pt x="179989" y="667595"/>
                </a:lnTo>
                <a:lnTo>
                  <a:pt x="243889" y="702090"/>
                </a:lnTo>
                <a:lnTo>
                  <a:pt x="314717" y="729126"/>
                </a:lnTo>
                <a:lnTo>
                  <a:pt x="352397" y="739603"/>
                </a:lnTo>
                <a:lnTo>
                  <a:pt x="391409" y="747921"/>
                </a:lnTo>
                <a:lnTo>
                  <a:pt x="431621" y="753984"/>
                </a:lnTo>
                <a:lnTo>
                  <a:pt x="472900" y="757693"/>
                </a:lnTo>
                <a:lnTo>
                  <a:pt x="515112" y="758952"/>
                </a:lnTo>
                <a:lnTo>
                  <a:pt x="557426" y="757693"/>
                </a:lnTo>
                <a:lnTo>
                  <a:pt x="598787" y="753984"/>
                </a:lnTo>
                <a:lnTo>
                  <a:pt x="639061" y="747921"/>
                </a:lnTo>
                <a:lnTo>
                  <a:pt x="678119" y="739603"/>
                </a:lnTo>
                <a:lnTo>
                  <a:pt x="715827" y="729126"/>
                </a:lnTo>
                <a:lnTo>
                  <a:pt x="752055" y="716590"/>
                </a:lnTo>
                <a:lnTo>
                  <a:pt x="819546" y="685726"/>
                </a:lnTo>
                <a:lnTo>
                  <a:pt x="879538" y="647795"/>
                </a:lnTo>
                <a:lnTo>
                  <a:pt x="930981" y="603577"/>
                </a:lnTo>
                <a:lnTo>
                  <a:pt x="972822" y="553854"/>
                </a:lnTo>
                <a:lnTo>
                  <a:pt x="1004011" y="499408"/>
                </a:lnTo>
                <a:lnTo>
                  <a:pt x="1023495" y="441021"/>
                </a:lnTo>
                <a:lnTo>
                  <a:pt x="1030224" y="379475"/>
                </a:lnTo>
                <a:close/>
              </a:path>
            </a:pathLst>
          </a:custGeom>
          <a:solidFill>
            <a:srgbClr val="FFFF66"/>
          </a:solidFill>
        </p:spPr>
        <p:txBody>
          <a:bodyPr wrap="square" lIns="0" tIns="0" rIns="0" bIns="0" rtlCol="0"/>
          <a:lstStyle/>
          <a:p>
            <a:endParaRPr/>
          </a:p>
        </p:txBody>
      </p:sp>
      <p:sp>
        <p:nvSpPr>
          <p:cNvPr id="63" name="object 63"/>
          <p:cNvSpPr/>
          <p:nvPr/>
        </p:nvSpPr>
        <p:spPr>
          <a:xfrm>
            <a:off x="2720987" y="6236970"/>
            <a:ext cx="1030605" cy="759460"/>
          </a:xfrm>
          <a:custGeom>
            <a:avLst/>
            <a:gdLst/>
            <a:ahLst/>
            <a:cxnLst/>
            <a:rect l="l" t="t" r="r" b="b"/>
            <a:pathLst>
              <a:path w="1030604" h="759459">
                <a:moveTo>
                  <a:pt x="515112" y="0"/>
                </a:moveTo>
                <a:lnTo>
                  <a:pt x="472900" y="1258"/>
                </a:lnTo>
                <a:lnTo>
                  <a:pt x="431621" y="4967"/>
                </a:lnTo>
                <a:lnTo>
                  <a:pt x="391409" y="11030"/>
                </a:lnTo>
                <a:lnTo>
                  <a:pt x="352397" y="19348"/>
                </a:lnTo>
                <a:lnTo>
                  <a:pt x="314717" y="29825"/>
                </a:lnTo>
                <a:lnTo>
                  <a:pt x="278504" y="42361"/>
                </a:lnTo>
                <a:lnTo>
                  <a:pt x="211006" y="73225"/>
                </a:lnTo>
                <a:lnTo>
                  <a:pt x="150971" y="111156"/>
                </a:lnTo>
                <a:lnTo>
                  <a:pt x="99462" y="155374"/>
                </a:lnTo>
                <a:lnTo>
                  <a:pt x="57545" y="205097"/>
                </a:lnTo>
                <a:lnTo>
                  <a:pt x="26285" y="259543"/>
                </a:lnTo>
                <a:lnTo>
                  <a:pt x="6749" y="317930"/>
                </a:lnTo>
                <a:lnTo>
                  <a:pt x="0" y="379476"/>
                </a:lnTo>
                <a:lnTo>
                  <a:pt x="1709" y="410595"/>
                </a:lnTo>
                <a:lnTo>
                  <a:pt x="14985" y="470659"/>
                </a:lnTo>
                <a:lnTo>
                  <a:pt x="40516" y="527173"/>
                </a:lnTo>
                <a:lnTo>
                  <a:pt x="77238" y="579354"/>
                </a:lnTo>
                <a:lnTo>
                  <a:pt x="124084" y="626423"/>
                </a:lnTo>
                <a:lnTo>
                  <a:pt x="179989" y="667595"/>
                </a:lnTo>
                <a:lnTo>
                  <a:pt x="243889" y="702090"/>
                </a:lnTo>
                <a:lnTo>
                  <a:pt x="314717" y="729126"/>
                </a:lnTo>
                <a:lnTo>
                  <a:pt x="352397" y="739603"/>
                </a:lnTo>
                <a:lnTo>
                  <a:pt x="391409" y="747921"/>
                </a:lnTo>
                <a:lnTo>
                  <a:pt x="431621" y="753984"/>
                </a:lnTo>
                <a:lnTo>
                  <a:pt x="472900" y="757693"/>
                </a:lnTo>
                <a:lnTo>
                  <a:pt x="515112" y="758952"/>
                </a:lnTo>
                <a:lnTo>
                  <a:pt x="557426" y="757693"/>
                </a:lnTo>
                <a:lnTo>
                  <a:pt x="598787" y="753984"/>
                </a:lnTo>
                <a:lnTo>
                  <a:pt x="639061" y="747921"/>
                </a:lnTo>
                <a:lnTo>
                  <a:pt x="678119" y="739603"/>
                </a:lnTo>
                <a:lnTo>
                  <a:pt x="715827" y="729126"/>
                </a:lnTo>
                <a:lnTo>
                  <a:pt x="752055" y="716590"/>
                </a:lnTo>
                <a:lnTo>
                  <a:pt x="819546" y="685726"/>
                </a:lnTo>
                <a:lnTo>
                  <a:pt x="879538" y="647795"/>
                </a:lnTo>
                <a:lnTo>
                  <a:pt x="930981" y="603577"/>
                </a:lnTo>
                <a:lnTo>
                  <a:pt x="972822" y="553854"/>
                </a:lnTo>
                <a:lnTo>
                  <a:pt x="1004011" y="499408"/>
                </a:lnTo>
                <a:lnTo>
                  <a:pt x="1023495" y="441021"/>
                </a:lnTo>
                <a:lnTo>
                  <a:pt x="1030224" y="379475"/>
                </a:lnTo>
                <a:lnTo>
                  <a:pt x="1028519" y="348356"/>
                </a:lnTo>
                <a:lnTo>
                  <a:pt x="1015282" y="288292"/>
                </a:lnTo>
                <a:lnTo>
                  <a:pt x="989814" y="231778"/>
                </a:lnTo>
                <a:lnTo>
                  <a:pt x="953167" y="179597"/>
                </a:lnTo>
                <a:lnTo>
                  <a:pt x="906394" y="132528"/>
                </a:lnTo>
                <a:lnTo>
                  <a:pt x="850545" y="91356"/>
                </a:lnTo>
                <a:lnTo>
                  <a:pt x="786672" y="56861"/>
                </a:lnTo>
                <a:lnTo>
                  <a:pt x="715827" y="29825"/>
                </a:lnTo>
                <a:lnTo>
                  <a:pt x="678119" y="19348"/>
                </a:lnTo>
                <a:lnTo>
                  <a:pt x="639061" y="11030"/>
                </a:lnTo>
                <a:lnTo>
                  <a:pt x="598787" y="4967"/>
                </a:lnTo>
                <a:lnTo>
                  <a:pt x="557426" y="1258"/>
                </a:lnTo>
                <a:lnTo>
                  <a:pt x="515112" y="0"/>
                </a:lnTo>
                <a:close/>
              </a:path>
            </a:pathLst>
          </a:custGeom>
          <a:ln w="28575">
            <a:solidFill>
              <a:srgbClr val="FFFFFF"/>
            </a:solidFill>
          </a:ln>
        </p:spPr>
        <p:txBody>
          <a:bodyPr wrap="square" lIns="0" tIns="0" rIns="0" bIns="0" rtlCol="0"/>
          <a:lstStyle/>
          <a:p>
            <a:endParaRPr/>
          </a:p>
        </p:txBody>
      </p:sp>
      <p:sp>
        <p:nvSpPr>
          <p:cNvPr id="64" name="object 64"/>
          <p:cNvSpPr txBox="1"/>
          <p:nvPr/>
        </p:nvSpPr>
        <p:spPr>
          <a:xfrm>
            <a:off x="2880493" y="6246745"/>
            <a:ext cx="1922145" cy="423193"/>
          </a:xfrm>
          <a:prstGeom prst="rect">
            <a:avLst/>
          </a:prstGeom>
        </p:spPr>
        <p:txBody>
          <a:bodyPr vert="horz" wrap="square" lIns="0" tIns="0" rIns="0" bIns="0" rtlCol="0">
            <a:spAutoFit/>
          </a:bodyPr>
          <a:lstStyle/>
          <a:p>
            <a:pPr marL="753110">
              <a:lnSpc>
                <a:spcPts val="1385"/>
              </a:lnSpc>
              <a:tabLst>
                <a:tab pos="1404620" algn="l"/>
                <a:tab pos="1657985" algn="l"/>
              </a:tabLst>
            </a:pPr>
            <a:r>
              <a:rPr sz="1400" spc="-10" dirty="0">
                <a:latin typeface="Microsoft JhengHei UI" panose="020B0604030504040204" pitchFamily="34" charset="-120"/>
                <a:ea typeface="Microsoft JhengHei UI" panose="020B0604030504040204" pitchFamily="34" charset="-120"/>
                <a:cs typeface="微软雅黑"/>
              </a:rPr>
              <a:t>C0</a:t>
            </a:r>
            <a:r>
              <a:rPr sz="1400" spc="-5" dirty="0">
                <a:latin typeface="Microsoft JhengHei UI" panose="020B0604030504040204" pitchFamily="34" charset="-120"/>
                <a:ea typeface="Microsoft JhengHei UI" panose="020B0604030504040204" pitchFamily="34" charset="-120"/>
                <a:cs typeface="微软雅黑"/>
              </a:rPr>
              <a:t>1</a:t>
            </a:r>
            <a:r>
              <a:rPr sz="1400" dirty="0">
                <a:latin typeface="Microsoft JhengHei UI" panose="020B0604030504040204" pitchFamily="34" charset="-120"/>
                <a:ea typeface="Microsoft JhengHei UI" panose="020B0604030504040204" pitchFamily="34" charset="-120"/>
                <a:cs typeface="微软雅黑"/>
              </a:rPr>
              <a:t> </a:t>
            </a:r>
            <a:r>
              <a:rPr sz="1400" spc="-175" dirty="0">
                <a:latin typeface="Microsoft JhengHei UI" panose="020B0604030504040204" pitchFamily="34" charset="-120"/>
                <a:ea typeface="Microsoft JhengHei UI" panose="020B0604030504040204" pitchFamily="34" charset="-120"/>
                <a:cs typeface="微软雅黑"/>
              </a:rPr>
              <a:t> </a:t>
            </a:r>
            <a:r>
              <a:rPr sz="1400" u="heavy" spc="-5" dirty="0">
                <a:latin typeface="Microsoft JhengHei UI" panose="020B0604030504040204" pitchFamily="34" charset="-120"/>
                <a:ea typeface="Microsoft JhengHei UI" panose="020B0604030504040204" pitchFamily="34" charset="-120"/>
                <a:cs typeface="Times New Roman"/>
              </a:rPr>
              <a:t> </a:t>
            </a:r>
            <a:r>
              <a:rPr sz="1400" u="heavy" dirty="0">
                <a:latin typeface="Microsoft JhengHei UI" panose="020B0604030504040204" pitchFamily="34" charset="-120"/>
                <a:ea typeface="Microsoft JhengHei UI" panose="020B0604030504040204" pitchFamily="34" charset="-120"/>
                <a:cs typeface="Times New Roman"/>
              </a:rPr>
              <a:t>	</a:t>
            </a:r>
            <a:r>
              <a:rPr sz="1400" u="heavy" spc="-5" dirty="0">
                <a:latin typeface="Microsoft JhengHei UI" panose="020B0604030504040204" pitchFamily="34" charset="-120"/>
                <a:ea typeface="Microsoft JhengHei UI" panose="020B0604030504040204" pitchFamily="34" charset="-120"/>
                <a:cs typeface="Times New Roman"/>
              </a:rPr>
              <a:t> </a:t>
            </a:r>
            <a:r>
              <a:rPr sz="1400" u="heavy" dirty="0">
                <a:latin typeface="Microsoft JhengHei UI" panose="020B0604030504040204" pitchFamily="34" charset="-120"/>
                <a:ea typeface="Microsoft JhengHei UI" panose="020B0604030504040204" pitchFamily="34" charset="-120"/>
                <a:cs typeface="Times New Roman"/>
              </a:rPr>
              <a:t>	</a:t>
            </a:r>
            <a:r>
              <a:rPr sz="1400" u="heavy" spc="-10" dirty="0">
                <a:latin typeface="Microsoft JhengHei UI" panose="020B0604030504040204" pitchFamily="34" charset="-120"/>
                <a:ea typeface="Microsoft JhengHei UI" panose="020B0604030504040204" pitchFamily="34" charset="-120"/>
                <a:cs typeface="微软雅黑"/>
              </a:rPr>
              <a:t>0</a:t>
            </a:r>
            <a:r>
              <a:rPr sz="1400" spc="-10" dirty="0">
                <a:latin typeface="Microsoft JhengHei UI" panose="020B0604030504040204" pitchFamily="34" charset="-120"/>
                <a:ea typeface="Microsoft JhengHei UI" panose="020B0604030504040204" pitchFamily="34" charset="-120"/>
                <a:cs typeface="微软雅黑"/>
              </a:rPr>
              <a:t>.7</a:t>
            </a:r>
            <a:endParaRPr sz="1400">
              <a:latin typeface="Microsoft JhengHei UI" panose="020B0604030504040204" pitchFamily="34" charset="-120"/>
              <a:ea typeface="Microsoft JhengHei UI" panose="020B0604030504040204" pitchFamily="34" charset="-120"/>
              <a:cs typeface="微软雅黑"/>
            </a:endParaRPr>
          </a:p>
          <a:p>
            <a:pPr marL="12700">
              <a:lnSpc>
                <a:spcPts val="1864"/>
              </a:lnSpc>
            </a:pPr>
            <a:r>
              <a:rPr sz="1800" b="1" dirty="0">
                <a:solidFill>
                  <a:srgbClr val="3333CC"/>
                </a:solidFill>
                <a:latin typeface="Microsoft JhengHei UI" panose="020B0604030504040204" pitchFamily="34" charset="-120"/>
                <a:ea typeface="Microsoft JhengHei UI" panose="020B0604030504040204" pitchFamily="34" charset="-120"/>
                <a:cs typeface="微软雅黑"/>
              </a:rPr>
              <a:t>允许有</a:t>
            </a:r>
            <a:endParaRPr sz="1800">
              <a:latin typeface="Microsoft JhengHei UI" panose="020B0604030504040204" pitchFamily="34" charset="-120"/>
              <a:ea typeface="Microsoft JhengHei UI" panose="020B0604030504040204" pitchFamily="34" charset="-120"/>
              <a:cs typeface="微软雅黑"/>
            </a:endParaRPr>
          </a:p>
        </p:txBody>
      </p:sp>
      <p:sp>
        <p:nvSpPr>
          <p:cNvPr id="65" name="object 65"/>
          <p:cNvSpPr txBox="1"/>
          <p:nvPr/>
        </p:nvSpPr>
        <p:spPr>
          <a:xfrm>
            <a:off x="1454029" y="4928828"/>
            <a:ext cx="3930015" cy="602729"/>
          </a:xfrm>
          <a:prstGeom prst="rect">
            <a:avLst/>
          </a:prstGeom>
        </p:spPr>
        <p:txBody>
          <a:bodyPr vert="horz" wrap="square" lIns="0" tIns="0" rIns="0" bIns="0" rtlCol="0">
            <a:spAutoFit/>
          </a:bodyPr>
          <a:lstStyle/>
          <a:p>
            <a:pPr marL="12700">
              <a:lnSpc>
                <a:spcPct val="100000"/>
              </a:lnSpc>
            </a:pPr>
            <a:r>
              <a:rPr sz="1600" u="sng" spc="-5" dirty="0">
                <a:solidFill>
                  <a:srgbClr val="FFFFFF"/>
                </a:solidFill>
                <a:latin typeface="Microsoft JhengHei UI" panose="020B0604030504040204" pitchFamily="34" charset="-120"/>
                <a:ea typeface="Microsoft JhengHei UI" panose="020B0604030504040204" pitchFamily="34" charset="-120"/>
                <a:cs typeface="微软雅黑"/>
              </a:rPr>
              <a:t>折</a:t>
            </a:r>
            <a:r>
              <a:rPr sz="1600" spc="-5" dirty="0">
                <a:solidFill>
                  <a:srgbClr val="FFFFFF"/>
                </a:solidFill>
                <a:latin typeface="Microsoft JhengHei UI" panose="020B0604030504040204" pitchFamily="34" charset="-120"/>
                <a:ea typeface="Microsoft JhengHei UI" panose="020B0604030504040204" pitchFamily="34" charset="-120"/>
                <a:cs typeface="微软雅黑"/>
              </a:rPr>
              <a:t>扣政策(序号，产品号</a:t>
            </a:r>
            <a:r>
              <a:rPr sz="1600" dirty="0">
                <a:solidFill>
                  <a:srgbClr val="FFFFFF"/>
                </a:solidFill>
                <a:latin typeface="Microsoft JhengHei UI" panose="020B0604030504040204" pitchFamily="34" charset="-120"/>
                <a:ea typeface="Microsoft JhengHei UI" panose="020B0604030504040204" pitchFamily="34" charset="-120"/>
                <a:cs typeface="微软雅黑"/>
              </a:rPr>
              <a:t>,</a:t>
            </a:r>
            <a:r>
              <a:rPr sz="1600" spc="-5" dirty="0">
                <a:solidFill>
                  <a:srgbClr val="FFFFFF"/>
                </a:solidFill>
                <a:latin typeface="Microsoft JhengHei UI" panose="020B0604030504040204" pitchFamily="34" charset="-120"/>
                <a:ea typeface="Microsoft JhengHei UI" panose="020B0604030504040204" pitchFamily="34" charset="-120"/>
                <a:cs typeface="微软雅黑"/>
              </a:rPr>
              <a:t> 客户分类号，折扣)</a:t>
            </a:r>
            <a:endParaRPr sz="1600" dirty="0">
              <a:latin typeface="Microsoft JhengHei UI" panose="020B0604030504040204" pitchFamily="34" charset="-120"/>
              <a:ea typeface="Microsoft JhengHei UI" panose="020B0604030504040204" pitchFamily="34" charset="-120"/>
              <a:cs typeface="微软雅黑"/>
            </a:endParaRPr>
          </a:p>
          <a:p>
            <a:pPr marL="67310">
              <a:lnSpc>
                <a:spcPct val="100000"/>
              </a:lnSpc>
              <a:spcBef>
                <a:spcPts val="1125"/>
              </a:spcBef>
              <a:tabLst>
                <a:tab pos="981710" algn="l"/>
                <a:tab pos="1896110" algn="l"/>
                <a:tab pos="3098800" algn="l"/>
              </a:tabLst>
            </a:pPr>
            <a:r>
              <a:rPr sz="1400" spc="-5" dirty="0">
                <a:latin typeface="Microsoft JhengHei UI" panose="020B0604030504040204" pitchFamily="34" charset="-120"/>
                <a:ea typeface="Microsoft JhengHei UI" panose="020B0604030504040204" pitchFamily="34" charset="-120"/>
                <a:cs typeface="微软雅黑"/>
              </a:rPr>
              <a:t>序号	产品号	客户分类号	折扣</a:t>
            </a:r>
            <a:endParaRPr sz="1400" dirty="0">
              <a:latin typeface="Microsoft JhengHei UI" panose="020B0604030504040204" pitchFamily="34" charset="-120"/>
              <a:ea typeface="Microsoft JhengHei UI" panose="020B0604030504040204" pitchFamily="34" charset="-120"/>
              <a:cs typeface="微软雅黑"/>
            </a:endParaRPr>
          </a:p>
        </p:txBody>
      </p:sp>
      <p:sp>
        <p:nvSpPr>
          <p:cNvPr id="66" name="object 66"/>
          <p:cNvSpPr txBox="1"/>
          <p:nvPr/>
        </p:nvSpPr>
        <p:spPr>
          <a:xfrm>
            <a:off x="5889631" y="4915112"/>
            <a:ext cx="3227070" cy="586105"/>
          </a:xfrm>
          <a:prstGeom prst="rect">
            <a:avLst/>
          </a:prstGeom>
        </p:spPr>
        <p:txBody>
          <a:bodyPr vert="horz" wrap="square" lIns="0" tIns="0" rIns="0" bIns="0" rtlCol="0">
            <a:spAutoFit/>
          </a:bodyPr>
          <a:lstStyle/>
          <a:p>
            <a:pPr marL="12700">
              <a:lnSpc>
                <a:spcPct val="100000"/>
              </a:lnSpc>
            </a:pPr>
            <a:r>
              <a:rPr sz="1600" spc="-5" dirty="0">
                <a:solidFill>
                  <a:srgbClr val="FFFFFF"/>
                </a:solidFill>
                <a:latin typeface="微软雅黑"/>
                <a:cs typeface="微软雅黑"/>
              </a:rPr>
              <a:t>折扣政策(产品号</a:t>
            </a:r>
            <a:r>
              <a:rPr sz="1600" dirty="0">
                <a:solidFill>
                  <a:srgbClr val="FFFFFF"/>
                </a:solidFill>
                <a:latin typeface="微软雅黑"/>
                <a:cs typeface="微软雅黑"/>
              </a:rPr>
              <a:t>,</a:t>
            </a:r>
            <a:r>
              <a:rPr sz="1600" spc="-5" dirty="0">
                <a:solidFill>
                  <a:srgbClr val="FFFFFF"/>
                </a:solidFill>
                <a:latin typeface="微软雅黑"/>
                <a:cs typeface="微软雅黑"/>
              </a:rPr>
              <a:t> 客户分类号</a:t>
            </a:r>
            <a:r>
              <a:rPr sz="1600" dirty="0">
                <a:solidFill>
                  <a:srgbClr val="FFFFFF"/>
                </a:solidFill>
                <a:latin typeface="微软雅黑"/>
                <a:cs typeface="微软雅黑"/>
              </a:rPr>
              <a:t>,</a:t>
            </a:r>
            <a:r>
              <a:rPr sz="1600" spc="-5" dirty="0">
                <a:solidFill>
                  <a:srgbClr val="FFFFFF"/>
                </a:solidFill>
                <a:latin typeface="微软雅黑"/>
                <a:cs typeface="微软雅黑"/>
              </a:rPr>
              <a:t> 折扣)</a:t>
            </a:r>
            <a:endParaRPr sz="1600">
              <a:latin typeface="微软雅黑"/>
              <a:cs typeface="微软雅黑"/>
            </a:endParaRPr>
          </a:p>
          <a:p>
            <a:pPr marL="24130">
              <a:lnSpc>
                <a:spcPct val="100000"/>
              </a:lnSpc>
              <a:spcBef>
                <a:spcPts val="1130"/>
              </a:spcBef>
              <a:tabLst>
                <a:tab pos="938530" algn="l"/>
                <a:tab pos="2140585" algn="l"/>
              </a:tabLst>
            </a:pPr>
            <a:r>
              <a:rPr sz="1400" spc="-5" dirty="0">
                <a:latin typeface="微软雅黑"/>
                <a:cs typeface="微软雅黑"/>
              </a:rPr>
              <a:t>产品号	客户分类号	折扣</a:t>
            </a:r>
            <a:endParaRPr sz="1400">
              <a:latin typeface="微软雅黑"/>
              <a:cs typeface="微软雅黑"/>
            </a:endParaRPr>
          </a:p>
        </p:txBody>
      </p:sp>
      <p:sp>
        <p:nvSpPr>
          <p:cNvPr id="67" name="object 67"/>
          <p:cNvSpPr txBox="1"/>
          <p:nvPr/>
        </p:nvSpPr>
        <p:spPr>
          <a:xfrm>
            <a:off x="7844166" y="3657547"/>
            <a:ext cx="1282700" cy="276999"/>
          </a:xfrm>
          <a:prstGeom prst="rect">
            <a:avLst/>
          </a:prstGeom>
        </p:spPr>
        <p:txBody>
          <a:bodyPr vert="horz" wrap="square" lIns="0" tIns="0" rIns="0" bIns="0" rtlCol="0">
            <a:spAutoFit/>
          </a:bodyPr>
          <a:lstStyle/>
          <a:p>
            <a:pPr marL="12700">
              <a:lnSpc>
                <a:spcPct val="100000"/>
              </a:lnSpc>
            </a:pPr>
            <a:r>
              <a:rPr sz="1800" u="sng" dirty="0">
                <a:solidFill>
                  <a:srgbClr val="3333CC"/>
                </a:solidFill>
                <a:latin typeface="Times New Roman"/>
                <a:cs typeface="Times New Roman"/>
              </a:rPr>
              <a:t>  </a:t>
            </a:r>
            <a:r>
              <a:rPr sz="1800" b="1" u="sng" dirty="0">
                <a:solidFill>
                  <a:srgbClr val="3333CC"/>
                </a:solidFill>
                <a:latin typeface="Microsoft JhengHei UI" panose="020B0604030504040204" pitchFamily="34" charset="-120"/>
                <a:ea typeface="Microsoft JhengHei UI" panose="020B0604030504040204" pitchFamily="34" charset="-120"/>
                <a:cs typeface="微软雅黑"/>
              </a:rPr>
              <a:t>这</a:t>
            </a:r>
            <a:r>
              <a:rPr sz="1800" b="1" dirty="0">
                <a:solidFill>
                  <a:srgbClr val="3333CC"/>
                </a:solidFill>
                <a:latin typeface="Microsoft JhengHei UI" panose="020B0604030504040204" pitchFamily="34" charset="-120"/>
                <a:ea typeface="Microsoft JhengHei UI" panose="020B0604030504040204" pitchFamily="34" charset="-120"/>
                <a:cs typeface="微软雅黑"/>
              </a:rPr>
              <a:t>涉及到如</a:t>
            </a:r>
            <a:endParaRPr sz="1800" dirty="0">
              <a:latin typeface="Microsoft JhengHei UI" panose="020B0604030504040204" pitchFamily="34" charset="-120"/>
              <a:ea typeface="Microsoft JhengHei UI" panose="020B0604030504040204" pitchFamily="34" charset="-120"/>
              <a:cs typeface="微软雅黑"/>
            </a:endParaRPr>
          </a:p>
        </p:txBody>
      </p:sp>
      <p:sp>
        <p:nvSpPr>
          <p:cNvPr id="68" name="object 68"/>
          <p:cNvSpPr txBox="1"/>
          <p:nvPr/>
        </p:nvSpPr>
        <p:spPr>
          <a:xfrm>
            <a:off x="7958461" y="3932546"/>
            <a:ext cx="1168400" cy="276999"/>
          </a:xfrm>
          <a:prstGeom prst="rect">
            <a:avLst/>
          </a:prstGeom>
        </p:spPr>
        <p:txBody>
          <a:bodyPr vert="horz" wrap="square" lIns="0" tIns="0" rIns="0" bIns="0" rtlCol="0">
            <a:spAutoFit/>
          </a:bodyPr>
          <a:lstStyle/>
          <a:p>
            <a:pPr marL="12700">
              <a:lnSpc>
                <a:spcPct val="100000"/>
              </a:lnSpc>
            </a:pPr>
            <a:r>
              <a:rPr sz="1800" b="1" dirty="0">
                <a:solidFill>
                  <a:srgbClr val="3333CC"/>
                </a:solidFill>
                <a:latin typeface="Microsoft JhengHei UI" panose="020B0604030504040204" pitchFamily="34" charset="-120"/>
                <a:ea typeface="Microsoft JhengHei UI" panose="020B0604030504040204" pitchFamily="34" charset="-120"/>
                <a:cs typeface="微软雅黑"/>
              </a:rPr>
              <a:t>何保存“联</a:t>
            </a:r>
            <a:endParaRPr sz="1800">
              <a:latin typeface="Microsoft JhengHei UI" panose="020B0604030504040204" pitchFamily="34" charset="-120"/>
              <a:ea typeface="Microsoft JhengHei UI" panose="020B0604030504040204" pitchFamily="34" charset="-120"/>
              <a:cs typeface="微软雅黑"/>
            </a:endParaRPr>
          </a:p>
        </p:txBody>
      </p:sp>
      <p:sp>
        <p:nvSpPr>
          <p:cNvPr id="69" name="object 69"/>
          <p:cNvSpPr txBox="1"/>
          <p:nvPr/>
        </p:nvSpPr>
        <p:spPr>
          <a:xfrm>
            <a:off x="7958461" y="4207621"/>
            <a:ext cx="1168400" cy="276999"/>
          </a:xfrm>
          <a:prstGeom prst="rect">
            <a:avLst/>
          </a:prstGeom>
        </p:spPr>
        <p:txBody>
          <a:bodyPr vert="horz" wrap="square" lIns="0" tIns="0" rIns="0" bIns="0" rtlCol="0">
            <a:spAutoFit/>
          </a:bodyPr>
          <a:lstStyle/>
          <a:p>
            <a:pPr marL="12700">
              <a:lnSpc>
                <a:spcPct val="100000"/>
              </a:lnSpc>
            </a:pPr>
            <a:r>
              <a:rPr sz="1800" b="1" dirty="0">
                <a:solidFill>
                  <a:srgbClr val="3333CC"/>
                </a:solidFill>
                <a:latin typeface="Microsoft JhengHei UI" panose="020B0604030504040204" pitchFamily="34" charset="-120"/>
                <a:ea typeface="Microsoft JhengHei UI" panose="020B0604030504040204" pitchFamily="34" charset="-120"/>
                <a:cs typeface="微软雅黑"/>
              </a:rPr>
              <a:t>系”的设计</a:t>
            </a:r>
            <a:endParaRPr sz="1800">
              <a:latin typeface="Microsoft JhengHei UI" panose="020B0604030504040204" pitchFamily="34" charset="-120"/>
              <a:ea typeface="Microsoft JhengHei UI" panose="020B0604030504040204" pitchFamily="34" charset="-120"/>
              <a:cs typeface="微软雅黑"/>
            </a:endParaRPr>
          </a:p>
        </p:txBody>
      </p:sp>
      <p:sp>
        <p:nvSpPr>
          <p:cNvPr id="70" name="object 70"/>
          <p:cNvSpPr txBox="1"/>
          <p:nvPr/>
        </p:nvSpPr>
        <p:spPr>
          <a:xfrm>
            <a:off x="6279775" y="6335976"/>
            <a:ext cx="1075690" cy="276999"/>
          </a:xfrm>
          <a:prstGeom prst="rect">
            <a:avLst/>
          </a:prstGeom>
        </p:spPr>
        <p:txBody>
          <a:bodyPr vert="horz" wrap="square" lIns="0" tIns="0" rIns="0" bIns="0" rtlCol="0">
            <a:spAutoFit/>
          </a:bodyPr>
          <a:lstStyle/>
          <a:p>
            <a:pPr marL="12700">
              <a:lnSpc>
                <a:spcPct val="100000"/>
              </a:lnSpc>
              <a:tabLst>
                <a:tab pos="861694" algn="l"/>
                <a:tab pos="1061720" algn="l"/>
              </a:tabLst>
            </a:pPr>
            <a:r>
              <a:rPr sz="1800" b="1" dirty="0">
                <a:solidFill>
                  <a:srgbClr val="3333CC"/>
                </a:solidFill>
                <a:latin typeface="Microsoft JhengHei UI" panose="020B0604030504040204" pitchFamily="34" charset="-120"/>
                <a:ea typeface="Microsoft JhengHei UI" panose="020B0604030504040204" pitchFamily="34" charset="-120"/>
                <a:cs typeface="微软雅黑"/>
              </a:rPr>
              <a:t>不允许	</a:t>
            </a:r>
            <a:r>
              <a:rPr sz="1800" u="heavy" dirty="0">
                <a:solidFill>
                  <a:srgbClr val="3333CC"/>
                </a:solidFill>
                <a:latin typeface="Microsoft JhengHei UI" panose="020B0604030504040204" pitchFamily="34" charset="-120"/>
                <a:ea typeface="Microsoft JhengHei UI" panose="020B0604030504040204" pitchFamily="34" charset="-120"/>
                <a:cs typeface="Times New Roman"/>
              </a:rPr>
              <a:t> 	</a:t>
            </a:r>
            <a:endParaRPr sz="1800">
              <a:latin typeface="Microsoft JhengHei UI" panose="020B0604030504040204" pitchFamily="34" charset="-120"/>
              <a:ea typeface="Microsoft JhengHei UI" panose="020B0604030504040204" pitchFamily="34" charset="-120"/>
              <a:cs typeface="Times New Roman"/>
            </a:endParaRPr>
          </a:p>
        </p:txBody>
      </p:sp>
      <p:sp>
        <p:nvSpPr>
          <p:cNvPr id="71" name="object 71"/>
          <p:cNvSpPr txBox="1"/>
          <p:nvPr/>
        </p:nvSpPr>
        <p:spPr>
          <a:xfrm>
            <a:off x="6279775" y="6610975"/>
            <a:ext cx="711200" cy="276999"/>
          </a:xfrm>
          <a:prstGeom prst="rect">
            <a:avLst/>
          </a:prstGeom>
        </p:spPr>
        <p:txBody>
          <a:bodyPr vert="horz" wrap="square" lIns="0" tIns="0" rIns="0" bIns="0" rtlCol="0">
            <a:spAutoFit/>
          </a:bodyPr>
          <a:lstStyle/>
          <a:p>
            <a:pPr marL="12700">
              <a:lnSpc>
                <a:spcPct val="100000"/>
              </a:lnSpc>
            </a:pPr>
            <a:r>
              <a:rPr sz="1800" b="1" dirty="0">
                <a:solidFill>
                  <a:srgbClr val="3333CC"/>
                </a:solidFill>
                <a:latin typeface="Microsoft JhengHei UI" panose="020B0604030504040204" pitchFamily="34" charset="-120"/>
                <a:ea typeface="Microsoft JhengHei UI" panose="020B0604030504040204" pitchFamily="34" charset="-120"/>
                <a:cs typeface="微软雅黑"/>
              </a:rPr>
              <a:t>有空值</a:t>
            </a:r>
            <a:endParaRPr sz="1800" dirty="0">
              <a:latin typeface="Microsoft JhengHei UI" panose="020B0604030504040204" pitchFamily="34" charset="-120"/>
              <a:ea typeface="Microsoft JhengHei UI" panose="020B0604030504040204" pitchFamily="34" charset="-120"/>
              <a:cs typeface="微软雅黑"/>
            </a:endParaRPr>
          </a:p>
        </p:txBody>
      </p:sp>
      <p:sp>
        <p:nvSpPr>
          <p:cNvPr id="72" name="object 72"/>
          <p:cNvSpPr txBox="1"/>
          <p:nvPr/>
        </p:nvSpPr>
        <p:spPr>
          <a:xfrm>
            <a:off x="2994793" y="6669649"/>
            <a:ext cx="482600" cy="254000"/>
          </a:xfrm>
          <a:prstGeom prst="rect">
            <a:avLst/>
          </a:prstGeom>
        </p:spPr>
        <p:txBody>
          <a:bodyPr vert="horz" wrap="square" lIns="0" tIns="0" rIns="0" bIns="0" rtlCol="0">
            <a:spAutoFit/>
          </a:bodyPr>
          <a:lstStyle/>
          <a:p>
            <a:pPr marL="12700">
              <a:lnSpc>
                <a:spcPct val="100000"/>
              </a:lnSpc>
            </a:pPr>
            <a:r>
              <a:rPr sz="1800" b="1" dirty="0">
                <a:solidFill>
                  <a:srgbClr val="3333CC"/>
                </a:solidFill>
                <a:latin typeface="微软雅黑"/>
                <a:cs typeface="微软雅黑"/>
              </a:rPr>
              <a:t>空值</a:t>
            </a:r>
            <a:endParaRPr sz="1800" dirty="0">
              <a:latin typeface="微软雅黑"/>
              <a:cs typeface="微软雅黑"/>
            </a:endParaRPr>
          </a:p>
        </p:txBody>
      </p:sp>
      <p:sp>
        <p:nvSpPr>
          <p:cNvPr id="74" name="object 74"/>
          <p:cNvSpPr/>
          <p:nvPr/>
        </p:nvSpPr>
        <p:spPr>
          <a:xfrm>
            <a:off x="1260233" y="5149596"/>
            <a:ext cx="1015365" cy="443230"/>
          </a:xfrm>
          <a:custGeom>
            <a:avLst/>
            <a:gdLst/>
            <a:ahLst/>
            <a:cxnLst/>
            <a:rect l="l" t="t" r="r" b="b"/>
            <a:pathLst>
              <a:path w="1015364" h="443229">
                <a:moveTo>
                  <a:pt x="507492" y="0"/>
                </a:moveTo>
                <a:lnTo>
                  <a:pt x="465851" y="733"/>
                </a:lnTo>
                <a:lnTo>
                  <a:pt x="425141" y="2896"/>
                </a:lnTo>
                <a:lnTo>
                  <a:pt x="385491" y="6431"/>
                </a:lnTo>
                <a:lnTo>
                  <a:pt x="347033" y="11283"/>
                </a:lnTo>
                <a:lnTo>
                  <a:pt x="274210" y="24709"/>
                </a:lnTo>
                <a:lnTo>
                  <a:pt x="207715" y="42720"/>
                </a:lnTo>
                <a:lnTo>
                  <a:pt x="148590" y="64865"/>
                </a:lnTo>
                <a:lnTo>
                  <a:pt x="97877" y="90690"/>
                </a:lnTo>
                <a:lnTo>
                  <a:pt x="56619" y="119742"/>
                </a:lnTo>
                <a:lnTo>
                  <a:pt x="25859" y="151570"/>
                </a:lnTo>
                <a:lnTo>
                  <a:pt x="6638" y="185721"/>
                </a:lnTo>
                <a:lnTo>
                  <a:pt x="0" y="221742"/>
                </a:lnTo>
                <a:lnTo>
                  <a:pt x="1681" y="239849"/>
                </a:lnTo>
                <a:lnTo>
                  <a:pt x="25859" y="291541"/>
                </a:lnTo>
                <a:lnTo>
                  <a:pt x="56619" y="323240"/>
                </a:lnTo>
                <a:lnTo>
                  <a:pt x="97877" y="352196"/>
                </a:lnTo>
                <a:lnTo>
                  <a:pt x="148590" y="377952"/>
                </a:lnTo>
                <a:lnTo>
                  <a:pt x="207715" y="400050"/>
                </a:lnTo>
                <a:lnTo>
                  <a:pt x="274210" y="418033"/>
                </a:lnTo>
                <a:lnTo>
                  <a:pt x="347033" y="431444"/>
                </a:lnTo>
                <a:lnTo>
                  <a:pt x="385491" y="436292"/>
                </a:lnTo>
                <a:lnTo>
                  <a:pt x="425141" y="439826"/>
                </a:lnTo>
                <a:lnTo>
                  <a:pt x="465851" y="441988"/>
                </a:lnTo>
                <a:lnTo>
                  <a:pt x="507492" y="442722"/>
                </a:lnTo>
                <a:lnTo>
                  <a:pt x="549132" y="441988"/>
                </a:lnTo>
                <a:lnTo>
                  <a:pt x="589842" y="439826"/>
                </a:lnTo>
                <a:lnTo>
                  <a:pt x="629492" y="436292"/>
                </a:lnTo>
                <a:lnTo>
                  <a:pt x="667950" y="431444"/>
                </a:lnTo>
                <a:lnTo>
                  <a:pt x="740773" y="418033"/>
                </a:lnTo>
                <a:lnTo>
                  <a:pt x="807268" y="400050"/>
                </a:lnTo>
                <a:lnTo>
                  <a:pt x="866394" y="377952"/>
                </a:lnTo>
                <a:lnTo>
                  <a:pt x="917106" y="352196"/>
                </a:lnTo>
                <a:lnTo>
                  <a:pt x="958364" y="323240"/>
                </a:lnTo>
                <a:lnTo>
                  <a:pt x="989124" y="291541"/>
                </a:lnTo>
                <a:lnTo>
                  <a:pt x="1008345" y="257555"/>
                </a:lnTo>
                <a:lnTo>
                  <a:pt x="1014984" y="221741"/>
                </a:lnTo>
                <a:lnTo>
                  <a:pt x="1013302" y="203526"/>
                </a:lnTo>
                <a:lnTo>
                  <a:pt x="989124" y="151570"/>
                </a:lnTo>
                <a:lnTo>
                  <a:pt x="958364" y="119742"/>
                </a:lnTo>
                <a:lnTo>
                  <a:pt x="917106" y="90690"/>
                </a:lnTo>
                <a:lnTo>
                  <a:pt x="866394" y="64865"/>
                </a:lnTo>
                <a:lnTo>
                  <a:pt x="807268" y="42720"/>
                </a:lnTo>
                <a:lnTo>
                  <a:pt x="740773" y="24709"/>
                </a:lnTo>
                <a:lnTo>
                  <a:pt x="667950" y="11283"/>
                </a:lnTo>
                <a:lnTo>
                  <a:pt x="629492" y="6431"/>
                </a:lnTo>
                <a:lnTo>
                  <a:pt x="589842" y="2896"/>
                </a:lnTo>
                <a:lnTo>
                  <a:pt x="549132" y="733"/>
                </a:lnTo>
                <a:lnTo>
                  <a:pt x="507492" y="0"/>
                </a:lnTo>
                <a:close/>
              </a:path>
            </a:pathLst>
          </a:custGeom>
          <a:ln w="12699">
            <a:solidFill>
              <a:srgbClr val="000000"/>
            </a:solidFill>
          </a:ln>
        </p:spPr>
        <p:txBody>
          <a:bodyPr wrap="square" lIns="0" tIns="0" rIns="0" bIns="0" rtlCol="0"/>
          <a:lstStyle/>
          <a:p>
            <a:endParaRPr/>
          </a:p>
        </p:txBody>
      </p:sp>
      <p:graphicFrame>
        <p:nvGraphicFramePr>
          <p:cNvPr id="45" name="object 45"/>
          <p:cNvGraphicFramePr>
            <a:graphicFrameLocks noGrp="1"/>
          </p:cNvGraphicFramePr>
          <p:nvPr/>
        </p:nvGraphicFramePr>
        <p:xfrm>
          <a:off x="1530743" y="5562600"/>
          <a:ext cx="6805474" cy="707159"/>
        </p:xfrm>
        <a:graphic>
          <a:graphicData uri="http://schemas.openxmlformats.org/drawingml/2006/table">
            <a:tbl>
              <a:tblPr firstRow="1" bandRow="1">
                <a:tableStyleId>{2D5ABB26-0587-4C30-8999-92F81FD0307C}</a:tableStyleId>
              </a:tblPr>
              <a:tblGrid>
                <a:gridCol w="675894">
                  <a:extLst>
                    <a:ext uri="{9D8B030D-6E8A-4147-A177-3AD203B41FA5}">
                      <a16:colId xmlns="" xmlns:a16="http://schemas.microsoft.com/office/drawing/2014/main" val="20000"/>
                    </a:ext>
                  </a:extLst>
                </a:gridCol>
                <a:gridCol w="928877">
                  <a:extLst>
                    <a:ext uri="{9D8B030D-6E8A-4147-A177-3AD203B41FA5}">
                      <a16:colId xmlns="" xmlns:a16="http://schemas.microsoft.com/office/drawing/2014/main" val="20001"/>
                    </a:ext>
                  </a:extLst>
                </a:gridCol>
                <a:gridCol w="1238250">
                  <a:extLst>
                    <a:ext uri="{9D8B030D-6E8A-4147-A177-3AD203B41FA5}">
                      <a16:colId xmlns="" xmlns:a16="http://schemas.microsoft.com/office/drawing/2014/main" val="20002"/>
                    </a:ext>
                  </a:extLst>
                </a:gridCol>
                <a:gridCol w="1088135">
                  <a:extLst>
                    <a:ext uri="{9D8B030D-6E8A-4147-A177-3AD203B41FA5}">
                      <a16:colId xmlns="" xmlns:a16="http://schemas.microsoft.com/office/drawing/2014/main" val="20003"/>
                    </a:ext>
                  </a:extLst>
                </a:gridCol>
                <a:gridCol w="348234">
                  <a:extLst>
                    <a:ext uri="{9D8B030D-6E8A-4147-A177-3AD203B41FA5}">
                      <a16:colId xmlns="" xmlns:a16="http://schemas.microsoft.com/office/drawing/2014/main" val="20004"/>
                    </a:ext>
                  </a:extLst>
                </a:gridCol>
                <a:gridCol w="789431">
                  <a:extLst>
                    <a:ext uri="{9D8B030D-6E8A-4147-A177-3AD203B41FA5}">
                      <a16:colId xmlns="" xmlns:a16="http://schemas.microsoft.com/office/drawing/2014/main" val="20005"/>
                    </a:ext>
                  </a:extLst>
                </a:gridCol>
                <a:gridCol w="1239774">
                  <a:extLst>
                    <a:ext uri="{9D8B030D-6E8A-4147-A177-3AD203B41FA5}">
                      <a16:colId xmlns="" xmlns:a16="http://schemas.microsoft.com/office/drawing/2014/main" val="20006"/>
                    </a:ext>
                  </a:extLst>
                </a:gridCol>
                <a:gridCol w="496879">
                  <a:extLst>
                    <a:ext uri="{9D8B030D-6E8A-4147-A177-3AD203B41FA5}">
                      <a16:colId xmlns="" xmlns:a16="http://schemas.microsoft.com/office/drawing/2014/main" val="20007"/>
                    </a:ext>
                  </a:extLst>
                </a:gridCol>
              </a:tblGrid>
              <a:tr h="247802">
                <a:tc>
                  <a:txBody>
                    <a:bodyPr/>
                    <a:lstStyle/>
                    <a:p>
                      <a:pPr marL="62865">
                        <a:lnSpc>
                          <a:spcPct val="100000"/>
                        </a:lnSpc>
                      </a:pPr>
                      <a:r>
                        <a:rPr sz="1400" dirty="0">
                          <a:latin typeface="微软雅黑"/>
                          <a:cs typeface="微软雅黑"/>
                        </a:rPr>
                        <a:t>001</a:t>
                      </a:r>
                    </a:p>
                  </a:txBody>
                  <a:tcPr marL="0" marR="0" marT="0" marB="0">
                    <a:lnR w="9525">
                      <a:solidFill>
                        <a:srgbClr val="000000"/>
                      </a:solidFill>
                      <a:prstDash val="solid"/>
                    </a:lnR>
                    <a:lnT w="9525">
                      <a:solidFill>
                        <a:srgbClr val="000000"/>
                      </a:solidFill>
                      <a:prstDash val="solid"/>
                    </a:lnT>
                  </a:tcPr>
                </a:tc>
                <a:tc>
                  <a:txBody>
                    <a:bodyPr/>
                    <a:lstStyle/>
                    <a:p>
                      <a:pPr marL="295910">
                        <a:lnSpc>
                          <a:spcPct val="100000"/>
                        </a:lnSpc>
                      </a:pPr>
                      <a:r>
                        <a:rPr sz="1400" spc="-5" dirty="0">
                          <a:latin typeface="微软雅黑"/>
                          <a:cs typeface="微软雅黑"/>
                        </a:rPr>
                        <a:t>-</a:t>
                      </a:r>
                      <a:r>
                        <a:rPr sz="1400" dirty="0">
                          <a:latin typeface="微软雅黑"/>
                          <a:cs typeface="微软雅黑"/>
                        </a:rPr>
                        <a:t>-</a:t>
                      </a:r>
                      <a:endParaRPr sz="1400">
                        <a:latin typeface="微软雅黑"/>
                        <a:cs typeface="微软雅黑"/>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a:txBody>
                    <a:bodyPr/>
                    <a:lstStyle/>
                    <a:p>
                      <a:pPr marL="12065" algn="ctr">
                        <a:lnSpc>
                          <a:spcPct val="100000"/>
                        </a:lnSpc>
                      </a:pPr>
                      <a:r>
                        <a:rPr sz="1400" spc="-5" dirty="0">
                          <a:latin typeface="微软雅黑"/>
                          <a:cs typeface="微软雅黑"/>
                        </a:rPr>
                        <a:t>-</a:t>
                      </a:r>
                      <a:r>
                        <a:rPr sz="1400" dirty="0">
                          <a:latin typeface="微软雅黑"/>
                          <a:cs typeface="微软雅黑"/>
                        </a:rPr>
                        <a:t>-</a:t>
                      </a:r>
                      <a:endParaRPr sz="1400">
                        <a:latin typeface="微软雅黑"/>
                        <a:cs typeface="微软雅黑"/>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a:txBody>
                    <a:bodyPr/>
                    <a:lstStyle/>
                    <a:p>
                      <a:pPr marL="191770">
                        <a:lnSpc>
                          <a:spcPct val="100000"/>
                        </a:lnSpc>
                      </a:pPr>
                      <a:r>
                        <a:rPr sz="1400" dirty="0">
                          <a:latin typeface="微软雅黑"/>
                          <a:cs typeface="微软雅黑"/>
                        </a:rPr>
                        <a:t>0.7</a:t>
                      </a:r>
                      <a:endParaRPr sz="1400">
                        <a:latin typeface="微软雅黑"/>
                        <a:cs typeface="微软雅黑"/>
                      </a:endParaRPr>
                    </a:p>
                  </a:txBody>
                  <a:tcPr marL="0" marR="0" marT="0" marB="0">
                    <a:lnL w="9525">
                      <a:solidFill>
                        <a:srgbClr val="000000"/>
                      </a:solidFill>
                      <a:prstDash val="solid"/>
                    </a:lnL>
                  </a:tcPr>
                </a:tc>
                <a:tc>
                  <a:txBody>
                    <a:bodyPr/>
                    <a:lstStyle/>
                    <a:p>
                      <a:endParaRPr sz="1400">
                        <a:latin typeface="微软雅黑"/>
                        <a:cs typeface="微软雅黑"/>
                      </a:endParaRPr>
                    </a:p>
                  </a:txBody>
                  <a:tcPr marL="0" marR="0" marT="0" marB="0"/>
                </a:tc>
                <a:tc>
                  <a:txBody>
                    <a:bodyPr/>
                    <a:lstStyle/>
                    <a:p>
                      <a:pPr marL="176530">
                        <a:lnSpc>
                          <a:spcPct val="100000"/>
                        </a:lnSpc>
                      </a:pPr>
                      <a:r>
                        <a:rPr sz="1400" dirty="0">
                          <a:latin typeface="微软雅黑"/>
                          <a:cs typeface="微软雅黑"/>
                        </a:rPr>
                        <a:t>P</a:t>
                      </a:r>
                      <a:r>
                        <a:rPr sz="1400" spc="5" dirty="0">
                          <a:latin typeface="微软雅黑"/>
                          <a:cs typeface="微软雅黑"/>
                        </a:rPr>
                        <a:t>0</a:t>
                      </a:r>
                      <a:r>
                        <a:rPr sz="1400" dirty="0">
                          <a:latin typeface="微软雅黑"/>
                          <a:cs typeface="微软雅黑"/>
                        </a:rPr>
                        <a:t>1</a:t>
                      </a:r>
                      <a:endParaRPr sz="1400">
                        <a:latin typeface="微软雅黑"/>
                        <a:cs typeface="微软雅黑"/>
                      </a:endParaRPr>
                    </a:p>
                  </a:txBody>
                  <a:tcPr marL="0" marR="0" marT="0" marB="0">
                    <a:lnR w="9525">
                      <a:solidFill>
                        <a:srgbClr val="000000"/>
                      </a:solidFill>
                      <a:prstDash val="solid"/>
                    </a:lnR>
                    <a:lnT w="9525">
                      <a:solidFill>
                        <a:srgbClr val="000000"/>
                      </a:solidFill>
                      <a:prstDash val="solid"/>
                    </a:lnT>
                  </a:tcPr>
                </a:tc>
                <a:tc>
                  <a:txBody>
                    <a:bodyPr/>
                    <a:lstStyle/>
                    <a:p>
                      <a:pPr marL="506730">
                        <a:lnSpc>
                          <a:spcPct val="100000"/>
                        </a:lnSpc>
                      </a:pPr>
                      <a:r>
                        <a:rPr sz="1400" dirty="0">
                          <a:latin typeface="微软雅黑"/>
                          <a:cs typeface="微软雅黑"/>
                        </a:rPr>
                        <a:t>C01</a:t>
                      </a:r>
                      <a:endParaRPr sz="1400">
                        <a:latin typeface="微软雅黑"/>
                        <a:cs typeface="微软雅黑"/>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a:txBody>
                    <a:bodyPr/>
                    <a:lstStyle/>
                    <a:p>
                      <a:pPr marL="172085">
                        <a:lnSpc>
                          <a:spcPct val="100000"/>
                        </a:lnSpc>
                      </a:pPr>
                      <a:r>
                        <a:rPr sz="1400" dirty="0">
                          <a:latin typeface="微软雅黑"/>
                          <a:cs typeface="微软雅黑"/>
                        </a:rPr>
                        <a:t>0.5</a:t>
                      </a:r>
                      <a:endParaRPr sz="1400">
                        <a:latin typeface="微软雅黑"/>
                        <a:cs typeface="微软雅黑"/>
                      </a:endParaRPr>
                    </a:p>
                  </a:txBody>
                  <a:tcPr marL="0" marR="0" marT="0" marB="0">
                    <a:lnL w="9525">
                      <a:solidFill>
                        <a:srgbClr val="000000"/>
                      </a:solidFill>
                      <a:prstDash val="solid"/>
                    </a:lnL>
                    <a:lnT w="9525">
                      <a:solidFill>
                        <a:srgbClr val="000000"/>
                      </a:solidFill>
                      <a:prstDash val="solid"/>
                    </a:lnT>
                  </a:tcPr>
                </a:tc>
                <a:extLst>
                  <a:ext uri="{0D108BD9-81ED-4DB2-BD59-A6C34878D82A}">
                    <a16:rowId xmlns="" xmlns:a16="http://schemas.microsoft.com/office/drawing/2014/main" val="10000"/>
                  </a:ext>
                </a:extLst>
              </a:tr>
              <a:tr h="212975">
                <a:tc>
                  <a:txBody>
                    <a:bodyPr/>
                    <a:lstStyle/>
                    <a:p>
                      <a:pPr marL="62865">
                        <a:lnSpc>
                          <a:spcPct val="100000"/>
                        </a:lnSpc>
                      </a:pPr>
                      <a:r>
                        <a:rPr sz="1400" dirty="0">
                          <a:latin typeface="微软雅黑"/>
                          <a:cs typeface="微软雅黑"/>
                        </a:rPr>
                        <a:t>0</a:t>
                      </a:r>
                      <a:r>
                        <a:rPr sz="1400" spc="5" dirty="0">
                          <a:latin typeface="微软雅黑"/>
                          <a:cs typeface="微软雅黑"/>
                        </a:rPr>
                        <a:t>0</a:t>
                      </a:r>
                      <a:r>
                        <a:rPr sz="1400" dirty="0">
                          <a:latin typeface="微软雅黑"/>
                          <a:cs typeface="微软雅黑"/>
                        </a:rPr>
                        <a:t>1</a:t>
                      </a:r>
                      <a:endParaRPr sz="1400">
                        <a:latin typeface="微软雅黑"/>
                        <a:cs typeface="微软雅黑"/>
                      </a:endParaRPr>
                    </a:p>
                  </a:txBody>
                  <a:tcPr marL="0" marR="0" marT="0" marB="0">
                    <a:lnR w="9525">
                      <a:solidFill>
                        <a:srgbClr val="000000"/>
                      </a:solidFill>
                      <a:prstDash val="solid"/>
                    </a:lnR>
                  </a:tcPr>
                </a:tc>
                <a:tc>
                  <a:txBody>
                    <a:bodyPr/>
                    <a:lstStyle/>
                    <a:p>
                      <a:pPr marL="295910">
                        <a:lnSpc>
                          <a:spcPct val="100000"/>
                        </a:lnSpc>
                      </a:pPr>
                      <a:r>
                        <a:rPr sz="1400" dirty="0">
                          <a:latin typeface="微软雅黑"/>
                          <a:cs typeface="微软雅黑"/>
                        </a:rPr>
                        <a:t>P</a:t>
                      </a:r>
                      <a:r>
                        <a:rPr sz="1400" spc="5" dirty="0">
                          <a:latin typeface="微软雅黑"/>
                          <a:cs typeface="微软雅黑"/>
                        </a:rPr>
                        <a:t>0</a:t>
                      </a:r>
                      <a:r>
                        <a:rPr sz="1400" dirty="0">
                          <a:latin typeface="微软雅黑"/>
                          <a:cs typeface="微软雅黑"/>
                        </a:rPr>
                        <a:t>1</a:t>
                      </a:r>
                      <a:endParaRPr sz="1400">
                        <a:latin typeface="微软雅黑"/>
                        <a:cs typeface="微软雅黑"/>
                      </a:endParaRPr>
                    </a:p>
                  </a:txBody>
                  <a:tcPr marL="0" marR="0" marT="0" marB="0">
                    <a:lnL w="9525">
                      <a:solidFill>
                        <a:srgbClr val="000000"/>
                      </a:solidFill>
                      <a:prstDash val="solid"/>
                    </a:lnL>
                    <a:lnR w="9525">
                      <a:solidFill>
                        <a:srgbClr val="000000"/>
                      </a:solidFill>
                      <a:prstDash val="solid"/>
                    </a:lnR>
                  </a:tcPr>
                </a:tc>
                <a:tc>
                  <a:txBody>
                    <a:bodyPr/>
                    <a:lstStyle/>
                    <a:p>
                      <a:pPr marL="82550" algn="ctr">
                        <a:lnSpc>
                          <a:spcPct val="100000"/>
                        </a:lnSpc>
                      </a:pPr>
                      <a:r>
                        <a:rPr sz="1400" dirty="0">
                          <a:latin typeface="微软雅黑"/>
                          <a:cs typeface="微软雅黑"/>
                        </a:rPr>
                        <a:t>C01</a:t>
                      </a:r>
                      <a:endParaRPr sz="1400">
                        <a:latin typeface="微软雅黑"/>
                        <a:cs typeface="微软雅黑"/>
                      </a:endParaRPr>
                    </a:p>
                  </a:txBody>
                  <a:tcPr marL="0" marR="0" marT="0" marB="0">
                    <a:lnL w="9525">
                      <a:solidFill>
                        <a:srgbClr val="000000"/>
                      </a:solidFill>
                      <a:prstDash val="solid"/>
                    </a:lnL>
                    <a:lnR w="9525">
                      <a:solidFill>
                        <a:srgbClr val="000000"/>
                      </a:solidFill>
                      <a:prstDash val="solid"/>
                    </a:lnR>
                  </a:tcPr>
                </a:tc>
                <a:tc>
                  <a:txBody>
                    <a:bodyPr/>
                    <a:lstStyle/>
                    <a:p>
                      <a:pPr marL="158750">
                        <a:lnSpc>
                          <a:spcPct val="100000"/>
                        </a:lnSpc>
                      </a:pPr>
                      <a:r>
                        <a:rPr sz="1400" dirty="0">
                          <a:latin typeface="微软雅黑"/>
                          <a:cs typeface="微软雅黑"/>
                        </a:rPr>
                        <a:t>0.5</a:t>
                      </a:r>
                      <a:endParaRPr sz="1400">
                        <a:latin typeface="微软雅黑"/>
                        <a:cs typeface="微软雅黑"/>
                      </a:endParaRPr>
                    </a:p>
                  </a:txBody>
                  <a:tcPr marL="0" marR="0" marT="0" marB="0">
                    <a:lnL w="9525">
                      <a:solidFill>
                        <a:srgbClr val="000000"/>
                      </a:solidFill>
                      <a:prstDash val="solid"/>
                    </a:lnL>
                  </a:tcPr>
                </a:tc>
                <a:tc>
                  <a:txBody>
                    <a:bodyPr/>
                    <a:lstStyle/>
                    <a:p>
                      <a:endParaRPr sz="1400">
                        <a:latin typeface="微软雅黑"/>
                        <a:cs typeface="微软雅黑"/>
                      </a:endParaRPr>
                    </a:p>
                  </a:txBody>
                  <a:tcPr marL="0" marR="0" marT="0" marB="0"/>
                </a:tc>
                <a:tc>
                  <a:txBody>
                    <a:bodyPr/>
                    <a:lstStyle/>
                    <a:p>
                      <a:pPr marL="176530">
                        <a:lnSpc>
                          <a:spcPct val="100000"/>
                        </a:lnSpc>
                      </a:pPr>
                      <a:r>
                        <a:rPr sz="1400" dirty="0">
                          <a:latin typeface="微软雅黑"/>
                          <a:cs typeface="微软雅黑"/>
                        </a:rPr>
                        <a:t>P</a:t>
                      </a:r>
                      <a:r>
                        <a:rPr sz="1400" spc="5" dirty="0">
                          <a:latin typeface="微软雅黑"/>
                          <a:cs typeface="微软雅黑"/>
                        </a:rPr>
                        <a:t>0</a:t>
                      </a:r>
                      <a:r>
                        <a:rPr sz="1400" dirty="0">
                          <a:latin typeface="微软雅黑"/>
                          <a:cs typeface="微软雅黑"/>
                        </a:rPr>
                        <a:t>2</a:t>
                      </a:r>
                      <a:endParaRPr sz="1400">
                        <a:latin typeface="微软雅黑"/>
                        <a:cs typeface="微软雅黑"/>
                      </a:endParaRPr>
                    </a:p>
                  </a:txBody>
                  <a:tcPr marL="0" marR="0" marT="0" marB="0">
                    <a:lnR w="9525">
                      <a:solidFill>
                        <a:srgbClr val="000000"/>
                      </a:solidFill>
                      <a:prstDash val="solid"/>
                    </a:lnR>
                  </a:tcPr>
                </a:tc>
                <a:tc>
                  <a:txBody>
                    <a:bodyPr/>
                    <a:lstStyle/>
                    <a:p>
                      <a:pPr marL="506730">
                        <a:lnSpc>
                          <a:spcPct val="100000"/>
                        </a:lnSpc>
                      </a:pPr>
                      <a:r>
                        <a:rPr sz="1400" dirty="0">
                          <a:latin typeface="微软雅黑"/>
                          <a:cs typeface="微软雅黑"/>
                        </a:rPr>
                        <a:t>C01</a:t>
                      </a:r>
                      <a:endParaRPr sz="1400">
                        <a:latin typeface="微软雅黑"/>
                        <a:cs typeface="微软雅黑"/>
                      </a:endParaRPr>
                    </a:p>
                  </a:txBody>
                  <a:tcPr marL="0" marR="0" marT="0" marB="0">
                    <a:lnL w="9525">
                      <a:solidFill>
                        <a:srgbClr val="000000"/>
                      </a:solidFill>
                      <a:prstDash val="solid"/>
                    </a:lnL>
                    <a:lnR w="9525">
                      <a:solidFill>
                        <a:srgbClr val="000000"/>
                      </a:solidFill>
                      <a:prstDash val="solid"/>
                    </a:lnR>
                  </a:tcPr>
                </a:tc>
                <a:tc>
                  <a:txBody>
                    <a:bodyPr/>
                    <a:lstStyle/>
                    <a:p>
                      <a:pPr marL="172085">
                        <a:lnSpc>
                          <a:spcPct val="100000"/>
                        </a:lnSpc>
                      </a:pPr>
                      <a:r>
                        <a:rPr sz="1400" dirty="0">
                          <a:latin typeface="微软雅黑"/>
                          <a:cs typeface="微软雅黑"/>
                        </a:rPr>
                        <a:t>0.6</a:t>
                      </a:r>
                      <a:endParaRPr sz="1400">
                        <a:latin typeface="微软雅黑"/>
                        <a:cs typeface="微软雅黑"/>
                      </a:endParaRPr>
                    </a:p>
                  </a:txBody>
                  <a:tcPr marL="0" marR="0" marT="0" marB="0">
                    <a:lnL w="9525">
                      <a:solidFill>
                        <a:srgbClr val="000000"/>
                      </a:solidFill>
                      <a:prstDash val="solid"/>
                    </a:lnL>
                  </a:tcPr>
                </a:tc>
                <a:extLst>
                  <a:ext uri="{0D108BD9-81ED-4DB2-BD59-A6C34878D82A}">
                    <a16:rowId xmlns="" xmlns:a16="http://schemas.microsoft.com/office/drawing/2014/main" val="10001"/>
                  </a:ext>
                </a:extLst>
              </a:tr>
              <a:tr h="245997">
                <a:tc>
                  <a:txBody>
                    <a:bodyPr/>
                    <a:lstStyle/>
                    <a:p>
                      <a:pPr marL="62865">
                        <a:lnSpc>
                          <a:spcPct val="100000"/>
                        </a:lnSpc>
                      </a:pPr>
                      <a:r>
                        <a:rPr sz="1400" dirty="0">
                          <a:latin typeface="微软雅黑"/>
                          <a:cs typeface="微软雅黑"/>
                        </a:rPr>
                        <a:t>0</a:t>
                      </a:r>
                      <a:r>
                        <a:rPr sz="1400" spc="5" dirty="0">
                          <a:latin typeface="微软雅黑"/>
                          <a:cs typeface="微软雅黑"/>
                        </a:rPr>
                        <a:t>0</a:t>
                      </a:r>
                      <a:r>
                        <a:rPr sz="1400" dirty="0">
                          <a:latin typeface="微软雅黑"/>
                          <a:cs typeface="微软雅黑"/>
                        </a:rPr>
                        <a:t>2</a:t>
                      </a:r>
                      <a:endParaRPr sz="1400">
                        <a:latin typeface="微软雅黑"/>
                        <a:cs typeface="微软雅黑"/>
                      </a:endParaRPr>
                    </a:p>
                  </a:txBody>
                  <a:tcPr marL="0" marR="0" marT="0" marB="0">
                    <a:lnR w="9525">
                      <a:solidFill>
                        <a:srgbClr val="000000"/>
                      </a:solidFill>
                      <a:prstDash val="solid"/>
                    </a:lnR>
                  </a:tcPr>
                </a:tc>
                <a:tc>
                  <a:txBody>
                    <a:bodyPr/>
                    <a:lstStyle/>
                    <a:p>
                      <a:pPr marL="295910">
                        <a:lnSpc>
                          <a:spcPct val="100000"/>
                        </a:lnSpc>
                      </a:pPr>
                      <a:r>
                        <a:rPr sz="1400" dirty="0">
                          <a:latin typeface="微软雅黑"/>
                          <a:cs typeface="微软雅黑"/>
                        </a:rPr>
                        <a:t>P</a:t>
                      </a:r>
                      <a:r>
                        <a:rPr sz="1400" spc="5" dirty="0">
                          <a:latin typeface="微软雅黑"/>
                          <a:cs typeface="微软雅黑"/>
                        </a:rPr>
                        <a:t>0</a:t>
                      </a:r>
                      <a:r>
                        <a:rPr sz="1400" dirty="0">
                          <a:latin typeface="微软雅黑"/>
                          <a:cs typeface="微软雅黑"/>
                        </a:rPr>
                        <a:t>2</a:t>
                      </a:r>
                    </a:p>
                  </a:txBody>
                  <a:tcPr marL="0" marR="0" marT="0" marB="0">
                    <a:lnL w="9525">
                      <a:solidFill>
                        <a:srgbClr val="000000"/>
                      </a:solidFill>
                      <a:prstDash val="solid"/>
                    </a:lnL>
                    <a:lnR w="9525">
                      <a:solidFill>
                        <a:srgbClr val="000000"/>
                      </a:solidFill>
                      <a:prstDash val="solid"/>
                    </a:lnR>
                  </a:tcPr>
                </a:tc>
                <a:tc>
                  <a:txBody>
                    <a:bodyPr/>
                    <a:lstStyle/>
                    <a:p>
                      <a:pPr marL="492125">
                        <a:lnSpc>
                          <a:spcPct val="100000"/>
                        </a:lnSpc>
                      </a:pPr>
                      <a:r>
                        <a:rPr sz="1400" dirty="0">
                          <a:latin typeface="微软雅黑"/>
                          <a:cs typeface="微软雅黑"/>
                        </a:rPr>
                        <a:t>C01</a:t>
                      </a:r>
                      <a:endParaRPr sz="1400">
                        <a:latin typeface="微软雅黑"/>
                        <a:cs typeface="微软雅黑"/>
                      </a:endParaRPr>
                    </a:p>
                  </a:txBody>
                  <a:tcPr marL="0" marR="0" marT="0" marB="0">
                    <a:lnL w="9525">
                      <a:solidFill>
                        <a:srgbClr val="000000"/>
                      </a:solidFill>
                      <a:prstDash val="solid"/>
                    </a:lnL>
                    <a:lnR w="9525">
                      <a:solidFill>
                        <a:srgbClr val="000000"/>
                      </a:solidFill>
                      <a:prstDash val="solid"/>
                    </a:lnR>
                  </a:tcPr>
                </a:tc>
                <a:tc>
                  <a:txBody>
                    <a:bodyPr/>
                    <a:lstStyle/>
                    <a:p>
                      <a:pPr marL="159385">
                        <a:lnSpc>
                          <a:spcPct val="100000"/>
                        </a:lnSpc>
                      </a:pPr>
                      <a:r>
                        <a:rPr sz="1400" dirty="0">
                          <a:latin typeface="微软雅黑"/>
                          <a:cs typeface="微软雅黑"/>
                        </a:rPr>
                        <a:t>0.6</a:t>
                      </a:r>
                      <a:endParaRPr sz="1400">
                        <a:latin typeface="微软雅黑"/>
                        <a:cs typeface="微软雅黑"/>
                      </a:endParaRPr>
                    </a:p>
                  </a:txBody>
                  <a:tcPr marL="0" marR="0" marT="0" marB="0">
                    <a:lnL w="9525">
                      <a:solidFill>
                        <a:srgbClr val="000000"/>
                      </a:solidFill>
                      <a:prstDash val="solid"/>
                    </a:lnL>
                  </a:tcPr>
                </a:tc>
                <a:tc>
                  <a:txBody>
                    <a:bodyPr/>
                    <a:lstStyle/>
                    <a:p>
                      <a:endParaRPr sz="1400">
                        <a:latin typeface="微软雅黑"/>
                        <a:cs typeface="微软雅黑"/>
                      </a:endParaRPr>
                    </a:p>
                  </a:txBody>
                  <a:tcPr marL="0" marR="0" marT="0" marB="0"/>
                </a:tc>
                <a:tc>
                  <a:txBody>
                    <a:bodyPr/>
                    <a:lstStyle/>
                    <a:p>
                      <a:pPr marL="176530">
                        <a:lnSpc>
                          <a:spcPct val="100000"/>
                        </a:lnSpc>
                      </a:pPr>
                      <a:r>
                        <a:rPr sz="1400" dirty="0">
                          <a:latin typeface="微软雅黑"/>
                          <a:cs typeface="微软雅黑"/>
                        </a:rPr>
                        <a:t>P</a:t>
                      </a:r>
                      <a:r>
                        <a:rPr sz="1400" spc="5" dirty="0">
                          <a:latin typeface="微软雅黑"/>
                          <a:cs typeface="微软雅黑"/>
                        </a:rPr>
                        <a:t>0</a:t>
                      </a:r>
                      <a:r>
                        <a:rPr sz="1400" dirty="0">
                          <a:latin typeface="微软雅黑"/>
                          <a:cs typeface="微软雅黑"/>
                        </a:rPr>
                        <a:t>3</a:t>
                      </a:r>
                    </a:p>
                  </a:txBody>
                  <a:tcPr marL="0" marR="0" marT="0" marB="0">
                    <a:lnR w="9525">
                      <a:solidFill>
                        <a:srgbClr val="000000"/>
                      </a:solidFill>
                      <a:prstDash val="solid"/>
                    </a:lnR>
                  </a:tcPr>
                </a:tc>
                <a:tc>
                  <a:txBody>
                    <a:bodyPr/>
                    <a:lstStyle/>
                    <a:p>
                      <a:pPr marL="71755" algn="ctr">
                        <a:lnSpc>
                          <a:spcPct val="100000"/>
                        </a:lnSpc>
                      </a:pPr>
                      <a:r>
                        <a:rPr sz="1400" dirty="0">
                          <a:latin typeface="微软雅黑"/>
                          <a:cs typeface="微软雅黑"/>
                        </a:rPr>
                        <a:t>C02</a:t>
                      </a:r>
                      <a:endParaRPr sz="1400">
                        <a:latin typeface="微软雅黑"/>
                        <a:cs typeface="微软雅黑"/>
                      </a:endParaRPr>
                    </a:p>
                  </a:txBody>
                  <a:tcPr marL="0" marR="0" marT="0" marB="0">
                    <a:lnL w="9525">
                      <a:solidFill>
                        <a:srgbClr val="000000"/>
                      </a:solidFill>
                      <a:prstDash val="solid"/>
                    </a:lnL>
                    <a:lnR w="9525">
                      <a:solidFill>
                        <a:srgbClr val="000000"/>
                      </a:solidFill>
                      <a:prstDash val="solid"/>
                    </a:lnR>
                  </a:tcPr>
                </a:tc>
                <a:tc>
                  <a:txBody>
                    <a:bodyPr/>
                    <a:lstStyle/>
                    <a:p>
                      <a:pPr marL="205740">
                        <a:lnSpc>
                          <a:spcPct val="100000"/>
                        </a:lnSpc>
                      </a:pPr>
                      <a:r>
                        <a:rPr sz="1400" dirty="0">
                          <a:latin typeface="微软雅黑"/>
                          <a:cs typeface="微软雅黑"/>
                        </a:rPr>
                        <a:t>0.6</a:t>
                      </a:r>
                    </a:p>
                  </a:txBody>
                  <a:tcPr marL="0" marR="0" marT="0" marB="0">
                    <a:lnL w="9525">
                      <a:solidFill>
                        <a:srgbClr val="000000"/>
                      </a:solidFill>
                      <a:prstDash val="solid"/>
                    </a:lnL>
                  </a:tcPr>
                </a:tc>
                <a:extLst>
                  <a:ext uri="{0D108BD9-81ED-4DB2-BD59-A6C34878D82A}">
                    <a16:rowId xmlns="" xmlns:a16="http://schemas.microsoft.com/office/drawing/2014/main" val="10002"/>
                  </a:ext>
                </a:extLst>
              </a:tr>
            </a:tbl>
          </a:graphicData>
        </a:graphic>
      </p:graphicFrame>
      <p:sp>
        <p:nvSpPr>
          <p:cNvPr id="89" name="矩形 88">
            <a:extLst>
              <a:ext uri="{FF2B5EF4-FFF2-40B4-BE49-F238E27FC236}">
                <a16:creationId xmlns="" xmlns:a16="http://schemas.microsoft.com/office/drawing/2014/main" id="{B133CDAD-AE81-4361-909B-4027A156A657}"/>
              </a:ext>
            </a:extLst>
          </p:cNvPr>
          <p:cNvSpPr/>
          <p:nvPr/>
        </p:nvSpPr>
        <p:spPr>
          <a:xfrm>
            <a:off x="241300" y="383633"/>
            <a:ext cx="59436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Microsoft JhengHei" panose="020B0604030504040204" pitchFamily="34" charset="-120"/>
                <a:ea typeface="Microsoft JhengHei" panose="020B0604030504040204" pitchFamily="34" charset="-120"/>
              </a:rPr>
              <a:t>E-R</a:t>
            </a:r>
            <a:r>
              <a:rPr lang="zh-CN" altLang="en-US" sz="2800" b="1" u="dbl" spc="-5" dirty="0">
                <a:solidFill>
                  <a:srgbClr val="000000"/>
                </a:solidFill>
                <a:latin typeface="Microsoft JhengHei" panose="020B0604030504040204" pitchFamily="34" charset="-120"/>
                <a:ea typeface="Microsoft JhengHei" panose="020B0604030504040204" pitchFamily="34" charset="-120"/>
              </a:rPr>
              <a:t>模型</a:t>
            </a:r>
            <a:r>
              <a:rPr lang="en-US" altLang="zh-CN" sz="2800" b="1" u="dbl" spc="-5" dirty="0">
                <a:solidFill>
                  <a:srgbClr val="000000"/>
                </a:solidFill>
                <a:latin typeface="Microsoft JhengHei" panose="020B0604030504040204" pitchFamily="34" charset="-120"/>
                <a:ea typeface="Microsoft JhengHei" panose="020B0604030504040204" pitchFamily="34" charset="-120"/>
              </a:rPr>
              <a:t>--</a:t>
            </a:r>
            <a:r>
              <a:rPr lang="zh-CN" altLang="en-US" sz="2800" b="1" u="dbl" spc="-5" dirty="0">
                <a:solidFill>
                  <a:srgbClr val="000000"/>
                </a:solidFill>
                <a:latin typeface="Microsoft JhengHei" panose="020B0604030504040204" pitchFamily="34" charset="-120"/>
                <a:ea typeface="Microsoft JhengHei" panose="020B0604030504040204" pitchFamily="34" charset="-120"/>
              </a:rPr>
              <a:t>数学建模之基本思想</a:t>
            </a:r>
            <a:endParaRPr lang="zh-CN" altLang="en-US" sz="2400" u="dbl"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94499" y="689610"/>
            <a:ext cx="8597163" cy="314959"/>
          </a:xfrm>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E-</a:t>
            </a:r>
            <a:r>
              <a:rPr sz="2000" spc="-10" dirty="0">
                <a:solidFill>
                  <a:srgbClr val="FFFFFF"/>
                </a:solidFill>
                <a:latin typeface="Arial"/>
                <a:cs typeface="Arial"/>
              </a:rPr>
              <a:t>R</a:t>
            </a:r>
            <a:r>
              <a:rPr sz="2000" dirty="0">
                <a:solidFill>
                  <a:srgbClr val="FFFFFF"/>
                </a:solidFill>
                <a:latin typeface="华文中宋"/>
                <a:cs typeface="华文中宋"/>
              </a:rPr>
              <a:t>模型</a:t>
            </a:r>
            <a:r>
              <a:rPr sz="2000" spc="-15" dirty="0">
                <a:solidFill>
                  <a:srgbClr val="FFFFFF"/>
                </a:solidFill>
                <a:latin typeface="Arial"/>
                <a:cs typeface="Arial"/>
              </a:rPr>
              <a:t>-</a:t>
            </a:r>
            <a:r>
              <a:rPr sz="2000" spc="-5" dirty="0">
                <a:solidFill>
                  <a:srgbClr val="FFFFFF"/>
                </a:solidFill>
                <a:latin typeface="Arial"/>
                <a:cs typeface="Arial"/>
              </a:rPr>
              <a:t>-</a:t>
            </a:r>
            <a:r>
              <a:rPr sz="2000" spc="-5" dirty="0">
                <a:solidFill>
                  <a:srgbClr val="FFFFFF"/>
                </a:solidFill>
                <a:latin typeface="华文中宋"/>
                <a:cs typeface="华文中宋"/>
              </a:rPr>
              <a:t>数据建模之基本思想 </a:t>
            </a:r>
            <a:r>
              <a:rPr sz="2000" spc="-10" dirty="0">
                <a:solidFill>
                  <a:srgbClr val="FFFFFF"/>
                </a:solidFill>
                <a:latin typeface="Arial"/>
                <a:cs typeface="Arial"/>
              </a:rPr>
              <a:t>(7</a:t>
            </a:r>
            <a:r>
              <a:rPr sz="2000" spc="-5" dirty="0">
                <a:solidFill>
                  <a:srgbClr val="FFFFFF"/>
                </a:solidFill>
                <a:latin typeface="Arial"/>
                <a:cs typeface="Arial"/>
              </a:rPr>
              <a:t>)</a:t>
            </a:r>
            <a:r>
              <a:rPr sz="2000" spc="-5" dirty="0">
                <a:solidFill>
                  <a:srgbClr val="FFFFFF"/>
                </a:solidFill>
                <a:latin typeface="华文中宋"/>
                <a:cs typeface="华文中宋"/>
              </a:rPr>
              <a:t>有什么样的联系需要区分</a:t>
            </a:r>
            <a:r>
              <a:rPr sz="2000" dirty="0">
                <a:solidFill>
                  <a:srgbClr val="FFFFFF"/>
                </a:solidFill>
                <a:latin typeface="华文中宋"/>
                <a:cs typeface="华文中宋"/>
              </a:rPr>
              <a:t>呢</a:t>
            </a:r>
            <a:r>
              <a:rPr sz="2000" spc="-5" dirty="0">
                <a:solidFill>
                  <a:srgbClr val="FFFFFF"/>
                </a:solidFill>
                <a:latin typeface="Arial"/>
                <a:cs typeface="Arial"/>
              </a:rPr>
              <a:t>?</a:t>
            </a:r>
            <a:endParaRPr sz="2000">
              <a:latin typeface="Arial"/>
              <a:cs typeface="Arial"/>
            </a:endParaRPr>
          </a:p>
        </p:txBody>
      </p:sp>
      <p:sp>
        <p:nvSpPr>
          <p:cNvPr id="4" name="object 4"/>
          <p:cNvSpPr/>
          <p:nvPr/>
        </p:nvSpPr>
        <p:spPr>
          <a:xfrm>
            <a:off x="5106809" y="3041142"/>
            <a:ext cx="4583429" cy="2852927"/>
          </a:xfrm>
          <a:prstGeom prst="rect">
            <a:avLst/>
          </a:prstGeom>
          <a:blipFill>
            <a:blip r:embed="rId2" cstate="print"/>
            <a:stretch>
              <a:fillRect/>
            </a:stretch>
          </a:blip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5" name="object 5"/>
          <p:cNvSpPr/>
          <p:nvPr/>
        </p:nvSpPr>
        <p:spPr>
          <a:xfrm>
            <a:off x="998677" y="3046285"/>
            <a:ext cx="3600068" cy="3425571"/>
          </a:xfrm>
          <a:prstGeom prst="rect">
            <a:avLst/>
          </a:prstGeom>
          <a:blipFill>
            <a:blip r:embed="rId3" cstate="print"/>
            <a:stretch>
              <a:fillRect/>
            </a:stretch>
          </a:blip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6" name="object 6"/>
          <p:cNvSpPr txBox="1"/>
          <p:nvPr/>
        </p:nvSpPr>
        <p:spPr>
          <a:xfrm>
            <a:off x="1836553" y="3109083"/>
            <a:ext cx="534670" cy="307777"/>
          </a:xfrm>
          <a:prstGeom prst="rect">
            <a:avLst/>
          </a:prstGeom>
        </p:spPr>
        <p:txBody>
          <a:bodyPr vert="horz" wrap="square" lIns="0" tIns="0" rIns="0" bIns="0" rtlCol="0">
            <a:spAutoFit/>
          </a:bodyPr>
          <a:lstStyle/>
          <a:p>
            <a:pPr marL="12700">
              <a:lnSpc>
                <a:spcPts val="2380"/>
              </a:lnSpc>
            </a:pPr>
            <a:r>
              <a:rPr sz="2000" b="1" spc="-5" dirty="0">
                <a:latin typeface="Microsoft JhengHei UI" panose="020B0604030504040204" pitchFamily="34" charset="-120"/>
                <a:ea typeface="Microsoft JhengHei UI" panose="020B0604030504040204" pitchFamily="34" charset="-120"/>
                <a:cs typeface="新宋体"/>
              </a:rPr>
              <a:t>产品</a:t>
            </a:r>
            <a:endParaRPr sz="2000">
              <a:latin typeface="Microsoft JhengHei UI" panose="020B0604030504040204" pitchFamily="34" charset="-120"/>
              <a:ea typeface="Microsoft JhengHei UI" panose="020B0604030504040204" pitchFamily="34" charset="-120"/>
              <a:cs typeface="新宋体"/>
            </a:endParaRPr>
          </a:p>
        </p:txBody>
      </p:sp>
      <p:sp>
        <p:nvSpPr>
          <p:cNvPr id="7" name="object 7"/>
          <p:cNvSpPr txBox="1"/>
          <p:nvPr/>
        </p:nvSpPr>
        <p:spPr>
          <a:xfrm>
            <a:off x="1241431" y="3248025"/>
            <a:ext cx="559943" cy="215444"/>
          </a:xfrm>
          <a:prstGeom prst="rect">
            <a:avLst/>
          </a:prstGeom>
        </p:spPr>
        <p:txBody>
          <a:bodyPr vert="horz" wrap="square" lIns="0" tIns="0" rIns="0" bIns="0" rtlCol="0">
            <a:spAutoFit/>
          </a:bodyPr>
          <a:lstStyle/>
          <a:p>
            <a:pPr marL="12700">
              <a:lnSpc>
                <a:spcPct val="100000"/>
              </a:lnSpc>
            </a:pPr>
            <a:r>
              <a:rPr sz="1400" b="1" spc="-5" dirty="0">
                <a:latin typeface="Microsoft JhengHei UI" panose="020B0604030504040204" pitchFamily="34" charset="-120"/>
                <a:ea typeface="Microsoft JhengHei UI" panose="020B0604030504040204" pitchFamily="34" charset="-120"/>
                <a:cs typeface="新宋体"/>
              </a:rPr>
              <a:t>产</a:t>
            </a:r>
            <a:r>
              <a:rPr sz="1400" b="1" spc="-20" dirty="0">
                <a:latin typeface="Microsoft JhengHei UI" panose="020B0604030504040204" pitchFamily="34" charset="-120"/>
                <a:ea typeface="Microsoft JhengHei UI" panose="020B0604030504040204" pitchFamily="34" charset="-120"/>
                <a:cs typeface="新宋体"/>
              </a:rPr>
              <a:t>品</a:t>
            </a:r>
            <a:r>
              <a:rPr sz="1400" b="1" spc="-10" dirty="0">
                <a:latin typeface="Microsoft JhengHei UI" panose="020B0604030504040204" pitchFamily="34" charset="-120"/>
                <a:ea typeface="Microsoft JhengHei UI" panose="020B0604030504040204" pitchFamily="34" charset="-120"/>
                <a:cs typeface="新宋体"/>
              </a:rPr>
              <a:t>A</a:t>
            </a:r>
            <a:endParaRPr sz="1400" dirty="0">
              <a:latin typeface="Microsoft JhengHei UI" panose="020B0604030504040204" pitchFamily="34" charset="-120"/>
              <a:ea typeface="Microsoft JhengHei UI" panose="020B0604030504040204" pitchFamily="34" charset="-120"/>
              <a:cs typeface="新宋体"/>
            </a:endParaRPr>
          </a:p>
        </p:txBody>
      </p:sp>
      <p:sp>
        <p:nvSpPr>
          <p:cNvPr id="8" name="object 8"/>
          <p:cNvSpPr txBox="1"/>
          <p:nvPr/>
        </p:nvSpPr>
        <p:spPr>
          <a:xfrm>
            <a:off x="1092079" y="3629025"/>
            <a:ext cx="709295" cy="215444"/>
          </a:xfrm>
          <a:prstGeom prst="rect">
            <a:avLst/>
          </a:prstGeom>
        </p:spPr>
        <p:txBody>
          <a:bodyPr vert="horz" wrap="square" lIns="0" tIns="0" rIns="0" bIns="0" rtlCol="0">
            <a:spAutoFit/>
          </a:bodyPr>
          <a:lstStyle/>
          <a:p>
            <a:pPr marL="12700">
              <a:lnSpc>
                <a:spcPct val="100000"/>
              </a:lnSpc>
            </a:pPr>
            <a:r>
              <a:rPr sz="1400" b="1" spc="-5" dirty="0">
                <a:latin typeface="Microsoft JhengHei UI" panose="020B0604030504040204" pitchFamily="34" charset="-120"/>
                <a:ea typeface="Microsoft JhengHei UI" panose="020B0604030504040204" pitchFamily="34" charset="-120"/>
                <a:cs typeface="新宋体"/>
              </a:rPr>
              <a:t>产</a:t>
            </a:r>
            <a:r>
              <a:rPr sz="1400" b="1" spc="-20" dirty="0">
                <a:latin typeface="Microsoft JhengHei UI" panose="020B0604030504040204" pitchFamily="34" charset="-120"/>
                <a:ea typeface="Microsoft JhengHei UI" panose="020B0604030504040204" pitchFamily="34" charset="-120"/>
                <a:cs typeface="新宋体"/>
              </a:rPr>
              <a:t>品</a:t>
            </a:r>
            <a:r>
              <a:rPr sz="1400" b="1" spc="-10" dirty="0">
                <a:latin typeface="Microsoft JhengHei UI" panose="020B0604030504040204" pitchFamily="34" charset="-120"/>
                <a:ea typeface="Microsoft JhengHei UI" panose="020B0604030504040204" pitchFamily="34" charset="-120"/>
                <a:cs typeface="新宋体"/>
              </a:rPr>
              <a:t>B</a:t>
            </a:r>
            <a:endParaRPr sz="1400" dirty="0">
              <a:latin typeface="Microsoft JhengHei UI" panose="020B0604030504040204" pitchFamily="34" charset="-120"/>
              <a:ea typeface="Microsoft JhengHei UI" panose="020B0604030504040204" pitchFamily="34" charset="-120"/>
              <a:cs typeface="新宋体"/>
            </a:endParaRPr>
          </a:p>
        </p:txBody>
      </p:sp>
      <p:sp>
        <p:nvSpPr>
          <p:cNvPr id="9" name="object 9"/>
          <p:cNvSpPr txBox="1"/>
          <p:nvPr/>
        </p:nvSpPr>
        <p:spPr>
          <a:xfrm>
            <a:off x="1332109" y="4086225"/>
            <a:ext cx="469265" cy="203200"/>
          </a:xfrm>
          <a:prstGeom prst="rect">
            <a:avLst/>
          </a:prstGeom>
        </p:spPr>
        <p:txBody>
          <a:bodyPr vert="horz" wrap="square" lIns="0" tIns="0" rIns="0" bIns="0" rtlCol="0">
            <a:spAutoFit/>
          </a:bodyPr>
          <a:lstStyle/>
          <a:p>
            <a:pPr marL="12700">
              <a:lnSpc>
                <a:spcPct val="100000"/>
              </a:lnSpc>
            </a:pPr>
            <a:r>
              <a:rPr sz="1400" b="1" spc="-5" dirty="0">
                <a:latin typeface="新宋体"/>
                <a:cs typeface="新宋体"/>
              </a:rPr>
              <a:t>产</a:t>
            </a:r>
            <a:r>
              <a:rPr sz="1400" b="1" spc="-20" dirty="0">
                <a:latin typeface="新宋体"/>
                <a:cs typeface="新宋体"/>
              </a:rPr>
              <a:t>品</a:t>
            </a:r>
            <a:r>
              <a:rPr sz="1400" b="1" spc="-10" dirty="0">
                <a:latin typeface="新宋体"/>
                <a:cs typeface="新宋体"/>
              </a:rPr>
              <a:t>C</a:t>
            </a:r>
            <a:endParaRPr sz="1400" dirty="0">
              <a:latin typeface="新宋体"/>
              <a:cs typeface="新宋体"/>
            </a:endParaRPr>
          </a:p>
        </p:txBody>
      </p:sp>
      <p:sp>
        <p:nvSpPr>
          <p:cNvPr id="10" name="object 10"/>
          <p:cNvSpPr txBox="1"/>
          <p:nvPr/>
        </p:nvSpPr>
        <p:spPr>
          <a:xfrm>
            <a:off x="1219333" y="4566741"/>
            <a:ext cx="469265" cy="203200"/>
          </a:xfrm>
          <a:prstGeom prst="rect">
            <a:avLst/>
          </a:prstGeom>
        </p:spPr>
        <p:txBody>
          <a:bodyPr vert="horz" wrap="square" lIns="0" tIns="0" rIns="0" bIns="0" rtlCol="0">
            <a:spAutoFit/>
          </a:bodyPr>
          <a:lstStyle/>
          <a:p>
            <a:pPr marL="12700">
              <a:lnSpc>
                <a:spcPct val="100000"/>
              </a:lnSpc>
            </a:pPr>
            <a:r>
              <a:rPr sz="1400" b="1" spc="-5" dirty="0">
                <a:latin typeface="新宋体"/>
                <a:cs typeface="新宋体"/>
              </a:rPr>
              <a:t>产</a:t>
            </a:r>
            <a:r>
              <a:rPr sz="1400" b="1" spc="-20" dirty="0">
                <a:latin typeface="新宋体"/>
                <a:cs typeface="新宋体"/>
              </a:rPr>
              <a:t>品</a:t>
            </a:r>
            <a:r>
              <a:rPr sz="1400" b="1" spc="-10" dirty="0">
                <a:latin typeface="新宋体"/>
                <a:cs typeface="新宋体"/>
              </a:rPr>
              <a:t>C</a:t>
            </a:r>
            <a:endParaRPr sz="1400" dirty="0">
              <a:latin typeface="新宋体"/>
              <a:cs typeface="新宋体"/>
            </a:endParaRPr>
          </a:p>
        </p:txBody>
      </p:sp>
      <p:sp>
        <p:nvSpPr>
          <p:cNvPr id="11" name="object 11"/>
          <p:cNvSpPr txBox="1"/>
          <p:nvPr/>
        </p:nvSpPr>
        <p:spPr>
          <a:xfrm>
            <a:off x="2659513" y="4657466"/>
            <a:ext cx="534670" cy="584200"/>
          </a:xfrm>
          <a:prstGeom prst="rect">
            <a:avLst/>
          </a:prstGeom>
        </p:spPr>
        <p:txBody>
          <a:bodyPr vert="horz" wrap="square" lIns="0" tIns="0" rIns="0" bIns="0" rtlCol="0">
            <a:spAutoFit/>
          </a:bodyPr>
          <a:lstStyle/>
          <a:p>
            <a:pPr marL="12700" marR="5080">
              <a:lnSpc>
                <a:spcPct val="100000"/>
              </a:lnSpc>
            </a:pPr>
            <a:r>
              <a:rPr sz="2000" b="1" spc="-5" dirty="0">
                <a:latin typeface="新宋体"/>
                <a:cs typeface="新宋体"/>
              </a:rPr>
              <a:t>客户 类别</a:t>
            </a:r>
            <a:endParaRPr sz="2000">
              <a:latin typeface="新宋体"/>
              <a:cs typeface="新宋体"/>
            </a:endParaRPr>
          </a:p>
        </p:txBody>
      </p:sp>
      <p:sp>
        <p:nvSpPr>
          <p:cNvPr id="12" name="object 12"/>
          <p:cNvSpPr txBox="1"/>
          <p:nvPr/>
        </p:nvSpPr>
        <p:spPr>
          <a:xfrm>
            <a:off x="2019433" y="4823535"/>
            <a:ext cx="558165" cy="203200"/>
          </a:xfrm>
          <a:prstGeom prst="rect">
            <a:avLst/>
          </a:prstGeom>
        </p:spPr>
        <p:txBody>
          <a:bodyPr vert="horz" wrap="square" lIns="0" tIns="0" rIns="0" bIns="0" rtlCol="0">
            <a:spAutoFit/>
          </a:bodyPr>
          <a:lstStyle/>
          <a:p>
            <a:pPr marL="12700">
              <a:lnSpc>
                <a:spcPct val="100000"/>
              </a:lnSpc>
            </a:pPr>
            <a:r>
              <a:rPr sz="1400" b="1" spc="-5" dirty="0">
                <a:latin typeface="新宋体"/>
                <a:cs typeface="新宋体"/>
              </a:rPr>
              <a:t>大</a:t>
            </a:r>
            <a:r>
              <a:rPr sz="1400" b="1" spc="-20" dirty="0">
                <a:latin typeface="新宋体"/>
                <a:cs typeface="新宋体"/>
              </a:rPr>
              <a:t>客</a:t>
            </a:r>
            <a:r>
              <a:rPr sz="1400" b="1" spc="-10" dirty="0">
                <a:latin typeface="新宋体"/>
                <a:cs typeface="新宋体"/>
              </a:rPr>
              <a:t>户</a:t>
            </a:r>
            <a:endParaRPr sz="1400">
              <a:latin typeface="新宋体"/>
              <a:cs typeface="新宋体"/>
            </a:endParaRPr>
          </a:p>
        </p:txBody>
      </p:sp>
      <p:sp>
        <p:nvSpPr>
          <p:cNvPr id="13" name="object 13"/>
          <p:cNvSpPr txBox="1"/>
          <p:nvPr/>
        </p:nvSpPr>
        <p:spPr>
          <a:xfrm>
            <a:off x="1915039" y="5254065"/>
            <a:ext cx="382270" cy="203200"/>
          </a:xfrm>
          <a:prstGeom prst="rect">
            <a:avLst/>
          </a:prstGeom>
        </p:spPr>
        <p:txBody>
          <a:bodyPr vert="horz" wrap="square" lIns="0" tIns="0" rIns="0" bIns="0" rtlCol="0">
            <a:spAutoFit/>
          </a:bodyPr>
          <a:lstStyle/>
          <a:p>
            <a:pPr marL="12700">
              <a:lnSpc>
                <a:spcPct val="100000"/>
              </a:lnSpc>
            </a:pPr>
            <a:r>
              <a:rPr sz="1400" b="1" spc="-5" dirty="0">
                <a:latin typeface="新宋体"/>
                <a:cs typeface="新宋体"/>
              </a:rPr>
              <a:t>重要</a:t>
            </a:r>
            <a:endParaRPr sz="1400">
              <a:latin typeface="新宋体"/>
              <a:cs typeface="新宋体"/>
            </a:endParaRPr>
          </a:p>
        </p:txBody>
      </p:sp>
      <p:sp>
        <p:nvSpPr>
          <p:cNvPr id="14" name="object 14"/>
          <p:cNvSpPr txBox="1"/>
          <p:nvPr/>
        </p:nvSpPr>
        <p:spPr>
          <a:xfrm>
            <a:off x="2154307" y="5683833"/>
            <a:ext cx="382270" cy="644525"/>
          </a:xfrm>
          <a:prstGeom prst="rect">
            <a:avLst/>
          </a:prstGeom>
        </p:spPr>
        <p:txBody>
          <a:bodyPr vert="horz" wrap="square" lIns="0" tIns="0" rIns="0" bIns="0" rtlCol="0">
            <a:spAutoFit/>
          </a:bodyPr>
          <a:lstStyle/>
          <a:p>
            <a:pPr marL="12700">
              <a:lnSpc>
                <a:spcPct val="100000"/>
              </a:lnSpc>
            </a:pPr>
            <a:r>
              <a:rPr sz="1400" b="1" spc="-5" dirty="0">
                <a:latin typeface="新宋体"/>
                <a:cs typeface="新宋体"/>
              </a:rPr>
              <a:t>一般</a:t>
            </a:r>
            <a:endParaRPr sz="1400">
              <a:latin typeface="新宋体"/>
              <a:cs typeface="新宋体"/>
            </a:endParaRPr>
          </a:p>
          <a:p>
            <a:pPr>
              <a:lnSpc>
                <a:spcPct val="100000"/>
              </a:lnSpc>
              <a:spcBef>
                <a:spcPts val="48"/>
              </a:spcBef>
            </a:pPr>
            <a:endParaRPr sz="1450">
              <a:latin typeface="Times New Roman"/>
              <a:cs typeface="Times New Roman"/>
            </a:endParaRPr>
          </a:p>
          <a:p>
            <a:pPr marL="33020">
              <a:lnSpc>
                <a:spcPct val="100000"/>
              </a:lnSpc>
            </a:pPr>
            <a:r>
              <a:rPr sz="1400" b="1" spc="-5" dirty="0">
                <a:latin typeface="Times New Roman"/>
                <a:cs typeface="Times New Roman"/>
              </a:rPr>
              <a:t>…</a:t>
            </a:r>
            <a:endParaRPr sz="1400">
              <a:latin typeface="Times New Roman"/>
              <a:cs typeface="Times New Roman"/>
            </a:endParaRPr>
          </a:p>
        </p:txBody>
      </p:sp>
      <p:sp>
        <p:nvSpPr>
          <p:cNvPr id="15" name="object 15"/>
          <p:cNvSpPr txBox="1"/>
          <p:nvPr/>
        </p:nvSpPr>
        <p:spPr>
          <a:xfrm>
            <a:off x="4486789" y="3852033"/>
            <a:ext cx="534670" cy="307777"/>
          </a:xfrm>
          <a:prstGeom prst="rect">
            <a:avLst/>
          </a:prstGeom>
        </p:spPr>
        <p:txBody>
          <a:bodyPr vert="horz" wrap="square" lIns="0" tIns="0" rIns="0" bIns="0" rtlCol="0">
            <a:spAutoFit/>
          </a:bodyPr>
          <a:lstStyle/>
          <a:p>
            <a:pPr marL="12700">
              <a:lnSpc>
                <a:spcPts val="2380"/>
              </a:lnSpc>
            </a:pPr>
            <a:r>
              <a:rPr sz="2000" b="1" spc="-5" dirty="0">
                <a:latin typeface="Microsoft JhengHei UI" panose="020B0604030504040204" pitchFamily="34" charset="-120"/>
                <a:ea typeface="Microsoft JhengHei UI" panose="020B0604030504040204" pitchFamily="34" charset="-120"/>
                <a:cs typeface="新宋体"/>
              </a:rPr>
              <a:t>地区</a:t>
            </a:r>
            <a:endParaRPr sz="2000" dirty="0">
              <a:latin typeface="Microsoft JhengHei UI" panose="020B0604030504040204" pitchFamily="34" charset="-120"/>
              <a:ea typeface="Microsoft JhengHei UI" panose="020B0604030504040204" pitchFamily="34" charset="-120"/>
              <a:cs typeface="新宋体"/>
            </a:endParaRPr>
          </a:p>
        </p:txBody>
      </p:sp>
      <p:sp>
        <p:nvSpPr>
          <p:cNvPr id="16" name="object 16"/>
          <p:cNvSpPr txBox="1"/>
          <p:nvPr/>
        </p:nvSpPr>
        <p:spPr>
          <a:xfrm>
            <a:off x="3889381" y="4018863"/>
            <a:ext cx="382270" cy="203200"/>
          </a:xfrm>
          <a:prstGeom prst="rect">
            <a:avLst/>
          </a:prstGeom>
        </p:spPr>
        <p:txBody>
          <a:bodyPr vert="horz" wrap="square" lIns="0" tIns="0" rIns="0" bIns="0" rtlCol="0">
            <a:spAutoFit/>
          </a:bodyPr>
          <a:lstStyle/>
          <a:p>
            <a:pPr marL="12700">
              <a:lnSpc>
                <a:spcPct val="100000"/>
              </a:lnSpc>
            </a:pPr>
            <a:r>
              <a:rPr sz="1400" b="1" spc="-5" dirty="0">
                <a:latin typeface="新宋体"/>
                <a:cs typeface="新宋体"/>
              </a:rPr>
              <a:t>东北</a:t>
            </a:r>
            <a:endParaRPr sz="1400">
              <a:latin typeface="新宋体"/>
              <a:cs typeface="新宋体"/>
            </a:endParaRPr>
          </a:p>
        </p:txBody>
      </p:sp>
      <p:sp>
        <p:nvSpPr>
          <p:cNvPr id="17" name="object 17"/>
          <p:cNvSpPr txBox="1"/>
          <p:nvPr/>
        </p:nvSpPr>
        <p:spPr>
          <a:xfrm>
            <a:off x="3740029" y="4449393"/>
            <a:ext cx="382270" cy="203200"/>
          </a:xfrm>
          <a:prstGeom prst="rect">
            <a:avLst/>
          </a:prstGeom>
        </p:spPr>
        <p:txBody>
          <a:bodyPr vert="horz" wrap="square" lIns="0" tIns="0" rIns="0" bIns="0" rtlCol="0">
            <a:spAutoFit/>
          </a:bodyPr>
          <a:lstStyle/>
          <a:p>
            <a:pPr marL="12700">
              <a:lnSpc>
                <a:spcPct val="100000"/>
              </a:lnSpc>
            </a:pPr>
            <a:r>
              <a:rPr sz="1400" b="1" spc="-5" dirty="0">
                <a:latin typeface="新宋体"/>
                <a:cs typeface="新宋体"/>
              </a:rPr>
              <a:t>华北</a:t>
            </a:r>
            <a:endParaRPr sz="1400">
              <a:latin typeface="新宋体"/>
              <a:cs typeface="新宋体"/>
            </a:endParaRPr>
          </a:p>
        </p:txBody>
      </p:sp>
      <p:sp>
        <p:nvSpPr>
          <p:cNvPr id="18" name="object 18"/>
          <p:cNvSpPr txBox="1"/>
          <p:nvPr/>
        </p:nvSpPr>
        <p:spPr>
          <a:xfrm>
            <a:off x="4024255" y="4879161"/>
            <a:ext cx="382270" cy="203200"/>
          </a:xfrm>
          <a:prstGeom prst="rect">
            <a:avLst/>
          </a:prstGeom>
        </p:spPr>
        <p:txBody>
          <a:bodyPr vert="horz" wrap="square" lIns="0" tIns="0" rIns="0" bIns="0" rtlCol="0">
            <a:spAutoFit/>
          </a:bodyPr>
          <a:lstStyle/>
          <a:p>
            <a:pPr marL="12700">
              <a:lnSpc>
                <a:spcPct val="100000"/>
              </a:lnSpc>
            </a:pPr>
            <a:r>
              <a:rPr sz="1400" b="1" spc="-5" dirty="0">
                <a:latin typeface="新宋体"/>
                <a:cs typeface="新宋体"/>
              </a:rPr>
              <a:t>西北</a:t>
            </a:r>
            <a:endParaRPr sz="1400">
              <a:latin typeface="新宋体"/>
              <a:cs typeface="新宋体"/>
            </a:endParaRPr>
          </a:p>
        </p:txBody>
      </p:sp>
      <p:sp>
        <p:nvSpPr>
          <p:cNvPr id="19" name="object 19"/>
          <p:cNvSpPr txBox="1"/>
          <p:nvPr/>
        </p:nvSpPr>
        <p:spPr>
          <a:xfrm>
            <a:off x="3911479" y="5309691"/>
            <a:ext cx="382270" cy="203200"/>
          </a:xfrm>
          <a:prstGeom prst="rect">
            <a:avLst/>
          </a:prstGeom>
        </p:spPr>
        <p:txBody>
          <a:bodyPr vert="horz" wrap="square" lIns="0" tIns="0" rIns="0" bIns="0" rtlCol="0">
            <a:spAutoFit/>
          </a:bodyPr>
          <a:lstStyle/>
          <a:p>
            <a:pPr marL="12700">
              <a:lnSpc>
                <a:spcPct val="100000"/>
              </a:lnSpc>
            </a:pPr>
            <a:r>
              <a:rPr sz="1400" b="1" spc="-5" dirty="0">
                <a:latin typeface="新宋体"/>
                <a:cs typeface="新宋体"/>
              </a:rPr>
              <a:t>华中</a:t>
            </a:r>
            <a:endParaRPr sz="1400">
              <a:latin typeface="新宋体"/>
              <a:cs typeface="新宋体"/>
            </a:endParaRPr>
          </a:p>
        </p:txBody>
      </p:sp>
      <p:sp>
        <p:nvSpPr>
          <p:cNvPr id="20" name="object 20"/>
          <p:cNvSpPr txBox="1"/>
          <p:nvPr/>
        </p:nvSpPr>
        <p:spPr>
          <a:xfrm>
            <a:off x="3468757" y="2863331"/>
            <a:ext cx="635000" cy="369332"/>
          </a:xfrm>
          <a:prstGeom prst="rect">
            <a:avLst/>
          </a:prstGeom>
        </p:spPr>
        <p:txBody>
          <a:bodyPr vert="horz" wrap="square" lIns="0" tIns="0" rIns="0" bIns="0" rtlCol="0">
            <a:spAutoFit/>
          </a:bodyPr>
          <a:lstStyle/>
          <a:p>
            <a:pPr marL="12700">
              <a:lnSpc>
                <a:spcPct val="100000"/>
              </a:lnSpc>
            </a:pPr>
            <a:r>
              <a:rPr sz="2400" b="1" dirty="0">
                <a:latin typeface="Microsoft JhengHei UI" panose="020B0604030504040204" pitchFamily="34" charset="-120"/>
                <a:ea typeface="Microsoft JhengHei UI" panose="020B0604030504040204" pitchFamily="34" charset="-120"/>
                <a:cs typeface="微软雅黑"/>
              </a:rPr>
              <a:t>折扣</a:t>
            </a:r>
            <a:endParaRPr sz="2400" dirty="0">
              <a:latin typeface="Microsoft JhengHei UI" panose="020B0604030504040204" pitchFamily="34" charset="-120"/>
              <a:ea typeface="Microsoft JhengHei UI" panose="020B0604030504040204" pitchFamily="34" charset="-120"/>
              <a:cs typeface="微软雅黑"/>
            </a:endParaRPr>
          </a:p>
        </p:txBody>
      </p:sp>
      <p:sp>
        <p:nvSpPr>
          <p:cNvPr id="21" name="object 21"/>
          <p:cNvSpPr txBox="1"/>
          <p:nvPr/>
        </p:nvSpPr>
        <p:spPr>
          <a:xfrm>
            <a:off x="1012831" y="1538213"/>
            <a:ext cx="3683000" cy="369332"/>
          </a:xfrm>
          <a:prstGeom prst="rect">
            <a:avLst/>
          </a:prstGeom>
        </p:spPr>
        <p:txBody>
          <a:bodyPr vert="horz" wrap="square" lIns="0" tIns="0" rIns="0" bIns="0" rtlCol="0">
            <a:spAutoFit/>
          </a:bodyPr>
          <a:lstStyle/>
          <a:p>
            <a:pPr marL="12700">
              <a:lnSpc>
                <a:spcPct val="100000"/>
              </a:lnSpc>
            </a:pPr>
            <a:r>
              <a:rPr sz="2400" b="1" dirty="0">
                <a:latin typeface="Microsoft JhengHei UI" panose="020B0604030504040204" pitchFamily="34" charset="-120"/>
                <a:ea typeface="Microsoft JhengHei UI" panose="020B0604030504040204" pitchFamily="34" charset="-120"/>
                <a:cs typeface="微软雅黑"/>
              </a:rPr>
              <a:t>示例：如何解读此三元联系</a:t>
            </a:r>
            <a:endParaRPr sz="2400" dirty="0">
              <a:latin typeface="Microsoft JhengHei UI" panose="020B0604030504040204" pitchFamily="34" charset="-120"/>
              <a:ea typeface="Microsoft JhengHei UI" panose="020B0604030504040204" pitchFamily="34" charset="-120"/>
              <a:cs typeface="微软雅黑"/>
            </a:endParaRPr>
          </a:p>
        </p:txBody>
      </p:sp>
      <p:sp>
        <p:nvSpPr>
          <p:cNvPr id="22" name="object 22"/>
          <p:cNvSpPr/>
          <p:nvPr/>
        </p:nvSpPr>
        <p:spPr>
          <a:xfrm>
            <a:off x="7631315" y="4418076"/>
            <a:ext cx="1423035" cy="1336675"/>
          </a:xfrm>
          <a:custGeom>
            <a:avLst/>
            <a:gdLst/>
            <a:ahLst/>
            <a:cxnLst/>
            <a:rect l="l" t="t" r="r" b="b"/>
            <a:pathLst>
              <a:path w="1423034" h="1336675">
                <a:moveTo>
                  <a:pt x="1422654" y="668274"/>
                </a:moveTo>
                <a:lnTo>
                  <a:pt x="1420295" y="613398"/>
                </a:lnTo>
                <a:lnTo>
                  <a:pt x="1413342" y="559756"/>
                </a:lnTo>
                <a:lnTo>
                  <a:pt x="1401977" y="507519"/>
                </a:lnTo>
                <a:lnTo>
                  <a:pt x="1386382" y="456858"/>
                </a:lnTo>
                <a:lnTo>
                  <a:pt x="1366742" y="407943"/>
                </a:lnTo>
                <a:lnTo>
                  <a:pt x="1343238" y="360946"/>
                </a:lnTo>
                <a:lnTo>
                  <a:pt x="1316054" y="316037"/>
                </a:lnTo>
                <a:lnTo>
                  <a:pt x="1285372" y="273387"/>
                </a:lnTo>
                <a:lnTo>
                  <a:pt x="1251375" y="233167"/>
                </a:lnTo>
                <a:lnTo>
                  <a:pt x="1214247" y="195548"/>
                </a:lnTo>
                <a:lnTo>
                  <a:pt x="1174169" y="160700"/>
                </a:lnTo>
                <a:lnTo>
                  <a:pt x="1131326" y="128796"/>
                </a:lnTo>
                <a:lnTo>
                  <a:pt x="1085899" y="100005"/>
                </a:lnTo>
                <a:lnTo>
                  <a:pt x="1038072" y="74498"/>
                </a:lnTo>
                <a:lnTo>
                  <a:pt x="988028" y="52447"/>
                </a:lnTo>
                <a:lnTo>
                  <a:pt x="935949" y="34021"/>
                </a:lnTo>
                <a:lnTo>
                  <a:pt x="882018" y="19393"/>
                </a:lnTo>
                <a:lnTo>
                  <a:pt x="826419" y="8733"/>
                </a:lnTo>
                <a:lnTo>
                  <a:pt x="769334" y="2211"/>
                </a:lnTo>
                <a:lnTo>
                  <a:pt x="710946" y="0"/>
                </a:lnTo>
                <a:lnTo>
                  <a:pt x="652666" y="2211"/>
                </a:lnTo>
                <a:lnTo>
                  <a:pt x="595679" y="8733"/>
                </a:lnTo>
                <a:lnTo>
                  <a:pt x="540167" y="19393"/>
                </a:lnTo>
                <a:lnTo>
                  <a:pt x="486314" y="34021"/>
                </a:lnTo>
                <a:lnTo>
                  <a:pt x="434304" y="52447"/>
                </a:lnTo>
                <a:lnTo>
                  <a:pt x="384320" y="74498"/>
                </a:lnTo>
                <a:lnTo>
                  <a:pt x="336545" y="100005"/>
                </a:lnTo>
                <a:lnTo>
                  <a:pt x="291163" y="128796"/>
                </a:lnTo>
                <a:lnTo>
                  <a:pt x="248357" y="160700"/>
                </a:lnTo>
                <a:lnTo>
                  <a:pt x="208311" y="195548"/>
                </a:lnTo>
                <a:lnTo>
                  <a:pt x="171209" y="233167"/>
                </a:lnTo>
                <a:lnTo>
                  <a:pt x="137233" y="273387"/>
                </a:lnTo>
                <a:lnTo>
                  <a:pt x="106567" y="316037"/>
                </a:lnTo>
                <a:lnTo>
                  <a:pt x="79395" y="360946"/>
                </a:lnTo>
                <a:lnTo>
                  <a:pt x="55899" y="407943"/>
                </a:lnTo>
                <a:lnTo>
                  <a:pt x="36265" y="456858"/>
                </a:lnTo>
                <a:lnTo>
                  <a:pt x="20674" y="507519"/>
                </a:lnTo>
                <a:lnTo>
                  <a:pt x="9310" y="559756"/>
                </a:lnTo>
                <a:lnTo>
                  <a:pt x="2358" y="613398"/>
                </a:lnTo>
                <a:lnTo>
                  <a:pt x="0" y="668274"/>
                </a:lnTo>
                <a:lnTo>
                  <a:pt x="2358" y="723046"/>
                </a:lnTo>
                <a:lnTo>
                  <a:pt x="9310" y="776606"/>
                </a:lnTo>
                <a:lnTo>
                  <a:pt x="20674" y="828780"/>
                </a:lnTo>
                <a:lnTo>
                  <a:pt x="36265" y="879396"/>
                </a:lnTo>
                <a:lnTo>
                  <a:pt x="55899" y="928282"/>
                </a:lnTo>
                <a:lnTo>
                  <a:pt x="79395" y="975265"/>
                </a:lnTo>
                <a:lnTo>
                  <a:pt x="106567" y="1020172"/>
                </a:lnTo>
                <a:lnTo>
                  <a:pt x="125730" y="1046829"/>
                </a:lnTo>
                <a:lnTo>
                  <a:pt x="125730" y="668274"/>
                </a:lnTo>
                <a:lnTo>
                  <a:pt x="127670" y="623126"/>
                </a:lnTo>
                <a:lnTo>
                  <a:pt x="133392" y="578988"/>
                </a:lnTo>
                <a:lnTo>
                  <a:pt x="142744" y="536001"/>
                </a:lnTo>
                <a:lnTo>
                  <a:pt x="155576" y="494306"/>
                </a:lnTo>
                <a:lnTo>
                  <a:pt x="171735" y="454044"/>
                </a:lnTo>
                <a:lnTo>
                  <a:pt x="191073" y="415357"/>
                </a:lnTo>
                <a:lnTo>
                  <a:pt x="213436" y="378386"/>
                </a:lnTo>
                <a:lnTo>
                  <a:pt x="238676" y="343271"/>
                </a:lnTo>
                <a:lnTo>
                  <a:pt x="266641" y="310155"/>
                </a:lnTo>
                <a:lnTo>
                  <a:pt x="297180" y="279177"/>
                </a:lnTo>
                <a:lnTo>
                  <a:pt x="330141" y="250480"/>
                </a:lnTo>
                <a:lnTo>
                  <a:pt x="365375" y="224204"/>
                </a:lnTo>
                <a:lnTo>
                  <a:pt x="402731" y="200491"/>
                </a:lnTo>
                <a:lnTo>
                  <a:pt x="442057" y="179482"/>
                </a:lnTo>
                <a:lnTo>
                  <a:pt x="483203" y="161317"/>
                </a:lnTo>
                <a:lnTo>
                  <a:pt x="526017" y="146139"/>
                </a:lnTo>
                <a:lnTo>
                  <a:pt x="570350" y="134088"/>
                </a:lnTo>
                <a:lnTo>
                  <a:pt x="616049" y="125305"/>
                </a:lnTo>
                <a:lnTo>
                  <a:pt x="662965" y="119932"/>
                </a:lnTo>
                <a:lnTo>
                  <a:pt x="710946" y="118110"/>
                </a:lnTo>
                <a:lnTo>
                  <a:pt x="758926" y="119932"/>
                </a:lnTo>
                <a:lnTo>
                  <a:pt x="805842" y="125305"/>
                </a:lnTo>
                <a:lnTo>
                  <a:pt x="851541" y="134088"/>
                </a:lnTo>
                <a:lnTo>
                  <a:pt x="895874" y="146139"/>
                </a:lnTo>
                <a:lnTo>
                  <a:pt x="938688" y="161317"/>
                </a:lnTo>
                <a:lnTo>
                  <a:pt x="979834" y="179482"/>
                </a:lnTo>
                <a:lnTo>
                  <a:pt x="1019160" y="200491"/>
                </a:lnTo>
                <a:lnTo>
                  <a:pt x="1056516" y="224204"/>
                </a:lnTo>
                <a:lnTo>
                  <a:pt x="1091750" y="250480"/>
                </a:lnTo>
                <a:lnTo>
                  <a:pt x="1124712" y="279177"/>
                </a:lnTo>
                <a:lnTo>
                  <a:pt x="1155250" y="310155"/>
                </a:lnTo>
                <a:lnTo>
                  <a:pt x="1183215" y="343271"/>
                </a:lnTo>
                <a:lnTo>
                  <a:pt x="1208455" y="378386"/>
                </a:lnTo>
                <a:lnTo>
                  <a:pt x="1230818" y="415357"/>
                </a:lnTo>
                <a:lnTo>
                  <a:pt x="1250156" y="454044"/>
                </a:lnTo>
                <a:lnTo>
                  <a:pt x="1266315" y="494306"/>
                </a:lnTo>
                <a:lnTo>
                  <a:pt x="1279147" y="536001"/>
                </a:lnTo>
                <a:lnTo>
                  <a:pt x="1288499" y="578988"/>
                </a:lnTo>
                <a:lnTo>
                  <a:pt x="1294221" y="623126"/>
                </a:lnTo>
                <a:lnTo>
                  <a:pt x="1296162" y="668274"/>
                </a:lnTo>
                <a:lnTo>
                  <a:pt x="1296162" y="1047829"/>
                </a:lnTo>
                <a:lnTo>
                  <a:pt x="1316054" y="1020172"/>
                </a:lnTo>
                <a:lnTo>
                  <a:pt x="1343238" y="975265"/>
                </a:lnTo>
                <a:lnTo>
                  <a:pt x="1366742" y="928282"/>
                </a:lnTo>
                <a:lnTo>
                  <a:pt x="1386382" y="879396"/>
                </a:lnTo>
                <a:lnTo>
                  <a:pt x="1401977" y="828780"/>
                </a:lnTo>
                <a:lnTo>
                  <a:pt x="1413342" y="776606"/>
                </a:lnTo>
                <a:lnTo>
                  <a:pt x="1420295" y="723046"/>
                </a:lnTo>
                <a:lnTo>
                  <a:pt x="1422654" y="668274"/>
                </a:lnTo>
                <a:close/>
              </a:path>
              <a:path w="1423034" h="1336675">
                <a:moveTo>
                  <a:pt x="1296162" y="1047829"/>
                </a:moveTo>
                <a:lnTo>
                  <a:pt x="1296162" y="668274"/>
                </a:lnTo>
                <a:lnTo>
                  <a:pt x="1294221" y="713313"/>
                </a:lnTo>
                <a:lnTo>
                  <a:pt x="1288499" y="757353"/>
                </a:lnTo>
                <a:lnTo>
                  <a:pt x="1279147" y="800252"/>
                </a:lnTo>
                <a:lnTo>
                  <a:pt x="1266315" y="841869"/>
                </a:lnTo>
                <a:lnTo>
                  <a:pt x="1250156" y="882062"/>
                </a:lnTo>
                <a:lnTo>
                  <a:pt x="1230818" y="920689"/>
                </a:lnTo>
                <a:lnTo>
                  <a:pt x="1208455" y="957608"/>
                </a:lnTo>
                <a:lnTo>
                  <a:pt x="1183215" y="992678"/>
                </a:lnTo>
                <a:lnTo>
                  <a:pt x="1155250" y="1025757"/>
                </a:lnTo>
                <a:lnTo>
                  <a:pt x="1124712" y="1056703"/>
                </a:lnTo>
                <a:lnTo>
                  <a:pt x="1091750" y="1085374"/>
                </a:lnTo>
                <a:lnTo>
                  <a:pt x="1056516" y="1111629"/>
                </a:lnTo>
                <a:lnTo>
                  <a:pt x="1019160" y="1135327"/>
                </a:lnTo>
                <a:lnTo>
                  <a:pt x="979834" y="1156324"/>
                </a:lnTo>
                <a:lnTo>
                  <a:pt x="938688" y="1174480"/>
                </a:lnTo>
                <a:lnTo>
                  <a:pt x="895874" y="1189652"/>
                </a:lnTo>
                <a:lnTo>
                  <a:pt x="851541" y="1201700"/>
                </a:lnTo>
                <a:lnTo>
                  <a:pt x="805842" y="1210481"/>
                </a:lnTo>
                <a:lnTo>
                  <a:pt x="758926" y="1215853"/>
                </a:lnTo>
                <a:lnTo>
                  <a:pt x="710946" y="1217676"/>
                </a:lnTo>
                <a:lnTo>
                  <a:pt x="662965" y="1215853"/>
                </a:lnTo>
                <a:lnTo>
                  <a:pt x="616049" y="1210481"/>
                </a:lnTo>
                <a:lnTo>
                  <a:pt x="570350" y="1201700"/>
                </a:lnTo>
                <a:lnTo>
                  <a:pt x="526017" y="1189652"/>
                </a:lnTo>
                <a:lnTo>
                  <a:pt x="483203" y="1174480"/>
                </a:lnTo>
                <a:lnTo>
                  <a:pt x="442057" y="1156324"/>
                </a:lnTo>
                <a:lnTo>
                  <a:pt x="402731" y="1135327"/>
                </a:lnTo>
                <a:lnTo>
                  <a:pt x="365375" y="1111629"/>
                </a:lnTo>
                <a:lnTo>
                  <a:pt x="330141" y="1085374"/>
                </a:lnTo>
                <a:lnTo>
                  <a:pt x="297180" y="1056703"/>
                </a:lnTo>
                <a:lnTo>
                  <a:pt x="266641" y="1025757"/>
                </a:lnTo>
                <a:lnTo>
                  <a:pt x="238676" y="992678"/>
                </a:lnTo>
                <a:lnTo>
                  <a:pt x="213436" y="957608"/>
                </a:lnTo>
                <a:lnTo>
                  <a:pt x="191073" y="920689"/>
                </a:lnTo>
                <a:lnTo>
                  <a:pt x="171735" y="882062"/>
                </a:lnTo>
                <a:lnTo>
                  <a:pt x="155576" y="841869"/>
                </a:lnTo>
                <a:lnTo>
                  <a:pt x="142744" y="800252"/>
                </a:lnTo>
                <a:lnTo>
                  <a:pt x="133392" y="757353"/>
                </a:lnTo>
                <a:lnTo>
                  <a:pt x="127670" y="713313"/>
                </a:lnTo>
                <a:lnTo>
                  <a:pt x="125730" y="668274"/>
                </a:lnTo>
                <a:lnTo>
                  <a:pt x="125730" y="1046829"/>
                </a:lnTo>
                <a:lnTo>
                  <a:pt x="171209" y="1103069"/>
                </a:lnTo>
                <a:lnTo>
                  <a:pt x="208311" y="1140714"/>
                </a:lnTo>
                <a:lnTo>
                  <a:pt x="248357" y="1175592"/>
                </a:lnTo>
                <a:lnTo>
                  <a:pt x="291163" y="1207532"/>
                </a:lnTo>
                <a:lnTo>
                  <a:pt x="336545" y="1236360"/>
                </a:lnTo>
                <a:lnTo>
                  <a:pt x="384320" y="1261905"/>
                </a:lnTo>
                <a:lnTo>
                  <a:pt x="434304" y="1283993"/>
                </a:lnTo>
                <a:lnTo>
                  <a:pt x="486314" y="1302453"/>
                </a:lnTo>
                <a:lnTo>
                  <a:pt x="540167" y="1317110"/>
                </a:lnTo>
                <a:lnTo>
                  <a:pt x="595679" y="1327794"/>
                </a:lnTo>
                <a:lnTo>
                  <a:pt x="652666" y="1334330"/>
                </a:lnTo>
                <a:lnTo>
                  <a:pt x="710946" y="1336548"/>
                </a:lnTo>
                <a:lnTo>
                  <a:pt x="769334" y="1334330"/>
                </a:lnTo>
                <a:lnTo>
                  <a:pt x="826419" y="1327794"/>
                </a:lnTo>
                <a:lnTo>
                  <a:pt x="882018" y="1317110"/>
                </a:lnTo>
                <a:lnTo>
                  <a:pt x="935949" y="1302453"/>
                </a:lnTo>
                <a:lnTo>
                  <a:pt x="988028" y="1283993"/>
                </a:lnTo>
                <a:lnTo>
                  <a:pt x="1038072" y="1261905"/>
                </a:lnTo>
                <a:lnTo>
                  <a:pt x="1085899" y="1236360"/>
                </a:lnTo>
                <a:lnTo>
                  <a:pt x="1131326" y="1207532"/>
                </a:lnTo>
                <a:lnTo>
                  <a:pt x="1174169" y="1175592"/>
                </a:lnTo>
                <a:lnTo>
                  <a:pt x="1214247" y="1140714"/>
                </a:lnTo>
                <a:lnTo>
                  <a:pt x="1251375" y="1103069"/>
                </a:lnTo>
                <a:lnTo>
                  <a:pt x="1285372" y="1062831"/>
                </a:lnTo>
                <a:lnTo>
                  <a:pt x="1296162" y="1047829"/>
                </a:lnTo>
                <a:close/>
              </a:path>
            </a:pathLst>
          </a:custGeom>
          <a:solidFill>
            <a:srgbClr val="B90000"/>
          </a:solidFill>
        </p:spPr>
        <p:txBody>
          <a:bodyPr wrap="square" lIns="0" tIns="0" rIns="0" bIns="0" rtlCol="0"/>
          <a:lstStyle/>
          <a:p>
            <a:endParaRPr/>
          </a:p>
        </p:txBody>
      </p:sp>
      <p:sp>
        <p:nvSpPr>
          <p:cNvPr id="23" name="object 23"/>
          <p:cNvSpPr/>
          <p:nvPr/>
        </p:nvSpPr>
        <p:spPr>
          <a:xfrm>
            <a:off x="7748651" y="4527041"/>
            <a:ext cx="1187450" cy="1118235"/>
          </a:xfrm>
          <a:custGeom>
            <a:avLst/>
            <a:gdLst/>
            <a:ahLst/>
            <a:cxnLst/>
            <a:rect l="l" t="t" r="r" b="b"/>
            <a:pathLst>
              <a:path w="1187450" h="1118235">
                <a:moveTo>
                  <a:pt x="1187196" y="559308"/>
                </a:moveTo>
                <a:lnTo>
                  <a:pt x="1185232" y="513474"/>
                </a:lnTo>
                <a:lnTo>
                  <a:pt x="1179442" y="468655"/>
                </a:lnTo>
                <a:lnTo>
                  <a:pt x="1169978" y="424993"/>
                </a:lnTo>
                <a:lnTo>
                  <a:pt x="1156990" y="382633"/>
                </a:lnTo>
                <a:lnTo>
                  <a:pt x="1140630" y="341721"/>
                </a:lnTo>
                <a:lnTo>
                  <a:pt x="1121050" y="302400"/>
                </a:lnTo>
                <a:lnTo>
                  <a:pt x="1098401" y="264815"/>
                </a:lnTo>
                <a:lnTo>
                  <a:pt x="1072835" y="229112"/>
                </a:lnTo>
                <a:lnTo>
                  <a:pt x="1044502" y="195433"/>
                </a:lnTo>
                <a:lnTo>
                  <a:pt x="1013555" y="163925"/>
                </a:lnTo>
                <a:lnTo>
                  <a:pt x="980144" y="134731"/>
                </a:lnTo>
                <a:lnTo>
                  <a:pt x="944422" y="107996"/>
                </a:lnTo>
                <a:lnTo>
                  <a:pt x="906540" y="83865"/>
                </a:lnTo>
                <a:lnTo>
                  <a:pt x="866649" y="62483"/>
                </a:lnTo>
                <a:lnTo>
                  <a:pt x="824900" y="43993"/>
                </a:lnTo>
                <a:lnTo>
                  <a:pt x="781446" y="28541"/>
                </a:lnTo>
                <a:lnTo>
                  <a:pt x="736437" y="16271"/>
                </a:lnTo>
                <a:lnTo>
                  <a:pt x="690025" y="7328"/>
                </a:lnTo>
                <a:lnTo>
                  <a:pt x="642361" y="1856"/>
                </a:lnTo>
                <a:lnTo>
                  <a:pt x="593598" y="0"/>
                </a:lnTo>
                <a:lnTo>
                  <a:pt x="544937" y="1856"/>
                </a:lnTo>
                <a:lnTo>
                  <a:pt x="497355" y="7328"/>
                </a:lnTo>
                <a:lnTo>
                  <a:pt x="451006" y="16271"/>
                </a:lnTo>
                <a:lnTo>
                  <a:pt x="406042" y="28541"/>
                </a:lnTo>
                <a:lnTo>
                  <a:pt x="362616" y="43993"/>
                </a:lnTo>
                <a:lnTo>
                  <a:pt x="320882" y="62483"/>
                </a:lnTo>
                <a:lnTo>
                  <a:pt x="280993" y="83865"/>
                </a:lnTo>
                <a:lnTo>
                  <a:pt x="243102" y="107996"/>
                </a:lnTo>
                <a:lnTo>
                  <a:pt x="207362" y="134731"/>
                </a:lnTo>
                <a:lnTo>
                  <a:pt x="173926" y="163925"/>
                </a:lnTo>
                <a:lnTo>
                  <a:pt x="142948" y="195433"/>
                </a:lnTo>
                <a:lnTo>
                  <a:pt x="114580" y="229112"/>
                </a:lnTo>
                <a:lnTo>
                  <a:pt x="88976" y="264815"/>
                </a:lnTo>
                <a:lnTo>
                  <a:pt x="66289" y="302400"/>
                </a:lnTo>
                <a:lnTo>
                  <a:pt x="46672" y="341721"/>
                </a:lnTo>
                <a:lnTo>
                  <a:pt x="30278" y="382633"/>
                </a:lnTo>
                <a:lnTo>
                  <a:pt x="17261" y="424993"/>
                </a:lnTo>
                <a:lnTo>
                  <a:pt x="7773" y="468655"/>
                </a:lnTo>
                <a:lnTo>
                  <a:pt x="1969" y="513474"/>
                </a:lnTo>
                <a:lnTo>
                  <a:pt x="0" y="559308"/>
                </a:lnTo>
                <a:lnTo>
                  <a:pt x="1969" y="605135"/>
                </a:lnTo>
                <a:lnTo>
                  <a:pt x="7773" y="649939"/>
                </a:lnTo>
                <a:lnTo>
                  <a:pt x="17261" y="693576"/>
                </a:lnTo>
                <a:lnTo>
                  <a:pt x="30278" y="735903"/>
                </a:lnTo>
                <a:lnTo>
                  <a:pt x="46672" y="776775"/>
                </a:lnTo>
                <a:lnTo>
                  <a:pt x="66289" y="816050"/>
                </a:lnTo>
                <a:lnTo>
                  <a:pt x="88976" y="853585"/>
                </a:lnTo>
                <a:lnTo>
                  <a:pt x="114580" y="889235"/>
                </a:lnTo>
                <a:lnTo>
                  <a:pt x="142948" y="922858"/>
                </a:lnTo>
                <a:lnTo>
                  <a:pt x="173926" y="954309"/>
                </a:lnTo>
                <a:lnTo>
                  <a:pt x="207362" y="983446"/>
                </a:lnTo>
                <a:lnTo>
                  <a:pt x="243102" y="1010125"/>
                </a:lnTo>
                <a:lnTo>
                  <a:pt x="280993" y="1034202"/>
                </a:lnTo>
                <a:lnTo>
                  <a:pt x="320882" y="1055535"/>
                </a:lnTo>
                <a:lnTo>
                  <a:pt x="362616" y="1073979"/>
                </a:lnTo>
                <a:lnTo>
                  <a:pt x="406042" y="1089391"/>
                </a:lnTo>
                <a:lnTo>
                  <a:pt x="451006" y="1101628"/>
                </a:lnTo>
                <a:lnTo>
                  <a:pt x="497355" y="1110547"/>
                </a:lnTo>
                <a:lnTo>
                  <a:pt x="544937" y="1116003"/>
                </a:lnTo>
                <a:lnTo>
                  <a:pt x="593598" y="1117854"/>
                </a:lnTo>
                <a:lnTo>
                  <a:pt x="642361" y="1116003"/>
                </a:lnTo>
                <a:lnTo>
                  <a:pt x="690025" y="1110547"/>
                </a:lnTo>
                <a:lnTo>
                  <a:pt x="736437" y="1101628"/>
                </a:lnTo>
                <a:lnTo>
                  <a:pt x="781446" y="1089391"/>
                </a:lnTo>
                <a:lnTo>
                  <a:pt x="824900" y="1073979"/>
                </a:lnTo>
                <a:lnTo>
                  <a:pt x="866649" y="1055535"/>
                </a:lnTo>
                <a:lnTo>
                  <a:pt x="906540" y="1034202"/>
                </a:lnTo>
                <a:lnTo>
                  <a:pt x="944422" y="1010125"/>
                </a:lnTo>
                <a:lnTo>
                  <a:pt x="980144" y="983446"/>
                </a:lnTo>
                <a:lnTo>
                  <a:pt x="1013555" y="954309"/>
                </a:lnTo>
                <a:lnTo>
                  <a:pt x="1044502" y="922858"/>
                </a:lnTo>
                <a:lnTo>
                  <a:pt x="1072835" y="889235"/>
                </a:lnTo>
                <a:lnTo>
                  <a:pt x="1098401" y="853585"/>
                </a:lnTo>
                <a:lnTo>
                  <a:pt x="1121050" y="816050"/>
                </a:lnTo>
                <a:lnTo>
                  <a:pt x="1140630" y="776775"/>
                </a:lnTo>
                <a:lnTo>
                  <a:pt x="1156990" y="735903"/>
                </a:lnTo>
                <a:lnTo>
                  <a:pt x="1169978" y="693576"/>
                </a:lnTo>
                <a:lnTo>
                  <a:pt x="1179442" y="649939"/>
                </a:lnTo>
                <a:lnTo>
                  <a:pt x="1185232" y="605135"/>
                </a:lnTo>
                <a:lnTo>
                  <a:pt x="1187196" y="559308"/>
                </a:lnTo>
                <a:close/>
              </a:path>
            </a:pathLst>
          </a:custGeom>
          <a:solidFill>
            <a:srgbClr val="FFFF66"/>
          </a:solidFill>
        </p:spPr>
        <p:txBody>
          <a:bodyPr wrap="square" lIns="0" tIns="0" rIns="0" bIns="0" rtlCol="0"/>
          <a:lstStyle/>
          <a:p>
            <a:endParaRPr/>
          </a:p>
        </p:txBody>
      </p:sp>
      <p:sp>
        <p:nvSpPr>
          <p:cNvPr id="24" name="object 24"/>
          <p:cNvSpPr/>
          <p:nvPr/>
        </p:nvSpPr>
        <p:spPr>
          <a:xfrm>
            <a:off x="7748651" y="4527041"/>
            <a:ext cx="1187450" cy="1118235"/>
          </a:xfrm>
          <a:custGeom>
            <a:avLst/>
            <a:gdLst/>
            <a:ahLst/>
            <a:cxnLst/>
            <a:rect l="l" t="t" r="r" b="b"/>
            <a:pathLst>
              <a:path w="1187450" h="1118235">
                <a:moveTo>
                  <a:pt x="593598" y="0"/>
                </a:moveTo>
                <a:lnTo>
                  <a:pt x="544937" y="1856"/>
                </a:lnTo>
                <a:lnTo>
                  <a:pt x="497355" y="7328"/>
                </a:lnTo>
                <a:lnTo>
                  <a:pt x="451006" y="16271"/>
                </a:lnTo>
                <a:lnTo>
                  <a:pt x="406042" y="28541"/>
                </a:lnTo>
                <a:lnTo>
                  <a:pt x="362616" y="43993"/>
                </a:lnTo>
                <a:lnTo>
                  <a:pt x="320882" y="62483"/>
                </a:lnTo>
                <a:lnTo>
                  <a:pt x="280993" y="83865"/>
                </a:lnTo>
                <a:lnTo>
                  <a:pt x="243102" y="107996"/>
                </a:lnTo>
                <a:lnTo>
                  <a:pt x="207362" y="134731"/>
                </a:lnTo>
                <a:lnTo>
                  <a:pt x="173926" y="163925"/>
                </a:lnTo>
                <a:lnTo>
                  <a:pt x="142948" y="195433"/>
                </a:lnTo>
                <a:lnTo>
                  <a:pt x="114580" y="229112"/>
                </a:lnTo>
                <a:lnTo>
                  <a:pt x="88976" y="264815"/>
                </a:lnTo>
                <a:lnTo>
                  <a:pt x="66289" y="302400"/>
                </a:lnTo>
                <a:lnTo>
                  <a:pt x="46672" y="341721"/>
                </a:lnTo>
                <a:lnTo>
                  <a:pt x="30278" y="382633"/>
                </a:lnTo>
                <a:lnTo>
                  <a:pt x="17261" y="424993"/>
                </a:lnTo>
                <a:lnTo>
                  <a:pt x="7773" y="468655"/>
                </a:lnTo>
                <a:lnTo>
                  <a:pt x="1969" y="513474"/>
                </a:lnTo>
                <a:lnTo>
                  <a:pt x="0" y="559308"/>
                </a:lnTo>
                <a:lnTo>
                  <a:pt x="1969" y="605135"/>
                </a:lnTo>
                <a:lnTo>
                  <a:pt x="7773" y="649939"/>
                </a:lnTo>
                <a:lnTo>
                  <a:pt x="17261" y="693576"/>
                </a:lnTo>
                <a:lnTo>
                  <a:pt x="30278" y="735903"/>
                </a:lnTo>
                <a:lnTo>
                  <a:pt x="46672" y="776775"/>
                </a:lnTo>
                <a:lnTo>
                  <a:pt x="66289" y="816050"/>
                </a:lnTo>
                <a:lnTo>
                  <a:pt x="88976" y="853585"/>
                </a:lnTo>
                <a:lnTo>
                  <a:pt x="114580" y="889235"/>
                </a:lnTo>
                <a:lnTo>
                  <a:pt x="142948" y="922858"/>
                </a:lnTo>
                <a:lnTo>
                  <a:pt x="173926" y="954309"/>
                </a:lnTo>
                <a:lnTo>
                  <a:pt x="207362" y="983446"/>
                </a:lnTo>
                <a:lnTo>
                  <a:pt x="243102" y="1010125"/>
                </a:lnTo>
                <a:lnTo>
                  <a:pt x="280993" y="1034202"/>
                </a:lnTo>
                <a:lnTo>
                  <a:pt x="320882" y="1055535"/>
                </a:lnTo>
                <a:lnTo>
                  <a:pt x="362616" y="1073979"/>
                </a:lnTo>
                <a:lnTo>
                  <a:pt x="406042" y="1089391"/>
                </a:lnTo>
                <a:lnTo>
                  <a:pt x="451006" y="1101628"/>
                </a:lnTo>
                <a:lnTo>
                  <a:pt x="497355" y="1110547"/>
                </a:lnTo>
                <a:lnTo>
                  <a:pt x="544937" y="1116003"/>
                </a:lnTo>
                <a:lnTo>
                  <a:pt x="593598" y="1117854"/>
                </a:lnTo>
                <a:lnTo>
                  <a:pt x="642361" y="1116003"/>
                </a:lnTo>
                <a:lnTo>
                  <a:pt x="690025" y="1110547"/>
                </a:lnTo>
                <a:lnTo>
                  <a:pt x="736437" y="1101628"/>
                </a:lnTo>
                <a:lnTo>
                  <a:pt x="781446" y="1089391"/>
                </a:lnTo>
                <a:lnTo>
                  <a:pt x="824900" y="1073979"/>
                </a:lnTo>
                <a:lnTo>
                  <a:pt x="866649" y="1055535"/>
                </a:lnTo>
                <a:lnTo>
                  <a:pt x="906540" y="1034202"/>
                </a:lnTo>
                <a:lnTo>
                  <a:pt x="944422" y="1010125"/>
                </a:lnTo>
                <a:lnTo>
                  <a:pt x="980144" y="983446"/>
                </a:lnTo>
                <a:lnTo>
                  <a:pt x="1013555" y="954309"/>
                </a:lnTo>
                <a:lnTo>
                  <a:pt x="1044502" y="922858"/>
                </a:lnTo>
                <a:lnTo>
                  <a:pt x="1072835" y="889235"/>
                </a:lnTo>
                <a:lnTo>
                  <a:pt x="1098401" y="853585"/>
                </a:lnTo>
                <a:lnTo>
                  <a:pt x="1121050" y="816050"/>
                </a:lnTo>
                <a:lnTo>
                  <a:pt x="1140630" y="776775"/>
                </a:lnTo>
                <a:lnTo>
                  <a:pt x="1156990" y="735903"/>
                </a:lnTo>
                <a:lnTo>
                  <a:pt x="1169978" y="693576"/>
                </a:lnTo>
                <a:lnTo>
                  <a:pt x="1179442" y="649939"/>
                </a:lnTo>
                <a:lnTo>
                  <a:pt x="1185232" y="605135"/>
                </a:lnTo>
                <a:lnTo>
                  <a:pt x="1187196" y="559308"/>
                </a:lnTo>
                <a:lnTo>
                  <a:pt x="1185232" y="513474"/>
                </a:lnTo>
                <a:lnTo>
                  <a:pt x="1179442" y="468655"/>
                </a:lnTo>
                <a:lnTo>
                  <a:pt x="1169978" y="424993"/>
                </a:lnTo>
                <a:lnTo>
                  <a:pt x="1156990" y="382633"/>
                </a:lnTo>
                <a:lnTo>
                  <a:pt x="1140630" y="341721"/>
                </a:lnTo>
                <a:lnTo>
                  <a:pt x="1121050" y="302400"/>
                </a:lnTo>
                <a:lnTo>
                  <a:pt x="1098401" y="264815"/>
                </a:lnTo>
                <a:lnTo>
                  <a:pt x="1072835" y="229112"/>
                </a:lnTo>
                <a:lnTo>
                  <a:pt x="1044502" y="195433"/>
                </a:lnTo>
                <a:lnTo>
                  <a:pt x="1013555" y="163925"/>
                </a:lnTo>
                <a:lnTo>
                  <a:pt x="980144" y="134731"/>
                </a:lnTo>
                <a:lnTo>
                  <a:pt x="944422" y="107996"/>
                </a:lnTo>
                <a:lnTo>
                  <a:pt x="906540" y="83865"/>
                </a:lnTo>
                <a:lnTo>
                  <a:pt x="866649" y="62483"/>
                </a:lnTo>
                <a:lnTo>
                  <a:pt x="824900" y="43993"/>
                </a:lnTo>
                <a:lnTo>
                  <a:pt x="781446" y="28541"/>
                </a:lnTo>
                <a:lnTo>
                  <a:pt x="736437" y="16271"/>
                </a:lnTo>
                <a:lnTo>
                  <a:pt x="690025" y="7328"/>
                </a:lnTo>
                <a:lnTo>
                  <a:pt x="642361" y="1856"/>
                </a:lnTo>
                <a:lnTo>
                  <a:pt x="593598" y="0"/>
                </a:lnTo>
                <a:close/>
              </a:path>
            </a:pathLst>
          </a:custGeom>
          <a:ln w="28575">
            <a:solidFill>
              <a:srgbClr val="FFFFFF"/>
            </a:solidFill>
          </a:ln>
        </p:spPr>
        <p:txBody>
          <a:bodyPr wrap="square" lIns="0" tIns="0" rIns="0" bIns="0" rtlCol="0"/>
          <a:lstStyle/>
          <a:p>
            <a:endParaRPr/>
          </a:p>
        </p:txBody>
      </p:sp>
      <p:sp>
        <p:nvSpPr>
          <p:cNvPr id="25" name="object 25"/>
          <p:cNvSpPr txBox="1"/>
          <p:nvPr/>
        </p:nvSpPr>
        <p:spPr>
          <a:xfrm>
            <a:off x="7872355" y="4726551"/>
            <a:ext cx="939800" cy="830997"/>
          </a:xfrm>
          <a:prstGeom prst="rect">
            <a:avLst/>
          </a:prstGeom>
        </p:spPr>
        <p:txBody>
          <a:bodyPr vert="horz" wrap="square" lIns="0" tIns="0" rIns="0" bIns="0" rtlCol="0">
            <a:spAutoFit/>
          </a:bodyPr>
          <a:lstStyle/>
          <a:p>
            <a:pPr marL="12700" marR="5080" algn="ctr">
              <a:lnSpc>
                <a:spcPct val="100000"/>
              </a:lnSpc>
            </a:pPr>
            <a:r>
              <a:rPr sz="1800" b="1" dirty="0">
                <a:solidFill>
                  <a:srgbClr val="3333CC"/>
                </a:solidFill>
                <a:latin typeface="Microsoft JhengHei UI" panose="020B0604030504040204" pitchFamily="34" charset="-120"/>
                <a:ea typeface="Microsoft JhengHei UI" panose="020B0604030504040204" pitchFamily="34" charset="-120"/>
                <a:cs typeface="微软雅黑"/>
              </a:rPr>
              <a:t>涉及到空 值含义的 解读</a:t>
            </a:r>
            <a:endParaRPr sz="1800">
              <a:latin typeface="Microsoft JhengHei UI" panose="020B0604030504040204" pitchFamily="34" charset="-120"/>
              <a:ea typeface="Microsoft JhengHei UI" panose="020B0604030504040204" pitchFamily="34" charset="-120"/>
              <a:cs typeface="微软雅黑"/>
            </a:endParaRPr>
          </a:p>
        </p:txBody>
      </p:sp>
      <p:sp>
        <p:nvSpPr>
          <p:cNvPr id="27" name="矩形 26">
            <a:extLst>
              <a:ext uri="{FF2B5EF4-FFF2-40B4-BE49-F238E27FC236}">
                <a16:creationId xmlns="" xmlns:a16="http://schemas.microsoft.com/office/drawing/2014/main" id="{FFC42F9C-7BC9-471E-AC6F-8EC289B36BDD}"/>
              </a:ext>
            </a:extLst>
          </p:cNvPr>
          <p:cNvSpPr/>
          <p:nvPr/>
        </p:nvSpPr>
        <p:spPr>
          <a:xfrm>
            <a:off x="241300" y="383633"/>
            <a:ext cx="59436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Microsoft JhengHei" panose="020B0604030504040204" pitchFamily="34" charset="-120"/>
                <a:ea typeface="Microsoft JhengHei" panose="020B0604030504040204" pitchFamily="34" charset="-120"/>
              </a:rPr>
              <a:t>E-R</a:t>
            </a:r>
            <a:r>
              <a:rPr lang="zh-CN" altLang="en-US" sz="2800" b="1" u="dbl" spc="-5" dirty="0">
                <a:solidFill>
                  <a:srgbClr val="000000"/>
                </a:solidFill>
                <a:latin typeface="Microsoft JhengHei" panose="020B0604030504040204" pitchFamily="34" charset="-120"/>
                <a:ea typeface="Microsoft JhengHei" panose="020B0604030504040204" pitchFamily="34" charset="-120"/>
              </a:rPr>
              <a:t>模型</a:t>
            </a:r>
            <a:r>
              <a:rPr lang="en-US" altLang="zh-CN" sz="2800" b="1" u="dbl" spc="-5" dirty="0">
                <a:solidFill>
                  <a:srgbClr val="000000"/>
                </a:solidFill>
                <a:latin typeface="Microsoft JhengHei" panose="020B0604030504040204" pitchFamily="34" charset="-120"/>
                <a:ea typeface="Microsoft JhengHei" panose="020B0604030504040204" pitchFamily="34" charset="-120"/>
              </a:rPr>
              <a:t>--</a:t>
            </a:r>
            <a:r>
              <a:rPr lang="zh-CN" altLang="en-US" sz="2800" b="1" u="dbl" spc="-5" dirty="0">
                <a:solidFill>
                  <a:srgbClr val="000000"/>
                </a:solidFill>
                <a:latin typeface="Microsoft JhengHei" panose="020B0604030504040204" pitchFamily="34" charset="-120"/>
                <a:ea typeface="Microsoft JhengHei" panose="020B0604030504040204" pitchFamily="34" charset="-120"/>
              </a:rPr>
              <a:t>数学建模之基本思想</a:t>
            </a:r>
            <a:endParaRPr lang="zh-CN" altLang="en-US" sz="2400" u="dbl"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52455" y="1481063"/>
            <a:ext cx="4204335" cy="2044149"/>
          </a:xfrm>
          <a:prstGeom prst="rect">
            <a:avLst/>
          </a:prstGeom>
        </p:spPr>
        <p:txBody>
          <a:bodyPr vert="horz" wrap="square" lIns="0" tIns="0" rIns="0" bIns="0" rtlCol="0">
            <a:spAutoFit/>
          </a:bodyPr>
          <a:lstStyle/>
          <a:p>
            <a:pPr marL="12700">
              <a:lnSpc>
                <a:spcPct val="100000"/>
              </a:lnSpc>
            </a:pPr>
            <a:r>
              <a:rPr sz="2400" b="1" dirty="0">
                <a:latin typeface="Microsoft JhengHei UI" panose="020B0604030504040204" pitchFamily="34" charset="-120"/>
                <a:ea typeface="Microsoft JhengHei UI" panose="020B0604030504040204" pitchFamily="34" charset="-120"/>
                <a:cs typeface="微软雅黑"/>
              </a:rPr>
              <a:t>E-R模型的几种图示化表达方法</a:t>
            </a:r>
            <a:endParaRPr sz="2400" dirty="0">
              <a:latin typeface="Microsoft JhengHei UI" panose="020B0604030504040204" pitchFamily="34" charset="-120"/>
              <a:ea typeface="Microsoft JhengHei UI" panose="020B0604030504040204" pitchFamily="34" charset="-120"/>
              <a:cs typeface="微软雅黑"/>
            </a:endParaRPr>
          </a:p>
          <a:p>
            <a:pPr marL="315595" indent="-302895">
              <a:lnSpc>
                <a:spcPct val="100000"/>
              </a:lnSpc>
              <a:spcBef>
                <a:spcPts val="1945"/>
              </a:spcBef>
              <a:buFont typeface="Wingdings"/>
              <a:buChar char=""/>
              <a:tabLst>
                <a:tab pos="316230" algn="l"/>
              </a:tabLst>
            </a:pPr>
            <a:r>
              <a:rPr sz="2000" b="1" spc="-5" dirty="0">
                <a:latin typeface="Microsoft JhengHei UI" panose="020B0604030504040204" pitchFamily="34" charset="-120"/>
                <a:ea typeface="Microsoft JhengHei UI" panose="020B0604030504040204" pitchFamily="34" charset="-120"/>
                <a:cs typeface="微软雅黑"/>
              </a:rPr>
              <a:t>Chen</a:t>
            </a:r>
            <a:r>
              <a:rPr sz="2000" b="1" dirty="0">
                <a:latin typeface="Microsoft JhengHei UI" panose="020B0604030504040204" pitchFamily="34" charset="-120"/>
                <a:ea typeface="Microsoft JhengHei UI" panose="020B0604030504040204" pitchFamily="34" charset="-120"/>
                <a:cs typeface="微软雅黑"/>
              </a:rPr>
              <a:t> </a:t>
            </a:r>
            <a:r>
              <a:rPr sz="2000" b="1" spc="-5" dirty="0">
                <a:latin typeface="Microsoft JhengHei UI" panose="020B0604030504040204" pitchFamily="34" charset="-120"/>
                <a:ea typeface="Microsoft JhengHei UI" panose="020B0604030504040204" pitchFamily="34" charset="-120"/>
                <a:cs typeface="微软雅黑"/>
              </a:rPr>
              <a:t>方法</a:t>
            </a:r>
            <a:endParaRPr sz="2000" dirty="0">
              <a:latin typeface="Microsoft JhengHei UI" panose="020B0604030504040204" pitchFamily="34" charset="-120"/>
              <a:ea typeface="Microsoft JhengHei UI" panose="020B0604030504040204" pitchFamily="34" charset="-120"/>
              <a:cs typeface="微软雅黑"/>
            </a:endParaRPr>
          </a:p>
          <a:p>
            <a:pPr>
              <a:lnSpc>
                <a:spcPct val="100000"/>
              </a:lnSpc>
              <a:spcBef>
                <a:spcPts val="22"/>
              </a:spcBef>
              <a:buFont typeface="Wingdings"/>
              <a:buChar char=""/>
            </a:pPr>
            <a:endParaRPr sz="1650" dirty="0">
              <a:latin typeface="Microsoft JhengHei UI" panose="020B0604030504040204" pitchFamily="34" charset="-120"/>
              <a:ea typeface="Microsoft JhengHei UI" panose="020B0604030504040204" pitchFamily="34" charset="-120"/>
              <a:cs typeface="Times New Roman"/>
            </a:endParaRPr>
          </a:p>
          <a:p>
            <a:pPr marL="315595" indent="-302895">
              <a:lnSpc>
                <a:spcPct val="100000"/>
              </a:lnSpc>
              <a:buFont typeface="Wingdings"/>
              <a:buChar char=""/>
              <a:tabLst>
                <a:tab pos="316230" algn="l"/>
              </a:tabLst>
            </a:pPr>
            <a:r>
              <a:rPr sz="2000" b="1" spc="-5" dirty="0">
                <a:solidFill>
                  <a:srgbClr val="B2B2B2"/>
                </a:solidFill>
                <a:latin typeface="Microsoft JhengHei UI" panose="020B0604030504040204" pitchFamily="34" charset="-120"/>
                <a:ea typeface="Microsoft JhengHei UI" panose="020B0604030504040204" pitchFamily="34" charset="-120"/>
                <a:cs typeface="微软雅黑"/>
              </a:rPr>
              <a:t>Crow’s</a:t>
            </a:r>
            <a:r>
              <a:rPr sz="2000" b="1" dirty="0">
                <a:solidFill>
                  <a:srgbClr val="B2B2B2"/>
                </a:solidFill>
                <a:latin typeface="Microsoft JhengHei UI" panose="020B0604030504040204" pitchFamily="34" charset="-120"/>
                <a:ea typeface="Microsoft JhengHei UI" panose="020B0604030504040204" pitchFamily="34" charset="-120"/>
                <a:cs typeface="微软雅黑"/>
              </a:rPr>
              <a:t> </a:t>
            </a:r>
            <a:r>
              <a:rPr sz="2000" b="1" spc="-5" dirty="0" err="1">
                <a:solidFill>
                  <a:srgbClr val="B2B2B2"/>
                </a:solidFill>
                <a:latin typeface="Microsoft JhengHei UI" panose="020B0604030504040204" pitchFamily="34" charset="-120"/>
                <a:ea typeface="Microsoft JhengHei UI" panose="020B0604030504040204" pitchFamily="34" charset="-120"/>
                <a:cs typeface="微软雅黑"/>
              </a:rPr>
              <a:t>Foot</a:t>
            </a:r>
            <a:r>
              <a:rPr sz="2000" b="1" spc="-5" dirty="0" err="1" smtClean="0">
                <a:solidFill>
                  <a:srgbClr val="B2B2B2"/>
                </a:solidFill>
                <a:latin typeface="Microsoft JhengHei UI" panose="020B0604030504040204" pitchFamily="34" charset="-120"/>
                <a:ea typeface="Microsoft JhengHei UI" panose="020B0604030504040204" pitchFamily="34" charset="-120"/>
                <a:cs typeface="微软雅黑"/>
              </a:rPr>
              <a:t>方法</a:t>
            </a:r>
            <a:r>
              <a:rPr lang="en-US" sz="2000" b="1" spc="-5" dirty="0" smtClean="0">
                <a:solidFill>
                  <a:srgbClr val="B2B2B2"/>
                </a:solidFill>
                <a:latin typeface="Microsoft JhengHei UI" panose="020B0604030504040204" pitchFamily="34" charset="-120"/>
                <a:ea typeface="Microsoft JhengHei UI" panose="020B0604030504040204" pitchFamily="34" charset="-120"/>
                <a:cs typeface="微软雅黑"/>
              </a:rPr>
              <a:t> </a:t>
            </a:r>
            <a:r>
              <a:rPr lang="zh-CN" altLang="en-US" sz="2000" b="1" spc="-5" dirty="0" smtClean="0">
                <a:solidFill>
                  <a:srgbClr val="B2B2B2"/>
                </a:solidFill>
                <a:latin typeface="Microsoft JhengHei UI" panose="020B0604030504040204" pitchFamily="34" charset="-120"/>
                <a:ea typeface="Microsoft JhengHei UI" panose="020B0604030504040204" pitchFamily="34" charset="-120"/>
                <a:cs typeface="微软雅黑"/>
              </a:rPr>
              <a:t>（讲）</a:t>
            </a:r>
            <a:endParaRPr sz="2000" dirty="0">
              <a:latin typeface="Microsoft JhengHei UI" panose="020B0604030504040204" pitchFamily="34" charset="-120"/>
              <a:ea typeface="Microsoft JhengHei UI" panose="020B0604030504040204" pitchFamily="34" charset="-120"/>
              <a:cs typeface="微软雅黑"/>
            </a:endParaRPr>
          </a:p>
          <a:p>
            <a:pPr>
              <a:lnSpc>
                <a:spcPct val="100000"/>
              </a:lnSpc>
              <a:spcBef>
                <a:spcPts val="28"/>
              </a:spcBef>
            </a:pPr>
            <a:endParaRPr sz="1650" dirty="0">
              <a:latin typeface="Microsoft JhengHei UI" panose="020B0604030504040204" pitchFamily="34" charset="-120"/>
              <a:ea typeface="Microsoft JhengHei UI" panose="020B0604030504040204" pitchFamily="34" charset="-120"/>
              <a:cs typeface="Times New Roman"/>
            </a:endParaRPr>
          </a:p>
          <a:p>
            <a:pPr marL="12700">
              <a:lnSpc>
                <a:spcPct val="100000"/>
              </a:lnSpc>
              <a:tabLst>
                <a:tab pos="391795" algn="l"/>
              </a:tabLst>
            </a:pPr>
            <a:r>
              <a:rPr sz="2000" spc="-5" dirty="0">
                <a:solidFill>
                  <a:srgbClr val="B2B2B2"/>
                </a:solidFill>
                <a:latin typeface="Microsoft JhengHei UI" panose="020B0604030504040204" pitchFamily="34" charset="-120"/>
                <a:ea typeface="Microsoft JhengHei UI" panose="020B0604030504040204" pitchFamily="34" charset="-120"/>
                <a:cs typeface="Wingdings"/>
              </a:rPr>
              <a:t></a:t>
            </a:r>
            <a:r>
              <a:rPr sz="2000" spc="-5" dirty="0">
                <a:solidFill>
                  <a:srgbClr val="B2B2B2"/>
                </a:solidFill>
                <a:latin typeface="Microsoft JhengHei UI" panose="020B0604030504040204" pitchFamily="34" charset="-120"/>
                <a:ea typeface="Microsoft JhengHei UI" panose="020B0604030504040204" pitchFamily="34" charset="-120"/>
                <a:cs typeface="Times New Roman"/>
              </a:rPr>
              <a:t>	</a:t>
            </a:r>
            <a:r>
              <a:rPr sz="2000" b="1" spc="-5" dirty="0">
                <a:solidFill>
                  <a:srgbClr val="B2B2B2"/>
                </a:solidFill>
                <a:latin typeface="Microsoft JhengHei UI" panose="020B0604030504040204" pitchFamily="34" charset="-120"/>
                <a:ea typeface="Microsoft JhengHei UI" panose="020B0604030504040204" pitchFamily="34" charset="-120"/>
                <a:cs typeface="微软雅黑"/>
              </a:rPr>
              <a:t>IDEF1X方法(</a:t>
            </a:r>
            <a:r>
              <a:rPr sz="2000" b="1" spc="-5" dirty="0" err="1">
                <a:solidFill>
                  <a:srgbClr val="B2B2B2"/>
                </a:solidFill>
                <a:latin typeface="Microsoft JhengHei UI" panose="020B0604030504040204" pitchFamily="34" charset="-120"/>
                <a:ea typeface="Microsoft JhengHei UI" panose="020B0604030504040204" pitchFamily="34" charset="-120"/>
                <a:cs typeface="微软雅黑"/>
              </a:rPr>
              <a:t>工程化方法</a:t>
            </a:r>
            <a:r>
              <a:rPr sz="2000" b="1" spc="-5" dirty="0" smtClean="0">
                <a:solidFill>
                  <a:srgbClr val="B2B2B2"/>
                </a:solidFill>
                <a:latin typeface="Microsoft JhengHei UI" panose="020B0604030504040204" pitchFamily="34" charset="-120"/>
                <a:ea typeface="Microsoft JhengHei UI" panose="020B0604030504040204" pitchFamily="34" charset="-120"/>
                <a:cs typeface="微软雅黑"/>
              </a:rPr>
              <a:t>)</a:t>
            </a:r>
            <a:r>
              <a:rPr lang="en-US" sz="2000" b="1" spc="-5" dirty="0" smtClean="0">
                <a:solidFill>
                  <a:srgbClr val="B2B2B2"/>
                </a:solidFill>
                <a:latin typeface="Microsoft JhengHei UI" panose="020B0604030504040204" pitchFamily="34" charset="-120"/>
                <a:ea typeface="Microsoft JhengHei UI" panose="020B0604030504040204" pitchFamily="34" charset="-120"/>
                <a:cs typeface="微软雅黑"/>
              </a:rPr>
              <a:t> </a:t>
            </a:r>
            <a:r>
              <a:rPr lang="zh-CN" altLang="en-US" sz="2000" b="1" spc="-5" dirty="0" smtClean="0">
                <a:solidFill>
                  <a:srgbClr val="B2B2B2"/>
                </a:solidFill>
                <a:latin typeface="Microsoft JhengHei UI" panose="020B0604030504040204" pitchFamily="34" charset="-120"/>
                <a:ea typeface="Microsoft JhengHei UI" panose="020B0604030504040204" pitchFamily="34" charset="-120"/>
                <a:cs typeface="微软雅黑"/>
              </a:rPr>
              <a:t>（不讲）</a:t>
            </a:r>
            <a:endParaRPr sz="2000" dirty="0">
              <a:latin typeface="Microsoft JhengHei UI" panose="020B0604030504040204" pitchFamily="34" charset="-120"/>
              <a:ea typeface="Microsoft JhengHei UI" panose="020B0604030504040204" pitchFamily="34" charset="-120"/>
              <a:cs typeface="微软雅黑"/>
            </a:endParaRPr>
          </a:p>
        </p:txBody>
      </p:sp>
      <p:sp>
        <p:nvSpPr>
          <p:cNvPr id="4" name="object 4"/>
          <p:cNvSpPr txBox="1">
            <a:spLocks noGrp="1"/>
          </p:cNvSpPr>
          <p:nvPr>
            <p:ph type="title"/>
          </p:nvPr>
        </p:nvSpPr>
        <p:spPr>
          <a:xfrm>
            <a:off x="1048118" y="387604"/>
            <a:ext cx="8597163" cy="338682"/>
          </a:xfrm>
          <a:prstGeom prst="rect">
            <a:avLst/>
          </a:prstGeom>
        </p:spPr>
        <p:txBody>
          <a:bodyPr vert="horz" wrap="square" lIns="0" tIns="0" rIns="0" bIns="0" rtlCol="0">
            <a:spAutoFit/>
          </a:bodyPr>
          <a:lstStyle/>
          <a:p>
            <a:pPr>
              <a:lnSpc>
                <a:spcPct val="119700"/>
              </a:lnSpc>
            </a:pPr>
            <a:r>
              <a:rPr sz="2000" spc="-5" dirty="0">
                <a:solidFill>
                  <a:srgbClr val="FFFFFF"/>
                </a:solidFill>
              </a:rPr>
              <a:t>E-</a:t>
            </a:r>
            <a:r>
              <a:rPr sz="2000" spc="-10" dirty="0">
                <a:solidFill>
                  <a:srgbClr val="FFFFFF"/>
                </a:solidFill>
              </a:rPr>
              <a:t>R</a:t>
            </a:r>
            <a:r>
              <a:rPr sz="2000" spc="-5" dirty="0">
                <a:solidFill>
                  <a:srgbClr val="FFFFFF"/>
                </a:solidFill>
                <a:cs typeface="华文中宋"/>
              </a:rPr>
              <a:t>模型表达方法之</a:t>
            </a:r>
            <a:r>
              <a:rPr sz="2000" spc="-5" dirty="0">
                <a:solidFill>
                  <a:srgbClr val="FFFFFF"/>
                </a:solidFill>
              </a:rPr>
              <a:t>chen</a:t>
            </a:r>
            <a:r>
              <a:rPr sz="2000" dirty="0">
                <a:solidFill>
                  <a:srgbClr val="FFFFFF"/>
                </a:solidFill>
                <a:cs typeface="华文中宋"/>
              </a:rPr>
              <a:t>方法 </a:t>
            </a:r>
            <a:r>
              <a:rPr sz="2000" spc="-5" dirty="0">
                <a:solidFill>
                  <a:srgbClr val="FFFFFF"/>
                </a:solidFill>
              </a:rPr>
              <a:t>(1)E-R</a:t>
            </a:r>
            <a:r>
              <a:rPr sz="2000" spc="-5" dirty="0">
                <a:solidFill>
                  <a:srgbClr val="FFFFFF"/>
                </a:solidFill>
                <a:cs typeface="华文中宋"/>
              </a:rPr>
              <a:t>模型有三种表达方法</a:t>
            </a:r>
            <a:endParaRPr sz="2000">
              <a:cs typeface="华文中宋"/>
            </a:endParaRPr>
          </a:p>
        </p:txBody>
      </p:sp>
      <p:sp>
        <p:nvSpPr>
          <p:cNvPr id="5" name="矩形 4">
            <a:extLst>
              <a:ext uri="{FF2B5EF4-FFF2-40B4-BE49-F238E27FC236}">
                <a16:creationId xmlns="" xmlns:a16="http://schemas.microsoft.com/office/drawing/2014/main" id="{DF94249F-D3CA-4AFA-98FE-37502B4F9F6D}"/>
              </a:ext>
            </a:extLst>
          </p:cNvPr>
          <p:cNvSpPr/>
          <p:nvPr/>
        </p:nvSpPr>
        <p:spPr>
          <a:xfrm>
            <a:off x="241300" y="383633"/>
            <a:ext cx="62484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Microsoft JhengHei UI" panose="020B0604030504040204" pitchFamily="34" charset="-120"/>
                <a:ea typeface="Microsoft JhengHei UI" panose="020B0604030504040204" pitchFamily="34" charset="-120"/>
              </a:rPr>
              <a:t>E-R</a:t>
            </a:r>
            <a:r>
              <a:rPr lang="zh-CN" altLang="en-US" sz="2800" b="1" u="dbl" spc="-5" dirty="0">
                <a:solidFill>
                  <a:srgbClr val="000000"/>
                </a:solidFill>
                <a:latin typeface="Microsoft JhengHei UI" panose="020B0604030504040204" pitchFamily="34" charset="-120"/>
                <a:ea typeface="Microsoft JhengHei UI" panose="020B0604030504040204" pitchFamily="34" charset="-120"/>
              </a:rPr>
              <a:t>模型</a:t>
            </a:r>
            <a:r>
              <a:rPr lang="en-US" altLang="zh-CN" sz="2800" b="1" u="dbl" spc="-5" dirty="0">
                <a:solidFill>
                  <a:srgbClr val="000000"/>
                </a:solidFill>
                <a:latin typeface="Microsoft JhengHei UI" panose="020B0604030504040204" pitchFamily="34" charset="-120"/>
                <a:ea typeface="Microsoft JhengHei UI" panose="020B0604030504040204" pitchFamily="34" charset="-120"/>
              </a:rPr>
              <a:t>—</a:t>
            </a:r>
            <a:r>
              <a:rPr lang="zh-CN" altLang="en-US" sz="2800" b="1" u="dbl" spc="-5" dirty="0">
                <a:solidFill>
                  <a:srgbClr val="000000"/>
                </a:solidFill>
                <a:latin typeface="Microsoft JhengHei UI" panose="020B0604030504040204" pitchFamily="34" charset="-120"/>
                <a:ea typeface="Microsoft JhengHei UI" panose="020B0604030504040204" pitchFamily="34" charset="-120"/>
              </a:rPr>
              <a:t>表达方法之</a:t>
            </a:r>
            <a:r>
              <a:rPr lang="en-US" altLang="zh-CN" sz="2800" b="1" u="dbl" spc="-5" dirty="0">
                <a:solidFill>
                  <a:srgbClr val="000000"/>
                </a:solidFill>
                <a:latin typeface="Microsoft JhengHei UI" panose="020B0604030504040204" pitchFamily="34" charset="-120"/>
                <a:ea typeface="Microsoft JhengHei UI" panose="020B0604030504040204" pitchFamily="34" charset="-120"/>
              </a:rPr>
              <a:t>Chen</a:t>
            </a:r>
            <a:r>
              <a:rPr lang="zh-CN" altLang="en-US" sz="2800" b="1" u="dbl" spc="-5" dirty="0">
                <a:solidFill>
                  <a:srgbClr val="000000"/>
                </a:solidFill>
                <a:latin typeface="Microsoft JhengHei UI" panose="020B0604030504040204" pitchFamily="34" charset="-120"/>
                <a:ea typeface="Microsoft JhengHei UI" panose="020B0604030504040204" pitchFamily="34" charset="-120"/>
              </a:rPr>
              <a:t>方法</a:t>
            </a:r>
            <a:endParaRPr lang="zh-CN" altLang="en-US" sz="2400" u="dbl" dirty="0">
              <a:latin typeface="Microsoft JhengHei UI" panose="020B0604030504040204" pitchFamily="34" charset="-12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94499" y="689610"/>
            <a:ext cx="8597163" cy="314959"/>
          </a:xfrm>
          <a:prstGeom prst="rect">
            <a:avLst/>
          </a:prstGeom>
        </p:spPr>
        <p:txBody>
          <a:bodyPr vert="horz" wrap="square" lIns="0" tIns="0" rIns="0" bIns="0" rtlCol="0">
            <a:spAutoFit/>
          </a:bodyPr>
          <a:lstStyle/>
          <a:p>
            <a:pPr>
              <a:lnSpc>
                <a:spcPct val="119700"/>
              </a:lnSpc>
            </a:pPr>
            <a:r>
              <a:rPr sz="2000" spc="-5" dirty="0">
                <a:solidFill>
                  <a:srgbClr val="FFFFFF"/>
                </a:solidFill>
                <a:latin typeface="华文中宋"/>
                <a:cs typeface="华文中宋"/>
              </a:rPr>
              <a:t>为什么要数据建模与数据库设计</a:t>
            </a:r>
            <a:r>
              <a:rPr sz="2000" spc="-5" dirty="0">
                <a:solidFill>
                  <a:srgbClr val="FFFFFF"/>
                </a:solidFill>
                <a:latin typeface="Arial"/>
                <a:cs typeface="Arial"/>
              </a:rPr>
              <a:t>? </a:t>
            </a:r>
            <a:r>
              <a:rPr sz="2000" spc="-10" dirty="0">
                <a:solidFill>
                  <a:srgbClr val="FFFFFF"/>
                </a:solidFill>
                <a:latin typeface="Arial"/>
                <a:cs typeface="Arial"/>
              </a:rPr>
              <a:t>(1</a:t>
            </a:r>
            <a:r>
              <a:rPr sz="2000" spc="-5" dirty="0">
                <a:solidFill>
                  <a:srgbClr val="FFFFFF"/>
                </a:solidFill>
                <a:latin typeface="Arial"/>
                <a:cs typeface="Arial"/>
              </a:rPr>
              <a:t>)</a:t>
            </a:r>
            <a:r>
              <a:rPr sz="2000" spc="-5" dirty="0">
                <a:solidFill>
                  <a:srgbClr val="FFFFFF"/>
                </a:solidFill>
                <a:latin typeface="华文中宋"/>
                <a:cs typeface="华文中宋"/>
              </a:rPr>
              <a:t>数据建模与数据库设计</a:t>
            </a:r>
            <a:endParaRPr sz="2000" dirty="0">
              <a:latin typeface="华文中宋"/>
              <a:cs typeface="华文中宋"/>
            </a:endParaRPr>
          </a:p>
        </p:txBody>
      </p:sp>
      <p:sp>
        <p:nvSpPr>
          <p:cNvPr id="4" name="object 4"/>
          <p:cNvSpPr txBox="1"/>
          <p:nvPr/>
        </p:nvSpPr>
        <p:spPr>
          <a:xfrm>
            <a:off x="1025715" y="1232174"/>
            <a:ext cx="6731000" cy="369332"/>
          </a:xfrm>
          <a:prstGeom prst="rect">
            <a:avLst/>
          </a:prstGeom>
        </p:spPr>
        <p:txBody>
          <a:bodyPr vert="horz" wrap="square" lIns="0" tIns="0" rIns="0" bIns="0" rtlCol="0">
            <a:spAutoFit/>
          </a:bodyPr>
          <a:lstStyle/>
          <a:p>
            <a:pPr marL="12700">
              <a:lnSpc>
                <a:spcPct val="100000"/>
              </a:lnSpc>
            </a:pPr>
            <a:r>
              <a:rPr sz="2400" b="1" dirty="0">
                <a:latin typeface="Microsoft JhengHei UI" panose="020B0604030504040204" pitchFamily="34" charset="-120"/>
                <a:ea typeface="Microsoft JhengHei UI" panose="020B0604030504040204" pitchFamily="34" charset="-120"/>
                <a:cs typeface="微软雅黑"/>
              </a:rPr>
              <a:t>数据建模与数据库设计在《数据库系统》中的位置</a:t>
            </a:r>
            <a:endParaRPr sz="2400" dirty="0">
              <a:latin typeface="Microsoft JhengHei UI" panose="020B0604030504040204" pitchFamily="34" charset="-120"/>
              <a:ea typeface="Microsoft JhengHei UI" panose="020B0604030504040204" pitchFamily="34" charset="-120"/>
              <a:cs typeface="微软雅黑"/>
            </a:endParaRPr>
          </a:p>
        </p:txBody>
      </p:sp>
      <p:sp>
        <p:nvSpPr>
          <p:cNvPr id="5" name="object 5"/>
          <p:cNvSpPr/>
          <p:nvPr/>
        </p:nvSpPr>
        <p:spPr>
          <a:xfrm>
            <a:off x="1059314" y="1876425"/>
            <a:ext cx="7004304" cy="4767071"/>
          </a:xfrm>
          <a:prstGeom prst="rect">
            <a:avLst/>
          </a:prstGeom>
          <a:blipFill>
            <a:blip r:embed="rId2" cstate="print"/>
            <a:stretch>
              <a:fillRect/>
            </a:stretch>
          </a:blipFill>
        </p:spPr>
        <p:txBody>
          <a:bodyPr wrap="square" lIns="0" tIns="0" rIns="0" bIns="0" rtlCol="0"/>
          <a:lstStyle/>
          <a:p>
            <a:endParaRPr/>
          </a:p>
        </p:txBody>
      </p:sp>
      <p:sp>
        <p:nvSpPr>
          <p:cNvPr id="7" name="矩形 6">
            <a:extLst>
              <a:ext uri="{FF2B5EF4-FFF2-40B4-BE49-F238E27FC236}">
                <a16:creationId xmlns="" xmlns:a16="http://schemas.microsoft.com/office/drawing/2014/main" id="{D905E2D9-178C-4ECC-AFF7-046FC702A66D}"/>
              </a:ext>
            </a:extLst>
          </p:cNvPr>
          <p:cNvSpPr/>
          <p:nvPr/>
        </p:nvSpPr>
        <p:spPr>
          <a:xfrm>
            <a:off x="241300" y="383633"/>
            <a:ext cx="5346700" cy="523220"/>
          </a:xfrm>
          <a:prstGeom prst="rect">
            <a:avLst/>
          </a:prstGeom>
        </p:spPr>
        <p:txBody>
          <a:bodyPr>
            <a:spAutoFit/>
          </a:bodyPr>
          <a:lstStyle/>
          <a:p>
            <a:pPr marL="48895">
              <a:lnSpc>
                <a:spcPct val="100000"/>
              </a:lnSpc>
            </a:pPr>
            <a:r>
              <a:rPr lang="zh-CN" altLang="en-US" sz="2800" b="1" u="dbl" spc="-5" dirty="0">
                <a:solidFill>
                  <a:srgbClr val="000000"/>
                </a:solidFill>
                <a:latin typeface="Microsoft JhengHei" panose="020B0604030504040204" pitchFamily="34" charset="-120"/>
                <a:ea typeface="Microsoft JhengHei" panose="020B0604030504040204" pitchFamily="34" charset="-120"/>
                <a:cs typeface="Arial" panose="020B0604020202020204"/>
              </a:rPr>
              <a:t>数据建模之思想与方法</a:t>
            </a:r>
            <a:endParaRPr lang="zh-CN" altLang="en-US" sz="2400" u="dbl" dirty="0">
              <a:latin typeface="Arial" panose="020B0604020202020204"/>
              <a:cs typeface="Arial" panose="020B060402020202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a:spLocks noGrp="1"/>
          </p:cNvSpPr>
          <p:nvPr>
            <p:ph type="title"/>
          </p:nvPr>
        </p:nvSpPr>
        <p:spPr>
          <a:xfrm>
            <a:off x="1048118" y="387604"/>
            <a:ext cx="8597163" cy="338682"/>
          </a:xfrm>
          <a:prstGeom prst="rect">
            <a:avLst/>
          </a:prstGeom>
        </p:spPr>
        <p:txBody>
          <a:bodyPr vert="horz" wrap="square" lIns="0" tIns="0" rIns="0" bIns="0" rtlCol="0">
            <a:spAutoFit/>
          </a:bodyPr>
          <a:lstStyle/>
          <a:p>
            <a:pPr>
              <a:lnSpc>
                <a:spcPct val="119700"/>
              </a:lnSpc>
            </a:pPr>
            <a:r>
              <a:rPr sz="2000" spc="-5" dirty="0">
                <a:solidFill>
                  <a:srgbClr val="FFFFFF"/>
                </a:solidFill>
              </a:rPr>
              <a:t>E-</a:t>
            </a:r>
            <a:r>
              <a:rPr sz="2000" spc="-10" dirty="0">
                <a:solidFill>
                  <a:srgbClr val="FFFFFF"/>
                </a:solidFill>
              </a:rPr>
              <a:t>R</a:t>
            </a:r>
            <a:r>
              <a:rPr sz="2000" spc="-5" dirty="0">
                <a:solidFill>
                  <a:srgbClr val="FFFFFF"/>
                </a:solidFill>
                <a:cs typeface="华文中宋"/>
              </a:rPr>
              <a:t>模型表达方法之</a:t>
            </a:r>
            <a:r>
              <a:rPr sz="2000" spc="-5" dirty="0">
                <a:solidFill>
                  <a:srgbClr val="FFFFFF"/>
                </a:solidFill>
              </a:rPr>
              <a:t>chen</a:t>
            </a:r>
            <a:r>
              <a:rPr sz="2000" dirty="0">
                <a:solidFill>
                  <a:srgbClr val="FFFFFF"/>
                </a:solidFill>
                <a:cs typeface="华文中宋"/>
              </a:rPr>
              <a:t>方法 </a:t>
            </a:r>
            <a:r>
              <a:rPr sz="2000" spc="-5" dirty="0">
                <a:solidFill>
                  <a:srgbClr val="FFFFFF"/>
                </a:solidFill>
              </a:rPr>
              <a:t>(2)Che</a:t>
            </a:r>
            <a:r>
              <a:rPr sz="2000" spc="-10" dirty="0">
                <a:solidFill>
                  <a:srgbClr val="FFFFFF"/>
                </a:solidFill>
              </a:rPr>
              <a:t>n</a:t>
            </a:r>
            <a:r>
              <a:rPr sz="2000" spc="-5" dirty="0">
                <a:solidFill>
                  <a:srgbClr val="FFFFFF"/>
                </a:solidFill>
                <a:cs typeface="华文中宋"/>
              </a:rPr>
              <a:t>方法的基本图元及其含义</a:t>
            </a:r>
            <a:endParaRPr sz="2000">
              <a:cs typeface="华文中宋"/>
            </a:endParaRPr>
          </a:p>
        </p:txBody>
      </p:sp>
      <p:sp>
        <p:nvSpPr>
          <p:cNvPr id="3" name="object 3"/>
          <p:cNvSpPr txBox="1">
            <a:spLocks noGrp="1"/>
          </p:cNvSpPr>
          <p:nvPr>
            <p:ph sz="half" idx="4294967295"/>
          </p:nvPr>
        </p:nvSpPr>
        <p:spPr>
          <a:xfrm>
            <a:off x="850900" y="2266374"/>
            <a:ext cx="3254375" cy="3944670"/>
          </a:xfrm>
          <a:prstGeom prst="rect">
            <a:avLst/>
          </a:prstGeom>
        </p:spPr>
        <p:txBody>
          <a:bodyPr vert="horz" wrap="square" lIns="0" tIns="0" rIns="0" bIns="0" rtlCol="0">
            <a:spAutoFit/>
          </a:bodyPr>
          <a:lstStyle/>
          <a:p>
            <a:pPr marL="12700">
              <a:lnSpc>
                <a:spcPct val="100000"/>
              </a:lnSpc>
            </a:pPr>
            <a:r>
              <a:rPr sz="1800" b="0" spc="-5" dirty="0">
                <a:latin typeface="Microsoft JhengHei UI" panose="020B0604030504040204" pitchFamily="34" charset="-120"/>
                <a:ea typeface="Microsoft JhengHei UI" panose="020B0604030504040204" pitchFamily="34" charset="-120"/>
                <a:cs typeface="Wingdings"/>
              </a:rPr>
              <a:t></a:t>
            </a:r>
            <a:r>
              <a:rPr spc="-5" dirty="0">
                <a:latin typeface="Microsoft JhengHei UI" panose="020B0604030504040204" pitchFamily="34" charset="-120"/>
                <a:ea typeface="Microsoft JhengHei UI" panose="020B0604030504040204" pitchFamily="34" charset="-120"/>
              </a:rPr>
              <a:t>实体</a:t>
            </a:r>
            <a:r>
              <a:rPr dirty="0">
                <a:latin typeface="Microsoft JhengHei UI" panose="020B0604030504040204" pitchFamily="34" charset="-120"/>
                <a:ea typeface="Microsoft JhengHei UI" panose="020B0604030504040204" pitchFamily="34" charset="-120"/>
              </a:rPr>
              <a:t>：</a:t>
            </a:r>
            <a:r>
              <a:rPr spc="-5" dirty="0">
                <a:solidFill>
                  <a:srgbClr val="CC0000"/>
                </a:solidFill>
                <a:latin typeface="Microsoft JhengHei UI" panose="020B0604030504040204" pitchFamily="34" charset="-120"/>
                <a:ea typeface="Microsoft JhengHei UI" panose="020B0604030504040204" pitchFamily="34" charset="-120"/>
              </a:rPr>
              <a:t>矩形框</a:t>
            </a:r>
            <a:endParaRPr sz="1800" dirty="0">
              <a:latin typeface="Microsoft JhengHei UI" panose="020B0604030504040204" pitchFamily="34" charset="-120"/>
              <a:ea typeface="Microsoft JhengHei UI" panose="020B0604030504040204" pitchFamily="34" charset="-120"/>
              <a:cs typeface="Wingdings"/>
            </a:endParaRPr>
          </a:p>
          <a:p>
            <a:pPr marL="12700">
              <a:lnSpc>
                <a:spcPct val="100000"/>
              </a:lnSpc>
              <a:spcBef>
                <a:spcPts val="720"/>
              </a:spcBef>
            </a:pPr>
            <a:r>
              <a:rPr sz="1800" b="0" spc="-5" dirty="0">
                <a:latin typeface="Microsoft JhengHei UI" panose="020B0604030504040204" pitchFamily="34" charset="-120"/>
                <a:ea typeface="Microsoft JhengHei UI" panose="020B0604030504040204" pitchFamily="34" charset="-120"/>
                <a:cs typeface="Wingdings"/>
              </a:rPr>
              <a:t></a:t>
            </a:r>
            <a:r>
              <a:rPr spc="-5" dirty="0">
                <a:latin typeface="Microsoft JhengHei UI" panose="020B0604030504040204" pitchFamily="34" charset="-120"/>
                <a:ea typeface="Microsoft JhengHei UI" panose="020B0604030504040204" pitchFamily="34" charset="-120"/>
              </a:rPr>
              <a:t>属性</a:t>
            </a:r>
            <a:r>
              <a:rPr dirty="0">
                <a:latin typeface="Microsoft JhengHei UI" panose="020B0604030504040204" pitchFamily="34" charset="-120"/>
                <a:ea typeface="Microsoft JhengHei UI" panose="020B0604030504040204" pitchFamily="34" charset="-120"/>
              </a:rPr>
              <a:t>：</a:t>
            </a:r>
            <a:r>
              <a:rPr spc="-5" dirty="0">
                <a:solidFill>
                  <a:srgbClr val="CC0000"/>
                </a:solidFill>
                <a:latin typeface="Microsoft JhengHei UI" panose="020B0604030504040204" pitchFamily="34" charset="-120"/>
                <a:ea typeface="Microsoft JhengHei UI" panose="020B0604030504040204" pitchFamily="34" charset="-120"/>
              </a:rPr>
              <a:t>椭圆</a:t>
            </a:r>
            <a:endParaRPr sz="1800" dirty="0">
              <a:latin typeface="Microsoft JhengHei UI" panose="020B0604030504040204" pitchFamily="34" charset="-120"/>
              <a:ea typeface="Microsoft JhengHei UI" panose="020B0604030504040204" pitchFamily="34" charset="-120"/>
              <a:cs typeface="Wingdings"/>
            </a:endParaRPr>
          </a:p>
          <a:p>
            <a:pPr marL="469900">
              <a:lnSpc>
                <a:spcPct val="100000"/>
              </a:lnSpc>
              <a:spcBef>
                <a:spcPts val="725"/>
              </a:spcBef>
            </a:pPr>
            <a:r>
              <a:rPr sz="1800" b="0" spc="-5" dirty="0">
                <a:latin typeface="Microsoft JhengHei UI" panose="020B0604030504040204" pitchFamily="34" charset="-120"/>
                <a:ea typeface="Microsoft JhengHei UI" panose="020B0604030504040204" pitchFamily="34" charset="-120"/>
                <a:cs typeface="Wingdings"/>
              </a:rPr>
              <a:t></a:t>
            </a:r>
            <a:r>
              <a:rPr spc="-5" dirty="0">
                <a:latin typeface="Microsoft JhengHei UI" panose="020B0604030504040204" pitchFamily="34" charset="-120"/>
                <a:ea typeface="Microsoft JhengHei UI" panose="020B0604030504040204" pitchFamily="34" charset="-120"/>
              </a:rPr>
              <a:t>多值属性：</a:t>
            </a:r>
            <a:r>
              <a:rPr spc="-5" dirty="0">
                <a:solidFill>
                  <a:srgbClr val="CC0000"/>
                </a:solidFill>
                <a:latin typeface="Microsoft JhengHei UI" panose="020B0604030504040204" pitchFamily="34" charset="-120"/>
                <a:ea typeface="Microsoft JhengHei UI" panose="020B0604030504040204" pitchFamily="34" charset="-120"/>
              </a:rPr>
              <a:t>双线椭圆</a:t>
            </a:r>
            <a:endParaRPr sz="1800" dirty="0">
              <a:latin typeface="Microsoft JhengHei UI" panose="020B0604030504040204" pitchFamily="34" charset="-120"/>
              <a:ea typeface="Microsoft JhengHei UI" panose="020B0604030504040204" pitchFamily="34" charset="-120"/>
              <a:cs typeface="Wingdings"/>
            </a:endParaRPr>
          </a:p>
          <a:p>
            <a:pPr marL="469900">
              <a:lnSpc>
                <a:spcPct val="100000"/>
              </a:lnSpc>
              <a:spcBef>
                <a:spcPts val="725"/>
              </a:spcBef>
            </a:pPr>
            <a:r>
              <a:rPr sz="1800" b="0" spc="-5" dirty="0">
                <a:latin typeface="Microsoft JhengHei UI" panose="020B0604030504040204" pitchFamily="34" charset="-120"/>
                <a:ea typeface="Microsoft JhengHei UI" panose="020B0604030504040204" pitchFamily="34" charset="-120"/>
                <a:cs typeface="Wingdings"/>
              </a:rPr>
              <a:t></a:t>
            </a:r>
            <a:r>
              <a:rPr spc="-5" dirty="0">
                <a:latin typeface="Microsoft JhengHei UI" panose="020B0604030504040204" pitchFamily="34" charset="-120"/>
                <a:ea typeface="Microsoft JhengHei UI" panose="020B0604030504040204" pitchFamily="34" charset="-120"/>
              </a:rPr>
              <a:t>导出属性：</a:t>
            </a:r>
            <a:r>
              <a:rPr spc="-5" dirty="0">
                <a:solidFill>
                  <a:srgbClr val="CC0000"/>
                </a:solidFill>
                <a:latin typeface="Microsoft JhengHei UI" panose="020B0604030504040204" pitchFamily="34" charset="-120"/>
                <a:ea typeface="Microsoft JhengHei UI" panose="020B0604030504040204" pitchFamily="34" charset="-120"/>
              </a:rPr>
              <a:t>虚线椭圆</a:t>
            </a:r>
            <a:endParaRPr sz="1800" dirty="0">
              <a:latin typeface="Microsoft JhengHei UI" panose="020B0604030504040204" pitchFamily="34" charset="-120"/>
              <a:ea typeface="Microsoft JhengHei UI" panose="020B0604030504040204" pitchFamily="34" charset="-120"/>
              <a:cs typeface="Wingdings"/>
            </a:endParaRPr>
          </a:p>
          <a:p>
            <a:pPr marL="12700">
              <a:lnSpc>
                <a:spcPct val="100000"/>
              </a:lnSpc>
              <a:spcBef>
                <a:spcPts val="725"/>
              </a:spcBef>
            </a:pPr>
            <a:r>
              <a:rPr sz="1800" b="0" spc="-5" dirty="0">
                <a:latin typeface="Microsoft JhengHei UI" panose="020B0604030504040204" pitchFamily="34" charset="-120"/>
                <a:ea typeface="Microsoft JhengHei UI" panose="020B0604030504040204" pitchFamily="34" charset="-120"/>
                <a:cs typeface="Wingdings"/>
              </a:rPr>
              <a:t></a:t>
            </a:r>
            <a:r>
              <a:rPr spc="-5" dirty="0">
                <a:latin typeface="Microsoft JhengHei UI" panose="020B0604030504040204" pitchFamily="34" charset="-120"/>
                <a:ea typeface="Microsoft JhengHei UI" panose="020B0604030504040204" pitchFamily="34" charset="-120"/>
              </a:rPr>
              <a:t>关键字/码</a:t>
            </a:r>
            <a:r>
              <a:rPr dirty="0">
                <a:latin typeface="Microsoft JhengHei UI" panose="020B0604030504040204" pitchFamily="34" charset="-120"/>
                <a:ea typeface="Microsoft JhengHei UI" panose="020B0604030504040204" pitchFamily="34" charset="-120"/>
              </a:rPr>
              <a:t>：</a:t>
            </a:r>
            <a:r>
              <a:rPr spc="-5" dirty="0">
                <a:solidFill>
                  <a:srgbClr val="CC0000"/>
                </a:solidFill>
                <a:latin typeface="Microsoft JhengHei UI" panose="020B0604030504040204" pitchFamily="34" charset="-120"/>
                <a:ea typeface="Microsoft JhengHei UI" panose="020B0604030504040204" pitchFamily="34" charset="-120"/>
              </a:rPr>
              <a:t>下划线</a:t>
            </a:r>
            <a:endParaRPr sz="1800" dirty="0">
              <a:latin typeface="Microsoft JhengHei UI" panose="020B0604030504040204" pitchFamily="34" charset="-120"/>
              <a:ea typeface="Microsoft JhengHei UI" panose="020B0604030504040204" pitchFamily="34" charset="-120"/>
              <a:cs typeface="Wingdings"/>
            </a:endParaRPr>
          </a:p>
          <a:p>
            <a:pPr marL="12700">
              <a:lnSpc>
                <a:spcPct val="100000"/>
              </a:lnSpc>
              <a:spcBef>
                <a:spcPts val="725"/>
              </a:spcBef>
            </a:pPr>
            <a:r>
              <a:rPr sz="1800" b="0" spc="-5" dirty="0">
                <a:latin typeface="Microsoft JhengHei UI" panose="020B0604030504040204" pitchFamily="34" charset="-120"/>
                <a:ea typeface="Microsoft JhengHei UI" panose="020B0604030504040204" pitchFamily="34" charset="-120"/>
                <a:cs typeface="Wingdings"/>
              </a:rPr>
              <a:t></a:t>
            </a:r>
            <a:r>
              <a:rPr spc="-5" dirty="0">
                <a:latin typeface="Microsoft JhengHei UI" panose="020B0604030504040204" pitchFamily="34" charset="-120"/>
                <a:ea typeface="Microsoft JhengHei UI" panose="020B0604030504040204" pitchFamily="34" charset="-120"/>
              </a:rPr>
              <a:t>连接实体和属性：</a:t>
            </a:r>
            <a:r>
              <a:rPr dirty="0">
                <a:solidFill>
                  <a:srgbClr val="CC0000"/>
                </a:solidFill>
                <a:latin typeface="Microsoft JhengHei UI" panose="020B0604030504040204" pitchFamily="34" charset="-120"/>
                <a:ea typeface="Microsoft JhengHei UI" panose="020B0604030504040204" pitchFamily="34" charset="-120"/>
              </a:rPr>
              <a:t>直线</a:t>
            </a:r>
            <a:endParaRPr sz="1800" dirty="0">
              <a:latin typeface="Microsoft JhengHei UI" panose="020B0604030504040204" pitchFamily="34" charset="-120"/>
              <a:ea typeface="Microsoft JhengHei UI" panose="020B0604030504040204" pitchFamily="34" charset="-120"/>
              <a:cs typeface="Wingdings"/>
            </a:endParaRPr>
          </a:p>
          <a:p>
            <a:pPr marL="12700">
              <a:lnSpc>
                <a:spcPct val="100000"/>
              </a:lnSpc>
              <a:spcBef>
                <a:spcPts val="725"/>
              </a:spcBef>
            </a:pPr>
            <a:r>
              <a:rPr sz="1800" b="0" spc="-5" dirty="0">
                <a:latin typeface="Microsoft JhengHei UI" panose="020B0604030504040204" pitchFamily="34" charset="-120"/>
                <a:ea typeface="Microsoft JhengHei UI" panose="020B0604030504040204" pitchFamily="34" charset="-120"/>
                <a:cs typeface="Wingdings"/>
              </a:rPr>
              <a:t></a:t>
            </a:r>
            <a:r>
              <a:rPr spc="-5" dirty="0">
                <a:latin typeface="Microsoft JhengHei UI" panose="020B0604030504040204" pitchFamily="34" charset="-120"/>
                <a:ea typeface="Microsoft JhengHei UI" panose="020B0604030504040204" pitchFamily="34" charset="-120"/>
              </a:rPr>
              <a:t>联系</a:t>
            </a:r>
            <a:r>
              <a:rPr dirty="0">
                <a:latin typeface="Microsoft JhengHei UI" panose="020B0604030504040204" pitchFamily="34" charset="-120"/>
                <a:ea typeface="Microsoft JhengHei UI" panose="020B0604030504040204" pitchFamily="34" charset="-120"/>
              </a:rPr>
              <a:t>：</a:t>
            </a:r>
            <a:r>
              <a:rPr spc="-5" dirty="0">
                <a:solidFill>
                  <a:srgbClr val="CC0000"/>
                </a:solidFill>
                <a:latin typeface="Microsoft JhengHei UI" panose="020B0604030504040204" pitchFamily="34" charset="-120"/>
                <a:ea typeface="Microsoft JhengHei UI" panose="020B0604030504040204" pitchFamily="34" charset="-120"/>
              </a:rPr>
              <a:t>菱形框</a:t>
            </a:r>
            <a:endParaRPr sz="1800" dirty="0">
              <a:latin typeface="Microsoft JhengHei UI" panose="020B0604030504040204" pitchFamily="34" charset="-120"/>
              <a:ea typeface="Microsoft JhengHei UI" panose="020B0604030504040204" pitchFamily="34" charset="-120"/>
              <a:cs typeface="Wingdings"/>
            </a:endParaRPr>
          </a:p>
          <a:p>
            <a:pPr marL="12700">
              <a:lnSpc>
                <a:spcPct val="100000"/>
              </a:lnSpc>
              <a:spcBef>
                <a:spcPts val="720"/>
              </a:spcBef>
            </a:pPr>
            <a:r>
              <a:rPr sz="1800" b="0" spc="-5" dirty="0">
                <a:latin typeface="Microsoft JhengHei UI" panose="020B0604030504040204" pitchFamily="34" charset="-120"/>
                <a:ea typeface="Microsoft JhengHei UI" panose="020B0604030504040204" pitchFamily="34" charset="-120"/>
                <a:cs typeface="Wingdings"/>
              </a:rPr>
              <a:t></a:t>
            </a:r>
            <a:r>
              <a:rPr spc="-5" dirty="0">
                <a:latin typeface="Microsoft JhengHei UI" panose="020B0604030504040204" pitchFamily="34" charset="-120"/>
                <a:ea typeface="Microsoft JhengHei UI" panose="020B0604030504040204" pitchFamily="34" charset="-120"/>
              </a:rPr>
              <a:t>连接实体与联系：</a:t>
            </a:r>
            <a:r>
              <a:rPr dirty="0">
                <a:solidFill>
                  <a:srgbClr val="CC0000"/>
                </a:solidFill>
                <a:latin typeface="Microsoft JhengHei UI" panose="020B0604030504040204" pitchFamily="34" charset="-120"/>
                <a:ea typeface="Microsoft JhengHei UI" panose="020B0604030504040204" pitchFamily="34" charset="-120"/>
              </a:rPr>
              <a:t>直线</a:t>
            </a:r>
            <a:endParaRPr sz="1800" dirty="0">
              <a:latin typeface="Microsoft JhengHei UI" panose="020B0604030504040204" pitchFamily="34" charset="-120"/>
              <a:ea typeface="Microsoft JhengHei UI" panose="020B0604030504040204" pitchFamily="34" charset="-120"/>
              <a:cs typeface="Wingdings"/>
            </a:endParaRPr>
          </a:p>
          <a:p>
            <a:pPr marL="12700">
              <a:lnSpc>
                <a:spcPct val="100000"/>
              </a:lnSpc>
              <a:spcBef>
                <a:spcPts val="725"/>
              </a:spcBef>
            </a:pPr>
            <a:r>
              <a:rPr sz="1800" b="0" spc="-5" dirty="0">
                <a:latin typeface="Microsoft JhengHei UI" panose="020B0604030504040204" pitchFamily="34" charset="-120"/>
                <a:ea typeface="Microsoft JhengHei UI" panose="020B0604030504040204" pitchFamily="34" charset="-120"/>
                <a:cs typeface="Wingdings"/>
              </a:rPr>
              <a:t></a:t>
            </a:r>
            <a:r>
              <a:rPr spc="-5" dirty="0">
                <a:latin typeface="Microsoft JhengHei UI" panose="020B0604030504040204" pitchFamily="34" charset="-120"/>
                <a:ea typeface="Microsoft JhengHei UI" panose="020B0604030504040204" pitchFamily="34" charset="-120"/>
              </a:rPr>
              <a:t>连接联系和属性：</a:t>
            </a:r>
            <a:r>
              <a:rPr dirty="0">
                <a:solidFill>
                  <a:srgbClr val="CC0000"/>
                </a:solidFill>
                <a:latin typeface="Microsoft JhengHei UI" panose="020B0604030504040204" pitchFamily="34" charset="-120"/>
                <a:ea typeface="Microsoft JhengHei UI" panose="020B0604030504040204" pitchFamily="34" charset="-120"/>
              </a:rPr>
              <a:t>直线</a:t>
            </a:r>
            <a:endParaRPr sz="1800" dirty="0">
              <a:latin typeface="Microsoft JhengHei UI" panose="020B0604030504040204" pitchFamily="34" charset="-120"/>
              <a:ea typeface="Microsoft JhengHei UI" panose="020B0604030504040204" pitchFamily="34" charset="-120"/>
              <a:cs typeface="Wingdings"/>
            </a:endParaRPr>
          </a:p>
          <a:p>
            <a:pPr marL="12700">
              <a:lnSpc>
                <a:spcPct val="100000"/>
              </a:lnSpc>
              <a:spcBef>
                <a:spcPts val="725"/>
              </a:spcBef>
            </a:pPr>
            <a:r>
              <a:rPr sz="1800" b="0" spc="-5" dirty="0">
                <a:latin typeface="Microsoft JhengHei UI" panose="020B0604030504040204" pitchFamily="34" charset="-120"/>
                <a:ea typeface="Microsoft JhengHei UI" panose="020B0604030504040204" pitchFamily="34" charset="-120"/>
                <a:cs typeface="Wingdings"/>
              </a:rPr>
              <a:t></a:t>
            </a:r>
            <a:r>
              <a:rPr spc="-5" dirty="0">
                <a:latin typeface="Microsoft JhengHei UI" panose="020B0604030504040204" pitchFamily="34" charset="-120"/>
                <a:ea typeface="Microsoft JhengHei UI" panose="020B0604030504040204" pitchFamily="34" charset="-120"/>
              </a:rPr>
              <a:t>复合关键字</a:t>
            </a:r>
            <a:r>
              <a:rPr dirty="0">
                <a:latin typeface="Microsoft JhengHei UI" panose="020B0604030504040204" pitchFamily="34" charset="-120"/>
                <a:ea typeface="Microsoft JhengHei UI" panose="020B0604030504040204" pitchFamily="34" charset="-120"/>
              </a:rPr>
              <a:t>：</a:t>
            </a:r>
            <a:r>
              <a:rPr spc="-5" dirty="0">
                <a:solidFill>
                  <a:srgbClr val="CC0000"/>
                </a:solidFill>
                <a:latin typeface="Microsoft JhengHei UI" panose="020B0604030504040204" pitchFamily="34" charset="-120"/>
                <a:ea typeface="Microsoft JhengHei UI" panose="020B0604030504040204" pitchFamily="34" charset="-120"/>
              </a:rPr>
              <a:t>标有相同数字</a:t>
            </a:r>
            <a:endParaRPr sz="1800" dirty="0">
              <a:latin typeface="Microsoft JhengHei UI" panose="020B0604030504040204" pitchFamily="34" charset="-120"/>
              <a:ea typeface="Microsoft JhengHei UI" panose="020B0604030504040204" pitchFamily="34" charset="-120"/>
              <a:cs typeface="Wingdings"/>
            </a:endParaRPr>
          </a:p>
          <a:p>
            <a:pPr marL="12700">
              <a:lnSpc>
                <a:spcPct val="100000"/>
              </a:lnSpc>
              <a:spcBef>
                <a:spcPts val="725"/>
              </a:spcBef>
            </a:pPr>
            <a:r>
              <a:rPr sz="1800" b="0" spc="-5" dirty="0">
                <a:latin typeface="Microsoft JhengHei UI" panose="020B0604030504040204" pitchFamily="34" charset="-120"/>
                <a:ea typeface="Microsoft JhengHei UI" panose="020B0604030504040204" pitchFamily="34" charset="-120"/>
                <a:cs typeface="Wingdings"/>
              </a:rPr>
              <a:t></a:t>
            </a:r>
            <a:r>
              <a:rPr spc="-5" dirty="0">
                <a:latin typeface="Microsoft JhengHei UI" panose="020B0604030504040204" pitchFamily="34" charset="-120"/>
                <a:ea typeface="Microsoft JhengHei UI" panose="020B0604030504040204" pitchFamily="34" charset="-120"/>
              </a:rPr>
              <a:t>多组关键字</a:t>
            </a:r>
            <a:r>
              <a:rPr dirty="0">
                <a:latin typeface="Microsoft JhengHei UI" panose="020B0604030504040204" pitchFamily="34" charset="-120"/>
                <a:ea typeface="Microsoft JhengHei UI" panose="020B0604030504040204" pitchFamily="34" charset="-120"/>
              </a:rPr>
              <a:t>：</a:t>
            </a:r>
            <a:r>
              <a:rPr spc="-5" dirty="0">
                <a:solidFill>
                  <a:srgbClr val="CC0000"/>
                </a:solidFill>
                <a:latin typeface="Microsoft JhengHei UI" panose="020B0604030504040204" pitchFamily="34" charset="-120"/>
                <a:ea typeface="Microsoft JhengHei UI" panose="020B0604030504040204" pitchFamily="34" charset="-120"/>
              </a:rPr>
              <a:t>标有不同数字</a:t>
            </a:r>
            <a:endParaRPr sz="1800" dirty="0">
              <a:latin typeface="Microsoft JhengHei UI" panose="020B0604030504040204" pitchFamily="34" charset="-120"/>
              <a:ea typeface="Microsoft JhengHei UI" panose="020B0604030504040204" pitchFamily="34" charset="-120"/>
              <a:cs typeface="Wingdings"/>
            </a:endParaRPr>
          </a:p>
        </p:txBody>
      </p:sp>
      <p:sp>
        <p:nvSpPr>
          <p:cNvPr id="4" name="object 4"/>
          <p:cNvSpPr/>
          <p:nvPr/>
        </p:nvSpPr>
        <p:spPr>
          <a:xfrm>
            <a:off x="5157910" y="2106125"/>
            <a:ext cx="4014723" cy="4265167"/>
          </a:xfrm>
          <a:prstGeom prst="rect">
            <a:avLst/>
          </a:prstGeom>
          <a:blipFill>
            <a:blip r:embed="rId2" cstate="print"/>
            <a:stretch>
              <a:fillRect/>
            </a:stretch>
          </a:blip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5" name="object 5"/>
          <p:cNvSpPr txBox="1"/>
          <p:nvPr/>
        </p:nvSpPr>
        <p:spPr>
          <a:xfrm>
            <a:off x="6963289" y="3262030"/>
            <a:ext cx="952500" cy="246221"/>
          </a:xfrm>
          <a:prstGeom prst="rect">
            <a:avLst/>
          </a:prstGeom>
        </p:spPr>
        <p:txBody>
          <a:bodyPr vert="horz" wrap="square" lIns="0" tIns="0" rIns="0" bIns="0" rtlCol="0">
            <a:spAutoFit/>
          </a:bodyPr>
          <a:lstStyle/>
          <a:p>
            <a:pPr marL="12700">
              <a:lnSpc>
                <a:spcPct val="100000"/>
              </a:lnSpc>
            </a:pPr>
            <a:r>
              <a:rPr sz="1600" b="1" spc="-10" dirty="0">
                <a:solidFill>
                  <a:srgbClr val="FFFFFF"/>
                </a:solidFill>
                <a:latin typeface="Microsoft JhengHei UI" panose="020B0604030504040204" pitchFamily="34" charset="-120"/>
                <a:ea typeface="Microsoft JhengHei UI" panose="020B0604030504040204" pitchFamily="34" charset="-120"/>
                <a:cs typeface="新宋体"/>
              </a:rPr>
              <a:t>实体名</a:t>
            </a:r>
            <a:r>
              <a:rPr sz="1600" b="1" dirty="0">
                <a:solidFill>
                  <a:srgbClr val="FFFFFF"/>
                </a:solidFill>
                <a:latin typeface="Microsoft JhengHei UI" panose="020B0604030504040204" pitchFamily="34" charset="-120"/>
                <a:ea typeface="Microsoft JhengHei UI" panose="020B0604030504040204" pitchFamily="34" charset="-120"/>
                <a:cs typeface="新宋体"/>
              </a:rPr>
              <a:t>称</a:t>
            </a:r>
            <a:r>
              <a:rPr sz="1600" b="1" dirty="0">
                <a:solidFill>
                  <a:srgbClr val="FFFFFF"/>
                </a:solidFill>
                <a:latin typeface="Microsoft JhengHei UI" panose="020B0604030504040204" pitchFamily="34" charset="-120"/>
                <a:ea typeface="Microsoft JhengHei UI" panose="020B0604030504040204" pitchFamily="34" charset="-120"/>
                <a:cs typeface="Arial"/>
              </a:rPr>
              <a:t>1</a:t>
            </a:r>
            <a:endParaRPr sz="1600">
              <a:latin typeface="Microsoft JhengHei UI" panose="020B0604030504040204" pitchFamily="34" charset="-120"/>
              <a:ea typeface="Microsoft JhengHei UI" panose="020B0604030504040204" pitchFamily="34" charset="-120"/>
              <a:cs typeface="Arial"/>
            </a:endParaRPr>
          </a:p>
        </p:txBody>
      </p:sp>
      <p:sp>
        <p:nvSpPr>
          <p:cNvPr id="6" name="object 6"/>
          <p:cNvSpPr txBox="1"/>
          <p:nvPr/>
        </p:nvSpPr>
        <p:spPr>
          <a:xfrm>
            <a:off x="6996055" y="4115196"/>
            <a:ext cx="939800" cy="267124"/>
          </a:xfrm>
          <a:prstGeom prst="rect">
            <a:avLst/>
          </a:prstGeom>
        </p:spPr>
        <p:txBody>
          <a:bodyPr vert="horz" wrap="square" lIns="0" tIns="0" rIns="0" bIns="0" rtlCol="0">
            <a:spAutoFit/>
          </a:bodyPr>
          <a:lstStyle/>
          <a:p>
            <a:pPr marL="12700">
              <a:lnSpc>
                <a:spcPts val="2155"/>
              </a:lnSpc>
            </a:pPr>
            <a:r>
              <a:rPr sz="1800" b="1" spc="-10" dirty="0">
                <a:solidFill>
                  <a:srgbClr val="FFFFFF"/>
                </a:solidFill>
                <a:latin typeface="Microsoft JhengHei UI" panose="020B0604030504040204" pitchFamily="34" charset="-120"/>
                <a:ea typeface="Microsoft JhengHei UI" panose="020B0604030504040204" pitchFamily="34" charset="-120"/>
                <a:cs typeface="新宋体"/>
              </a:rPr>
              <a:t>联系名称</a:t>
            </a:r>
            <a:endParaRPr sz="1800">
              <a:latin typeface="Microsoft JhengHei UI" panose="020B0604030504040204" pitchFamily="34" charset="-120"/>
              <a:ea typeface="Microsoft JhengHei UI" panose="020B0604030504040204" pitchFamily="34" charset="-120"/>
              <a:cs typeface="新宋体"/>
            </a:endParaRPr>
          </a:p>
        </p:txBody>
      </p:sp>
      <p:sp>
        <p:nvSpPr>
          <p:cNvPr id="7" name="object 7"/>
          <p:cNvSpPr txBox="1"/>
          <p:nvPr/>
        </p:nvSpPr>
        <p:spPr>
          <a:xfrm>
            <a:off x="8074285" y="5976274"/>
            <a:ext cx="1040765" cy="246221"/>
          </a:xfrm>
          <a:prstGeom prst="rect">
            <a:avLst/>
          </a:prstGeom>
        </p:spPr>
        <p:txBody>
          <a:bodyPr vert="horz" wrap="square" lIns="0" tIns="0" rIns="0" bIns="0" rtlCol="0">
            <a:spAutoFit/>
          </a:bodyPr>
          <a:lstStyle/>
          <a:p>
            <a:pPr marL="12700">
              <a:lnSpc>
                <a:spcPct val="100000"/>
              </a:lnSpc>
            </a:pPr>
            <a:r>
              <a:rPr sz="1600" b="1" spc="-10" dirty="0">
                <a:latin typeface="Microsoft JhengHei UI" panose="020B0604030504040204" pitchFamily="34" charset="-120"/>
                <a:ea typeface="Microsoft JhengHei UI" panose="020B0604030504040204" pitchFamily="34" charset="-120"/>
                <a:cs typeface="新宋体"/>
              </a:rPr>
              <a:t>多值属性名</a:t>
            </a:r>
            <a:endParaRPr sz="1600">
              <a:latin typeface="Microsoft JhengHei UI" panose="020B0604030504040204" pitchFamily="34" charset="-120"/>
              <a:ea typeface="Microsoft JhengHei UI" panose="020B0604030504040204" pitchFamily="34" charset="-120"/>
              <a:cs typeface="新宋体"/>
            </a:endParaRPr>
          </a:p>
        </p:txBody>
      </p:sp>
      <p:sp>
        <p:nvSpPr>
          <p:cNvPr id="8" name="object 8"/>
          <p:cNvSpPr txBox="1"/>
          <p:nvPr/>
        </p:nvSpPr>
        <p:spPr>
          <a:xfrm>
            <a:off x="5689987" y="2280574"/>
            <a:ext cx="1040765" cy="246221"/>
          </a:xfrm>
          <a:prstGeom prst="rect">
            <a:avLst/>
          </a:prstGeom>
        </p:spPr>
        <p:txBody>
          <a:bodyPr vert="horz" wrap="square" lIns="0" tIns="0" rIns="0" bIns="0" rtlCol="0">
            <a:spAutoFit/>
          </a:bodyPr>
          <a:lstStyle/>
          <a:p>
            <a:pPr marL="12700">
              <a:lnSpc>
                <a:spcPct val="100000"/>
              </a:lnSpc>
            </a:pPr>
            <a:r>
              <a:rPr sz="1600" b="1" spc="-10" dirty="0">
                <a:latin typeface="Microsoft JhengHei UI" panose="020B0604030504040204" pitchFamily="34" charset="-120"/>
                <a:ea typeface="Microsoft JhengHei UI" panose="020B0604030504040204" pitchFamily="34" charset="-120"/>
                <a:cs typeface="新宋体"/>
              </a:rPr>
              <a:t>单值属性名</a:t>
            </a:r>
            <a:endParaRPr sz="1600">
              <a:latin typeface="Microsoft JhengHei UI" panose="020B0604030504040204" pitchFamily="34" charset="-120"/>
              <a:ea typeface="Microsoft JhengHei UI" panose="020B0604030504040204" pitchFamily="34" charset="-120"/>
              <a:cs typeface="新宋体"/>
            </a:endParaRPr>
          </a:p>
        </p:txBody>
      </p:sp>
      <p:sp>
        <p:nvSpPr>
          <p:cNvPr id="9" name="object 9"/>
          <p:cNvSpPr txBox="1"/>
          <p:nvPr/>
        </p:nvSpPr>
        <p:spPr>
          <a:xfrm>
            <a:off x="8113909" y="2280574"/>
            <a:ext cx="1040765" cy="246221"/>
          </a:xfrm>
          <a:prstGeom prst="rect">
            <a:avLst/>
          </a:prstGeom>
        </p:spPr>
        <p:txBody>
          <a:bodyPr vert="horz" wrap="square" lIns="0" tIns="0" rIns="0" bIns="0" rtlCol="0">
            <a:spAutoFit/>
          </a:bodyPr>
          <a:lstStyle/>
          <a:p>
            <a:pPr marL="12700">
              <a:lnSpc>
                <a:spcPct val="100000"/>
              </a:lnSpc>
            </a:pPr>
            <a:r>
              <a:rPr sz="1600" b="1" spc="-10" dirty="0">
                <a:latin typeface="Microsoft JhengHei UI" panose="020B0604030504040204" pitchFamily="34" charset="-120"/>
                <a:ea typeface="Microsoft JhengHei UI" panose="020B0604030504040204" pitchFamily="34" charset="-120"/>
                <a:cs typeface="新宋体"/>
              </a:rPr>
              <a:t>导出属性名</a:t>
            </a:r>
            <a:endParaRPr sz="1600">
              <a:latin typeface="Microsoft JhengHei UI" panose="020B0604030504040204" pitchFamily="34" charset="-120"/>
              <a:ea typeface="Microsoft JhengHei UI" panose="020B0604030504040204" pitchFamily="34" charset="-120"/>
              <a:cs typeface="新宋体"/>
            </a:endParaRPr>
          </a:p>
        </p:txBody>
      </p:sp>
      <p:sp>
        <p:nvSpPr>
          <p:cNvPr id="10" name="object 10"/>
          <p:cNvSpPr txBox="1"/>
          <p:nvPr/>
        </p:nvSpPr>
        <p:spPr>
          <a:xfrm>
            <a:off x="6897757" y="2280574"/>
            <a:ext cx="1040765" cy="246221"/>
          </a:xfrm>
          <a:prstGeom prst="rect">
            <a:avLst/>
          </a:prstGeom>
        </p:spPr>
        <p:txBody>
          <a:bodyPr vert="horz" wrap="square" lIns="0" tIns="0" rIns="0" bIns="0" rtlCol="0">
            <a:spAutoFit/>
          </a:bodyPr>
          <a:lstStyle/>
          <a:p>
            <a:pPr marL="12700">
              <a:lnSpc>
                <a:spcPct val="100000"/>
              </a:lnSpc>
            </a:pPr>
            <a:r>
              <a:rPr sz="1600" b="1" spc="-10" dirty="0">
                <a:latin typeface="Microsoft JhengHei UI" panose="020B0604030504040204" pitchFamily="34" charset="-120"/>
                <a:ea typeface="Microsoft JhengHei UI" panose="020B0604030504040204" pitchFamily="34" charset="-120"/>
                <a:cs typeface="新宋体"/>
              </a:rPr>
              <a:t>关键字属性</a:t>
            </a:r>
            <a:endParaRPr sz="1600">
              <a:latin typeface="Microsoft JhengHei UI" panose="020B0604030504040204" pitchFamily="34" charset="-120"/>
              <a:ea typeface="Microsoft JhengHei UI" panose="020B0604030504040204" pitchFamily="34" charset="-120"/>
              <a:cs typeface="新宋体"/>
            </a:endParaRPr>
          </a:p>
        </p:txBody>
      </p:sp>
      <p:sp>
        <p:nvSpPr>
          <p:cNvPr id="11" name="object 11"/>
          <p:cNvSpPr txBox="1"/>
          <p:nvPr/>
        </p:nvSpPr>
        <p:spPr>
          <a:xfrm>
            <a:off x="5646553" y="5900074"/>
            <a:ext cx="1040765" cy="487313"/>
          </a:xfrm>
          <a:prstGeom prst="rect">
            <a:avLst/>
          </a:prstGeom>
        </p:spPr>
        <p:txBody>
          <a:bodyPr vert="horz" wrap="square" lIns="0" tIns="0" rIns="0" bIns="0" rtlCol="0">
            <a:spAutoFit/>
          </a:bodyPr>
          <a:lstStyle/>
          <a:p>
            <a:pPr algn="ctr">
              <a:lnSpc>
                <a:spcPts val="1880"/>
              </a:lnSpc>
            </a:pPr>
            <a:r>
              <a:rPr sz="1600" b="1" spc="-10" dirty="0">
                <a:latin typeface="Microsoft JhengHei UI" panose="020B0604030504040204" pitchFamily="34" charset="-120"/>
                <a:ea typeface="Microsoft JhengHei UI" panose="020B0604030504040204" pitchFamily="34" charset="-120"/>
                <a:cs typeface="新宋体"/>
              </a:rPr>
              <a:t>复合关键字</a:t>
            </a:r>
            <a:endParaRPr sz="1600">
              <a:latin typeface="Microsoft JhengHei UI" panose="020B0604030504040204" pitchFamily="34" charset="-120"/>
              <a:ea typeface="Microsoft JhengHei UI" panose="020B0604030504040204" pitchFamily="34" charset="-120"/>
              <a:cs typeface="新宋体"/>
            </a:endParaRPr>
          </a:p>
          <a:p>
            <a:pPr algn="ctr">
              <a:lnSpc>
                <a:spcPts val="1880"/>
              </a:lnSpc>
            </a:pPr>
            <a:r>
              <a:rPr sz="1600" b="1" dirty="0">
                <a:latin typeface="Microsoft JhengHei UI" panose="020B0604030504040204" pitchFamily="34" charset="-120"/>
                <a:ea typeface="Microsoft JhengHei UI" panose="020B0604030504040204" pitchFamily="34" charset="-120"/>
                <a:cs typeface="Arial"/>
              </a:rPr>
              <a:t>2</a:t>
            </a:r>
            <a:endParaRPr sz="1600">
              <a:latin typeface="Microsoft JhengHei UI" panose="020B0604030504040204" pitchFamily="34" charset="-120"/>
              <a:ea typeface="Microsoft JhengHei UI" panose="020B0604030504040204" pitchFamily="34" charset="-120"/>
              <a:cs typeface="Arial"/>
            </a:endParaRPr>
          </a:p>
        </p:txBody>
      </p:sp>
      <p:sp>
        <p:nvSpPr>
          <p:cNvPr id="12" name="object 12"/>
          <p:cNvSpPr txBox="1"/>
          <p:nvPr/>
        </p:nvSpPr>
        <p:spPr>
          <a:xfrm>
            <a:off x="6868039" y="5913028"/>
            <a:ext cx="1040765" cy="487313"/>
          </a:xfrm>
          <a:prstGeom prst="rect">
            <a:avLst/>
          </a:prstGeom>
        </p:spPr>
        <p:txBody>
          <a:bodyPr vert="horz" wrap="square" lIns="0" tIns="0" rIns="0" bIns="0" rtlCol="0">
            <a:spAutoFit/>
          </a:bodyPr>
          <a:lstStyle/>
          <a:p>
            <a:pPr algn="ctr">
              <a:lnSpc>
                <a:spcPts val="1880"/>
              </a:lnSpc>
            </a:pPr>
            <a:r>
              <a:rPr sz="1600" b="1" spc="-10" dirty="0">
                <a:latin typeface="Microsoft JhengHei UI" panose="020B0604030504040204" pitchFamily="34" charset="-120"/>
                <a:ea typeface="Microsoft JhengHei UI" panose="020B0604030504040204" pitchFamily="34" charset="-120"/>
                <a:cs typeface="新宋体"/>
              </a:rPr>
              <a:t>复合关键字</a:t>
            </a:r>
            <a:endParaRPr sz="1600">
              <a:latin typeface="Microsoft JhengHei UI" panose="020B0604030504040204" pitchFamily="34" charset="-120"/>
              <a:ea typeface="Microsoft JhengHei UI" panose="020B0604030504040204" pitchFamily="34" charset="-120"/>
              <a:cs typeface="新宋体"/>
            </a:endParaRPr>
          </a:p>
          <a:p>
            <a:pPr algn="ctr">
              <a:lnSpc>
                <a:spcPts val="1880"/>
              </a:lnSpc>
            </a:pPr>
            <a:r>
              <a:rPr sz="1600" b="1" dirty="0">
                <a:latin typeface="Microsoft JhengHei UI" panose="020B0604030504040204" pitchFamily="34" charset="-120"/>
                <a:ea typeface="Microsoft JhengHei UI" panose="020B0604030504040204" pitchFamily="34" charset="-120"/>
                <a:cs typeface="Arial"/>
              </a:rPr>
              <a:t>2</a:t>
            </a:r>
            <a:endParaRPr sz="1600">
              <a:latin typeface="Microsoft JhengHei UI" panose="020B0604030504040204" pitchFamily="34" charset="-120"/>
              <a:ea typeface="Microsoft JhengHei UI" panose="020B0604030504040204" pitchFamily="34" charset="-120"/>
              <a:cs typeface="Arial"/>
            </a:endParaRPr>
          </a:p>
        </p:txBody>
      </p:sp>
      <p:sp>
        <p:nvSpPr>
          <p:cNvPr id="13" name="object 13"/>
          <p:cNvSpPr txBox="1"/>
          <p:nvPr/>
        </p:nvSpPr>
        <p:spPr>
          <a:xfrm>
            <a:off x="6963289" y="5019202"/>
            <a:ext cx="952500" cy="246221"/>
          </a:xfrm>
          <a:prstGeom prst="rect">
            <a:avLst/>
          </a:prstGeom>
        </p:spPr>
        <p:txBody>
          <a:bodyPr vert="horz" wrap="square" lIns="0" tIns="0" rIns="0" bIns="0" rtlCol="0">
            <a:spAutoFit/>
          </a:bodyPr>
          <a:lstStyle/>
          <a:p>
            <a:pPr marL="12700">
              <a:lnSpc>
                <a:spcPct val="100000"/>
              </a:lnSpc>
            </a:pPr>
            <a:r>
              <a:rPr sz="1600" b="1" spc="-10" dirty="0">
                <a:solidFill>
                  <a:srgbClr val="FFFFFF"/>
                </a:solidFill>
                <a:latin typeface="Microsoft JhengHei UI" panose="020B0604030504040204" pitchFamily="34" charset="-120"/>
                <a:ea typeface="Microsoft JhengHei UI" panose="020B0604030504040204" pitchFamily="34" charset="-120"/>
                <a:cs typeface="新宋体"/>
              </a:rPr>
              <a:t>实体名</a:t>
            </a:r>
            <a:r>
              <a:rPr sz="1600" b="1" dirty="0">
                <a:solidFill>
                  <a:srgbClr val="FFFFFF"/>
                </a:solidFill>
                <a:latin typeface="Microsoft JhengHei UI" panose="020B0604030504040204" pitchFamily="34" charset="-120"/>
                <a:ea typeface="Microsoft JhengHei UI" panose="020B0604030504040204" pitchFamily="34" charset="-120"/>
                <a:cs typeface="新宋体"/>
              </a:rPr>
              <a:t>称</a:t>
            </a:r>
            <a:r>
              <a:rPr sz="1600" b="1" dirty="0">
                <a:solidFill>
                  <a:srgbClr val="FFFFFF"/>
                </a:solidFill>
                <a:latin typeface="Microsoft JhengHei UI" panose="020B0604030504040204" pitchFamily="34" charset="-120"/>
                <a:ea typeface="Microsoft JhengHei UI" panose="020B0604030504040204" pitchFamily="34" charset="-120"/>
                <a:cs typeface="Arial"/>
              </a:rPr>
              <a:t>2</a:t>
            </a:r>
            <a:endParaRPr sz="1600">
              <a:latin typeface="Microsoft JhengHei UI" panose="020B0604030504040204" pitchFamily="34" charset="-120"/>
              <a:ea typeface="Microsoft JhengHei UI" panose="020B0604030504040204" pitchFamily="34" charset="-120"/>
              <a:cs typeface="Arial"/>
            </a:endParaRPr>
          </a:p>
        </p:txBody>
      </p:sp>
      <p:sp>
        <p:nvSpPr>
          <p:cNvPr id="14" name="object 14"/>
          <p:cNvSpPr txBox="1"/>
          <p:nvPr/>
        </p:nvSpPr>
        <p:spPr>
          <a:xfrm>
            <a:off x="5294509" y="4129948"/>
            <a:ext cx="1040765" cy="246221"/>
          </a:xfrm>
          <a:prstGeom prst="rect">
            <a:avLst/>
          </a:prstGeom>
        </p:spPr>
        <p:txBody>
          <a:bodyPr vert="horz" wrap="square" lIns="0" tIns="0" rIns="0" bIns="0" rtlCol="0">
            <a:spAutoFit/>
          </a:bodyPr>
          <a:lstStyle/>
          <a:p>
            <a:pPr marL="12700">
              <a:lnSpc>
                <a:spcPct val="100000"/>
              </a:lnSpc>
            </a:pPr>
            <a:r>
              <a:rPr sz="1600" b="1" spc="-10" dirty="0">
                <a:latin typeface="Microsoft JhengHei UI" panose="020B0604030504040204" pitchFamily="34" charset="-120"/>
                <a:ea typeface="Microsoft JhengHei UI" panose="020B0604030504040204" pitchFamily="34" charset="-120"/>
                <a:cs typeface="新宋体"/>
              </a:rPr>
              <a:t>单值属性名</a:t>
            </a:r>
            <a:endParaRPr sz="1600">
              <a:latin typeface="Microsoft JhengHei UI" panose="020B0604030504040204" pitchFamily="34" charset="-120"/>
              <a:ea typeface="Microsoft JhengHei UI" panose="020B0604030504040204" pitchFamily="34" charset="-120"/>
              <a:cs typeface="新宋体"/>
            </a:endParaRPr>
          </a:p>
        </p:txBody>
      </p:sp>
      <p:sp>
        <p:nvSpPr>
          <p:cNvPr id="15" name="object 15"/>
          <p:cNvSpPr txBox="1"/>
          <p:nvPr/>
        </p:nvSpPr>
        <p:spPr>
          <a:xfrm>
            <a:off x="1041787" y="1442485"/>
            <a:ext cx="1874520" cy="492443"/>
          </a:xfrm>
          <a:prstGeom prst="rect">
            <a:avLst/>
          </a:prstGeom>
        </p:spPr>
        <p:txBody>
          <a:bodyPr vert="horz" wrap="square" lIns="0" tIns="0" rIns="0" bIns="0" rtlCol="0">
            <a:spAutoFit/>
          </a:bodyPr>
          <a:lstStyle/>
          <a:p>
            <a:pPr marL="12700">
              <a:lnSpc>
                <a:spcPct val="100000"/>
              </a:lnSpc>
            </a:pPr>
            <a:r>
              <a:rPr sz="3200" b="1" spc="-5" dirty="0">
                <a:latin typeface="Microsoft JhengHei UI" panose="020B0604030504040204" pitchFamily="34" charset="-120"/>
                <a:ea typeface="Microsoft JhengHei UI" panose="020B0604030504040204" pitchFamily="34" charset="-120"/>
                <a:cs typeface="微软雅黑"/>
              </a:rPr>
              <a:t>Chen方法</a:t>
            </a:r>
            <a:endParaRPr sz="3200" dirty="0">
              <a:latin typeface="Microsoft JhengHei UI" panose="020B0604030504040204" pitchFamily="34" charset="-120"/>
              <a:ea typeface="Microsoft JhengHei UI" panose="020B0604030504040204" pitchFamily="34" charset="-120"/>
              <a:cs typeface="微软雅黑"/>
            </a:endParaRPr>
          </a:p>
        </p:txBody>
      </p:sp>
      <p:sp>
        <p:nvSpPr>
          <p:cNvPr id="17" name="矩形 16">
            <a:extLst>
              <a:ext uri="{FF2B5EF4-FFF2-40B4-BE49-F238E27FC236}">
                <a16:creationId xmlns="" xmlns:a16="http://schemas.microsoft.com/office/drawing/2014/main" id="{8BE24111-D026-45BB-AB4B-3DB3ABB52057}"/>
              </a:ext>
            </a:extLst>
          </p:cNvPr>
          <p:cNvSpPr/>
          <p:nvPr/>
        </p:nvSpPr>
        <p:spPr>
          <a:xfrm>
            <a:off x="241300" y="383633"/>
            <a:ext cx="68580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Microsoft JhengHei UI" panose="020B0604030504040204" pitchFamily="34" charset="-120"/>
                <a:ea typeface="Microsoft JhengHei UI" panose="020B0604030504040204" pitchFamily="34" charset="-120"/>
              </a:rPr>
              <a:t>E-R</a:t>
            </a:r>
            <a:r>
              <a:rPr lang="zh-CN" altLang="en-US" sz="2800" b="1" u="dbl" spc="-5" dirty="0">
                <a:solidFill>
                  <a:srgbClr val="000000"/>
                </a:solidFill>
                <a:latin typeface="Microsoft JhengHei UI" panose="020B0604030504040204" pitchFamily="34" charset="-120"/>
                <a:ea typeface="Microsoft JhengHei UI" panose="020B0604030504040204" pitchFamily="34" charset="-120"/>
              </a:rPr>
              <a:t>模型</a:t>
            </a:r>
            <a:r>
              <a:rPr lang="en-US" altLang="zh-CN" sz="2800" b="1" u="dbl" spc="-5" dirty="0">
                <a:solidFill>
                  <a:srgbClr val="000000"/>
                </a:solidFill>
                <a:latin typeface="Microsoft JhengHei UI" panose="020B0604030504040204" pitchFamily="34" charset="-120"/>
                <a:ea typeface="Microsoft JhengHei UI" panose="020B0604030504040204" pitchFamily="34" charset="-120"/>
              </a:rPr>
              <a:t>—</a:t>
            </a:r>
            <a:r>
              <a:rPr lang="zh-CN" altLang="en-US" sz="2800" b="1" u="dbl" spc="-5" dirty="0">
                <a:solidFill>
                  <a:srgbClr val="000000"/>
                </a:solidFill>
                <a:latin typeface="Microsoft JhengHei UI" panose="020B0604030504040204" pitchFamily="34" charset="-120"/>
                <a:ea typeface="Microsoft JhengHei UI" panose="020B0604030504040204" pitchFamily="34" charset="-120"/>
              </a:rPr>
              <a:t>表达方法之</a:t>
            </a:r>
            <a:r>
              <a:rPr lang="en-US" altLang="zh-CN" sz="2800" b="1" u="dbl" spc="-5" dirty="0">
                <a:solidFill>
                  <a:srgbClr val="000000"/>
                </a:solidFill>
                <a:latin typeface="Microsoft JhengHei UI" panose="020B0604030504040204" pitchFamily="34" charset="-120"/>
                <a:ea typeface="Microsoft JhengHei UI" panose="020B0604030504040204" pitchFamily="34" charset="-120"/>
              </a:rPr>
              <a:t>Chen</a:t>
            </a:r>
            <a:r>
              <a:rPr lang="zh-CN" altLang="en-US" sz="2800" b="1" u="dbl" spc="-5" dirty="0">
                <a:solidFill>
                  <a:srgbClr val="000000"/>
                </a:solidFill>
                <a:latin typeface="Microsoft JhengHei UI" panose="020B0604030504040204" pitchFamily="34" charset="-120"/>
                <a:ea typeface="Microsoft JhengHei UI" panose="020B0604030504040204" pitchFamily="34" charset="-120"/>
              </a:rPr>
              <a:t>方法</a:t>
            </a:r>
            <a:endParaRPr lang="zh-CN" altLang="en-US" sz="2400" u="dbl" dirty="0">
              <a:latin typeface="Microsoft JhengHei UI" panose="020B0604030504040204" pitchFamily="34" charset="-12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bject 49"/>
          <p:cNvSpPr txBox="1">
            <a:spLocks noGrp="1"/>
          </p:cNvSpPr>
          <p:nvPr>
            <p:ph type="title"/>
          </p:nvPr>
        </p:nvSpPr>
        <p:spPr>
          <a:xfrm>
            <a:off x="1048118" y="387604"/>
            <a:ext cx="8597163" cy="338682"/>
          </a:xfrm>
          <a:prstGeom prst="rect">
            <a:avLst/>
          </a:prstGeom>
        </p:spPr>
        <p:txBody>
          <a:bodyPr vert="horz" wrap="square" lIns="0" tIns="0" rIns="0" bIns="0" rtlCol="0">
            <a:spAutoFit/>
          </a:bodyPr>
          <a:lstStyle/>
          <a:p>
            <a:pPr>
              <a:lnSpc>
                <a:spcPct val="119700"/>
              </a:lnSpc>
            </a:pPr>
            <a:r>
              <a:rPr sz="2000" spc="-5" dirty="0">
                <a:solidFill>
                  <a:srgbClr val="FFFFFF"/>
                </a:solidFill>
              </a:rPr>
              <a:t>E-</a:t>
            </a:r>
            <a:r>
              <a:rPr sz="2000" spc="-10" dirty="0">
                <a:solidFill>
                  <a:srgbClr val="FFFFFF"/>
                </a:solidFill>
              </a:rPr>
              <a:t>R</a:t>
            </a:r>
            <a:r>
              <a:rPr sz="2000" spc="-5" dirty="0">
                <a:solidFill>
                  <a:srgbClr val="FFFFFF"/>
                </a:solidFill>
                <a:cs typeface="华文中宋"/>
              </a:rPr>
              <a:t>模型表达方法之</a:t>
            </a:r>
            <a:r>
              <a:rPr sz="2000" spc="-5" dirty="0">
                <a:solidFill>
                  <a:srgbClr val="FFFFFF"/>
                </a:solidFill>
              </a:rPr>
              <a:t>chen</a:t>
            </a:r>
            <a:r>
              <a:rPr sz="2000" dirty="0">
                <a:solidFill>
                  <a:srgbClr val="FFFFFF"/>
                </a:solidFill>
                <a:cs typeface="华文中宋"/>
              </a:rPr>
              <a:t>方法 </a:t>
            </a:r>
            <a:r>
              <a:rPr sz="2000" spc="-5" dirty="0">
                <a:solidFill>
                  <a:srgbClr val="FFFFFF"/>
                </a:solidFill>
              </a:rPr>
              <a:t>(3)Che</a:t>
            </a:r>
            <a:r>
              <a:rPr sz="2000" spc="-10" dirty="0">
                <a:solidFill>
                  <a:srgbClr val="FFFFFF"/>
                </a:solidFill>
              </a:rPr>
              <a:t>n</a:t>
            </a:r>
            <a:r>
              <a:rPr sz="2000" spc="-5" dirty="0">
                <a:solidFill>
                  <a:srgbClr val="FFFFFF"/>
                </a:solidFill>
                <a:cs typeface="华文中宋"/>
              </a:rPr>
              <a:t>方法中不</a:t>
            </a:r>
            <a:r>
              <a:rPr sz="2000" dirty="0">
                <a:solidFill>
                  <a:srgbClr val="FFFFFF"/>
                </a:solidFill>
                <a:cs typeface="华文中宋"/>
              </a:rPr>
              <a:t>同</a:t>
            </a:r>
            <a:r>
              <a:rPr sz="2000" spc="-10" dirty="0">
                <a:solidFill>
                  <a:srgbClr val="FFFFFF"/>
                </a:solidFill>
              </a:rPr>
              <a:t>“</a:t>
            </a:r>
            <a:r>
              <a:rPr sz="2000" spc="-5" dirty="0">
                <a:solidFill>
                  <a:srgbClr val="FFFFFF"/>
                </a:solidFill>
                <a:cs typeface="华文中宋"/>
              </a:rPr>
              <a:t>联</a:t>
            </a:r>
            <a:r>
              <a:rPr sz="2000" dirty="0">
                <a:solidFill>
                  <a:srgbClr val="FFFFFF"/>
                </a:solidFill>
                <a:cs typeface="华文中宋"/>
              </a:rPr>
              <a:t>系</a:t>
            </a:r>
            <a:r>
              <a:rPr sz="2000" spc="-10" dirty="0">
                <a:solidFill>
                  <a:srgbClr val="FFFFFF"/>
                </a:solidFill>
              </a:rPr>
              <a:t>”</a:t>
            </a:r>
            <a:r>
              <a:rPr sz="2000" spc="-5" dirty="0">
                <a:solidFill>
                  <a:srgbClr val="FFFFFF"/>
                </a:solidFill>
                <a:cs typeface="华文中宋"/>
              </a:rPr>
              <a:t>的区分方法</a:t>
            </a:r>
            <a:endParaRPr sz="2000" dirty="0">
              <a:cs typeface="华文中宋"/>
            </a:endParaRPr>
          </a:p>
        </p:txBody>
      </p:sp>
      <p:sp>
        <p:nvSpPr>
          <p:cNvPr id="3" name="object 3"/>
          <p:cNvSpPr txBox="1">
            <a:spLocks noGrp="1"/>
          </p:cNvSpPr>
          <p:nvPr>
            <p:ph type="body" idx="4294967295"/>
          </p:nvPr>
        </p:nvSpPr>
        <p:spPr>
          <a:xfrm>
            <a:off x="462166" y="1222118"/>
            <a:ext cx="8699500" cy="1942404"/>
          </a:xfrm>
          <a:prstGeom prst="rect">
            <a:avLst/>
          </a:prstGeom>
        </p:spPr>
        <p:txBody>
          <a:bodyPr vert="horz" wrap="square" lIns="0" tIns="44019" rIns="0" bIns="0" rtlCol="0">
            <a:spAutoFit/>
          </a:bodyPr>
          <a:lstStyle/>
          <a:p>
            <a:pPr marL="387350" indent="-285750">
              <a:lnSpc>
                <a:spcPct val="100000"/>
              </a:lnSpc>
              <a:buFont typeface="Wingdings" panose="05000000000000000000" pitchFamily="2" charset="2"/>
              <a:buChar char="ü"/>
            </a:pPr>
            <a:r>
              <a:rPr sz="2000" spc="-5" dirty="0">
                <a:solidFill>
                  <a:srgbClr val="000000"/>
                </a:solidFill>
                <a:latin typeface="Microsoft JhengHei UI" panose="020B0604030504040204" pitchFamily="34" charset="-120"/>
                <a:ea typeface="Microsoft JhengHei UI" panose="020B0604030504040204" pitchFamily="34" charset="-120"/>
              </a:rPr>
              <a:t>1:1联系：</a:t>
            </a:r>
            <a:r>
              <a:rPr sz="2000" spc="-5" dirty="0">
                <a:solidFill>
                  <a:srgbClr val="CC0000"/>
                </a:solidFill>
                <a:latin typeface="Microsoft JhengHei UI" panose="020B0604030504040204" pitchFamily="34" charset="-120"/>
                <a:ea typeface="Microsoft JhengHei UI" panose="020B0604030504040204" pitchFamily="34" charset="-120"/>
              </a:rPr>
              <a:t>箭头直线，由联系指向实体</a:t>
            </a:r>
            <a:endParaRPr sz="2000" dirty="0">
              <a:latin typeface="Microsoft JhengHei UI" panose="020B0604030504040204" pitchFamily="34" charset="-120"/>
              <a:ea typeface="Microsoft JhengHei UI" panose="020B0604030504040204" pitchFamily="34" charset="-120"/>
              <a:cs typeface="Wingdings"/>
            </a:endParaRPr>
          </a:p>
          <a:p>
            <a:pPr marL="387350" indent="-285750">
              <a:lnSpc>
                <a:spcPct val="100000"/>
              </a:lnSpc>
              <a:spcBef>
                <a:spcPts val="725"/>
              </a:spcBef>
              <a:buFont typeface="Wingdings" panose="05000000000000000000" pitchFamily="2" charset="2"/>
              <a:buChar char="ü"/>
            </a:pPr>
            <a:r>
              <a:rPr sz="2000" spc="-5" dirty="0">
                <a:solidFill>
                  <a:srgbClr val="000000"/>
                </a:solidFill>
                <a:latin typeface="Microsoft JhengHei UI" panose="020B0604030504040204" pitchFamily="34" charset="-120"/>
                <a:ea typeface="Microsoft JhengHei UI" panose="020B0604030504040204" pitchFamily="34" charset="-120"/>
              </a:rPr>
              <a:t>1:m联系</a:t>
            </a:r>
            <a:r>
              <a:rPr sz="2000" spc="-10" dirty="0">
                <a:solidFill>
                  <a:srgbClr val="000000"/>
                </a:solidFill>
                <a:latin typeface="Microsoft JhengHei UI" panose="020B0604030504040204" pitchFamily="34" charset="-120"/>
                <a:ea typeface="Microsoft JhengHei UI" panose="020B0604030504040204" pitchFamily="34" charset="-120"/>
              </a:rPr>
              <a:t>：</a:t>
            </a:r>
            <a:r>
              <a:rPr sz="2000" spc="-5" dirty="0">
                <a:solidFill>
                  <a:srgbClr val="CC0000"/>
                </a:solidFill>
                <a:latin typeface="Microsoft JhengHei UI" panose="020B0604030504040204" pitchFamily="34" charset="-120"/>
                <a:ea typeface="Microsoft JhengHei UI" panose="020B0604030504040204" pitchFamily="34" charset="-120"/>
              </a:rPr>
              <a:t>指向1端为箭头直线，指向多端为无箭头直线</a:t>
            </a:r>
            <a:endParaRPr sz="2000" dirty="0">
              <a:latin typeface="Microsoft JhengHei UI" panose="020B0604030504040204" pitchFamily="34" charset="-120"/>
              <a:ea typeface="Microsoft JhengHei UI" panose="020B0604030504040204" pitchFamily="34" charset="-120"/>
              <a:cs typeface="Wingdings"/>
            </a:endParaRPr>
          </a:p>
          <a:p>
            <a:pPr marL="387350" indent="-285750">
              <a:lnSpc>
                <a:spcPct val="100000"/>
              </a:lnSpc>
              <a:spcBef>
                <a:spcPts val="720"/>
              </a:spcBef>
              <a:buFont typeface="Wingdings" panose="05000000000000000000" pitchFamily="2" charset="2"/>
              <a:buChar char="ü"/>
            </a:pPr>
            <a:r>
              <a:rPr sz="2000" spc="-5" dirty="0">
                <a:solidFill>
                  <a:srgbClr val="000000"/>
                </a:solidFill>
                <a:latin typeface="Microsoft JhengHei UI" panose="020B0604030504040204" pitchFamily="34" charset="-120"/>
                <a:ea typeface="Microsoft JhengHei UI" panose="020B0604030504040204" pitchFamily="34" charset="-120"/>
              </a:rPr>
              <a:t>m:n联系：</a:t>
            </a:r>
            <a:r>
              <a:rPr sz="2000" spc="-5" dirty="0">
                <a:solidFill>
                  <a:srgbClr val="CC0000"/>
                </a:solidFill>
                <a:latin typeface="Microsoft JhengHei UI" panose="020B0604030504040204" pitchFamily="34" charset="-120"/>
                <a:ea typeface="Microsoft JhengHei UI" panose="020B0604030504040204" pitchFamily="34" charset="-120"/>
              </a:rPr>
              <a:t>无箭头直线</a:t>
            </a:r>
            <a:endParaRPr sz="2000" dirty="0">
              <a:latin typeface="Microsoft JhengHei UI" panose="020B0604030504040204" pitchFamily="34" charset="-120"/>
              <a:ea typeface="Microsoft JhengHei UI" panose="020B0604030504040204" pitchFamily="34" charset="-120"/>
              <a:cs typeface="Wingdings"/>
            </a:endParaRPr>
          </a:p>
          <a:p>
            <a:pPr marL="387350" indent="-285750">
              <a:lnSpc>
                <a:spcPct val="100000"/>
              </a:lnSpc>
              <a:spcBef>
                <a:spcPts val="725"/>
              </a:spcBef>
              <a:buFont typeface="Wingdings" panose="05000000000000000000" pitchFamily="2" charset="2"/>
              <a:buChar char="ü"/>
            </a:pPr>
            <a:r>
              <a:rPr sz="2000" spc="-5" dirty="0" err="1">
                <a:solidFill>
                  <a:srgbClr val="000000"/>
                </a:solidFill>
                <a:latin typeface="Microsoft JhengHei UI" panose="020B0604030504040204" pitchFamily="34" charset="-120"/>
                <a:ea typeface="Microsoft JhengHei UI" panose="020B0604030504040204" pitchFamily="34" charset="-120"/>
              </a:rPr>
              <a:t>完全参与联系：</a:t>
            </a:r>
            <a:r>
              <a:rPr sz="2000" spc="-5" dirty="0" err="1">
                <a:solidFill>
                  <a:srgbClr val="CC0000"/>
                </a:solidFill>
                <a:latin typeface="Microsoft JhengHei UI" panose="020B0604030504040204" pitchFamily="34" charset="-120"/>
                <a:ea typeface="Microsoft JhengHei UI" panose="020B0604030504040204" pitchFamily="34" charset="-120"/>
              </a:rPr>
              <a:t>双直线</a:t>
            </a:r>
            <a:endParaRPr sz="2000" dirty="0">
              <a:latin typeface="Microsoft JhengHei UI" panose="020B0604030504040204" pitchFamily="34" charset="-120"/>
              <a:ea typeface="Microsoft JhengHei UI" panose="020B0604030504040204" pitchFamily="34" charset="-120"/>
              <a:cs typeface="Wingdings"/>
            </a:endParaRPr>
          </a:p>
          <a:p>
            <a:pPr marL="387350" indent="-285750">
              <a:lnSpc>
                <a:spcPct val="100000"/>
              </a:lnSpc>
              <a:spcBef>
                <a:spcPts val="725"/>
              </a:spcBef>
              <a:buFont typeface="Wingdings" panose="05000000000000000000" pitchFamily="2" charset="2"/>
              <a:buChar char="ü"/>
            </a:pPr>
            <a:r>
              <a:rPr sz="2000" spc="-5" dirty="0" err="1">
                <a:solidFill>
                  <a:srgbClr val="000000"/>
                </a:solidFill>
                <a:latin typeface="Microsoft JhengHei UI" panose="020B0604030504040204" pitchFamily="34" charset="-120"/>
                <a:ea typeface="Microsoft JhengHei UI" panose="020B0604030504040204" pitchFamily="34" charset="-120"/>
              </a:rPr>
              <a:t>部分参与联系：</a:t>
            </a:r>
            <a:r>
              <a:rPr sz="2000" spc="-5" dirty="0" err="1">
                <a:solidFill>
                  <a:srgbClr val="CC0000"/>
                </a:solidFill>
                <a:latin typeface="Microsoft JhengHei UI" panose="020B0604030504040204" pitchFamily="34" charset="-120"/>
                <a:ea typeface="Microsoft JhengHei UI" panose="020B0604030504040204" pitchFamily="34" charset="-120"/>
              </a:rPr>
              <a:t>单直线</a:t>
            </a:r>
            <a:endParaRPr sz="2000" dirty="0">
              <a:latin typeface="Microsoft JhengHei UI" panose="020B0604030504040204" pitchFamily="34" charset="-120"/>
              <a:ea typeface="Microsoft JhengHei UI" panose="020B0604030504040204" pitchFamily="34" charset="-120"/>
              <a:cs typeface="Wingdings"/>
            </a:endParaRPr>
          </a:p>
        </p:txBody>
      </p:sp>
      <p:sp>
        <p:nvSpPr>
          <p:cNvPr id="4" name="object 4"/>
          <p:cNvSpPr/>
          <p:nvPr/>
        </p:nvSpPr>
        <p:spPr>
          <a:xfrm>
            <a:off x="1978037" y="3950970"/>
            <a:ext cx="1033780" cy="372110"/>
          </a:xfrm>
          <a:custGeom>
            <a:avLst/>
            <a:gdLst/>
            <a:ahLst/>
            <a:cxnLst/>
            <a:rect l="l" t="t" r="r" b="b"/>
            <a:pathLst>
              <a:path w="1033780" h="372110">
                <a:moveTo>
                  <a:pt x="0" y="0"/>
                </a:moveTo>
                <a:lnTo>
                  <a:pt x="0" y="371855"/>
                </a:lnTo>
                <a:lnTo>
                  <a:pt x="1033271" y="371855"/>
                </a:lnTo>
                <a:lnTo>
                  <a:pt x="1033271" y="0"/>
                </a:lnTo>
                <a:lnTo>
                  <a:pt x="0" y="0"/>
                </a:lnTo>
                <a:close/>
              </a:path>
            </a:pathLst>
          </a:custGeom>
          <a:solidFill>
            <a:srgbClr val="FFFFFF"/>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5" name="object 5"/>
          <p:cNvSpPr txBox="1"/>
          <p:nvPr/>
        </p:nvSpPr>
        <p:spPr>
          <a:xfrm>
            <a:off x="1978037" y="3950970"/>
            <a:ext cx="1033780" cy="246221"/>
          </a:xfrm>
          <a:prstGeom prst="rect">
            <a:avLst/>
          </a:prstGeom>
          <a:solidFill>
            <a:srgbClr val="FFFFFF"/>
          </a:solidFill>
          <a:ln w="28575">
            <a:solidFill>
              <a:srgbClr val="000000"/>
            </a:solidFill>
          </a:ln>
        </p:spPr>
        <p:txBody>
          <a:bodyPr vert="horz" wrap="square" lIns="0" tIns="0" rIns="0" bIns="0" rtlCol="0">
            <a:spAutoFit/>
          </a:bodyPr>
          <a:lstStyle/>
          <a:p>
            <a:pPr marL="15875">
              <a:lnSpc>
                <a:spcPct val="100000"/>
              </a:lnSpc>
            </a:pPr>
            <a:r>
              <a:rPr sz="1600" b="1" spc="-10" dirty="0">
                <a:latin typeface="Microsoft JhengHei UI" panose="020B0604030504040204" pitchFamily="34" charset="-120"/>
                <a:ea typeface="Microsoft JhengHei UI" panose="020B0604030504040204" pitchFamily="34" charset="-120"/>
                <a:cs typeface="新宋体"/>
              </a:rPr>
              <a:t>实体名</a:t>
            </a:r>
            <a:r>
              <a:rPr sz="1600" b="1" dirty="0">
                <a:latin typeface="Microsoft JhengHei UI" panose="020B0604030504040204" pitchFamily="34" charset="-120"/>
                <a:ea typeface="Microsoft JhengHei UI" panose="020B0604030504040204" pitchFamily="34" charset="-120"/>
                <a:cs typeface="新宋体"/>
              </a:rPr>
              <a:t>称</a:t>
            </a:r>
            <a:r>
              <a:rPr sz="1600" b="1" dirty="0">
                <a:latin typeface="Microsoft JhengHei UI" panose="020B0604030504040204" pitchFamily="34" charset="-120"/>
                <a:ea typeface="Microsoft JhengHei UI" panose="020B0604030504040204" pitchFamily="34" charset="-120"/>
                <a:cs typeface="Arial"/>
              </a:rPr>
              <a:t>1</a:t>
            </a:r>
            <a:endParaRPr sz="1600" dirty="0">
              <a:latin typeface="Microsoft JhengHei UI" panose="020B0604030504040204" pitchFamily="34" charset="-120"/>
              <a:ea typeface="Microsoft JhengHei UI" panose="020B0604030504040204" pitchFamily="34" charset="-120"/>
              <a:cs typeface="Arial"/>
            </a:endParaRPr>
          </a:p>
        </p:txBody>
      </p:sp>
      <p:sp>
        <p:nvSpPr>
          <p:cNvPr id="6" name="object 6"/>
          <p:cNvSpPr/>
          <p:nvPr/>
        </p:nvSpPr>
        <p:spPr>
          <a:xfrm>
            <a:off x="1814969" y="4751070"/>
            <a:ext cx="1312545" cy="517525"/>
          </a:xfrm>
          <a:custGeom>
            <a:avLst/>
            <a:gdLst/>
            <a:ahLst/>
            <a:cxnLst/>
            <a:rect l="l" t="t" r="r" b="b"/>
            <a:pathLst>
              <a:path w="1312545" h="517525">
                <a:moveTo>
                  <a:pt x="1312164" y="259079"/>
                </a:moveTo>
                <a:lnTo>
                  <a:pt x="656082" y="0"/>
                </a:lnTo>
                <a:lnTo>
                  <a:pt x="0" y="259080"/>
                </a:lnTo>
                <a:lnTo>
                  <a:pt x="656082" y="517398"/>
                </a:lnTo>
                <a:lnTo>
                  <a:pt x="1312164" y="259079"/>
                </a:lnTo>
                <a:close/>
              </a:path>
            </a:pathLst>
          </a:custGeom>
          <a:solidFill>
            <a:srgbClr val="FFFFFF"/>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7" name="object 7"/>
          <p:cNvSpPr/>
          <p:nvPr/>
        </p:nvSpPr>
        <p:spPr>
          <a:xfrm>
            <a:off x="1814969" y="4751070"/>
            <a:ext cx="1312545" cy="517525"/>
          </a:xfrm>
          <a:custGeom>
            <a:avLst/>
            <a:gdLst/>
            <a:ahLst/>
            <a:cxnLst/>
            <a:rect l="l" t="t" r="r" b="b"/>
            <a:pathLst>
              <a:path w="1312545" h="517525">
                <a:moveTo>
                  <a:pt x="656082" y="0"/>
                </a:moveTo>
                <a:lnTo>
                  <a:pt x="0" y="259080"/>
                </a:lnTo>
                <a:lnTo>
                  <a:pt x="656082" y="517398"/>
                </a:lnTo>
                <a:lnTo>
                  <a:pt x="1312164" y="259079"/>
                </a:lnTo>
                <a:lnTo>
                  <a:pt x="656082" y="0"/>
                </a:lnTo>
                <a:close/>
              </a:path>
            </a:pathLst>
          </a:custGeom>
          <a:ln w="285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8" name="object 8"/>
          <p:cNvSpPr txBox="1"/>
          <p:nvPr/>
        </p:nvSpPr>
        <p:spPr>
          <a:xfrm>
            <a:off x="1991239" y="4893198"/>
            <a:ext cx="939800" cy="267124"/>
          </a:xfrm>
          <a:prstGeom prst="rect">
            <a:avLst/>
          </a:prstGeom>
        </p:spPr>
        <p:txBody>
          <a:bodyPr vert="horz" wrap="square" lIns="0" tIns="0" rIns="0" bIns="0" rtlCol="0">
            <a:spAutoFit/>
          </a:bodyPr>
          <a:lstStyle/>
          <a:p>
            <a:pPr marL="12700">
              <a:lnSpc>
                <a:spcPts val="2155"/>
              </a:lnSpc>
            </a:pPr>
            <a:r>
              <a:rPr sz="1800" b="1" spc="-10" dirty="0">
                <a:latin typeface="Microsoft JhengHei UI" panose="020B0604030504040204" pitchFamily="34" charset="-120"/>
                <a:ea typeface="Microsoft JhengHei UI" panose="020B0604030504040204" pitchFamily="34" charset="-120"/>
                <a:cs typeface="新宋体"/>
              </a:rPr>
              <a:t>联系名称</a:t>
            </a:r>
            <a:endParaRPr sz="1800">
              <a:latin typeface="Microsoft JhengHei UI" panose="020B0604030504040204" pitchFamily="34" charset="-120"/>
              <a:ea typeface="Microsoft JhengHei UI" panose="020B0604030504040204" pitchFamily="34" charset="-120"/>
              <a:cs typeface="新宋体"/>
            </a:endParaRPr>
          </a:p>
        </p:txBody>
      </p:sp>
      <p:sp>
        <p:nvSpPr>
          <p:cNvPr id="9" name="object 9"/>
          <p:cNvSpPr/>
          <p:nvPr/>
        </p:nvSpPr>
        <p:spPr>
          <a:xfrm>
            <a:off x="2429141" y="4309871"/>
            <a:ext cx="85725" cy="451484"/>
          </a:xfrm>
          <a:custGeom>
            <a:avLst/>
            <a:gdLst/>
            <a:ahLst/>
            <a:cxnLst/>
            <a:rect l="l" t="t" r="r" b="b"/>
            <a:pathLst>
              <a:path w="85725" h="451485">
                <a:moveTo>
                  <a:pt x="85344" y="85343"/>
                </a:moveTo>
                <a:lnTo>
                  <a:pt x="42672" y="0"/>
                </a:lnTo>
                <a:lnTo>
                  <a:pt x="0" y="85343"/>
                </a:lnTo>
                <a:lnTo>
                  <a:pt x="28194" y="85343"/>
                </a:lnTo>
                <a:lnTo>
                  <a:pt x="28194" y="71627"/>
                </a:lnTo>
                <a:lnTo>
                  <a:pt x="57150" y="71627"/>
                </a:lnTo>
                <a:lnTo>
                  <a:pt x="57150" y="85343"/>
                </a:lnTo>
                <a:lnTo>
                  <a:pt x="85344" y="85343"/>
                </a:lnTo>
                <a:close/>
              </a:path>
              <a:path w="85725" h="451485">
                <a:moveTo>
                  <a:pt x="57150" y="85343"/>
                </a:moveTo>
                <a:lnTo>
                  <a:pt x="57150" y="71627"/>
                </a:lnTo>
                <a:lnTo>
                  <a:pt x="28194" y="71627"/>
                </a:lnTo>
                <a:lnTo>
                  <a:pt x="28194" y="85343"/>
                </a:lnTo>
                <a:lnTo>
                  <a:pt x="57150" y="85343"/>
                </a:lnTo>
                <a:close/>
              </a:path>
              <a:path w="85725" h="451485">
                <a:moveTo>
                  <a:pt x="57150" y="451103"/>
                </a:moveTo>
                <a:lnTo>
                  <a:pt x="57150" y="85343"/>
                </a:lnTo>
                <a:lnTo>
                  <a:pt x="28194" y="85343"/>
                </a:lnTo>
                <a:lnTo>
                  <a:pt x="28194" y="451103"/>
                </a:lnTo>
                <a:lnTo>
                  <a:pt x="57150" y="451103"/>
                </a:lnTo>
                <a:close/>
              </a:path>
            </a:pathLst>
          </a:custGeom>
          <a:solidFill>
            <a:srgbClr val="000000"/>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10" name="object 10"/>
          <p:cNvSpPr/>
          <p:nvPr/>
        </p:nvSpPr>
        <p:spPr>
          <a:xfrm>
            <a:off x="1978037" y="5708141"/>
            <a:ext cx="1033780" cy="372110"/>
          </a:xfrm>
          <a:custGeom>
            <a:avLst/>
            <a:gdLst/>
            <a:ahLst/>
            <a:cxnLst/>
            <a:rect l="l" t="t" r="r" b="b"/>
            <a:pathLst>
              <a:path w="1033780" h="372110">
                <a:moveTo>
                  <a:pt x="0" y="0"/>
                </a:moveTo>
                <a:lnTo>
                  <a:pt x="0" y="371856"/>
                </a:lnTo>
                <a:lnTo>
                  <a:pt x="1033271" y="371856"/>
                </a:lnTo>
                <a:lnTo>
                  <a:pt x="1033271" y="0"/>
                </a:lnTo>
                <a:lnTo>
                  <a:pt x="0" y="0"/>
                </a:lnTo>
                <a:close/>
              </a:path>
            </a:pathLst>
          </a:custGeom>
          <a:solidFill>
            <a:srgbClr val="FFFFFF"/>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11" name="object 11"/>
          <p:cNvSpPr txBox="1"/>
          <p:nvPr/>
        </p:nvSpPr>
        <p:spPr>
          <a:xfrm>
            <a:off x="1978037" y="5708141"/>
            <a:ext cx="1033780" cy="246221"/>
          </a:xfrm>
          <a:prstGeom prst="rect">
            <a:avLst/>
          </a:prstGeom>
          <a:solidFill>
            <a:srgbClr val="FFFFFF"/>
          </a:solidFill>
          <a:ln w="28574">
            <a:solidFill>
              <a:srgbClr val="000000"/>
            </a:solidFill>
          </a:ln>
        </p:spPr>
        <p:txBody>
          <a:bodyPr vert="horz" wrap="square" lIns="0" tIns="0" rIns="0" bIns="0" rtlCol="0">
            <a:spAutoFit/>
          </a:bodyPr>
          <a:lstStyle/>
          <a:p>
            <a:pPr marL="15875">
              <a:lnSpc>
                <a:spcPct val="100000"/>
              </a:lnSpc>
            </a:pPr>
            <a:r>
              <a:rPr sz="1600" b="1" spc="-10" dirty="0">
                <a:latin typeface="Microsoft JhengHei UI" panose="020B0604030504040204" pitchFamily="34" charset="-120"/>
                <a:ea typeface="Microsoft JhengHei UI" panose="020B0604030504040204" pitchFamily="34" charset="-120"/>
                <a:cs typeface="新宋体"/>
              </a:rPr>
              <a:t>实体名</a:t>
            </a:r>
            <a:r>
              <a:rPr sz="1600" b="1" dirty="0">
                <a:latin typeface="Microsoft JhengHei UI" panose="020B0604030504040204" pitchFamily="34" charset="-120"/>
                <a:ea typeface="Microsoft JhengHei UI" panose="020B0604030504040204" pitchFamily="34" charset="-120"/>
                <a:cs typeface="新宋体"/>
              </a:rPr>
              <a:t>称</a:t>
            </a:r>
            <a:r>
              <a:rPr sz="1600" b="1" dirty="0">
                <a:latin typeface="Microsoft JhengHei UI" panose="020B0604030504040204" pitchFamily="34" charset="-120"/>
                <a:ea typeface="Microsoft JhengHei UI" panose="020B0604030504040204" pitchFamily="34" charset="-120"/>
                <a:cs typeface="Arial"/>
              </a:rPr>
              <a:t>2</a:t>
            </a:r>
            <a:endParaRPr sz="1600">
              <a:latin typeface="Microsoft JhengHei UI" panose="020B0604030504040204" pitchFamily="34" charset="-120"/>
              <a:ea typeface="Microsoft JhengHei UI" panose="020B0604030504040204" pitchFamily="34" charset="-120"/>
              <a:cs typeface="Arial"/>
            </a:endParaRPr>
          </a:p>
        </p:txBody>
      </p:sp>
      <p:sp>
        <p:nvSpPr>
          <p:cNvPr id="12" name="object 12"/>
          <p:cNvSpPr/>
          <p:nvPr/>
        </p:nvSpPr>
        <p:spPr>
          <a:xfrm>
            <a:off x="2429141" y="5249417"/>
            <a:ext cx="85725" cy="451484"/>
          </a:xfrm>
          <a:custGeom>
            <a:avLst/>
            <a:gdLst/>
            <a:ahLst/>
            <a:cxnLst/>
            <a:rect l="l" t="t" r="r" b="b"/>
            <a:pathLst>
              <a:path w="85725" h="451485">
                <a:moveTo>
                  <a:pt x="85344" y="364997"/>
                </a:moveTo>
                <a:lnTo>
                  <a:pt x="0" y="364997"/>
                </a:lnTo>
                <a:lnTo>
                  <a:pt x="28194" y="421889"/>
                </a:lnTo>
                <a:lnTo>
                  <a:pt x="28194" y="379475"/>
                </a:lnTo>
                <a:lnTo>
                  <a:pt x="57150" y="379475"/>
                </a:lnTo>
                <a:lnTo>
                  <a:pt x="57150" y="421889"/>
                </a:lnTo>
                <a:lnTo>
                  <a:pt x="85344" y="364997"/>
                </a:lnTo>
                <a:close/>
              </a:path>
              <a:path w="85725" h="451485">
                <a:moveTo>
                  <a:pt x="57150" y="364997"/>
                </a:moveTo>
                <a:lnTo>
                  <a:pt x="57150" y="0"/>
                </a:lnTo>
                <a:lnTo>
                  <a:pt x="28194" y="0"/>
                </a:lnTo>
                <a:lnTo>
                  <a:pt x="28194" y="364997"/>
                </a:lnTo>
                <a:lnTo>
                  <a:pt x="57150" y="364997"/>
                </a:lnTo>
                <a:close/>
              </a:path>
              <a:path w="85725" h="451485">
                <a:moveTo>
                  <a:pt x="57150" y="421889"/>
                </a:moveTo>
                <a:lnTo>
                  <a:pt x="57150" y="379475"/>
                </a:lnTo>
                <a:lnTo>
                  <a:pt x="28194" y="379475"/>
                </a:lnTo>
                <a:lnTo>
                  <a:pt x="28194" y="421889"/>
                </a:lnTo>
                <a:lnTo>
                  <a:pt x="42672" y="451103"/>
                </a:lnTo>
                <a:lnTo>
                  <a:pt x="57150" y="421889"/>
                </a:lnTo>
                <a:close/>
              </a:path>
            </a:pathLst>
          </a:custGeom>
          <a:solidFill>
            <a:srgbClr val="000000"/>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13" name="object 13"/>
          <p:cNvSpPr/>
          <p:nvPr/>
        </p:nvSpPr>
        <p:spPr>
          <a:xfrm>
            <a:off x="3948569" y="3944873"/>
            <a:ext cx="1033780" cy="371475"/>
          </a:xfrm>
          <a:custGeom>
            <a:avLst/>
            <a:gdLst/>
            <a:ahLst/>
            <a:cxnLst/>
            <a:rect l="l" t="t" r="r" b="b"/>
            <a:pathLst>
              <a:path w="1033779" h="371475">
                <a:moveTo>
                  <a:pt x="0" y="0"/>
                </a:moveTo>
                <a:lnTo>
                  <a:pt x="0" y="371094"/>
                </a:lnTo>
                <a:lnTo>
                  <a:pt x="1033272" y="371094"/>
                </a:lnTo>
                <a:lnTo>
                  <a:pt x="1033272" y="0"/>
                </a:lnTo>
                <a:lnTo>
                  <a:pt x="0" y="0"/>
                </a:lnTo>
                <a:close/>
              </a:path>
            </a:pathLst>
          </a:custGeom>
          <a:solidFill>
            <a:srgbClr val="FFFFFF"/>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14" name="object 14"/>
          <p:cNvSpPr txBox="1"/>
          <p:nvPr/>
        </p:nvSpPr>
        <p:spPr>
          <a:xfrm>
            <a:off x="3948569" y="3944873"/>
            <a:ext cx="1033780" cy="246221"/>
          </a:xfrm>
          <a:prstGeom prst="rect">
            <a:avLst/>
          </a:prstGeom>
          <a:solidFill>
            <a:srgbClr val="FFFFFF"/>
          </a:solidFill>
          <a:ln w="28575">
            <a:solidFill>
              <a:srgbClr val="000000"/>
            </a:solidFill>
          </a:ln>
        </p:spPr>
        <p:txBody>
          <a:bodyPr vert="horz" wrap="square" lIns="0" tIns="0" rIns="0" bIns="0" rtlCol="0">
            <a:spAutoFit/>
          </a:bodyPr>
          <a:lstStyle/>
          <a:p>
            <a:pPr marL="15240">
              <a:lnSpc>
                <a:spcPct val="100000"/>
              </a:lnSpc>
            </a:pPr>
            <a:r>
              <a:rPr sz="1600" b="1" spc="-10" dirty="0">
                <a:latin typeface="Microsoft JhengHei UI" panose="020B0604030504040204" pitchFamily="34" charset="-120"/>
                <a:ea typeface="Microsoft JhengHei UI" panose="020B0604030504040204" pitchFamily="34" charset="-120"/>
                <a:cs typeface="新宋体"/>
              </a:rPr>
              <a:t>实体名</a:t>
            </a:r>
            <a:r>
              <a:rPr sz="1600" b="1" dirty="0">
                <a:latin typeface="Microsoft JhengHei UI" panose="020B0604030504040204" pitchFamily="34" charset="-120"/>
                <a:ea typeface="Microsoft JhengHei UI" panose="020B0604030504040204" pitchFamily="34" charset="-120"/>
                <a:cs typeface="新宋体"/>
              </a:rPr>
              <a:t>称</a:t>
            </a:r>
            <a:r>
              <a:rPr sz="1600" b="1" dirty="0">
                <a:latin typeface="Microsoft JhengHei UI" panose="020B0604030504040204" pitchFamily="34" charset="-120"/>
                <a:ea typeface="Microsoft JhengHei UI" panose="020B0604030504040204" pitchFamily="34" charset="-120"/>
                <a:cs typeface="Arial"/>
              </a:rPr>
              <a:t>1</a:t>
            </a:r>
            <a:endParaRPr sz="1600">
              <a:latin typeface="Microsoft JhengHei UI" panose="020B0604030504040204" pitchFamily="34" charset="-120"/>
              <a:ea typeface="Microsoft JhengHei UI" panose="020B0604030504040204" pitchFamily="34" charset="-120"/>
              <a:cs typeface="Arial"/>
            </a:endParaRPr>
          </a:p>
        </p:txBody>
      </p:sp>
      <p:sp>
        <p:nvSpPr>
          <p:cNvPr id="15" name="object 15"/>
          <p:cNvSpPr/>
          <p:nvPr/>
        </p:nvSpPr>
        <p:spPr>
          <a:xfrm>
            <a:off x="3784739" y="4744973"/>
            <a:ext cx="1313180" cy="517525"/>
          </a:xfrm>
          <a:custGeom>
            <a:avLst/>
            <a:gdLst/>
            <a:ahLst/>
            <a:cxnLst/>
            <a:rect l="l" t="t" r="r" b="b"/>
            <a:pathLst>
              <a:path w="1313179" h="517525">
                <a:moveTo>
                  <a:pt x="1312926" y="258317"/>
                </a:moveTo>
                <a:lnTo>
                  <a:pt x="656082" y="0"/>
                </a:lnTo>
                <a:lnTo>
                  <a:pt x="0" y="258318"/>
                </a:lnTo>
                <a:lnTo>
                  <a:pt x="656082" y="517398"/>
                </a:lnTo>
                <a:lnTo>
                  <a:pt x="1312926" y="258317"/>
                </a:lnTo>
                <a:close/>
              </a:path>
            </a:pathLst>
          </a:custGeom>
          <a:solidFill>
            <a:srgbClr val="FFFFFF"/>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16" name="object 16"/>
          <p:cNvSpPr/>
          <p:nvPr/>
        </p:nvSpPr>
        <p:spPr>
          <a:xfrm>
            <a:off x="3784739" y="4744973"/>
            <a:ext cx="1313180" cy="517525"/>
          </a:xfrm>
          <a:custGeom>
            <a:avLst/>
            <a:gdLst/>
            <a:ahLst/>
            <a:cxnLst/>
            <a:rect l="l" t="t" r="r" b="b"/>
            <a:pathLst>
              <a:path w="1313179" h="517525">
                <a:moveTo>
                  <a:pt x="656082" y="0"/>
                </a:moveTo>
                <a:lnTo>
                  <a:pt x="0" y="258318"/>
                </a:lnTo>
                <a:lnTo>
                  <a:pt x="656082" y="517398"/>
                </a:lnTo>
                <a:lnTo>
                  <a:pt x="1312926" y="258317"/>
                </a:lnTo>
                <a:lnTo>
                  <a:pt x="656082" y="0"/>
                </a:lnTo>
                <a:close/>
              </a:path>
            </a:pathLst>
          </a:custGeom>
          <a:ln w="285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17" name="object 17"/>
          <p:cNvSpPr txBox="1"/>
          <p:nvPr/>
        </p:nvSpPr>
        <p:spPr>
          <a:xfrm>
            <a:off x="3961009" y="4886340"/>
            <a:ext cx="939800" cy="267124"/>
          </a:xfrm>
          <a:prstGeom prst="rect">
            <a:avLst/>
          </a:prstGeom>
        </p:spPr>
        <p:txBody>
          <a:bodyPr vert="horz" wrap="square" lIns="0" tIns="0" rIns="0" bIns="0" rtlCol="0">
            <a:spAutoFit/>
          </a:bodyPr>
          <a:lstStyle/>
          <a:p>
            <a:pPr marL="12700">
              <a:lnSpc>
                <a:spcPts val="2155"/>
              </a:lnSpc>
            </a:pPr>
            <a:r>
              <a:rPr sz="1800" b="1" spc="-10" dirty="0">
                <a:latin typeface="Microsoft JhengHei UI" panose="020B0604030504040204" pitchFamily="34" charset="-120"/>
                <a:ea typeface="Microsoft JhengHei UI" panose="020B0604030504040204" pitchFamily="34" charset="-120"/>
                <a:cs typeface="新宋体"/>
              </a:rPr>
              <a:t>联系名称</a:t>
            </a:r>
            <a:endParaRPr sz="1800">
              <a:latin typeface="Microsoft JhengHei UI" panose="020B0604030504040204" pitchFamily="34" charset="-120"/>
              <a:ea typeface="Microsoft JhengHei UI" panose="020B0604030504040204" pitchFamily="34" charset="-120"/>
              <a:cs typeface="新宋体"/>
            </a:endParaRPr>
          </a:p>
        </p:txBody>
      </p:sp>
      <p:sp>
        <p:nvSpPr>
          <p:cNvPr id="18" name="object 18"/>
          <p:cNvSpPr/>
          <p:nvPr/>
        </p:nvSpPr>
        <p:spPr>
          <a:xfrm>
            <a:off x="4398911" y="4303776"/>
            <a:ext cx="86360" cy="450850"/>
          </a:xfrm>
          <a:custGeom>
            <a:avLst/>
            <a:gdLst/>
            <a:ahLst/>
            <a:cxnLst/>
            <a:rect l="l" t="t" r="r" b="b"/>
            <a:pathLst>
              <a:path w="86360" h="450850">
                <a:moveTo>
                  <a:pt x="86106" y="85344"/>
                </a:moveTo>
                <a:lnTo>
                  <a:pt x="42672" y="0"/>
                </a:lnTo>
                <a:lnTo>
                  <a:pt x="0" y="85344"/>
                </a:lnTo>
                <a:lnTo>
                  <a:pt x="28956" y="85344"/>
                </a:lnTo>
                <a:lnTo>
                  <a:pt x="28956" y="70865"/>
                </a:lnTo>
                <a:lnTo>
                  <a:pt x="57150" y="70865"/>
                </a:lnTo>
                <a:lnTo>
                  <a:pt x="57150" y="85344"/>
                </a:lnTo>
                <a:lnTo>
                  <a:pt x="86106" y="85344"/>
                </a:lnTo>
                <a:close/>
              </a:path>
              <a:path w="86360" h="450850">
                <a:moveTo>
                  <a:pt x="57150" y="85344"/>
                </a:moveTo>
                <a:lnTo>
                  <a:pt x="57150" y="70865"/>
                </a:lnTo>
                <a:lnTo>
                  <a:pt x="28956" y="70865"/>
                </a:lnTo>
                <a:lnTo>
                  <a:pt x="28956" y="85344"/>
                </a:lnTo>
                <a:lnTo>
                  <a:pt x="57150" y="85344"/>
                </a:lnTo>
                <a:close/>
              </a:path>
              <a:path w="86360" h="450850">
                <a:moveTo>
                  <a:pt x="57150" y="450341"/>
                </a:moveTo>
                <a:lnTo>
                  <a:pt x="57150" y="85344"/>
                </a:lnTo>
                <a:lnTo>
                  <a:pt x="28956" y="85344"/>
                </a:lnTo>
                <a:lnTo>
                  <a:pt x="28956" y="450341"/>
                </a:lnTo>
                <a:lnTo>
                  <a:pt x="57150" y="450341"/>
                </a:lnTo>
                <a:close/>
              </a:path>
            </a:pathLst>
          </a:custGeom>
          <a:solidFill>
            <a:srgbClr val="000000"/>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19" name="object 19"/>
          <p:cNvSpPr/>
          <p:nvPr/>
        </p:nvSpPr>
        <p:spPr>
          <a:xfrm>
            <a:off x="3948569" y="5702046"/>
            <a:ext cx="1033780" cy="372110"/>
          </a:xfrm>
          <a:custGeom>
            <a:avLst/>
            <a:gdLst/>
            <a:ahLst/>
            <a:cxnLst/>
            <a:rect l="l" t="t" r="r" b="b"/>
            <a:pathLst>
              <a:path w="1033779" h="372110">
                <a:moveTo>
                  <a:pt x="0" y="0"/>
                </a:moveTo>
                <a:lnTo>
                  <a:pt x="0" y="371855"/>
                </a:lnTo>
                <a:lnTo>
                  <a:pt x="1033272" y="371855"/>
                </a:lnTo>
                <a:lnTo>
                  <a:pt x="1033272" y="0"/>
                </a:lnTo>
                <a:lnTo>
                  <a:pt x="0" y="0"/>
                </a:lnTo>
                <a:close/>
              </a:path>
            </a:pathLst>
          </a:custGeom>
          <a:solidFill>
            <a:srgbClr val="FFFFFF"/>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20" name="object 20"/>
          <p:cNvSpPr/>
          <p:nvPr/>
        </p:nvSpPr>
        <p:spPr>
          <a:xfrm>
            <a:off x="3948569" y="5702046"/>
            <a:ext cx="1033780" cy="371475"/>
          </a:xfrm>
          <a:custGeom>
            <a:avLst/>
            <a:gdLst/>
            <a:ahLst/>
            <a:cxnLst/>
            <a:rect l="l" t="t" r="r" b="b"/>
            <a:pathLst>
              <a:path w="1033779" h="371475">
                <a:moveTo>
                  <a:pt x="0" y="0"/>
                </a:moveTo>
                <a:lnTo>
                  <a:pt x="0" y="371094"/>
                </a:lnTo>
                <a:lnTo>
                  <a:pt x="1033272" y="371094"/>
                </a:lnTo>
                <a:lnTo>
                  <a:pt x="1033272" y="0"/>
                </a:lnTo>
                <a:lnTo>
                  <a:pt x="0" y="0"/>
                </a:lnTo>
                <a:close/>
              </a:path>
            </a:pathLst>
          </a:custGeom>
          <a:ln w="285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21" name="object 21"/>
          <p:cNvSpPr txBox="1"/>
          <p:nvPr/>
        </p:nvSpPr>
        <p:spPr>
          <a:xfrm>
            <a:off x="3965581" y="5795680"/>
            <a:ext cx="952500" cy="246221"/>
          </a:xfrm>
          <a:prstGeom prst="rect">
            <a:avLst/>
          </a:prstGeom>
        </p:spPr>
        <p:txBody>
          <a:bodyPr vert="horz" wrap="square" lIns="0" tIns="0" rIns="0" bIns="0" rtlCol="0">
            <a:spAutoFit/>
          </a:bodyPr>
          <a:lstStyle/>
          <a:p>
            <a:pPr marL="12700">
              <a:lnSpc>
                <a:spcPct val="100000"/>
              </a:lnSpc>
            </a:pPr>
            <a:r>
              <a:rPr sz="1600" b="1" spc="-10" dirty="0">
                <a:latin typeface="Microsoft JhengHei UI" panose="020B0604030504040204" pitchFamily="34" charset="-120"/>
                <a:ea typeface="Microsoft JhengHei UI" panose="020B0604030504040204" pitchFamily="34" charset="-120"/>
                <a:cs typeface="新宋体"/>
              </a:rPr>
              <a:t>实体名</a:t>
            </a:r>
            <a:r>
              <a:rPr sz="1600" b="1" dirty="0">
                <a:latin typeface="Microsoft JhengHei UI" panose="020B0604030504040204" pitchFamily="34" charset="-120"/>
                <a:ea typeface="Microsoft JhengHei UI" panose="020B0604030504040204" pitchFamily="34" charset="-120"/>
                <a:cs typeface="新宋体"/>
              </a:rPr>
              <a:t>称</a:t>
            </a:r>
            <a:r>
              <a:rPr sz="1600" b="1" dirty="0">
                <a:latin typeface="Microsoft JhengHei UI" panose="020B0604030504040204" pitchFamily="34" charset="-120"/>
                <a:ea typeface="Microsoft JhengHei UI" panose="020B0604030504040204" pitchFamily="34" charset="-120"/>
                <a:cs typeface="Arial"/>
              </a:rPr>
              <a:t>2</a:t>
            </a:r>
            <a:endParaRPr sz="1600">
              <a:latin typeface="Microsoft JhengHei UI" panose="020B0604030504040204" pitchFamily="34" charset="-120"/>
              <a:ea typeface="Microsoft JhengHei UI" panose="020B0604030504040204" pitchFamily="34" charset="-120"/>
              <a:cs typeface="Arial"/>
            </a:endParaRPr>
          </a:p>
        </p:txBody>
      </p:sp>
      <p:sp>
        <p:nvSpPr>
          <p:cNvPr id="22" name="object 22"/>
          <p:cNvSpPr/>
          <p:nvPr/>
        </p:nvSpPr>
        <p:spPr>
          <a:xfrm>
            <a:off x="4441583" y="5243321"/>
            <a:ext cx="0" cy="451484"/>
          </a:xfrm>
          <a:custGeom>
            <a:avLst/>
            <a:gdLst/>
            <a:ahLst/>
            <a:cxnLst/>
            <a:rect l="l" t="t" r="r" b="b"/>
            <a:pathLst>
              <a:path h="451485">
                <a:moveTo>
                  <a:pt x="0" y="451103"/>
                </a:moveTo>
                <a:lnTo>
                  <a:pt x="0" y="0"/>
                </a:lnTo>
              </a:path>
            </a:pathLst>
          </a:custGeom>
          <a:ln w="285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23" name="object 23"/>
          <p:cNvSpPr/>
          <p:nvPr/>
        </p:nvSpPr>
        <p:spPr>
          <a:xfrm>
            <a:off x="5951867" y="3938015"/>
            <a:ext cx="1033780" cy="372110"/>
          </a:xfrm>
          <a:custGeom>
            <a:avLst/>
            <a:gdLst/>
            <a:ahLst/>
            <a:cxnLst/>
            <a:rect l="l" t="t" r="r" b="b"/>
            <a:pathLst>
              <a:path w="1033779" h="372110">
                <a:moveTo>
                  <a:pt x="0" y="0"/>
                </a:moveTo>
                <a:lnTo>
                  <a:pt x="0" y="371856"/>
                </a:lnTo>
                <a:lnTo>
                  <a:pt x="1033271" y="371856"/>
                </a:lnTo>
                <a:lnTo>
                  <a:pt x="1033271" y="0"/>
                </a:lnTo>
                <a:lnTo>
                  <a:pt x="0" y="0"/>
                </a:lnTo>
                <a:close/>
              </a:path>
            </a:pathLst>
          </a:custGeom>
          <a:solidFill>
            <a:srgbClr val="FFFFFF"/>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24" name="object 24"/>
          <p:cNvSpPr/>
          <p:nvPr/>
        </p:nvSpPr>
        <p:spPr>
          <a:xfrm>
            <a:off x="5951867" y="3938015"/>
            <a:ext cx="1033780" cy="372110"/>
          </a:xfrm>
          <a:custGeom>
            <a:avLst/>
            <a:gdLst/>
            <a:ahLst/>
            <a:cxnLst/>
            <a:rect l="l" t="t" r="r" b="b"/>
            <a:pathLst>
              <a:path w="1033779" h="372110">
                <a:moveTo>
                  <a:pt x="0" y="0"/>
                </a:moveTo>
                <a:lnTo>
                  <a:pt x="0" y="371856"/>
                </a:lnTo>
                <a:lnTo>
                  <a:pt x="1033271" y="371856"/>
                </a:lnTo>
                <a:lnTo>
                  <a:pt x="1033271" y="0"/>
                </a:lnTo>
                <a:lnTo>
                  <a:pt x="0" y="0"/>
                </a:lnTo>
                <a:close/>
              </a:path>
            </a:pathLst>
          </a:custGeom>
          <a:ln w="285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25" name="object 25"/>
          <p:cNvSpPr txBox="1"/>
          <p:nvPr/>
        </p:nvSpPr>
        <p:spPr>
          <a:xfrm>
            <a:off x="5968879" y="4032412"/>
            <a:ext cx="952500" cy="246221"/>
          </a:xfrm>
          <a:prstGeom prst="rect">
            <a:avLst/>
          </a:prstGeom>
        </p:spPr>
        <p:txBody>
          <a:bodyPr vert="horz" wrap="square" lIns="0" tIns="0" rIns="0" bIns="0" rtlCol="0">
            <a:spAutoFit/>
          </a:bodyPr>
          <a:lstStyle/>
          <a:p>
            <a:pPr marL="12700">
              <a:lnSpc>
                <a:spcPct val="100000"/>
              </a:lnSpc>
            </a:pPr>
            <a:r>
              <a:rPr sz="1600" b="1" spc="-10" dirty="0">
                <a:latin typeface="Microsoft JhengHei UI" panose="020B0604030504040204" pitchFamily="34" charset="-120"/>
                <a:ea typeface="Microsoft JhengHei UI" panose="020B0604030504040204" pitchFamily="34" charset="-120"/>
                <a:cs typeface="新宋体"/>
              </a:rPr>
              <a:t>实体名</a:t>
            </a:r>
            <a:r>
              <a:rPr sz="1600" b="1" dirty="0">
                <a:latin typeface="Microsoft JhengHei UI" panose="020B0604030504040204" pitchFamily="34" charset="-120"/>
                <a:ea typeface="Microsoft JhengHei UI" panose="020B0604030504040204" pitchFamily="34" charset="-120"/>
                <a:cs typeface="新宋体"/>
              </a:rPr>
              <a:t>称</a:t>
            </a:r>
            <a:r>
              <a:rPr sz="1600" b="1" dirty="0">
                <a:latin typeface="Microsoft JhengHei UI" panose="020B0604030504040204" pitchFamily="34" charset="-120"/>
                <a:ea typeface="Microsoft JhengHei UI" panose="020B0604030504040204" pitchFamily="34" charset="-120"/>
                <a:cs typeface="Arial"/>
              </a:rPr>
              <a:t>1</a:t>
            </a:r>
            <a:endParaRPr sz="1600">
              <a:latin typeface="Microsoft JhengHei UI" panose="020B0604030504040204" pitchFamily="34" charset="-120"/>
              <a:ea typeface="Microsoft JhengHei UI" panose="020B0604030504040204" pitchFamily="34" charset="-120"/>
              <a:cs typeface="Arial"/>
            </a:endParaRPr>
          </a:p>
        </p:txBody>
      </p:sp>
      <p:sp>
        <p:nvSpPr>
          <p:cNvPr id="26" name="object 26"/>
          <p:cNvSpPr/>
          <p:nvPr/>
        </p:nvSpPr>
        <p:spPr>
          <a:xfrm>
            <a:off x="5788037" y="4738115"/>
            <a:ext cx="1313180" cy="518159"/>
          </a:xfrm>
          <a:custGeom>
            <a:avLst/>
            <a:gdLst/>
            <a:ahLst/>
            <a:cxnLst/>
            <a:rect l="l" t="t" r="r" b="b"/>
            <a:pathLst>
              <a:path w="1313179" h="518160">
                <a:moveTo>
                  <a:pt x="1312926" y="259079"/>
                </a:moveTo>
                <a:lnTo>
                  <a:pt x="656844" y="0"/>
                </a:lnTo>
                <a:lnTo>
                  <a:pt x="0" y="259080"/>
                </a:lnTo>
                <a:lnTo>
                  <a:pt x="656844" y="518159"/>
                </a:lnTo>
                <a:lnTo>
                  <a:pt x="1312926" y="259079"/>
                </a:lnTo>
                <a:close/>
              </a:path>
            </a:pathLst>
          </a:custGeom>
          <a:solidFill>
            <a:srgbClr val="FFFFFF"/>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27" name="object 27"/>
          <p:cNvSpPr/>
          <p:nvPr/>
        </p:nvSpPr>
        <p:spPr>
          <a:xfrm>
            <a:off x="5788037" y="4738115"/>
            <a:ext cx="1313180" cy="518159"/>
          </a:xfrm>
          <a:custGeom>
            <a:avLst/>
            <a:gdLst/>
            <a:ahLst/>
            <a:cxnLst/>
            <a:rect l="l" t="t" r="r" b="b"/>
            <a:pathLst>
              <a:path w="1313179" h="518160">
                <a:moveTo>
                  <a:pt x="656844" y="0"/>
                </a:moveTo>
                <a:lnTo>
                  <a:pt x="0" y="259080"/>
                </a:lnTo>
                <a:lnTo>
                  <a:pt x="656844" y="518159"/>
                </a:lnTo>
                <a:lnTo>
                  <a:pt x="1312926" y="259079"/>
                </a:lnTo>
                <a:lnTo>
                  <a:pt x="656844" y="0"/>
                </a:lnTo>
                <a:close/>
              </a:path>
            </a:pathLst>
          </a:custGeom>
          <a:ln w="285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28" name="object 28"/>
          <p:cNvSpPr txBox="1"/>
          <p:nvPr/>
        </p:nvSpPr>
        <p:spPr>
          <a:xfrm>
            <a:off x="5964307" y="4880244"/>
            <a:ext cx="939800" cy="267124"/>
          </a:xfrm>
          <a:prstGeom prst="rect">
            <a:avLst/>
          </a:prstGeom>
        </p:spPr>
        <p:txBody>
          <a:bodyPr vert="horz" wrap="square" lIns="0" tIns="0" rIns="0" bIns="0" rtlCol="0">
            <a:spAutoFit/>
          </a:bodyPr>
          <a:lstStyle/>
          <a:p>
            <a:pPr marL="12700">
              <a:lnSpc>
                <a:spcPts val="2155"/>
              </a:lnSpc>
            </a:pPr>
            <a:r>
              <a:rPr sz="1800" b="1" spc="-10" dirty="0">
                <a:latin typeface="Microsoft JhengHei UI" panose="020B0604030504040204" pitchFamily="34" charset="-120"/>
                <a:ea typeface="Microsoft JhengHei UI" panose="020B0604030504040204" pitchFamily="34" charset="-120"/>
                <a:cs typeface="新宋体"/>
              </a:rPr>
              <a:t>联系名称</a:t>
            </a:r>
            <a:endParaRPr sz="1800">
              <a:latin typeface="Microsoft JhengHei UI" panose="020B0604030504040204" pitchFamily="34" charset="-120"/>
              <a:ea typeface="Microsoft JhengHei UI" panose="020B0604030504040204" pitchFamily="34" charset="-120"/>
              <a:cs typeface="新宋体"/>
            </a:endParaRPr>
          </a:p>
        </p:txBody>
      </p:sp>
      <p:sp>
        <p:nvSpPr>
          <p:cNvPr id="29" name="object 29"/>
          <p:cNvSpPr/>
          <p:nvPr/>
        </p:nvSpPr>
        <p:spPr>
          <a:xfrm>
            <a:off x="6445643" y="4296917"/>
            <a:ext cx="0" cy="451484"/>
          </a:xfrm>
          <a:custGeom>
            <a:avLst/>
            <a:gdLst/>
            <a:ahLst/>
            <a:cxnLst/>
            <a:rect l="l" t="t" r="r" b="b"/>
            <a:pathLst>
              <a:path h="451485">
                <a:moveTo>
                  <a:pt x="0" y="451103"/>
                </a:moveTo>
                <a:lnTo>
                  <a:pt x="0" y="0"/>
                </a:lnTo>
              </a:path>
            </a:pathLst>
          </a:custGeom>
          <a:ln w="285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30" name="object 30"/>
          <p:cNvSpPr/>
          <p:nvPr/>
        </p:nvSpPr>
        <p:spPr>
          <a:xfrm>
            <a:off x="5951867" y="5695950"/>
            <a:ext cx="1033780" cy="371475"/>
          </a:xfrm>
          <a:custGeom>
            <a:avLst/>
            <a:gdLst/>
            <a:ahLst/>
            <a:cxnLst/>
            <a:rect l="l" t="t" r="r" b="b"/>
            <a:pathLst>
              <a:path w="1033779" h="371475">
                <a:moveTo>
                  <a:pt x="0" y="0"/>
                </a:moveTo>
                <a:lnTo>
                  <a:pt x="0" y="371094"/>
                </a:lnTo>
                <a:lnTo>
                  <a:pt x="1033271" y="371094"/>
                </a:lnTo>
                <a:lnTo>
                  <a:pt x="1033271" y="0"/>
                </a:lnTo>
                <a:lnTo>
                  <a:pt x="0" y="0"/>
                </a:lnTo>
                <a:close/>
              </a:path>
            </a:pathLst>
          </a:custGeom>
          <a:solidFill>
            <a:srgbClr val="FFFFFF"/>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31" name="object 31"/>
          <p:cNvSpPr/>
          <p:nvPr/>
        </p:nvSpPr>
        <p:spPr>
          <a:xfrm>
            <a:off x="5951867" y="5695950"/>
            <a:ext cx="1033780" cy="371475"/>
          </a:xfrm>
          <a:custGeom>
            <a:avLst/>
            <a:gdLst/>
            <a:ahLst/>
            <a:cxnLst/>
            <a:rect l="l" t="t" r="r" b="b"/>
            <a:pathLst>
              <a:path w="1033779" h="371475">
                <a:moveTo>
                  <a:pt x="0" y="0"/>
                </a:moveTo>
                <a:lnTo>
                  <a:pt x="0" y="371094"/>
                </a:lnTo>
                <a:lnTo>
                  <a:pt x="1033271" y="371094"/>
                </a:lnTo>
                <a:lnTo>
                  <a:pt x="1033271" y="0"/>
                </a:lnTo>
                <a:lnTo>
                  <a:pt x="0" y="0"/>
                </a:lnTo>
                <a:close/>
              </a:path>
            </a:pathLst>
          </a:custGeom>
          <a:ln w="285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32" name="object 32"/>
          <p:cNvSpPr txBox="1"/>
          <p:nvPr/>
        </p:nvSpPr>
        <p:spPr>
          <a:xfrm>
            <a:off x="5968879" y="5789584"/>
            <a:ext cx="952500" cy="246221"/>
          </a:xfrm>
          <a:prstGeom prst="rect">
            <a:avLst/>
          </a:prstGeom>
        </p:spPr>
        <p:txBody>
          <a:bodyPr vert="horz" wrap="square" lIns="0" tIns="0" rIns="0" bIns="0" rtlCol="0">
            <a:spAutoFit/>
          </a:bodyPr>
          <a:lstStyle/>
          <a:p>
            <a:pPr marL="12700">
              <a:lnSpc>
                <a:spcPct val="100000"/>
              </a:lnSpc>
            </a:pPr>
            <a:r>
              <a:rPr sz="1600" b="1" spc="-10" dirty="0">
                <a:latin typeface="Microsoft JhengHei UI" panose="020B0604030504040204" pitchFamily="34" charset="-120"/>
                <a:ea typeface="Microsoft JhengHei UI" panose="020B0604030504040204" pitchFamily="34" charset="-120"/>
                <a:cs typeface="新宋体"/>
              </a:rPr>
              <a:t>实体名</a:t>
            </a:r>
            <a:r>
              <a:rPr sz="1600" b="1" dirty="0">
                <a:latin typeface="Microsoft JhengHei UI" panose="020B0604030504040204" pitchFamily="34" charset="-120"/>
                <a:ea typeface="Microsoft JhengHei UI" panose="020B0604030504040204" pitchFamily="34" charset="-120"/>
                <a:cs typeface="新宋体"/>
              </a:rPr>
              <a:t>称</a:t>
            </a:r>
            <a:r>
              <a:rPr sz="1600" b="1" dirty="0">
                <a:latin typeface="Microsoft JhengHei UI" panose="020B0604030504040204" pitchFamily="34" charset="-120"/>
                <a:ea typeface="Microsoft JhengHei UI" panose="020B0604030504040204" pitchFamily="34" charset="-120"/>
                <a:cs typeface="Arial"/>
              </a:rPr>
              <a:t>2</a:t>
            </a:r>
            <a:endParaRPr sz="1600">
              <a:latin typeface="Microsoft JhengHei UI" panose="020B0604030504040204" pitchFamily="34" charset="-120"/>
              <a:ea typeface="Microsoft JhengHei UI" panose="020B0604030504040204" pitchFamily="34" charset="-120"/>
              <a:cs typeface="Arial"/>
            </a:endParaRPr>
          </a:p>
        </p:txBody>
      </p:sp>
      <p:sp>
        <p:nvSpPr>
          <p:cNvPr id="33" name="object 33"/>
          <p:cNvSpPr/>
          <p:nvPr/>
        </p:nvSpPr>
        <p:spPr>
          <a:xfrm>
            <a:off x="6445643" y="5237226"/>
            <a:ext cx="0" cy="450850"/>
          </a:xfrm>
          <a:custGeom>
            <a:avLst/>
            <a:gdLst/>
            <a:ahLst/>
            <a:cxnLst/>
            <a:rect l="l" t="t" r="r" b="b"/>
            <a:pathLst>
              <a:path h="450850">
                <a:moveTo>
                  <a:pt x="0" y="450342"/>
                </a:moveTo>
                <a:lnTo>
                  <a:pt x="0" y="0"/>
                </a:lnTo>
              </a:path>
            </a:pathLst>
          </a:custGeom>
          <a:ln w="285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34" name="object 34"/>
          <p:cNvSpPr txBox="1"/>
          <p:nvPr/>
        </p:nvSpPr>
        <p:spPr>
          <a:xfrm>
            <a:off x="1919611" y="6409625"/>
            <a:ext cx="1076960" cy="369332"/>
          </a:xfrm>
          <a:prstGeom prst="rect">
            <a:avLst/>
          </a:prstGeom>
        </p:spPr>
        <p:txBody>
          <a:bodyPr vert="horz" wrap="square" lIns="0" tIns="0" rIns="0" bIns="0" rtlCol="0">
            <a:spAutoFit/>
          </a:bodyPr>
          <a:lstStyle/>
          <a:p>
            <a:pPr marL="12700">
              <a:lnSpc>
                <a:spcPct val="100000"/>
              </a:lnSpc>
            </a:pPr>
            <a:r>
              <a:rPr sz="2400" b="1" u="heavy" dirty="0">
                <a:solidFill>
                  <a:srgbClr val="3333CC"/>
                </a:solidFill>
                <a:latin typeface="Microsoft JhengHei UI" panose="020B0604030504040204" pitchFamily="34" charset="-120"/>
                <a:ea typeface="Microsoft JhengHei UI" panose="020B0604030504040204" pitchFamily="34" charset="-120"/>
                <a:cs typeface="Arial"/>
              </a:rPr>
              <a:t>1:</a:t>
            </a:r>
            <a:r>
              <a:rPr sz="2400" b="1" u="heavy" spc="-5" dirty="0">
                <a:solidFill>
                  <a:srgbClr val="3333CC"/>
                </a:solidFill>
                <a:latin typeface="Microsoft JhengHei UI" panose="020B0604030504040204" pitchFamily="34" charset="-120"/>
                <a:ea typeface="Microsoft JhengHei UI" panose="020B0604030504040204" pitchFamily="34" charset="-120"/>
                <a:cs typeface="Arial"/>
              </a:rPr>
              <a:t>1</a:t>
            </a:r>
            <a:r>
              <a:rPr sz="2400" b="1" u="heavy" spc="-5" dirty="0">
                <a:solidFill>
                  <a:srgbClr val="3333CC"/>
                </a:solidFill>
                <a:latin typeface="Microsoft JhengHei UI" panose="020B0604030504040204" pitchFamily="34" charset="-120"/>
                <a:ea typeface="Microsoft JhengHei UI" panose="020B0604030504040204" pitchFamily="34" charset="-120"/>
                <a:cs typeface="新宋体"/>
              </a:rPr>
              <a:t>联系</a:t>
            </a:r>
            <a:endParaRPr sz="2400">
              <a:latin typeface="Microsoft JhengHei UI" panose="020B0604030504040204" pitchFamily="34" charset="-120"/>
              <a:ea typeface="Microsoft JhengHei UI" panose="020B0604030504040204" pitchFamily="34" charset="-120"/>
              <a:cs typeface="新宋体"/>
            </a:endParaRPr>
          </a:p>
        </p:txBody>
      </p:sp>
      <p:sp>
        <p:nvSpPr>
          <p:cNvPr id="35" name="object 35"/>
          <p:cNvSpPr txBox="1"/>
          <p:nvPr/>
        </p:nvSpPr>
        <p:spPr>
          <a:xfrm>
            <a:off x="3900811" y="6409625"/>
            <a:ext cx="1178560" cy="369332"/>
          </a:xfrm>
          <a:prstGeom prst="rect">
            <a:avLst/>
          </a:prstGeom>
        </p:spPr>
        <p:txBody>
          <a:bodyPr vert="horz" wrap="square" lIns="0" tIns="0" rIns="0" bIns="0" rtlCol="0">
            <a:spAutoFit/>
          </a:bodyPr>
          <a:lstStyle/>
          <a:p>
            <a:pPr marL="12700">
              <a:lnSpc>
                <a:spcPct val="100000"/>
              </a:lnSpc>
            </a:pPr>
            <a:r>
              <a:rPr sz="2400" b="1" u="heavy" dirty="0">
                <a:solidFill>
                  <a:srgbClr val="3333CC"/>
                </a:solidFill>
                <a:latin typeface="Microsoft JhengHei UI" panose="020B0604030504040204" pitchFamily="34" charset="-120"/>
                <a:ea typeface="Microsoft JhengHei UI" panose="020B0604030504040204" pitchFamily="34" charset="-120"/>
                <a:cs typeface="Arial"/>
              </a:rPr>
              <a:t>1:</a:t>
            </a:r>
            <a:r>
              <a:rPr sz="2400" b="1" u="heavy" spc="5" dirty="0">
                <a:solidFill>
                  <a:srgbClr val="3333CC"/>
                </a:solidFill>
                <a:latin typeface="Microsoft JhengHei UI" panose="020B0604030504040204" pitchFamily="34" charset="-120"/>
                <a:ea typeface="Microsoft JhengHei UI" panose="020B0604030504040204" pitchFamily="34" charset="-120"/>
                <a:cs typeface="Arial"/>
              </a:rPr>
              <a:t>m</a:t>
            </a:r>
            <a:r>
              <a:rPr sz="2400" b="1" u="heavy" spc="-10" dirty="0">
                <a:solidFill>
                  <a:srgbClr val="3333CC"/>
                </a:solidFill>
                <a:latin typeface="Microsoft JhengHei UI" panose="020B0604030504040204" pitchFamily="34" charset="-120"/>
                <a:ea typeface="Microsoft JhengHei UI" panose="020B0604030504040204" pitchFamily="34" charset="-120"/>
                <a:cs typeface="新宋体"/>
              </a:rPr>
              <a:t>联系</a:t>
            </a:r>
            <a:endParaRPr sz="2400">
              <a:latin typeface="Microsoft JhengHei UI" panose="020B0604030504040204" pitchFamily="34" charset="-120"/>
              <a:ea typeface="Microsoft JhengHei UI" panose="020B0604030504040204" pitchFamily="34" charset="-120"/>
              <a:cs typeface="新宋体"/>
            </a:endParaRPr>
          </a:p>
        </p:txBody>
      </p:sp>
      <p:sp>
        <p:nvSpPr>
          <p:cNvPr id="36" name="object 36"/>
          <p:cNvSpPr txBox="1"/>
          <p:nvPr/>
        </p:nvSpPr>
        <p:spPr>
          <a:xfrm>
            <a:off x="5873629" y="6408102"/>
            <a:ext cx="1193800" cy="369332"/>
          </a:xfrm>
          <a:prstGeom prst="rect">
            <a:avLst/>
          </a:prstGeom>
        </p:spPr>
        <p:txBody>
          <a:bodyPr vert="horz" wrap="square" lIns="0" tIns="0" rIns="0" bIns="0" rtlCol="0">
            <a:spAutoFit/>
          </a:bodyPr>
          <a:lstStyle/>
          <a:p>
            <a:pPr marL="12700">
              <a:lnSpc>
                <a:spcPct val="100000"/>
              </a:lnSpc>
            </a:pPr>
            <a:r>
              <a:rPr sz="2400" b="1" u="heavy" dirty="0">
                <a:solidFill>
                  <a:srgbClr val="3333CC"/>
                </a:solidFill>
                <a:latin typeface="Microsoft JhengHei UI" panose="020B0604030504040204" pitchFamily="34" charset="-120"/>
                <a:ea typeface="Microsoft JhengHei UI" panose="020B0604030504040204" pitchFamily="34" charset="-120"/>
                <a:cs typeface="Arial"/>
              </a:rPr>
              <a:t>m:</a:t>
            </a:r>
            <a:r>
              <a:rPr sz="2400" b="1" u="heavy" spc="-5" dirty="0">
                <a:solidFill>
                  <a:srgbClr val="3333CC"/>
                </a:solidFill>
                <a:latin typeface="Microsoft JhengHei UI" panose="020B0604030504040204" pitchFamily="34" charset="-120"/>
                <a:ea typeface="Microsoft JhengHei UI" panose="020B0604030504040204" pitchFamily="34" charset="-120"/>
                <a:cs typeface="Arial"/>
              </a:rPr>
              <a:t>n</a:t>
            </a:r>
            <a:r>
              <a:rPr sz="2400" b="1" u="heavy" spc="-10" dirty="0">
                <a:solidFill>
                  <a:srgbClr val="3333CC"/>
                </a:solidFill>
                <a:latin typeface="Microsoft JhengHei UI" panose="020B0604030504040204" pitchFamily="34" charset="-120"/>
                <a:ea typeface="Microsoft JhengHei UI" panose="020B0604030504040204" pitchFamily="34" charset="-120"/>
                <a:cs typeface="新宋体"/>
              </a:rPr>
              <a:t>联系</a:t>
            </a:r>
            <a:endParaRPr sz="2400">
              <a:latin typeface="Microsoft JhengHei UI" panose="020B0604030504040204" pitchFamily="34" charset="-120"/>
              <a:ea typeface="Microsoft JhengHei UI" panose="020B0604030504040204" pitchFamily="34" charset="-120"/>
              <a:cs typeface="新宋体"/>
            </a:endParaRPr>
          </a:p>
        </p:txBody>
      </p:sp>
      <p:sp>
        <p:nvSpPr>
          <p:cNvPr id="37" name="object 37"/>
          <p:cNvSpPr/>
          <p:nvPr/>
        </p:nvSpPr>
        <p:spPr>
          <a:xfrm>
            <a:off x="8012315" y="3944873"/>
            <a:ext cx="1033780" cy="371475"/>
          </a:xfrm>
          <a:custGeom>
            <a:avLst/>
            <a:gdLst/>
            <a:ahLst/>
            <a:cxnLst/>
            <a:rect l="l" t="t" r="r" b="b"/>
            <a:pathLst>
              <a:path w="1033779" h="371475">
                <a:moveTo>
                  <a:pt x="0" y="0"/>
                </a:moveTo>
                <a:lnTo>
                  <a:pt x="0" y="371094"/>
                </a:lnTo>
                <a:lnTo>
                  <a:pt x="1033272" y="371094"/>
                </a:lnTo>
                <a:lnTo>
                  <a:pt x="1033272" y="0"/>
                </a:lnTo>
                <a:lnTo>
                  <a:pt x="0" y="0"/>
                </a:lnTo>
                <a:close/>
              </a:path>
            </a:pathLst>
          </a:custGeom>
          <a:solidFill>
            <a:srgbClr val="FFFFFF"/>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38" name="object 38"/>
          <p:cNvSpPr/>
          <p:nvPr/>
        </p:nvSpPr>
        <p:spPr>
          <a:xfrm>
            <a:off x="7848486" y="4744973"/>
            <a:ext cx="1313180" cy="517525"/>
          </a:xfrm>
          <a:custGeom>
            <a:avLst/>
            <a:gdLst/>
            <a:ahLst/>
            <a:cxnLst/>
            <a:rect l="l" t="t" r="r" b="b"/>
            <a:pathLst>
              <a:path w="1313179" h="517525">
                <a:moveTo>
                  <a:pt x="1312926" y="258317"/>
                </a:moveTo>
                <a:lnTo>
                  <a:pt x="656844" y="0"/>
                </a:lnTo>
                <a:lnTo>
                  <a:pt x="0" y="258318"/>
                </a:lnTo>
                <a:lnTo>
                  <a:pt x="656844" y="517398"/>
                </a:lnTo>
                <a:lnTo>
                  <a:pt x="1312926" y="258317"/>
                </a:lnTo>
                <a:close/>
              </a:path>
            </a:pathLst>
          </a:custGeom>
          <a:solidFill>
            <a:srgbClr val="FFFFFF"/>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39" name="object 39"/>
          <p:cNvSpPr/>
          <p:nvPr/>
        </p:nvSpPr>
        <p:spPr>
          <a:xfrm>
            <a:off x="7848486" y="4744973"/>
            <a:ext cx="1313180" cy="517525"/>
          </a:xfrm>
          <a:custGeom>
            <a:avLst/>
            <a:gdLst/>
            <a:ahLst/>
            <a:cxnLst/>
            <a:rect l="l" t="t" r="r" b="b"/>
            <a:pathLst>
              <a:path w="1313179" h="517525">
                <a:moveTo>
                  <a:pt x="656844" y="0"/>
                </a:moveTo>
                <a:lnTo>
                  <a:pt x="0" y="258318"/>
                </a:lnTo>
                <a:lnTo>
                  <a:pt x="656844" y="517398"/>
                </a:lnTo>
                <a:lnTo>
                  <a:pt x="1312926" y="258317"/>
                </a:lnTo>
                <a:lnTo>
                  <a:pt x="656844" y="0"/>
                </a:lnTo>
                <a:close/>
              </a:path>
            </a:pathLst>
          </a:custGeom>
          <a:ln w="285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40" name="object 40"/>
          <p:cNvSpPr txBox="1"/>
          <p:nvPr/>
        </p:nvSpPr>
        <p:spPr>
          <a:xfrm>
            <a:off x="8024755" y="4886340"/>
            <a:ext cx="939800" cy="267124"/>
          </a:xfrm>
          <a:prstGeom prst="rect">
            <a:avLst/>
          </a:prstGeom>
        </p:spPr>
        <p:txBody>
          <a:bodyPr vert="horz" wrap="square" lIns="0" tIns="0" rIns="0" bIns="0" rtlCol="0">
            <a:spAutoFit/>
          </a:bodyPr>
          <a:lstStyle/>
          <a:p>
            <a:pPr marL="12700">
              <a:lnSpc>
                <a:spcPts val="2155"/>
              </a:lnSpc>
            </a:pPr>
            <a:r>
              <a:rPr sz="1800" b="1" spc="-10" dirty="0">
                <a:latin typeface="Microsoft JhengHei UI" panose="020B0604030504040204" pitchFamily="34" charset="-120"/>
                <a:ea typeface="Microsoft JhengHei UI" panose="020B0604030504040204" pitchFamily="34" charset="-120"/>
                <a:cs typeface="新宋体"/>
              </a:rPr>
              <a:t>联系名称</a:t>
            </a:r>
            <a:endParaRPr sz="1800">
              <a:latin typeface="Microsoft JhengHei UI" panose="020B0604030504040204" pitchFamily="34" charset="-120"/>
              <a:ea typeface="Microsoft JhengHei UI" panose="020B0604030504040204" pitchFamily="34" charset="-120"/>
              <a:cs typeface="新宋体"/>
            </a:endParaRPr>
          </a:p>
        </p:txBody>
      </p:sp>
      <p:sp>
        <p:nvSpPr>
          <p:cNvPr id="41" name="object 41"/>
          <p:cNvSpPr/>
          <p:nvPr/>
        </p:nvSpPr>
        <p:spPr>
          <a:xfrm>
            <a:off x="8012315" y="5702046"/>
            <a:ext cx="1033780" cy="372110"/>
          </a:xfrm>
          <a:custGeom>
            <a:avLst/>
            <a:gdLst/>
            <a:ahLst/>
            <a:cxnLst/>
            <a:rect l="l" t="t" r="r" b="b"/>
            <a:pathLst>
              <a:path w="1033779" h="372110">
                <a:moveTo>
                  <a:pt x="0" y="0"/>
                </a:moveTo>
                <a:lnTo>
                  <a:pt x="0" y="371855"/>
                </a:lnTo>
                <a:lnTo>
                  <a:pt x="1033272" y="371855"/>
                </a:lnTo>
                <a:lnTo>
                  <a:pt x="1033272" y="0"/>
                </a:lnTo>
                <a:lnTo>
                  <a:pt x="0" y="0"/>
                </a:lnTo>
                <a:close/>
              </a:path>
            </a:pathLst>
          </a:custGeom>
          <a:solidFill>
            <a:srgbClr val="FFFFFF"/>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42" name="object 42"/>
          <p:cNvSpPr/>
          <p:nvPr/>
        </p:nvSpPr>
        <p:spPr>
          <a:xfrm>
            <a:off x="8012315" y="5702046"/>
            <a:ext cx="1033780" cy="371475"/>
          </a:xfrm>
          <a:custGeom>
            <a:avLst/>
            <a:gdLst/>
            <a:ahLst/>
            <a:cxnLst/>
            <a:rect l="l" t="t" r="r" b="b"/>
            <a:pathLst>
              <a:path w="1033779" h="371475">
                <a:moveTo>
                  <a:pt x="0" y="0"/>
                </a:moveTo>
                <a:lnTo>
                  <a:pt x="0" y="371094"/>
                </a:lnTo>
                <a:lnTo>
                  <a:pt x="1033272" y="371094"/>
                </a:lnTo>
                <a:lnTo>
                  <a:pt x="1033272" y="0"/>
                </a:lnTo>
                <a:lnTo>
                  <a:pt x="0" y="0"/>
                </a:lnTo>
                <a:close/>
              </a:path>
            </a:pathLst>
          </a:custGeom>
          <a:ln w="285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43" name="object 43"/>
          <p:cNvSpPr txBox="1"/>
          <p:nvPr/>
        </p:nvSpPr>
        <p:spPr>
          <a:xfrm>
            <a:off x="8030089" y="5795680"/>
            <a:ext cx="952500" cy="246221"/>
          </a:xfrm>
          <a:prstGeom prst="rect">
            <a:avLst/>
          </a:prstGeom>
        </p:spPr>
        <p:txBody>
          <a:bodyPr vert="horz" wrap="square" lIns="0" tIns="0" rIns="0" bIns="0" rtlCol="0">
            <a:spAutoFit/>
          </a:bodyPr>
          <a:lstStyle/>
          <a:p>
            <a:pPr marL="12700">
              <a:lnSpc>
                <a:spcPct val="100000"/>
              </a:lnSpc>
            </a:pPr>
            <a:r>
              <a:rPr sz="1600" b="1" spc="-10" dirty="0">
                <a:latin typeface="Microsoft JhengHei UI" panose="020B0604030504040204" pitchFamily="34" charset="-120"/>
                <a:ea typeface="Microsoft JhengHei UI" panose="020B0604030504040204" pitchFamily="34" charset="-120"/>
                <a:cs typeface="新宋体"/>
              </a:rPr>
              <a:t>实体名</a:t>
            </a:r>
            <a:r>
              <a:rPr sz="1600" b="1" dirty="0">
                <a:latin typeface="Microsoft JhengHei UI" panose="020B0604030504040204" pitchFamily="34" charset="-120"/>
                <a:ea typeface="Microsoft JhengHei UI" panose="020B0604030504040204" pitchFamily="34" charset="-120"/>
                <a:cs typeface="新宋体"/>
              </a:rPr>
              <a:t>称</a:t>
            </a:r>
            <a:r>
              <a:rPr sz="1600" b="1" dirty="0">
                <a:latin typeface="Microsoft JhengHei UI" panose="020B0604030504040204" pitchFamily="34" charset="-120"/>
                <a:ea typeface="Microsoft JhengHei UI" panose="020B0604030504040204" pitchFamily="34" charset="-120"/>
                <a:cs typeface="Arial"/>
              </a:rPr>
              <a:t>2</a:t>
            </a:r>
            <a:endParaRPr sz="1600">
              <a:latin typeface="Microsoft JhengHei UI" panose="020B0604030504040204" pitchFamily="34" charset="-120"/>
              <a:ea typeface="Microsoft JhengHei UI" panose="020B0604030504040204" pitchFamily="34" charset="-120"/>
              <a:cs typeface="Arial"/>
            </a:endParaRPr>
          </a:p>
        </p:txBody>
      </p:sp>
      <p:sp>
        <p:nvSpPr>
          <p:cNvPr id="44" name="object 44"/>
          <p:cNvSpPr/>
          <p:nvPr/>
        </p:nvSpPr>
        <p:spPr>
          <a:xfrm>
            <a:off x="8493138" y="5243321"/>
            <a:ext cx="0" cy="451484"/>
          </a:xfrm>
          <a:custGeom>
            <a:avLst/>
            <a:gdLst/>
            <a:ahLst/>
            <a:cxnLst/>
            <a:rect l="l" t="t" r="r" b="b"/>
            <a:pathLst>
              <a:path h="451485">
                <a:moveTo>
                  <a:pt x="0" y="0"/>
                </a:moveTo>
                <a:lnTo>
                  <a:pt x="0" y="451103"/>
                </a:lnTo>
              </a:path>
            </a:pathLst>
          </a:custGeom>
          <a:ln w="12192">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45" name="object 45"/>
          <p:cNvSpPr/>
          <p:nvPr/>
        </p:nvSpPr>
        <p:spPr>
          <a:xfrm>
            <a:off x="8518652" y="5243321"/>
            <a:ext cx="0" cy="451484"/>
          </a:xfrm>
          <a:custGeom>
            <a:avLst/>
            <a:gdLst/>
            <a:ahLst/>
            <a:cxnLst/>
            <a:rect l="l" t="t" r="r" b="b"/>
            <a:pathLst>
              <a:path h="451485">
                <a:moveTo>
                  <a:pt x="0" y="0"/>
                </a:moveTo>
                <a:lnTo>
                  <a:pt x="0" y="451103"/>
                </a:lnTo>
              </a:path>
            </a:pathLst>
          </a:custGeom>
          <a:ln w="12953">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47" name="object 47"/>
          <p:cNvSpPr txBox="1"/>
          <p:nvPr/>
        </p:nvSpPr>
        <p:spPr>
          <a:xfrm>
            <a:off x="8594731" y="5234587"/>
            <a:ext cx="558800" cy="430887"/>
          </a:xfrm>
          <a:prstGeom prst="rect">
            <a:avLst/>
          </a:prstGeom>
        </p:spPr>
        <p:txBody>
          <a:bodyPr vert="horz" wrap="square" lIns="0" tIns="0" rIns="0" bIns="0" rtlCol="0">
            <a:spAutoFit/>
          </a:bodyPr>
          <a:lstStyle/>
          <a:p>
            <a:pPr marL="13335" marR="5080" indent="-1270">
              <a:lnSpc>
                <a:spcPct val="100000"/>
              </a:lnSpc>
            </a:pPr>
            <a:r>
              <a:rPr sz="1400" b="1" spc="-5" dirty="0">
                <a:solidFill>
                  <a:srgbClr val="3333CC"/>
                </a:solidFill>
                <a:latin typeface="Microsoft JhengHei UI" panose="020B0604030504040204" pitchFamily="34" charset="-120"/>
                <a:ea typeface="Microsoft JhengHei UI" panose="020B0604030504040204" pitchFamily="34" charset="-120"/>
                <a:cs typeface="微软雅黑"/>
              </a:rPr>
              <a:t>完全参 与联系</a:t>
            </a:r>
            <a:endParaRPr sz="1400">
              <a:latin typeface="Microsoft JhengHei UI" panose="020B0604030504040204" pitchFamily="34" charset="-120"/>
              <a:ea typeface="Microsoft JhengHei UI" panose="020B0604030504040204" pitchFamily="34" charset="-120"/>
              <a:cs typeface="微软雅黑"/>
            </a:endParaRPr>
          </a:p>
        </p:txBody>
      </p:sp>
      <p:sp>
        <p:nvSpPr>
          <p:cNvPr id="48" name="object 48"/>
          <p:cNvSpPr txBox="1"/>
          <p:nvPr/>
        </p:nvSpPr>
        <p:spPr>
          <a:xfrm>
            <a:off x="8936862" y="4361327"/>
            <a:ext cx="203835" cy="430887"/>
          </a:xfrm>
          <a:prstGeom prst="rect">
            <a:avLst/>
          </a:prstGeom>
        </p:spPr>
        <p:txBody>
          <a:bodyPr vert="horz" wrap="square" lIns="0" tIns="0" rIns="0" bIns="0" rtlCol="0">
            <a:spAutoFit/>
          </a:bodyPr>
          <a:lstStyle/>
          <a:p>
            <a:pPr marL="13335" marR="5080" indent="-1270">
              <a:lnSpc>
                <a:spcPct val="100000"/>
              </a:lnSpc>
            </a:pPr>
            <a:r>
              <a:rPr sz="1400" b="1" spc="-5" dirty="0">
                <a:solidFill>
                  <a:srgbClr val="3333CC"/>
                </a:solidFill>
                <a:latin typeface="Microsoft JhengHei UI" panose="020B0604030504040204" pitchFamily="34" charset="-120"/>
                <a:ea typeface="Microsoft JhengHei UI" panose="020B0604030504040204" pitchFamily="34" charset="-120"/>
                <a:cs typeface="微软雅黑"/>
              </a:rPr>
              <a:t>参 系</a:t>
            </a:r>
            <a:endParaRPr sz="1400">
              <a:latin typeface="Microsoft JhengHei UI" panose="020B0604030504040204" pitchFamily="34" charset="-120"/>
              <a:ea typeface="Microsoft JhengHei UI" panose="020B0604030504040204" pitchFamily="34" charset="-120"/>
              <a:cs typeface="微软雅黑"/>
            </a:endParaRPr>
          </a:p>
        </p:txBody>
      </p:sp>
      <p:graphicFrame>
        <p:nvGraphicFramePr>
          <p:cNvPr id="46" name="object 46"/>
          <p:cNvGraphicFramePr>
            <a:graphicFrameLocks noGrp="1"/>
          </p:cNvGraphicFramePr>
          <p:nvPr/>
        </p:nvGraphicFramePr>
        <p:xfrm>
          <a:off x="7998028" y="3930586"/>
          <a:ext cx="1033271" cy="809243"/>
        </p:xfrm>
        <a:graphic>
          <a:graphicData uri="http://schemas.openxmlformats.org/drawingml/2006/table">
            <a:tbl>
              <a:tblPr firstRow="1" bandRow="1">
                <a:tableStyleId>{2D5ABB26-0587-4C30-8999-92F81FD0307C}</a:tableStyleId>
              </a:tblPr>
              <a:tblGrid>
                <a:gridCol w="493775">
                  <a:extLst>
                    <a:ext uri="{9D8B030D-6E8A-4147-A177-3AD203B41FA5}">
                      <a16:colId xmlns="" xmlns:a16="http://schemas.microsoft.com/office/drawing/2014/main" val="20000"/>
                    </a:ext>
                  </a:extLst>
                </a:gridCol>
                <a:gridCol w="539496">
                  <a:extLst>
                    <a:ext uri="{9D8B030D-6E8A-4147-A177-3AD203B41FA5}">
                      <a16:colId xmlns="" xmlns:a16="http://schemas.microsoft.com/office/drawing/2014/main" val="20001"/>
                    </a:ext>
                  </a:extLst>
                </a:gridCol>
              </a:tblGrid>
              <a:tr h="371094">
                <a:tc gridSpan="2">
                  <a:txBody>
                    <a:bodyPr/>
                    <a:lstStyle/>
                    <a:p>
                      <a:pPr marL="15875">
                        <a:lnSpc>
                          <a:spcPct val="100000"/>
                        </a:lnSpc>
                      </a:pPr>
                      <a:r>
                        <a:rPr sz="1600" b="1" spc="-5" dirty="0">
                          <a:latin typeface="新宋体"/>
                          <a:cs typeface="新宋体"/>
                        </a:rPr>
                        <a:t>实体名</a:t>
                      </a:r>
                      <a:r>
                        <a:rPr sz="1600" b="1" spc="5" dirty="0">
                          <a:latin typeface="新宋体"/>
                          <a:cs typeface="新宋体"/>
                        </a:rPr>
                        <a:t>称</a:t>
                      </a:r>
                      <a:r>
                        <a:rPr sz="1600" b="1" dirty="0">
                          <a:latin typeface="Arial"/>
                          <a:cs typeface="Arial"/>
                        </a:rPr>
                        <a:t>1</a:t>
                      </a:r>
                      <a:endParaRPr sz="16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FF"/>
                    </a:solidFill>
                  </a:tcPr>
                </a:tc>
                <a:tc hMerge="1">
                  <a:txBody>
                    <a:bodyPr/>
                    <a:lstStyle/>
                    <a:p>
                      <a:endParaRPr/>
                    </a:p>
                  </a:txBody>
                  <a:tcPr marL="0" marR="0" marT="0" marB="0"/>
                </a:tc>
                <a:extLst>
                  <a:ext uri="{0D108BD9-81ED-4DB2-BD59-A6C34878D82A}">
                    <a16:rowId xmlns="" xmlns:a16="http://schemas.microsoft.com/office/drawing/2014/main" val="10000"/>
                  </a:ext>
                </a:extLst>
              </a:tr>
              <a:tr h="438149">
                <a:tc>
                  <a:txBody>
                    <a:bodyPr/>
                    <a:lstStyle/>
                    <a:p>
                      <a:endParaRPr sz="1600">
                        <a:latin typeface="Arial"/>
                        <a:cs typeface="Arial"/>
                      </a:endParaRPr>
                    </a:p>
                  </a:txBody>
                  <a:tcPr marL="0" marR="0" marT="0" marB="0">
                    <a:lnR w="28575">
                      <a:solidFill>
                        <a:srgbClr val="000000"/>
                      </a:solidFill>
                      <a:prstDash val="solid"/>
                    </a:lnR>
                    <a:lnT w="28575">
                      <a:solidFill>
                        <a:srgbClr val="000000"/>
                      </a:solidFill>
                      <a:prstDash val="solid"/>
                    </a:lnT>
                  </a:tcPr>
                </a:tc>
                <a:tc>
                  <a:txBody>
                    <a:bodyPr/>
                    <a:lstStyle/>
                    <a:p>
                      <a:pPr marL="74295" marR="87630" indent="-1270">
                        <a:lnSpc>
                          <a:spcPct val="100000"/>
                        </a:lnSpc>
                      </a:pPr>
                      <a:r>
                        <a:rPr sz="1400" b="1" dirty="0">
                          <a:solidFill>
                            <a:srgbClr val="3333CC"/>
                          </a:solidFill>
                          <a:latin typeface="微软雅黑"/>
                          <a:cs typeface="微软雅黑"/>
                        </a:rPr>
                        <a:t>部分 与联</a:t>
                      </a:r>
                      <a:endParaRPr sz="1400">
                        <a:latin typeface="微软雅黑"/>
                        <a:cs typeface="微软雅黑"/>
                      </a:endParaRPr>
                    </a:p>
                  </a:txBody>
                  <a:tcPr marL="0" marR="0" marT="0" marB="0">
                    <a:lnL w="28575">
                      <a:solidFill>
                        <a:srgbClr val="000000"/>
                      </a:solidFill>
                      <a:prstDash val="solid"/>
                    </a:lnL>
                    <a:lnT w="28575">
                      <a:solidFill>
                        <a:srgbClr val="000000"/>
                      </a:solidFill>
                      <a:prstDash val="solid"/>
                    </a:lnT>
                  </a:tcPr>
                </a:tc>
                <a:extLst>
                  <a:ext uri="{0D108BD9-81ED-4DB2-BD59-A6C34878D82A}">
                    <a16:rowId xmlns="" xmlns:a16="http://schemas.microsoft.com/office/drawing/2014/main" val="10001"/>
                  </a:ext>
                </a:extLst>
              </a:tr>
            </a:tbl>
          </a:graphicData>
        </a:graphic>
      </p:graphicFrame>
      <p:sp>
        <p:nvSpPr>
          <p:cNvPr id="50" name="矩形 49">
            <a:extLst>
              <a:ext uri="{FF2B5EF4-FFF2-40B4-BE49-F238E27FC236}">
                <a16:creationId xmlns="" xmlns:a16="http://schemas.microsoft.com/office/drawing/2014/main" id="{81DDD452-91A7-4FC1-A378-CEE5CF55A18D}"/>
              </a:ext>
            </a:extLst>
          </p:cNvPr>
          <p:cNvSpPr/>
          <p:nvPr/>
        </p:nvSpPr>
        <p:spPr>
          <a:xfrm>
            <a:off x="241300" y="383633"/>
            <a:ext cx="68580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Microsoft JhengHei UI" panose="020B0604030504040204" pitchFamily="34" charset="-120"/>
                <a:ea typeface="Microsoft JhengHei UI" panose="020B0604030504040204" pitchFamily="34" charset="-120"/>
              </a:rPr>
              <a:t>E-R</a:t>
            </a:r>
            <a:r>
              <a:rPr lang="zh-CN" altLang="en-US" sz="2800" b="1" u="dbl" spc="-5" dirty="0">
                <a:solidFill>
                  <a:srgbClr val="000000"/>
                </a:solidFill>
                <a:latin typeface="Microsoft JhengHei UI" panose="020B0604030504040204" pitchFamily="34" charset="-120"/>
                <a:ea typeface="Microsoft JhengHei UI" panose="020B0604030504040204" pitchFamily="34" charset="-120"/>
              </a:rPr>
              <a:t>模型</a:t>
            </a:r>
            <a:r>
              <a:rPr lang="en-US" altLang="zh-CN" sz="2800" b="1" u="dbl" spc="-5" dirty="0">
                <a:solidFill>
                  <a:srgbClr val="000000"/>
                </a:solidFill>
                <a:latin typeface="Microsoft JhengHei UI" panose="020B0604030504040204" pitchFamily="34" charset="-120"/>
                <a:ea typeface="Microsoft JhengHei UI" panose="020B0604030504040204" pitchFamily="34" charset="-120"/>
              </a:rPr>
              <a:t>—</a:t>
            </a:r>
            <a:r>
              <a:rPr lang="zh-CN" altLang="en-US" sz="2800" b="1" u="dbl" spc="-5" dirty="0">
                <a:solidFill>
                  <a:srgbClr val="000000"/>
                </a:solidFill>
                <a:latin typeface="Microsoft JhengHei UI" panose="020B0604030504040204" pitchFamily="34" charset="-120"/>
                <a:ea typeface="Microsoft JhengHei UI" panose="020B0604030504040204" pitchFamily="34" charset="-120"/>
              </a:rPr>
              <a:t>表达方法之</a:t>
            </a:r>
            <a:r>
              <a:rPr lang="en-US" altLang="zh-CN" sz="2800" b="1" u="dbl" spc="-5" dirty="0">
                <a:solidFill>
                  <a:srgbClr val="000000"/>
                </a:solidFill>
                <a:latin typeface="Microsoft JhengHei UI" panose="020B0604030504040204" pitchFamily="34" charset="-120"/>
                <a:ea typeface="Microsoft JhengHei UI" panose="020B0604030504040204" pitchFamily="34" charset="-120"/>
              </a:rPr>
              <a:t>Chen</a:t>
            </a:r>
            <a:r>
              <a:rPr lang="zh-CN" altLang="en-US" sz="2800" b="1" u="dbl" spc="-5" dirty="0">
                <a:solidFill>
                  <a:srgbClr val="000000"/>
                </a:solidFill>
                <a:latin typeface="Microsoft JhengHei UI" panose="020B0604030504040204" pitchFamily="34" charset="-120"/>
                <a:ea typeface="Microsoft JhengHei UI" panose="020B0604030504040204" pitchFamily="34" charset="-120"/>
              </a:rPr>
              <a:t>方法</a:t>
            </a:r>
            <a:endParaRPr lang="zh-CN" altLang="en-US" sz="2400" u="dbl" dirty="0">
              <a:latin typeface="Microsoft JhengHei UI" panose="020B0604030504040204" pitchFamily="34" charset="-12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bject 44"/>
          <p:cNvSpPr txBox="1">
            <a:spLocks noGrp="1"/>
          </p:cNvSpPr>
          <p:nvPr>
            <p:ph type="title"/>
          </p:nvPr>
        </p:nvSpPr>
        <p:spPr>
          <a:xfrm>
            <a:off x="1048118" y="387604"/>
            <a:ext cx="8597163" cy="338682"/>
          </a:xfrm>
          <a:prstGeom prst="rect">
            <a:avLst/>
          </a:prstGeom>
        </p:spPr>
        <p:txBody>
          <a:bodyPr vert="horz" wrap="square" lIns="0" tIns="0" rIns="0" bIns="0" rtlCol="0">
            <a:spAutoFit/>
          </a:bodyPr>
          <a:lstStyle/>
          <a:p>
            <a:pPr>
              <a:lnSpc>
                <a:spcPct val="119700"/>
              </a:lnSpc>
            </a:pPr>
            <a:r>
              <a:rPr sz="2000" spc="-5" dirty="0">
                <a:solidFill>
                  <a:srgbClr val="FFFFFF"/>
                </a:solidFill>
              </a:rPr>
              <a:t>E-</a:t>
            </a:r>
            <a:r>
              <a:rPr sz="2000" spc="-10" dirty="0">
                <a:solidFill>
                  <a:srgbClr val="FFFFFF"/>
                </a:solidFill>
              </a:rPr>
              <a:t>R</a:t>
            </a:r>
            <a:r>
              <a:rPr sz="2000" spc="-5" dirty="0">
                <a:solidFill>
                  <a:srgbClr val="FFFFFF"/>
                </a:solidFill>
                <a:cs typeface="华文中宋"/>
              </a:rPr>
              <a:t>模型表达方法之</a:t>
            </a:r>
            <a:r>
              <a:rPr sz="2000" spc="-5" dirty="0">
                <a:solidFill>
                  <a:srgbClr val="FFFFFF"/>
                </a:solidFill>
              </a:rPr>
              <a:t>chen</a:t>
            </a:r>
            <a:r>
              <a:rPr sz="2000" dirty="0">
                <a:solidFill>
                  <a:srgbClr val="FFFFFF"/>
                </a:solidFill>
                <a:cs typeface="华文中宋"/>
              </a:rPr>
              <a:t>方法 </a:t>
            </a:r>
            <a:r>
              <a:rPr sz="2000" spc="-5" dirty="0">
                <a:solidFill>
                  <a:srgbClr val="FFFFFF"/>
                </a:solidFill>
              </a:rPr>
              <a:t>(3)Che</a:t>
            </a:r>
            <a:r>
              <a:rPr sz="2000" spc="-10" dirty="0">
                <a:solidFill>
                  <a:srgbClr val="FFFFFF"/>
                </a:solidFill>
              </a:rPr>
              <a:t>n</a:t>
            </a:r>
            <a:r>
              <a:rPr sz="2000" spc="-5" dirty="0">
                <a:solidFill>
                  <a:srgbClr val="FFFFFF"/>
                </a:solidFill>
                <a:cs typeface="华文中宋"/>
              </a:rPr>
              <a:t>方法中不</a:t>
            </a:r>
            <a:r>
              <a:rPr sz="2000" dirty="0">
                <a:solidFill>
                  <a:srgbClr val="FFFFFF"/>
                </a:solidFill>
                <a:cs typeface="华文中宋"/>
              </a:rPr>
              <a:t>同</a:t>
            </a:r>
            <a:r>
              <a:rPr sz="2000" spc="-10" dirty="0">
                <a:solidFill>
                  <a:srgbClr val="FFFFFF"/>
                </a:solidFill>
              </a:rPr>
              <a:t>“</a:t>
            </a:r>
            <a:r>
              <a:rPr sz="2000" spc="-5" dirty="0">
                <a:solidFill>
                  <a:srgbClr val="FFFFFF"/>
                </a:solidFill>
                <a:cs typeface="华文中宋"/>
              </a:rPr>
              <a:t>联</a:t>
            </a:r>
            <a:r>
              <a:rPr sz="2000" dirty="0">
                <a:solidFill>
                  <a:srgbClr val="FFFFFF"/>
                </a:solidFill>
                <a:cs typeface="华文中宋"/>
              </a:rPr>
              <a:t>系</a:t>
            </a:r>
            <a:r>
              <a:rPr sz="2000" spc="-10" dirty="0">
                <a:solidFill>
                  <a:srgbClr val="FFFFFF"/>
                </a:solidFill>
              </a:rPr>
              <a:t>”</a:t>
            </a:r>
            <a:r>
              <a:rPr sz="2000" spc="-5" dirty="0">
                <a:solidFill>
                  <a:srgbClr val="FFFFFF"/>
                </a:solidFill>
                <a:cs typeface="华文中宋"/>
              </a:rPr>
              <a:t>的区分方法</a:t>
            </a:r>
            <a:endParaRPr sz="2000">
              <a:cs typeface="华文中宋"/>
            </a:endParaRPr>
          </a:p>
        </p:txBody>
      </p:sp>
      <p:sp>
        <p:nvSpPr>
          <p:cNvPr id="3" name="object 3"/>
          <p:cNvSpPr txBox="1">
            <a:spLocks noGrp="1"/>
          </p:cNvSpPr>
          <p:nvPr>
            <p:ph type="body" idx="4294967295"/>
          </p:nvPr>
        </p:nvSpPr>
        <p:spPr>
          <a:xfrm>
            <a:off x="850900" y="1497974"/>
            <a:ext cx="8699500" cy="1956767"/>
          </a:xfrm>
          <a:prstGeom prst="rect">
            <a:avLst/>
          </a:prstGeom>
        </p:spPr>
        <p:txBody>
          <a:bodyPr vert="horz" wrap="square" lIns="0" tIns="53163" rIns="0" bIns="0" rtlCol="0">
            <a:spAutoFit/>
          </a:bodyPr>
          <a:lstStyle/>
          <a:p>
            <a:pPr marL="133350">
              <a:lnSpc>
                <a:spcPct val="100000"/>
              </a:lnSpc>
            </a:pPr>
            <a:r>
              <a:rPr sz="2000" spc="-5" dirty="0">
                <a:solidFill>
                  <a:srgbClr val="000000"/>
                </a:solidFill>
                <a:latin typeface="Microsoft JhengHei UI" panose="020B0604030504040204" pitchFamily="34" charset="-120"/>
                <a:ea typeface="Microsoft JhengHei UI" panose="020B0604030504040204" pitchFamily="34" charset="-120"/>
              </a:rPr>
              <a:t>1:1,</a:t>
            </a:r>
            <a:r>
              <a:rPr sz="2000" spc="5" dirty="0">
                <a:solidFill>
                  <a:srgbClr val="000000"/>
                </a:solidFill>
                <a:latin typeface="Microsoft JhengHei UI" panose="020B0604030504040204" pitchFamily="34" charset="-120"/>
                <a:ea typeface="Microsoft JhengHei UI" panose="020B0604030504040204" pitchFamily="34" charset="-120"/>
              </a:rPr>
              <a:t> </a:t>
            </a:r>
            <a:r>
              <a:rPr sz="2000" spc="-5" dirty="0">
                <a:solidFill>
                  <a:srgbClr val="000000"/>
                </a:solidFill>
                <a:latin typeface="Microsoft JhengHei UI" panose="020B0604030504040204" pitchFamily="34" charset="-120"/>
                <a:ea typeface="Microsoft JhengHei UI" panose="020B0604030504040204" pitchFamily="34" charset="-120"/>
              </a:rPr>
              <a:t>1:m,</a:t>
            </a:r>
            <a:r>
              <a:rPr sz="2000" spc="5" dirty="0">
                <a:solidFill>
                  <a:srgbClr val="000000"/>
                </a:solidFill>
                <a:latin typeface="Microsoft JhengHei UI" panose="020B0604030504040204" pitchFamily="34" charset="-120"/>
                <a:ea typeface="Microsoft JhengHei UI" panose="020B0604030504040204" pitchFamily="34" charset="-120"/>
              </a:rPr>
              <a:t> </a:t>
            </a:r>
            <a:r>
              <a:rPr sz="2000" spc="-5" dirty="0">
                <a:solidFill>
                  <a:srgbClr val="000000"/>
                </a:solidFill>
                <a:latin typeface="Microsoft JhengHei UI" panose="020B0604030504040204" pitchFamily="34" charset="-120"/>
                <a:ea typeface="Microsoft JhengHei UI" panose="020B0604030504040204" pitchFamily="34" charset="-120"/>
              </a:rPr>
              <a:t>m:n的联系也可以如下区分：</a:t>
            </a:r>
            <a:endParaRPr sz="2000" dirty="0">
              <a:latin typeface="Microsoft JhengHei UI" panose="020B0604030504040204" pitchFamily="34" charset="-120"/>
              <a:ea typeface="Microsoft JhengHei UI" panose="020B0604030504040204" pitchFamily="34" charset="-120"/>
            </a:endParaRPr>
          </a:p>
          <a:p>
            <a:pPr marL="419100" indent="-285750">
              <a:lnSpc>
                <a:spcPct val="100000"/>
              </a:lnSpc>
              <a:spcBef>
                <a:spcPts val="725"/>
              </a:spcBef>
              <a:buFont typeface="Wingdings" panose="05000000000000000000" pitchFamily="2" charset="2"/>
              <a:buChar char="Ø"/>
            </a:pPr>
            <a:r>
              <a:rPr sz="2000" u="heavy" spc="-5" dirty="0">
                <a:solidFill>
                  <a:srgbClr val="CC0000"/>
                </a:solidFill>
                <a:latin typeface="Microsoft JhengHei UI" panose="020B0604030504040204" pitchFamily="34" charset="-120"/>
                <a:ea typeface="Microsoft JhengHei UI" panose="020B0604030504040204" pitchFamily="34" charset="-120"/>
              </a:rPr>
              <a:t>1端实体-直线旁标1</a:t>
            </a:r>
            <a:endParaRPr sz="2000" dirty="0">
              <a:latin typeface="Microsoft JhengHei UI" panose="020B0604030504040204" pitchFamily="34" charset="-120"/>
              <a:ea typeface="Microsoft JhengHei UI" panose="020B0604030504040204" pitchFamily="34" charset="-120"/>
              <a:cs typeface="Wingdings"/>
            </a:endParaRPr>
          </a:p>
          <a:p>
            <a:pPr marL="419100" marR="5080" indent="-285750">
              <a:lnSpc>
                <a:spcPct val="130300"/>
              </a:lnSpc>
              <a:buFont typeface="Wingdings" panose="05000000000000000000" pitchFamily="2" charset="2"/>
              <a:buChar char="Ø"/>
            </a:pPr>
            <a:r>
              <a:rPr sz="2000" u="heavy" spc="-5" dirty="0" err="1">
                <a:solidFill>
                  <a:srgbClr val="CC0000"/>
                </a:solidFill>
                <a:latin typeface="Microsoft JhengHei UI" panose="020B0604030504040204" pitchFamily="34" charset="-120"/>
                <a:ea typeface="Microsoft JhengHei UI" panose="020B0604030504040204" pitchFamily="34" charset="-120"/>
              </a:rPr>
              <a:t>多端实体-直线旁标m或n</a:t>
            </a:r>
            <a:r>
              <a:rPr sz="2000" spc="-5" dirty="0">
                <a:solidFill>
                  <a:srgbClr val="CC0000"/>
                </a:solidFill>
                <a:latin typeface="Microsoft JhengHei UI" panose="020B0604030504040204" pitchFamily="34" charset="-120"/>
                <a:ea typeface="Microsoft JhengHei UI" panose="020B0604030504040204" pitchFamily="34" charset="-120"/>
              </a:rPr>
              <a:t> </a:t>
            </a:r>
            <a:r>
              <a:rPr sz="2000" spc="-5" dirty="0">
                <a:solidFill>
                  <a:srgbClr val="000000"/>
                </a:solidFill>
                <a:latin typeface="Microsoft JhengHei UI" panose="020B0604030504040204" pitchFamily="34" charset="-120"/>
                <a:ea typeface="Microsoft JhengHei UI" panose="020B0604030504040204" pitchFamily="34" charset="-120"/>
              </a:rPr>
              <a:t>完全/部分参与联系也可以标注</a:t>
            </a:r>
            <a:r>
              <a:rPr sz="2000" spc="-5" dirty="0">
                <a:solidFill>
                  <a:srgbClr val="CC0000"/>
                </a:solidFill>
                <a:latin typeface="Microsoft JhengHei UI" panose="020B0604030504040204" pitchFamily="34" charset="-120"/>
                <a:ea typeface="Microsoft JhengHei UI" panose="020B0604030504040204" pitchFamily="34" charset="-120"/>
              </a:rPr>
              <a:t>最小基数..最大基数</a:t>
            </a:r>
            <a:r>
              <a:rPr sz="2000" spc="-5" dirty="0">
                <a:solidFill>
                  <a:srgbClr val="000000"/>
                </a:solidFill>
                <a:latin typeface="Microsoft JhengHei UI" panose="020B0604030504040204" pitchFamily="34" charset="-120"/>
                <a:ea typeface="Microsoft JhengHei UI" panose="020B0604030504040204" pitchFamily="34" charset="-120"/>
              </a:rPr>
              <a:t>进行区分，最小基数0 的为部分参与联系，最小基数1的为完全参与联系</a:t>
            </a:r>
            <a:endParaRPr sz="2000" dirty="0">
              <a:latin typeface="Microsoft JhengHei UI" panose="020B0604030504040204" pitchFamily="34" charset="-120"/>
              <a:ea typeface="Microsoft JhengHei UI" panose="020B0604030504040204" pitchFamily="34" charset="-120"/>
              <a:cs typeface="Wingdings"/>
            </a:endParaRPr>
          </a:p>
          <a:p>
            <a:pPr marL="419100" indent="-285750">
              <a:lnSpc>
                <a:spcPct val="100000"/>
              </a:lnSpc>
              <a:spcBef>
                <a:spcPts val="720"/>
              </a:spcBef>
              <a:buFont typeface="Wingdings" panose="05000000000000000000" pitchFamily="2" charset="2"/>
              <a:buChar char="Ø"/>
            </a:pPr>
            <a:r>
              <a:rPr sz="2000" u="heavy" spc="-5" dirty="0">
                <a:solidFill>
                  <a:srgbClr val="CC0000"/>
                </a:solidFill>
                <a:latin typeface="Microsoft JhengHei UI" panose="020B0604030504040204" pitchFamily="34" charset="-120"/>
                <a:ea typeface="Microsoft JhengHei UI" panose="020B0604030504040204" pitchFamily="34" charset="-120"/>
              </a:rPr>
              <a:t>直线旁标1..1,</a:t>
            </a:r>
            <a:r>
              <a:rPr sz="2000" b="0" u="heavy" spc="85" dirty="0">
                <a:solidFill>
                  <a:srgbClr val="CC0000"/>
                </a:solidFill>
                <a:latin typeface="Microsoft JhengHei UI" panose="020B0604030504040204" pitchFamily="34" charset="-120"/>
                <a:ea typeface="Microsoft JhengHei UI" panose="020B0604030504040204" pitchFamily="34" charset="-120"/>
                <a:cs typeface="Times New Roman"/>
              </a:rPr>
              <a:t> </a:t>
            </a:r>
            <a:r>
              <a:rPr sz="2000" u="heavy" spc="-5" dirty="0">
                <a:solidFill>
                  <a:srgbClr val="CC0000"/>
                </a:solidFill>
                <a:latin typeface="Microsoft JhengHei UI" panose="020B0604030504040204" pitchFamily="34" charset="-120"/>
                <a:ea typeface="Microsoft JhengHei UI" panose="020B0604030504040204" pitchFamily="34" charset="-120"/>
              </a:rPr>
              <a:t>0..1,</a:t>
            </a:r>
            <a:r>
              <a:rPr sz="2000" b="0" u="heavy" spc="85" dirty="0">
                <a:solidFill>
                  <a:srgbClr val="CC0000"/>
                </a:solidFill>
                <a:latin typeface="Microsoft JhengHei UI" panose="020B0604030504040204" pitchFamily="34" charset="-120"/>
                <a:ea typeface="Microsoft JhengHei UI" panose="020B0604030504040204" pitchFamily="34" charset="-120"/>
                <a:cs typeface="Times New Roman"/>
              </a:rPr>
              <a:t> </a:t>
            </a:r>
            <a:r>
              <a:rPr sz="2000" u="heavy" spc="-5" dirty="0">
                <a:solidFill>
                  <a:srgbClr val="CC0000"/>
                </a:solidFill>
                <a:latin typeface="Microsoft JhengHei UI" panose="020B0604030504040204" pitchFamily="34" charset="-120"/>
                <a:ea typeface="Microsoft JhengHei UI" panose="020B0604030504040204" pitchFamily="34" charset="-120"/>
              </a:rPr>
              <a:t>1..m,</a:t>
            </a:r>
            <a:r>
              <a:rPr sz="2000" b="0" u="heavy" spc="85" dirty="0">
                <a:solidFill>
                  <a:srgbClr val="CC0000"/>
                </a:solidFill>
                <a:latin typeface="Microsoft JhengHei UI" panose="020B0604030504040204" pitchFamily="34" charset="-120"/>
                <a:ea typeface="Microsoft JhengHei UI" panose="020B0604030504040204" pitchFamily="34" charset="-120"/>
                <a:cs typeface="Times New Roman"/>
              </a:rPr>
              <a:t> </a:t>
            </a:r>
            <a:r>
              <a:rPr sz="2000" u="heavy" spc="-5" dirty="0">
                <a:solidFill>
                  <a:srgbClr val="CC0000"/>
                </a:solidFill>
                <a:latin typeface="Microsoft JhengHei UI" panose="020B0604030504040204" pitchFamily="34" charset="-120"/>
                <a:ea typeface="Microsoft JhengHei UI" panose="020B0604030504040204" pitchFamily="34" charset="-120"/>
              </a:rPr>
              <a:t>0..m</a:t>
            </a:r>
            <a:r>
              <a:rPr sz="2000" spc="-5" dirty="0">
                <a:solidFill>
                  <a:srgbClr val="000000"/>
                </a:solidFill>
                <a:latin typeface="Microsoft JhengHei UI" panose="020B0604030504040204" pitchFamily="34" charset="-120"/>
                <a:ea typeface="Microsoft JhengHei UI" panose="020B0604030504040204" pitchFamily="34" charset="-120"/>
              </a:rPr>
              <a:t>：</a:t>
            </a:r>
            <a:endParaRPr sz="2000" dirty="0">
              <a:latin typeface="Microsoft JhengHei UI" panose="020B0604030504040204" pitchFamily="34" charset="-120"/>
              <a:ea typeface="Microsoft JhengHei UI" panose="020B0604030504040204" pitchFamily="34" charset="-120"/>
              <a:cs typeface="Times New Roman"/>
            </a:endParaRPr>
          </a:p>
        </p:txBody>
      </p:sp>
      <p:sp>
        <p:nvSpPr>
          <p:cNvPr id="4" name="object 4"/>
          <p:cNvSpPr/>
          <p:nvPr/>
        </p:nvSpPr>
        <p:spPr>
          <a:xfrm>
            <a:off x="1870595" y="4687823"/>
            <a:ext cx="1033780" cy="371475"/>
          </a:xfrm>
          <a:custGeom>
            <a:avLst/>
            <a:gdLst/>
            <a:ahLst/>
            <a:cxnLst/>
            <a:rect l="l" t="t" r="r" b="b"/>
            <a:pathLst>
              <a:path w="1033780" h="371475">
                <a:moveTo>
                  <a:pt x="0" y="0"/>
                </a:moveTo>
                <a:lnTo>
                  <a:pt x="0" y="371094"/>
                </a:lnTo>
                <a:lnTo>
                  <a:pt x="1033272" y="371094"/>
                </a:lnTo>
                <a:lnTo>
                  <a:pt x="1033272" y="0"/>
                </a:lnTo>
                <a:lnTo>
                  <a:pt x="0" y="0"/>
                </a:lnTo>
                <a:close/>
              </a:path>
            </a:pathLst>
          </a:custGeom>
          <a:solidFill>
            <a:srgbClr val="FFFFFF"/>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5" name="object 5"/>
          <p:cNvSpPr/>
          <p:nvPr/>
        </p:nvSpPr>
        <p:spPr>
          <a:xfrm>
            <a:off x="1706765" y="5487923"/>
            <a:ext cx="1313180" cy="517525"/>
          </a:xfrm>
          <a:custGeom>
            <a:avLst/>
            <a:gdLst/>
            <a:ahLst/>
            <a:cxnLst/>
            <a:rect l="l" t="t" r="r" b="b"/>
            <a:pathLst>
              <a:path w="1313180" h="517525">
                <a:moveTo>
                  <a:pt x="1312926" y="258317"/>
                </a:moveTo>
                <a:lnTo>
                  <a:pt x="656082" y="0"/>
                </a:lnTo>
                <a:lnTo>
                  <a:pt x="0" y="258318"/>
                </a:lnTo>
                <a:lnTo>
                  <a:pt x="656082" y="517398"/>
                </a:lnTo>
                <a:lnTo>
                  <a:pt x="1312926" y="258317"/>
                </a:lnTo>
                <a:close/>
              </a:path>
            </a:pathLst>
          </a:custGeom>
          <a:solidFill>
            <a:srgbClr val="FFFFFF"/>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6" name="object 6"/>
          <p:cNvSpPr/>
          <p:nvPr/>
        </p:nvSpPr>
        <p:spPr>
          <a:xfrm>
            <a:off x="1706765" y="5487923"/>
            <a:ext cx="1313180" cy="517525"/>
          </a:xfrm>
          <a:custGeom>
            <a:avLst/>
            <a:gdLst/>
            <a:ahLst/>
            <a:cxnLst/>
            <a:rect l="l" t="t" r="r" b="b"/>
            <a:pathLst>
              <a:path w="1313180" h="517525">
                <a:moveTo>
                  <a:pt x="656082" y="0"/>
                </a:moveTo>
                <a:lnTo>
                  <a:pt x="0" y="258318"/>
                </a:lnTo>
                <a:lnTo>
                  <a:pt x="656082" y="517398"/>
                </a:lnTo>
                <a:lnTo>
                  <a:pt x="1312926" y="258317"/>
                </a:lnTo>
                <a:lnTo>
                  <a:pt x="656082" y="0"/>
                </a:lnTo>
                <a:close/>
              </a:path>
            </a:pathLst>
          </a:custGeom>
          <a:ln w="285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7" name="object 7"/>
          <p:cNvSpPr txBox="1"/>
          <p:nvPr/>
        </p:nvSpPr>
        <p:spPr>
          <a:xfrm>
            <a:off x="1883035" y="5629290"/>
            <a:ext cx="939800" cy="267124"/>
          </a:xfrm>
          <a:prstGeom prst="rect">
            <a:avLst/>
          </a:prstGeom>
        </p:spPr>
        <p:txBody>
          <a:bodyPr vert="horz" wrap="square" lIns="0" tIns="0" rIns="0" bIns="0" rtlCol="0">
            <a:spAutoFit/>
          </a:bodyPr>
          <a:lstStyle/>
          <a:p>
            <a:pPr marL="12700">
              <a:lnSpc>
                <a:spcPts val="2155"/>
              </a:lnSpc>
            </a:pPr>
            <a:r>
              <a:rPr sz="1800" b="1" spc="-10" dirty="0">
                <a:latin typeface="Microsoft JhengHei UI" panose="020B0604030504040204" pitchFamily="34" charset="-120"/>
                <a:ea typeface="Microsoft JhengHei UI" panose="020B0604030504040204" pitchFamily="34" charset="-120"/>
                <a:cs typeface="新宋体"/>
              </a:rPr>
              <a:t>联系名称</a:t>
            </a:r>
            <a:endParaRPr sz="1800">
              <a:latin typeface="Microsoft JhengHei UI" panose="020B0604030504040204" pitchFamily="34" charset="-120"/>
              <a:ea typeface="Microsoft JhengHei UI" panose="020B0604030504040204" pitchFamily="34" charset="-120"/>
              <a:cs typeface="新宋体"/>
            </a:endParaRPr>
          </a:p>
        </p:txBody>
      </p:sp>
      <p:sp>
        <p:nvSpPr>
          <p:cNvPr id="8" name="object 8"/>
          <p:cNvSpPr/>
          <p:nvPr/>
        </p:nvSpPr>
        <p:spPr>
          <a:xfrm>
            <a:off x="1870595" y="6444996"/>
            <a:ext cx="1033780" cy="372110"/>
          </a:xfrm>
          <a:custGeom>
            <a:avLst/>
            <a:gdLst/>
            <a:ahLst/>
            <a:cxnLst/>
            <a:rect l="l" t="t" r="r" b="b"/>
            <a:pathLst>
              <a:path w="1033780" h="372109">
                <a:moveTo>
                  <a:pt x="0" y="0"/>
                </a:moveTo>
                <a:lnTo>
                  <a:pt x="0" y="371855"/>
                </a:lnTo>
                <a:lnTo>
                  <a:pt x="1033272" y="371855"/>
                </a:lnTo>
                <a:lnTo>
                  <a:pt x="1033272" y="0"/>
                </a:lnTo>
                <a:lnTo>
                  <a:pt x="0" y="0"/>
                </a:lnTo>
                <a:close/>
              </a:path>
            </a:pathLst>
          </a:custGeom>
          <a:solidFill>
            <a:srgbClr val="FFFFFF"/>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9" name="object 9"/>
          <p:cNvSpPr/>
          <p:nvPr/>
        </p:nvSpPr>
        <p:spPr>
          <a:xfrm>
            <a:off x="1869833" y="6444996"/>
            <a:ext cx="1034415" cy="371475"/>
          </a:xfrm>
          <a:custGeom>
            <a:avLst/>
            <a:gdLst/>
            <a:ahLst/>
            <a:cxnLst/>
            <a:rect l="l" t="t" r="r" b="b"/>
            <a:pathLst>
              <a:path w="1034414" h="371475">
                <a:moveTo>
                  <a:pt x="0" y="0"/>
                </a:moveTo>
                <a:lnTo>
                  <a:pt x="0" y="371094"/>
                </a:lnTo>
                <a:lnTo>
                  <a:pt x="1034034" y="371094"/>
                </a:lnTo>
                <a:lnTo>
                  <a:pt x="1034034" y="0"/>
                </a:lnTo>
                <a:lnTo>
                  <a:pt x="0" y="0"/>
                </a:lnTo>
                <a:close/>
              </a:path>
            </a:pathLst>
          </a:custGeom>
          <a:ln w="28574">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10" name="object 10"/>
          <p:cNvSpPr txBox="1"/>
          <p:nvPr/>
        </p:nvSpPr>
        <p:spPr>
          <a:xfrm>
            <a:off x="1887607" y="6538629"/>
            <a:ext cx="952500" cy="246221"/>
          </a:xfrm>
          <a:prstGeom prst="rect">
            <a:avLst/>
          </a:prstGeom>
        </p:spPr>
        <p:txBody>
          <a:bodyPr vert="horz" wrap="square" lIns="0" tIns="0" rIns="0" bIns="0" rtlCol="0">
            <a:spAutoFit/>
          </a:bodyPr>
          <a:lstStyle/>
          <a:p>
            <a:pPr marL="12700">
              <a:lnSpc>
                <a:spcPct val="100000"/>
              </a:lnSpc>
            </a:pPr>
            <a:r>
              <a:rPr sz="1600" b="1" spc="-10" dirty="0">
                <a:latin typeface="Microsoft JhengHei UI" panose="020B0604030504040204" pitchFamily="34" charset="-120"/>
                <a:ea typeface="Microsoft JhengHei UI" panose="020B0604030504040204" pitchFamily="34" charset="-120"/>
                <a:cs typeface="新宋体"/>
              </a:rPr>
              <a:t>实体名</a:t>
            </a:r>
            <a:r>
              <a:rPr sz="1600" b="1" dirty="0">
                <a:latin typeface="Microsoft JhengHei UI" panose="020B0604030504040204" pitchFamily="34" charset="-120"/>
                <a:ea typeface="Microsoft JhengHei UI" panose="020B0604030504040204" pitchFamily="34" charset="-120"/>
                <a:cs typeface="新宋体"/>
              </a:rPr>
              <a:t>称</a:t>
            </a:r>
            <a:r>
              <a:rPr sz="1600" b="1" dirty="0">
                <a:latin typeface="Microsoft JhengHei UI" panose="020B0604030504040204" pitchFamily="34" charset="-120"/>
                <a:ea typeface="Microsoft JhengHei UI" panose="020B0604030504040204" pitchFamily="34" charset="-120"/>
                <a:cs typeface="Arial"/>
              </a:rPr>
              <a:t>2</a:t>
            </a:r>
            <a:endParaRPr sz="1600">
              <a:latin typeface="Microsoft JhengHei UI" panose="020B0604030504040204" pitchFamily="34" charset="-120"/>
              <a:ea typeface="Microsoft JhengHei UI" panose="020B0604030504040204" pitchFamily="34" charset="-120"/>
              <a:cs typeface="Arial"/>
            </a:endParaRPr>
          </a:p>
        </p:txBody>
      </p:sp>
      <p:sp>
        <p:nvSpPr>
          <p:cNvPr id="11" name="object 11"/>
          <p:cNvSpPr/>
          <p:nvPr/>
        </p:nvSpPr>
        <p:spPr>
          <a:xfrm>
            <a:off x="2363609" y="5986271"/>
            <a:ext cx="0" cy="451484"/>
          </a:xfrm>
          <a:custGeom>
            <a:avLst/>
            <a:gdLst/>
            <a:ahLst/>
            <a:cxnLst/>
            <a:rect l="l" t="t" r="r" b="b"/>
            <a:pathLst>
              <a:path h="451485">
                <a:moveTo>
                  <a:pt x="0" y="451103"/>
                </a:moveTo>
                <a:lnTo>
                  <a:pt x="0" y="0"/>
                </a:lnTo>
              </a:path>
            </a:pathLst>
          </a:custGeom>
          <a:ln w="285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12" name="object 12"/>
          <p:cNvSpPr/>
          <p:nvPr/>
        </p:nvSpPr>
        <p:spPr>
          <a:xfrm>
            <a:off x="3827411" y="4680965"/>
            <a:ext cx="1034415" cy="372110"/>
          </a:xfrm>
          <a:custGeom>
            <a:avLst/>
            <a:gdLst/>
            <a:ahLst/>
            <a:cxnLst/>
            <a:rect l="l" t="t" r="r" b="b"/>
            <a:pathLst>
              <a:path w="1034414" h="372110">
                <a:moveTo>
                  <a:pt x="0" y="0"/>
                </a:moveTo>
                <a:lnTo>
                  <a:pt x="0" y="371856"/>
                </a:lnTo>
                <a:lnTo>
                  <a:pt x="1034034" y="371856"/>
                </a:lnTo>
                <a:lnTo>
                  <a:pt x="1034034" y="0"/>
                </a:lnTo>
                <a:lnTo>
                  <a:pt x="0" y="0"/>
                </a:lnTo>
                <a:close/>
              </a:path>
            </a:pathLst>
          </a:custGeom>
          <a:solidFill>
            <a:srgbClr val="FFFFFF"/>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13" name="object 13"/>
          <p:cNvSpPr/>
          <p:nvPr/>
        </p:nvSpPr>
        <p:spPr>
          <a:xfrm>
            <a:off x="3664343" y="5481065"/>
            <a:ext cx="1313180" cy="518159"/>
          </a:xfrm>
          <a:custGeom>
            <a:avLst/>
            <a:gdLst/>
            <a:ahLst/>
            <a:cxnLst/>
            <a:rect l="l" t="t" r="r" b="b"/>
            <a:pathLst>
              <a:path w="1313179" h="518160">
                <a:moveTo>
                  <a:pt x="1312926" y="259079"/>
                </a:moveTo>
                <a:lnTo>
                  <a:pt x="656082" y="0"/>
                </a:lnTo>
                <a:lnTo>
                  <a:pt x="0" y="259080"/>
                </a:lnTo>
                <a:lnTo>
                  <a:pt x="656082" y="518159"/>
                </a:lnTo>
                <a:lnTo>
                  <a:pt x="1312926" y="259079"/>
                </a:lnTo>
                <a:close/>
              </a:path>
            </a:pathLst>
          </a:custGeom>
          <a:solidFill>
            <a:srgbClr val="FFFFFF"/>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14" name="object 14"/>
          <p:cNvSpPr/>
          <p:nvPr/>
        </p:nvSpPr>
        <p:spPr>
          <a:xfrm>
            <a:off x="3664343" y="5481065"/>
            <a:ext cx="1313180" cy="518159"/>
          </a:xfrm>
          <a:custGeom>
            <a:avLst/>
            <a:gdLst/>
            <a:ahLst/>
            <a:cxnLst/>
            <a:rect l="l" t="t" r="r" b="b"/>
            <a:pathLst>
              <a:path w="1313179" h="518160">
                <a:moveTo>
                  <a:pt x="656082" y="0"/>
                </a:moveTo>
                <a:lnTo>
                  <a:pt x="0" y="259080"/>
                </a:lnTo>
                <a:lnTo>
                  <a:pt x="656082" y="518159"/>
                </a:lnTo>
                <a:lnTo>
                  <a:pt x="1312926" y="259079"/>
                </a:lnTo>
                <a:lnTo>
                  <a:pt x="656082" y="0"/>
                </a:lnTo>
                <a:close/>
              </a:path>
            </a:pathLst>
          </a:custGeom>
          <a:ln w="285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15" name="object 15"/>
          <p:cNvSpPr txBox="1"/>
          <p:nvPr/>
        </p:nvSpPr>
        <p:spPr>
          <a:xfrm>
            <a:off x="3840613" y="5623194"/>
            <a:ext cx="939800" cy="267124"/>
          </a:xfrm>
          <a:prstGeom prst="rect">
            <a:avLst/>
          </a:prstGeom>
        </p:spPr>
        <p:txBody>
          <a:bodyPr vert="horz" wrap="square" lIns="0" tIns="0" rIns="0" bIns="0" rtlCol="0">
            <a:spAutoFit/>
          </a:bodyPr>
          <a:lstStyle/>
          <a:p>
            <a:pPr marL="12700">
              <a:lnSpc>
                <a:spcPts val="2155"/>
              </a:lnSpc>
            </a:pPr>
            <a:r>
              <a:rPr sz="1800" b="1" spc="-10" dirty="0">
                <a:latin typeface="Microsoft JhengHei UI" panose="020B0604030504040204" pitchFamily="34" charset="-120"/>
                <a:ea typeface="Microsoft JhengHei UI" panose="020B0604030504040204" pitchFamily="34" charset="-120"/>
                <a:cs typeface="新宋体"/>
              </a:rPr>
              <a:t>联系名称</a:t>
            </a:r>
            <a:endParaRPr sz="1800">
              <a:latin typeface="Microsoft JhengHei UI" panose="020B0604030504040204" pitchFamily="34" charset="-120"/>
              <a:ea typeface="Microsoft JhengHei UI" panose="020B0604030504040204" pitchFamily="34" charset="-120"/>
              <a:cs typeface="新宋体"/>
            </a:endParaRPr>
          </a:p>
        </p:txBody>
      </p:sp>
      <p:sp>
        <p:nvSpPr>
          <p:cNvPr id="16" name="object 16"/>
          <p:cNvSpPr/>
          <p:nvPr/>
        </p:nvSpPr>
        <p:spPr>
          <a:xfrm>
            <a:off x="3827411" y="6438900"/>
            <a:ext cx="1034415" cy="371475"/>
          </a:xfrm>
          <a:custGeom>
            <a:avLst/>
            <a:gdLst/>
            <a:ahLst/>
            <a:cxnLst/>
            <a:rect l="l" t="t" r="r" b="b"/>
            <a:pathLst>
              <a:path w="1034414" h="371475">
                <a:moveTo>
                  <a:pt x="0" y="0"/>
                </a:moveTo>
                <a:lnTo>
                  <a:pt x="0" y="371094"/>
                </a:lnTo>
                <a:lnTo>
                  <a:pt x="1034034" y="371094"/>
                </a:lnTo>
                <a:lnTo>
                  <a:pt x="1034034" y="0"/>
                </a:lnTo>
                <a:lnTo>
                  <a:pt x="0" y="0"/>
                </a:lnTo>
                <a:close/>
              </a:path>
            </a:pathLst>
          </a:custGeom>
          <a:solidFill>
            <a:srgbClr val="FFFFFF"/>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17" name="object 17"/>
          <p:cNvSpPr/>
          <p:nvPr/>
        </p:nvSpPr>
        <p:spPr>
          <a:xfrm>
            <a:off x="3827411" y="6438900"/>
            <a:ext cx="1033780" cy="371475"/>
          </a:xfrm>
          <a:custGeom>
            <a:avLst/>
            <a:gdLst/>
            <a:ahLst/>
            <a:cxnLst/>
            <a:rect l="l" t="t" r="r" b="b"/>
            <a:pathLst>
              <a:path w="1033779" h="371475">
                <a:moveTo>
                  <a:pt x="0" y="0"/>
                </a:moveTo>
                <a:lnTo>
                  <a:pt x="0" y="371094"/>
                </a:lnTo>
                <a:lnTo>
                  <a:pt x="1033272" y="371094"/>
                </a:lnTo>
                <a:lnTo>
                  <a:pt x="1033272" y="0"/>
                </a:lnTo>
                <a:lnTo>
                  <a:pt x="0" y="0"/>
                </a:lnTo>
                <a:close/>
              </a:path>
            </a:pathLst>
          </a:custGeom>
          <a:ln w="285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18" name="object 18"/>
          <p:cNvSpPr txBox="1"/>
          <p:nvPr/>
        </p:nvSpPr>
        <p:spPr>
          <a:xfrm>
            <a:off x="3845185" y="6532534"/>
            <a:ext cx="952500" cy="246221"/>
          </a:xfrm>
          <a:prstGeom prst="rect">
            <a:avLst/>
          </a:prstGeom>
        </p:spPr>
        <p:txBody>
          <a:bodyPr vert="horz" wrap="square" lIns="0" tIns="0" rIns="0" bIns="0" rtlCol="0">
            <a:spAutoFit/>
          </a:bodyPr>
          <a:lstStyle/>
          <a:p>
            <a:pPr marL="12700">
              <a:lnSpc>
                <a:spcPct val="100000"/>
              </a:lnSpc>
            </a:pPr>
            <a:r>
              <a:rPr sz="1600" b="1" spc="-10" dirty="0">
                <a:latin typeface="Microsoft JhengHei UI" panose="020B0604030504040204" pitchFamily="34" charset="-120"/>
                <a:ea typeface="Microsoft JhengHei UI" panose="020B0604030504040204" pitchFamily="34" charset="-120"/>
                <a:cs typeface="新宋体"/>
              </a:rPr>
              <a:t>实体名</a:t>
            </a:r>
            <a:r>
              <a:rPr sz="1600" b="1" dirty="0">
                <a:latin typeface="Microsoft JhengHei UI" panose="020B0604030504040204" pitchFamily="34" charset="-120"/>
                <a:ea typeface="Microsoft JhengHei UI" panose="020B0604030504040204" pitchFamily="34" charset="-120"/>
                <a:cs typeface="新宋体"/>
              </a:rPr>
              <a:t>称</a:t>
            </a:r>
            <a:r>
              <a:rPr sz="1600" b="1" dirty="0">
                <a:latin typeface="Microsoft JhengHei UI" panose="020B0604030504040204" pitchFamily="34" charset="-120"/>
                <a:ea typeface="Microsoft JhengHei UI" panose="020B0604030504040204" pitchFamily="34" charset="-120"/>
                <a:cs typeface="Arial"/>
              </a:rPr>
              <a:t>2</a:t>
            </a:r>
            <a:endParaRPr sz="1600">
              <a:latin typeface="Microsoft JhengHei UI" panose="020B0604030504040204" pitchFamily="34" charset="-120"/>
              <a:ea typeface="Microsoft JhengHei UI" panose="020B0604030504040204" pitchFamily="34" charset="-120"/>
              <a:cs typeface="Arial"/>
            </a:endParaRPr>
          </a:p>
        </p:txBody>
      </p:sp>
      <p:sp>
        <p:nvSpPr>
          <p:cNvPr id="19" name="object 19"/>
          <p:cNvSpPr/>
          <p:nvPr/>
        </p:nvSpPr>
        <p:spPr>
          <a:xfrm>
            <a:off x="4321187" y="5980176"/>
            <a:ext cx="0" cy="450850"/>
          </a:xfrm>
          <a:custGeom>
            <a:avLst/>
            <a:gdLst/>
            <a:ahLst/>
            <a:cxnLst/>
            <a:rect l="l" t="t" r="r" b="b"/>
            <a:pathLst>
              <a:path h="450850">
                <a:moveTo>
                  <a:pt x="0" y="450341"/>
                </a:moveTo>
                <a:lnTo>
                  <a:pt x="0" y="0"/>
                </a:lnTo>
              </a:path>
            </a:pathLst>
          </a:custGeom>
          <a:ln w="285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20" name="object 20"/>
          <p:cNvSpPr/>
          <p:nvPr/>
        </p:nvSpPr>
        <p:spPr>
          <a:xfrm>
            <a:off x="5843663" y="4674870"/>
            <a:ext cx="1033780" cy="372110"/>
          </a:xfrm>
          <a:custGeom>
            <a:avLst/>
            <a:gdLst/>
            <a:ahLst/>
            <a:cxnLst/>
            <a:rect l="l" t="t" r="r" b="b"/>
            <a:pathLst>
              <a:path w="1033779" h="372110">
                <a:moveTo>
                  <a:pt x="0" y="0"/>
                </a:moveTo>
                <a:lnTo>
                  <a:pt x="0" y="371856"/>
                </a:lnTo>
                <a:lnTo>
                  <a:pt x="1033272" y="371855"/>
                </a:lnTo>
                <a:lnTo>
                  <a:pt x="1033272" y="0"/>
                </a:lnTo>
                <a:lnTo>
                  <a:pt x="0" y="0"/>
                </a:lnTo>
                <a:close/>
              </a:path>
            </a:pathLst>
          </a:custGeom>
          <a:solidFill>
            <a:srgbClr val="FFFFFF"/>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21" name="object 21"/>
          <p:cNvSpPr/>
          <p:nvPr/>
        </p:nvSpPr>
        <p:spPr>
          <a:xfrm>
            <a:off x="5679833" y="5474970"/>
            <a:ext cx="1313180" cy="517525"/>
          </a:xfrm>
          <a:custGeom>
            <a:avLst/>
            <a:gdLst/>
            <a:ahLst/>
            <a:cxnLst/>
            <a:rect l="l" t="t" r="r" b="b"/>
            <a:pathLst>
              <a:path w="1313179" h="517525">
                <a:moveTo>
                  <a:pt x="1312926" y="259079"/>
                </a:moveTo>
                <a:lnTo>
                  <a:pt x="656844" y="0"/>
                </a:lnTo>
                <a:lnTo>
                  <a:pt x="0" y="259080"/>
                </a:lnTo>
                <a:lnTo>
                  <a:pt x="656844" y="517398"/>
                </a:lnTo>
                <a:lnTo>
                  <a:pt x="1312926" y="259079"/>
                </a:lnTo>
                <a:close/>
              </a:path>
            </a:pathLst>
          </a:custGeom>
          <a:solidFill>
            <a:srgbClr val="FFFFFF"/>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22" name="object 22"/>
          <p:cNvSpPr/>
          <p:nvPr/>
        </p:nvSpPr>
        <p:spPr>
          <a:xfrm>
            <a:off x="5679833" y="5474970"/>
            <a:ext cx="1313180" cy="517525"/>
          </a:xfrm>
          <a:custGeom>
            <a:avLst/>
            <a:gdLst/>
            <a:ahLst/>
            <a:cxnLst/>
            <a:rect l="l" t="t" r="r" b="b"/>
            <a:pathLst>
              <a:path w="1313179" h="517525">
                <a:moveTo>
                  <a:pt x="656844" y="0"/>
                </a:moveTo>
                <a:lnTo>
                  <a:pt x="0" y="259080"/>
                </a:lnTo>
                <a:lnTo>
                  <a:pt x="656844" y="517398"/>
                </a:lnTo>
                <a:lnTo>
                  <a:pt x="1312926" y="259079"/>
                </a:lnTo>
                <a:lnTo>
                  <a:pt x="656844" y="0"/>
                </a:lnTo>
                <a:close/>
              </a:path>
            </a:pathLst>
          </a:custGeom>
          <a:ln w="285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23" name="object 23"/>
          <p:cNvSpPr txBox="1"/>
          <p:nvPr/>
        </p:nvSpPr>
        <p:spPr>
          <a:xfrm>
            <a:off x="5856103" y="5617098"/>
            <a:ext cx="939800" cy="267124"/>
          </a:xfrm>
          <a:prstGeom prst="rect">
            <a:avLst/>
          </a:prstGeom>
        </p:spPr>
        <p:txBody>
          <a:bodyPr vert="horz" wrap="square" lIns="0" tIns="0" rIns="0" bIns="0" rtlCol="0">
            <a:spAutoFit/>
          </a:bodyPr>
          <a:lstStyle/>
          <a:p>
            <a:pPr marL="12700">
              <a:lnSpc>
                <a:spcPts val="2155"/>
              </a:lnSpc>
            </a:pPr>
            <a:r>
              <a:rPr sz="1800" b="1" spc="-10" dirty="0">
                <a:latin typeface="Microsoft JhengHei UI" panose="020B0604030504040204" pitchFamily="34" charset="-120"/>
                <a:ea typeface="Microsoft JhengHei UI" panose="020B0604030504040204" pitchFamily="34" charset="-120"/>
                <a:cs typeface="新宋体"/>
              </a:rPr>
              <a:t>联系名称</a:t>
            </a:r>
            <a:endParaRPr sz="1800">
              <a:latin typeface="Microsoft JhengHei UI" panose="020B0604030504040204" pitchFamily="34" charset="-120"/>
              <a:ea typeface="Microsoft JhengHei UI" panose="020B0604030504040204" pitchFamily="34" charset="-120"/>
              <a:cs typeface="新宋体"/>
            </a:endParaRPr>
          </a:p>
        </p:txBody>
      </p:sp>
      <p:sp>
        <p:nvSpPr>
          <p:cNvPr id="24" name="object 24"/>
          <p:cNvSpPr/>
          <p:nvPr/>
        </p:nvSpPr>
        <p:spPr>
          <a:xfrm>
            <a:off x="5843663" y="6432041"/>
            <a:ext cx="1033780" cy="372110"/>
          </a:xfrm>
          <a:custGeom>
            <a:avLst/>
            <a:gdLst/>
            <a:ahLst/>
            <a:cxnLst/>
            <a:rect l="l" t="t" r="r" b="b"/>
            <a:pathLst>
              <a:path w="1033779" h="372109">
                <a:moveTo>
                  <a:pt x="0" y="0"/>
                </a:moveTo>
                <a:lnTo>
                  <a:pt x="0" y="371856"/>
                </a:lnTo>
                <a:lnTo>
                  <a:pt x="1033271" y="371856"/>
                </a:lnTo>
                <a:lnTo>
                  <a:pt x="1033271" y="0"/>
                </a:lnTo>
                <a:lnTo>
                  <a:pt x="0" y="0"/>
                </a:lnTo>
                <a:close/>
              </a:path>
            </a:pathLst>
          </a:custGeom>
          <a:solidFill>
            <a:srgbClr val="FFFFFF"/>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25" name="object 25"/>
          <p:cNvSpPr/>
          <p:nvPr/>
        </p:nvSpPr>
        <p:spPr>
          <a:xfrm>
            <a:off x="5843663" y="6432041"/>
            <a:ext cx="1033780" cy="372110"/>
          </a:xfrm>
          <a:custGeom>
            <a:avLst/>
            <a:gdLst/>
            <a:ahLst/>
            <a:cxnLst/>
            <a:rect l="l" t="t" r="r" b="b"/>
            <a:pathLst>
              <a:path w="1033779" h="372109">
                <a:moveTo>
                  <a:pt x="0" y="0"/>
                </a:moveTo>
                <a:lnTo>
                  <a:pt x="0" y="371856"/>
                </a:lnTo>
                <a:lnTo>
                  <a:pt x="1033271" y="371856"/>
                </a:lnTo>
                <a:lnTo>
                  <a:pt x="1033271" y="0"/>
                </a:lnTo>
                <a:lnTo>
                  <a:pt x="0" y="0"/>
                </a:lnTo>
                <a:close/>
              </a:path>
            </a:pathLst>
          </a:custGeom>
          <a:ln w="285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26" name="object 26"/>
          <p:cNvSpPr txBox="1"/>
          <p:nvPr/>
        </p:nvSpPr>
        <p:spPr>
          <a:xfrm>
            <a:off x="5861437" y="6526438"/>
            <a:ext cx="952500" cy="246221"/>
          </a:xfrm>
          <a:prstGeom prst="rect">
            <a:avLst/>
          </a:prstGeom>
        </p:spPr>
        <p:txBody>
          <a:bodyPr vert="horz" wrap="square" lIns="0" tIns="0" rIns="0" bIns="0" rtlCol="0">
            <a:spAutoFit/>
          </a:bodyPr>
          <a:lstStyle/>
          <a:p>
            <a:pPr marL="12700">
              <a:lnSpc>
                <a:spcPct val="100000"/>
              </a:lnSpc>
            </a:pPr>
            <a:r>
              <a:rPr sz="1600" b="1" spc="-10" dirty="0">
                <a:latin typeface="Microsoft JhengHei UI" panose="020B0604030504040204" pitchFamily="34" charset="-120"/>
                <a:ea typeface="Microsoft JhengHei UI" panose="020B0604030504040204" pitchFamily="34" charset="-120"/>
                <a:cs typeface="新宋体"/>
              </a:rPr>
              <a:t>实体名</a:t>
            </a:r>
            <a:r>
              <a:rPr sz="1600" b="1" dirty="0">
                <a:latin typeface="Microsoft JhengHei UI" panose="020B0604030504040204" pitchFamily="34" charset="-120"/>
                <a:ea typeface="Microsoft JhengHei UI" panose="020B0604030504040204" pitchFamily="34" charset="-120"/>
                <a:cs typeface="新宋体"/>
              </a:rPr>
              <a:t>称</a:t>
            </a:r>
            <a:r>
              <a:rPr sz="1600" b="1" dirty="0">
                <a:latin typeface="Microsoft JhengHei UI" panose="020B0604030504040204" pitchFamily="34" charset="-120"/>
                <a:ea typeface="Microsoft JhengHei UI" panose="020B0604030504040204" pitchFamily="34" charset="-120"/>
                <a:cs typeface="Arial"/>
              </a:rPr>
              <a:t>2</a:t>
            </a:r>
            <a:endParaRPr sz="1600">
              <a:latin typeface="Microsoft JhengHei UI" panose="020B0604030504040204" pitchFamily="34" charset="-120"/>
              <a:ea typeface="Microsoft JhengHei UI" panose="020B0604030504040204" pitchFamily="34" charset="-120"/>
              <a:cs typeface="Arial"/>
            </a:endParaRPr>
          </a:p>
        </p:txBody>
      </p:sp>
      <p:sp>
        <p:nvSpPr>
          <p:cNvPr id="27" name="object 27"/>
          <p:cNvSpPr/>
          <p:nvPr/>
        </p:nvSpPr>
        <p:spPr>
          <a:xfrm>
            <a:off x="6337427" y="5973317"/>
            <a:ext cx="0" cy="451484"/>
          </a:xfrm>
          <a:custGeom>
            <a:avLst/>
            <a:gdLst/>
            <a:ahLst/>
            <a:cxnLst/>
            <a:rect l="l" t="t" r="r" b="b"/>
            <a:pathLst>
              <a:path h="451485">
                <a:moveTo>
                  <a:pt x="0" y="451104"/>
                </a:moveTo>
                <a:lnTo>
                  <a:pt x="0" y="0"/>
                </a:lnTo>
              </a:path>
            </a:pathLst>
          </a:custGeom>
          <a:ln w="285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31" name="object 31"/>
          <p:cNvSpPr txBox="1"/>
          <p:nvPr/>
        </p:nvSpPr>
        <p:spPr>
          <a:xfrm>
            <a:off x="2430920" y="6154863"/>
            <a:ext cx="153035" cy="276999"/>
          </a:xfrm>
          <a:prstGeom prst="rect">
            <a:avLst/>
          </a:prstGeom>
        </p:spPr>
        <p:txBody>
          <a:bodyPr vert="horz" wrap="square" lIns="0" tIns="0" rIns="0" bIns="0" rtlCol="0">
            <a:spAutoFit/>
          </a:bodyPr>
          <a:lstStyle/>
          <a:p>
            <a:pPr marL="12700">
              <a:lnSpc>
                <a:spcPct val="100000"/>
              </a:lnSpc>
            </a:pPr>
            <a:r>
              <a:rPr sz="1800" b="1" dirty="0">
                <a:latin typeface="Microsoft JhengHei UI" panose="020B0604030504040204" pitchFamily="34" charset="-120"/>
                <a:ea typeface="Microsoft JhengHei UI" panose="020B0604030504040204" pitchFamily="34" charset="-120"/>
                <a:cs typeface="Arial"/>
              </a:rPr>
              <a:t>1</a:t>
            </a:r>
            <a:endParaRPr sz="1800">
              <a:latin typeface="Microsoft JhengHei UI" panose="020B0604030504040204" pitchFamily="34" charset="-120"/>
              <a:ea typeface="Microsoft JhengHei UI" panose="020B0604030504040204" pitchFamily="34" charset="-120"/>
              <a:cs typeface="Arial"/>
            </a:endParaRPr>
          </a:p>
        </p:txBody>
      </p:sp>
      <p:sp>
        <p:nvSpPr>
          <p:cNvPr id="32" name="object 32"/>
          <p:cNvSpPr txBox="1"/>
          <p:nvPr/>
        </p:nvSpPr>
        <p:spPr>
          <a:xfrm>
            <a:off x="4377061" y="6157903"/>
            <a:ext cx="229235" cy="276999"/>
          </a:xfrm>
          <a:prstGeom prst="rect">
            <a:avLst/>
          </a:prstGeom>
        </p:spPr>
        <p:txBody>
          <a:bodyPr vert="horz" wrap="square" lIns="0" tIns="0" rIns="0" bIns="0" rtlCol="0">
            <a:spAutoFit/>
          </a:bodyPr>
          <a:lstStyle/>
          <a:p>
            <a:pPr marL="12700">
              <a:lnSpc>
                <a:spcPct val="100000"/>
              </a:lnSpc>
            </a:pPr>
            <a:r>
              <a:rPr sz="1800" b="1" dirty="0">
                <a:latin typeface="Microsoft JhengHei UI" panose="020B0604030504040204" pitchFamily="34" charset="-120"/>
                <a:ea typeface="Microsoft JhengHei UI" panose="020B0604030504040204" pitchFamily="34" charset="-120"/>
                <a:cs typeface="Arial"/>
              </a:rPr>
              <a:t>m</a:t>
            </a:r>
            <a:endParaRPr sz="1800">
              <a:latin typeface="Microsoft JhengHei UI" panose="020B0604030504040204" pitchFamily="34" charset="-120"/>
              <a:ea typeface="Microsoft JhengHei UI" panose="020B0604030504040204" pitchFamily="34" charset="-120"/>
              <a:cs typeface="Arial"/>
            </a:endParaRPr>
          </a:p>
        </p:txBody>
      </p:sp>
      <p:sp>
        <p:nvSpPr>
          <p:cNvPr id="33" name="object 33"/>
          <p:cNvSpPr txBox="1"/>
          <p:nvPr/>
        </p:nvSpPr>
        <p:spPr>
          <a:xfrm>
            <a:off x="6396353" y="6151800"/>
            <a:ext cx="229235" cy="276999"/>
          </a:xfrm>
          <a:prstGeom prst="rect">
            <a:avLst/>
          </a:prstGeom>
        </p:spPr>
        <p:txBody>
          <a:bodyPr vert="horz" wrap="square" lIns="0" tIns="0" rIns="0" bIns="0" rtlCol="0">
            <a:spAutoFit/>
          </a:bodyPr>
          <a:lstStyle/>
          <a:p>
            <a:pPr marL="12700">
              <a:lnSpc>
                <a:spcPct val="100000"/>
              </a:lnSpc>
            </a:pPr>
            <a:r>
              <a:rPr sz="1800" b="1" dirty="0">
                <a:latin typeface="Microsoft JhengHei UI" panose="020B0604030504040204" pitchFamily="34" charset="-120"/>
                <a:ea typeface="Microsoft JhengHei UI" panose="020B0604030504040204" pitchFamily="34" charset="-120"/>
                <a:cs typeface="Arial"/>
              </a:rPr>
              <a:t>m</a:t>
            </a:r>
            <a:endParaRPr sz="1800">
              <a:latin typeface="Microsoft JhengHei UI" panose="020B0604030504040204" pitchFamily="34" charset="-120"/>
              <a:ea typeface="Microsoft JhengHei UI" panose="020B0604030504040204" pitchFamily="34" charset="-120"/>
              <a:cs typeface="Arial"/>
            </a:endParaRPr>
          </a:p>
        </p:txBody>
      </p:sp>
      <p:sp>
        <p:nvSpPr>
          <p:cNvPr id="34" name="object 34"/>
          <p:cNvSpPr/>
          <p:nvPr/>
        </p:nvSpPr>
        <p:spPr>
          <a:xfrm>
            <a:off x="7858391" y="4667250"/>
            <a:ext cx="1033780" cy="371475"/>
          </a:xfrm>
          <a:custGeom>
            <a:avLst/>
            <a:gdLst/>
            <a:ahLst/>
            <a:cxnLst/>
            <a:rect l="l" t="t" r="r" b="b"/>
            <a:pathLst>
              <a:path w="1033779" h="371475">
                <a:moveTo>
                  <a:pt x="0" y="0"/>
                </a:moveTo>
                <a:lnTo>
                  <a:pt x="0" y="371094"/>
                </a:lnTo>
                <a:lnTo>
                  <a:pt x="1033272" y="371094"/>
                </a:lnTo>
                <a:lnTo>
                  <a:pt x="1033272" y="0"/>
                </a:lnTo>
                <a:lnTo>
                  <a:pt x="0" y="0"/>
                </a:lnTo>
                <a:close/>
              </a:path>
            </a:pathLst>
          </a:custGeom>
          <a:solidFill>
            <a:srgbClr val="FFFFFF"/>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35" name="object 35"/>
          <p:cNvSpPr/>
          <p:nvPr/>
        </p:nvSpPr>
        <p:spPr>
          <a:xfrm>
            <a:off x="7694561" y="5467350"/>
            <a:ext cx="1313180" cy="517525"/>
          </a:xfrm>
          <a:custGeom>
            <a:avLst/>
            <a:gdLst/>
            <a:ahLst/>
            <a:cxnLst/>
            <a:rect l="l" t="t" r="r" b="b"/>
            <a:pathLst>
              <a:path w="1313179" h="517525">
                <a:moveTo>
                  <a:pt x="1312926" y="258317"/>
                </a:moveTo>
                <a:lnTo>
                  <a:pt x="656844" y="0"/>
                </a:lnTo>
                <a:lnTo>
                  <a:pt x="0" y="258318"/>
                </a:lnTo>
                <a:lnTo>
                  <a:pt x="656844" y="517398"/>
                </a:lnTo>
                <a:lnTo>
                  <a:pt x="1312926" y="258317"/>
                </a:lnTo>
                <a:close/>
              </a:path>
            </a:pathLst>
          </a:custGeom>
          <a:solidFill>
            <a:srgbClr val="FFFFFF"/>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36" name="object 36"/>
          <p:cNvSpPr/>
          <p:nvPr/>
        </p:nvSpPr>
        <p:spPr>
          <a:xfrm>
            <a:off x="7694561" y="5467350"/>
            <a:ext cx="1313180" cy="517525"/>
          </a:xfrm>
          <a:custGeom>
            <a:avLst/>
            <a:gdLst/>
            <a:ahLst/>
            <a:cxnLst/>
            <a:rect l="l" t="t" r="r" b="b"/>
            <a:pathLst>
              <a:path w="1313179" h="517525">
                <a:moveTo>
                  <a:pt x="656844" y="0"/>
                </a:moveTo>
                <a:lnTo>
                  <a:pt x="0" y="258318"/>
                </a:lnTo>
                <a:lnTo>
                  <a:pt x="656844" y="517398"/>
                </a:lnTo>
                <a:lnTo>
                  <a:pt x="1312926" y="258317"/>
                </a:lnTo>
                <a:lnTo>
                  <a:pt x="656844" y="0"/>
                </a:lnTo>
                <a:close/>
              </a:path>
            </a:pathLst>
          </a:custGeom>
          <a:ln w="285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37" name="object 37"/>
          <p:cNvSpPr txBox="1"/>
          <p:nvPr/>
        </p:nvSpPr>
        <p:spPr>
          <a:xfrm>
            <a:off x="7870831" y="5608716"/>
            <a:ext cx="939800" cy="267124"/>
          </a:xfrm>
          <a:prstGeom prst="rect">
            <a:avLst/>
          </a:prstGeom>
        </p:spPr>
        <p:txBody>
          <a:bodyPr vert="horz" wrap="square" lIns="0" tIns="0" rIns="0" bIns="0" rtlCol="0">
            <a:spAutoFit/>
          </a:bodyPr>
          <a:lstStyle/>
          <a:p>
            <a:pPr marL="12700">
              <a:lnSpc>
                <a:spcPts val="2155"/>
              </a:lnSpc>
            </a:pPr>
            <a:r>
              <a:rPr sz="1800" b="1" spc="-10" dirty="0">
                <a:latin typeface="Microsoft JhengHei UI" panose="020B0604030504040204" pitchFamily="34" charset="-120"/>
                <a:ea typeface="Microsoft JhengHei UI" panose="020B0604030504040204" pitchFamily="34" charset="-120"/>
                <a:cs typeface="新宋体"/>
              </a:rPr>
              <a:t>联系名称</a:t>
            </a:r>
            <a:endParaRPr sz="1800">
              <a:latin typeface="Microsoft JhengHei UI" panose="020B0604030504040204" pitchFamily="34" charset="-120"/>
              <a:ea typeface="Microsoft JhengHei UI" panose="020B0604030504040204" pitchFamily="34" charset="-120"/>
              <a:cs typeface="新宋体"/>
            </a:endParaRPr>
          </a:p>
        </p:txBody>
      </p:sp>
      <p:sp>
        <p:nvSpPr>
          <p:cNvPr id="38" name="object 38"/>
          <p:cNvSpPr/>
          <p:nvPr/>
        </p:nvSpPr>
        <p:spPr>
          <a:xfrm>
            <a:off x="7858391" y="6424421"/>
            <a:ext cx="1033780" cy="371475"/>
          </a:xfrm>
          <a:custGeom>
            <a:avLst/>
            <a:gdLst/>
            <a:ahLst/>
            <a:cxnLst/>
            <a:rect l="l" t="t" r="r" b="b"/>
            <a:pathLst>
              <a:path w="1033779" h="371475">
                <a:moveTo>
                  <a:pt x="0" y="0"/>
                </a:moveTo>
                <a:lnTo>
                  <a:pt x="0" y="371094"/>
                </a:lnTo>
                <a:lnTo>
                  <a:pt x="1033272" y="371094"/>
                </a:lnTo>
                <a:lnTo>
                  <a:pt x="1033272" y="0"/>
                </a:lnTo>
                <a:lnTo>
                  <a:pt x="0" y="0"/>
                </a:lnTo>
                <a:close/>
              </a:path>
            </a:pathLst>
          </a:custGeom>
          <a:solidFill>
            <a:srgbClr val="FFFFFF"/>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39" name="object 39"/>
          <p:cNvSpPr/>
          <p:nvPr/>
        </p:nvSpPr>
        <p:spPr>
          <a:xfrm>
            <a:off x="7858391" y="6424421"/>
            <a:ext cx="1033780" cy="371475"/>
          </a:xfrm>
          <a:custGeom>
            <a:avLst/>
            <a:gdLst/>
            <a:ahLst/>
            <a:cxnLst/>
            <a:rect l="l" t="t" r="r" b="b"/>
            <a:pathLst>
              <a:path w="1033779" h="371475">
                <a:moveTo>
                  <a:pt x="0" y="0"/>
                </a:moveTo>
                <a:lnTo>
                  <a:pt x="0" y="371094"/>
                </a:lnTo>
                <a:lnTo>
                  <a:pt x="1033272" y="371094"/>
                </a:lnTo>
                <a:lnTo>
                  <a:pt x="1033272" y="0"/>
                </a:lnTo>
                <a:lnTo>
                  <a:pt x="0" y="0"/>
                </a:lnTo>
                <a:close/>
              </a:path>
            </a:pathLst>
          </a:custGeom>
          <a:ln w="285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40" name="object 40"/>
          <p:cNvSpPr txBox="1"/>
          <p:nvPr/>
        </p:nvSpPr>
        <p:spPr>
          <a:xfrm>
            <a:off x="7875403" y="6518055"/>
            <a:ext cx="952500" cy="246221"/>
          </a:xfrm>
          <a:prstGeom prst="rect">
            <a:avLst/>
          </a:prstGeom>
        </p:spPr>
        <p:txBody>
          <a:bodyPr vert="horz" wrap="square" lIns="0" tIns="0" rIns="0" bIns="0" rtlCol="0">
            <a:spAutoFit/>
          </a:bodyPr>
          <a:lstStyle/>
          <a:p>
            <a:pPr marL="12700">
              <a:lnSpc>
                <a:spcPct val="100000"/>
              </a:lnSpc>
            </a:pPr>
            <a:r>
              <a:rPr sz="1600" b="1" spc="-10" dirty="0">
                <a:latin typeface="Microsoft JhengHei UI" panose="020B0604030504040204" pitchFamily="34" charset="-120"/>
                <a:ea typeface="Microsoft JhengHei UI" panose="020B0604030504040204" pitchFamily="34" charset="-120"/>
                <a:cs typeface="新宋体"/>
              </a:rPr>
              <a:t>实体名</a:t>
            </a:r>
            <a:r>
              <a:rPr sz="1600" b="1" dirty="0">
                <a:latin typeface="Microsoft JhengHei UI" panose="020B0604030504040204" pitchFamily="34" charset="-120"/>
                <a:ea typeface="Microsoft JhengHei UI" panose="020B0604030504040204" pitchFamily="34" charset="-120"/>
                <a:cs typeface="新宋体"/>
              </a:rPr>
              <a:t>称</a:t>
            </a:r>
            <a:r>
              <a:rPr sz="1600" b="1" dirty="0">
                <a:latin typeface="Microsoft JhengHei UI" panose="020B0604030504040204" pitchFamily="34" charset="-120"/>
                <a:ea typeface="Microsoft JhengHei UI" panose="020B0604030504040204" pitchFamily="34" charset="-120"/>
                <a:cs typeface="Arial"/>
              </a:rPr>
              <a:t>2</a:t>
            </a:r>
            <a:endParaRPr sz="1600">
              <a:latin typeface="Microsoft JhengHei UI" panose="020B0604030504040204" pitchFamily="34" charset="-120"/>
              <a:ea typeface="Microsoft JhengHei UI" panose="020B0604030504040204" pitchFamily="34" charset="-120"/>
              <a:cs typeface="Arial"/>
            </a:endParaRPr>
          </a:p>
        </p:txBody>
      </p:sp>
      <p:sp>
        <p:nvSpPr>
          <p:cNvPr id="41" name="object 41"/>
          <p:cNvSpPr/>
          <p:nvPr/>
        </p:nvSpPr>
        <p:spPr>
          <a:xfrm>
            <a:off x="8352167" y="5965697"/>
            <a:ext cx="0" cy="450850"/>
          </a:xfrm>
          <a:custGeom>
            <a:avLst/>
            <a:gdLst/>
            <a:ahLst/>
            <a:cxnLst/>
            <a:rect l="l" t="t" r="r" b="b"/>
            <a:pathLst>
              <a:path h="450850">
                <a:moveTo>
                  <a:pt x="0" y="450342"/>
                </a:moveTo>
                <a:lnTo>
                  <a:pt x="0" y="0"/>
                </a:lnTo>
              </a:path>
            </a:pathLst>
          </a:custGeom>
          <a:ln w="285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43" name="object 43"/>
          <p:cNvSpPr txBox="1"/>
          <p:nvPr/>
        </p:nvSpPr>
        <p:spPr>
          <a:xfrm>
            <a:off x="8372989" y="6143424"/>
            <a:ext cx="482600" cy="276999"/>
          </a:xfrm>
          <a:prstGeom prst="rect">
            <a:avLst/>
          </a:prstGeom>
        </p:spPr>
        <p:txBody>
          <a:bodyPr vert="horz" wrap="square" lIns="0" tIns="0" rIns="0" bIns="0" rtlCol="0">
            <a:spAutoFit/>
          </a:bodyPr>
          <a:lstStyle/>
          <a:p>
            <a:pPr marL="12700">
              <a:lnSpc>
                <a:spcPct val="100000"/>
              </a:lnSpc>
            </a:pPr>
            <a:r>
              <a:rPr sz="1800" b="1" spc="-5" dirty="0">
                <a:latin typeface="Microsoft JhengHei UI" panose="020B0604030504040204" pitchFamily="34" charset="-120"/>
                <a:ea typeface="Microsoft JhengHei UI" panose="020B0604030504040204" pitchFamily="34" charset="-120"/>
                <a:cs typeface="Arial"/>
              </a:rPr>
              <a:t>1..m</a:t>
            </a:r>
            <a:endParaRPr sz="1800">
              <a:latin typeface="Microsoft JhengHei UI" panose="020B0604030504040204" pitchFamily="34" charset="-120"/>
              <a:ea typeface="Microsoft JhengHei UI" panose="020B0604030504040204" pitchFamily="34" charset="-120"/>
              <a:cs typeface="Arial"/>
            </a:endParaRPr>
          </a:p>
        </p:txBody>
      </p:sp>
      <p:graphicFrame>
        <p:nvGraphicFramePr>
          <p:cNvPr id="28" name="object 28"/>
          <p:cNvGraphicFramePr>
            <a:graphicFrameLocks noGrp="1"/>
          </p:cNvGraphicFramePr>
          <p:nvPr/>
        </p:nvGraphicFramePr>
        <p:xfrm>
          <a:off x="1855546" y="4673536"/>
          <a:ext cx="1034033" cy="809243"/>
        </p:xfrm>
        <a:graphic>
          <a:graphicData uri="http://schemas.openxmlformats.org/drawingml/2006/table">
            <a:tbl>
              <a:tblPr firstRow="1" bandRow="1">
                <a:tableStyleId>{2D5ABB26-0587-4C30-8999-92F81FD0307C}</a:tableStyleId>
              </a:tblPr>
              <a:tblGrid>
                <a:gridCol w="493775">
                  <a:extLst>
                    <a:ext uri="{9D8B030D-6E8A-4147-A177-3AD203B41FA5}">
                      <a16:colId xmlns="" xmlns:a16="http://schemas.microsoft.com/office/drawing/2014/main" val="20000"/>
                    </a:ext>
                  </a:extLst>
                </a:gridCol>
                <a:gridCol w="540258">
                  <a:extLst>
                    <a:ext uri="{9D8B030D-6E8A-4147-A177-3AD203B41FA5}">
                      <a16:colId xmlns="" xmlns:a16="http://schemas.microsoft.com/office/drawing/2014/main" val="20001"/>
                    </a:ext>
                  </a:extLst>
                </a:gridCol>
              </a:tblGrid>
              <a:tr h="371094">
                <a:tc gridSpan="2">
                  <a:txBody>
                    <a:bodyPr/>
                    <a:lstStyle/>
                    <a:p>
                      <a:pPr marL="15875">
                        <a:lnSpc>
                          <a:spcPct val="100000"/>
                        </a:lnSpc>
                      </a:pPr>
                      <a:r>
                        <a:rPr sz="1600" b="1" spc="-5" dirty="0">
                          <a:latin typeface="新宋体"/>
                          <a:cs typeface="新宋体"/>
                        </a:rPr>
                        <a:t>实体名</a:t>
                      </a:r>
                      <a:r>
                        <a:rPr sz="1600" b="1" spc="5" dirty="0">
                          <a:latin typeface="新宋体"/>
                          <a:cs typeface="新宋体"/>
                        </a:rPr>
                        <a:t>称</a:t>
                      </a:r>
                      <a:r>
                        <a:rPr sz="1600" b="1" dirty="0">
                          <a:latin typeface="Arial"/>
                          <a:cs typeface="Arial"/>
                        </a:rPr>
                        <a:t>1</a:t>
                      </a:r>
                      <a:endParaRPr sz="1600">
                        <a:latin typeface="Arial"/>
                        <a:cs typeface="Arial"/>
                      </a:endParaRPr>
                    </a:p>
                  </a:txBody>
                  <a:tcPr marL="0" marR="0" marT="0" marB="0">
                    <a:lnL w="28574">
                      <a:solidFill>
                        <a:srgbClr val="000000"/>
                      </a:solidFill>
                      <a:prstDash val="solid"/>
                    </a:lnL>
                    <a:lnR w="28574">
                      <a:solidFill>
                        <a:srgbClr val="000000"/>
                      </a:solidFill>
                      <a:prstDash val="solid"/>
                    </a:lnR>
                    <a:lnT w="28574">
                      <a:solidFill>
                        <a:srgbClr val="000000"/>
                      </a:solidFill>
                      <a:prstDash val="solid"/>
                    </a:lnT>
                    <a:lnB w="28574">
                      <a:solidFill>
                        <a:srgbClr val="000000"/>
                      </a:solidFill>
                      <a:prstDash val="solid"/>
                    </a:lnB>
                    <a:solidFill>
                      <a:srgbClr val="FFFFFF"/>
                    </a:solidFill>
                  </a:tcPr>
                </a:tc>
                <a:tc hMerge="1">
                  <a:txBody>
                    <a:bodyPr/>
                    <a:lstStyle/>
                    <a:p>
                      <a:endParaRPr/>
                    </a:p>
                  </a:txBody>
                  <a:tcPr marL="0" marR="0" marT="0" marB="0"/>
                </a:tc>
                <a:extLst>
                  <a:ext uri="{0D108BD9-81ED-4DB2-BD59-A6C34878D82A}">
                    <a16:rowId xmlns="" xmlns:a16="http://schemas.microsoft.com/office/drawing/2014/main" val="10000"/>
                  </a:ext>
                </a:extLst>
              </a:tr>
              <a:tr h="438149">
                <a:tc>
                  <a:txBody>
                    <a:bodyPr/>
                    <a:lstStyle/>
                    <a:p>
                      <a:endParaRPr sz="1600">
                        <a:latin typeface="Arial"/>
                        <a:cs typeface="Arial"/>
                      </a:endParaRPr>
                    </a:p>
                  </a:txBody>
                  <a:tcPr marL="0" marR="0" marT="0" marB="0">
                    <a:lnR w="28575">
                      <a:solidFill>
                        <a:srgbClr val="000000"/>
                      </a:solidFill>
                      <a:prstDash val="solid"/>
                    </a:lnR>
                    <a:lnT w="28574">
                      <a:solidFill>
                        <a:srgbClr val="000000"/>
                      </a:solidFill>
                      <a:prstDash val="solid"/>
                    </a:lnT>
                  </a:tcPr>
                </a:tc>
                <a:tc>
                  <a:txBody>
                    <a:bodyPr/>
                    <a:lstStyle/>
                    <a:p>
                      <a:pPr marL="52705">
                        <a:lnSpc>
                          <a:spcPct val="100000"/>
                        </a:lnSpc>
                      </a:pPr>
                      <a:r>
                        <a:rPr sz="1800" b="1" dirty="0">
                          <a:latin typeface="Arial"/>
                          <a:cs typeface="Arial"/>
                        </a:rPr>
                        <a:t>1</a:t>
                      </a:r>
                      <a:endParaRPr sz="1800">
                        <a:latin typeface="Arial"/>
                        <a:cs typeface="Arial"/>
                      </a:endParaRPr>
                    </a:p>
                  </a:txBody>
                  <a:tcPr marL="0" marR="0" marT="0" marB="0">
                    <a:lnL w="28575">
                      <a:solidFill>
                        <a:srgbClr val="000000"/>
                      </a:solidFill>
                      <a:prstDash val="solid"/>
                    </a:lnL>
                    <a:lnT w="28574">
                      <a:solidFill>
                        <a:srgbClr val="000000"/>
                      </a:solidFill>
                      <a:prstDash val="solid"/>
                    </a:lnT>
                  </a:tcPr>
                </a:tc>
                <a:extLst>
                  <a:ext uri="{0D108BD9-81ED-4DB2-BD59-A6C34878D82A}">
                    <a16:rowId xmlns="" xmlns:a16="http://schemas.microsoft.com/office/drawing/2014/main" val="10001"/>
                  </a:ext>
                </a:extLst>
              </a:tr>
            </a:tbl>
          </a:graphicData>
        </a:graphic>
      </p:graphicFrame>
      <p:graphicFrame>
        <p:nvGraphicFramePr>
          <p:cNvPr id="29" name="object 29"/>
          <p:cNvGraphicFramePr>
            <a:graphicFrameLocks noGrp="1"/>
          </p:cNvGraphicFramePr>
          <p:nvPr/>
        </p:nvGraphicFramePr>
        <p:xfrm>
          <a:off x="3813124" y="4666678"/>
          <a:ext cx="1033271" cy="810006"/>
        </p:xfrm>
        <a:graphic>
          <a:graphicData uri="http://schemas.openxmlformats.org/drawingml/2006/table">
            <a:tbl>
              <a:tblPr firstRow="1" bandRow="1">
                <a:tableStyleId>{2D5ABB26-0587-4C30-8999-92F81FD0307C}</a:tableStyleId>
              </a:tblPr>
              <a:tblGrid>
                <a:gridCol w="493775">
                  <a:extLst>
                    <a:ext uri="{9D8B030D-6E8A-4147-A177-3AD203B41FA5}">
                      <a16:colId xmlns="" xmlns:a16="http://schemas.microsoft.com/office/drawing/2014/main" val="20000"/>
                    </a:ext>
                  </a:extLst>
                </a:gridCol>
                <a:gridCol w="539496">
                  <a:extLst>
                    <a:ext uri="{9D8B030D-6E8A-4147-A177-3AD203B41FA5}">
                      <a16:colId xmlns="" xmlns:a16="http://schemas.microsoft.com/office/drawing/2014/main" val="20001"/>
                    </a:ext>
                  </a:extLst>
                </a:gridCol>
              </a:tblGrid>
              <a:tr h="371856">
                <a:tc gridSpan="2">
                  <a:txBody>
                    <a:bodyPr/>
                    <a:lstStyle/>
                    <a:p>
                      <a:pPr marL="15875">
                        <a:lnSpc>
                          <a:spcPct val="100000"/>
                        </a:lnSpc>
                      </a:pPr>
                      <a:r>
                        <a:rPr sz="1600" b="1" spc="-5" dirty="0">
                          <a:latin typeface="新宋体"/>
                          <a:cs typeface="新宋体"/>
                        </a:rPr>
                        <a:t>实体名</a:t>
                      </a:r>
                      <a:r>
                        <a:rPr sz="1600" b="1" spc="5" dirty="0">
                          <a:latin typeface="新宋体"/>
                          <a:cs typeface="新宋体"/>
                        </a:rPr>
                        <a:t>称</a:t>
                      </a:r>
                      <a:r>
                        <a:rPr sz="1600" b="1" dirty="0">
                          <a:latin typeface="Arial"/>
                          <a:cs typeface="Arial"/>
                        </a:rPr>
                        <a:t>1</a:t>
                      </a:r>
                      <a:endParaRPr sz="1600" dirty="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FF"/>
                    </a:solidFill>
                  </a:tcPr>
                </a:tc>
                <a:tc hMerge="1">
                  <a:txBody>
                    <a:bodyPr/>
                    <a:lstStyle/>
                    <a:p>
                      <a:endParaRPr/>
                    </a:p>
                  </a:txBody>
                  <a:tcPr marL="0" marR="0" marT="0" marB="0"/>
                </a:tc>
                <a:extLst>
                  <a:ext uri="{0D108BD9-81ED-4DB2-BD59-A6C34878D82A}">
                    <a16:rowId xmlns="" xmlns:a16="http://schemas.microsoft.com/office/drawing/2014/main" val="10000"/>
                  </a:ext>
                </a:extLst>
              </a:tr>
              <a:tr h="438150">
                <a:tc>
                  <a:txBody>
                    <a:bodyPr/>
                    <a:lstStyle/>
                    <a:p>
                      <a:endParaRPr sz="1600">
                        <a:latin typeface="Arial"/>
                        <a:cs typeface="Arial"/>
                      </a:endParaRPr>
                    </a:p>
                  </a:txBody>
                  <a:tcPr marL="0" marR="0" marT="0" marB="0">
                    <a:lnR w="28575">
                      <a:solidFill>
                        <a:srgbClr val="000000"/>
                      </a:solidFill>
                      <a:prstDash val="solid"/>
                    </a:lnR>
                    <a:lnT w="28575">
                      <a:solidFill>
                        <a:srgbClr val="000000"/>
                      </a:solidFill>
                      <a:prstDash val="solid"/>
                    </a:lnT>
                  </a:tcPr>
                </a:tc>
                <a:tc>
                  <a:txBody>
                    <a:bodyPr/>
                    <a:lstStyle/>
                    <a:p>
                      <a:pPr marL="53975">
                        <a:lnSpc>
                          <a:spcPct val="100000"/>
                        </a:lnSpc>
                      </a:pPr>
                      <a:r>
                        <a:rPr sz="1800" b="1" dirty="0">
                          <a:latin typeface="Arial"/>
                          <a:cs typeface="Arial"/>
                        </a:rPr>
                        <a:t>1</a:t>
                      </a:r>
                      <a:endParaRPr sz="1800" dirty="0">
                        <a:latin typeface="Arial"/>
                        <a:cs typeface="Arial"/>
                      </a:endParaRPr>
                    </a:p>
                  </a:txBody>
                  <a:tcPr marL="0" marR="0" marT="0" marB="0">
                    <a:lnL w="28575">
                      <a:solidFill>
                        <a:srgbClr val="000000"/>
                      </a:solidFill>
                      <a:prstDash val="solid"/>
                    </a:lnL>
                    <a:lnT w="28575">
                      <a:solidFill>
                        <a:srgbClr val="000000"/>
                      </a:solidFill>
                      <a:prstDash val="solid"/>
                    </a:lnT>
                  </a:tcPr>
                </a:tc>
                <a:extLst>
                  <a:ext uri="{0D108BD9-81ED-4DB2-BD59-A6C34878D82A}">
                    <a16:rowId xmlns="" xmlns:a16="http://schemas.microsoft.com/office/drawing/2014/main" val="10001"/>
                  </a:ext>
                </a:extLst>
              </a:tr>
            </a:tbl>
          </a:graphicData>
        </a:graphic>
      </p:graphicFrame>
      <p:graphicFrame>
        <p:nvGraphicFramePr>
          <p:cNvPr id="30" name="object 30"/>
          <p:cNvGraphicFramePr>
            <a:graphicFrameLocks noGrp="1"/>
          </p:cNvGraphicFramePr>
          <p:nvPr/>
        </p:nvGraphicFramePr>
        <p:xfrm>
          <a:off x="5829376" y="4660582"/>
          <a:ext cx="1033271" cy="810004"/>
        </p:xfrm>
        <a:graphic>
          <a:graphicData uri="http://schemas.openxmlformats.org/drawingml/2006/table">
            <a:tbl>
              <a:tblPr firstRow="1" bandRow="1">
                <a:tableStyleId>{2D5ABB26-0587-4C30-8999-92F81FD0307C}</a:tableStyleId>
              </a:tblPr>
              <a:tblGrid>
                <a:gridCol w="493763">
                  <a:extLst>
                    <a:ext uri="{9D8B030D-6E8A-4147-A177-3AD203B41FA5}">
                      <a16:colId xmlns="" xmlns:a16="http://schemas.microsoft.com/office/drawing/2014/main" val="20000"/>
                    </a:ext>
                  </a:extLst>
                </a:gridCol>
                <a:gridCol w="539508">
                  <a:extLst>
                    <a:ext uri="{9D8B030D-6E8A-4147-A177-3AD203B41FA5}">
                      <a16:colId xmlns="" xmlns:a16="http://schemas.microsoft.com/office/drawing/2014/main" val="20001"/>
                    </a:ext>
                  </a:extLst>
                </a:gridCol>
              </a:tblGrid>
              <a:tr h="371855">
                <a:tc gridSpan="2">
                  <a:txBody>
                    <a:bodyPr/>
                    <a:lstStyle/>
                    <a:p>
                      <a:pPr marL="15875">
                        <a:lnSpc>
                          <a:spcPct val="100000"/>
                        </a:lnSpc>
                      </a:pPr>
                      <a:r>
                        <a:rPr sz="1600" b="1" spc="-5" dirty="0">
                          <a:latin typeface="新宋体"/>
                          <a:cs typeface="新宋体"/>
                        </a:rPr>
                        <a:t>实体名</a:t>
                      </a:r>
                      <a:r>
                        <a:rPr sz="1600" b="1" spc="5" dirty="0">
                          <a:latin typeface="新宋体"/>
                          <a:cs typeface="新宋体"/>
                        </a:rPr>
                        <a:t>称</a:t>
                      </a:r>
                      <a:r>
                        <a:rPr sz="1600" b="1" dirty="0">
                          <a:latin typeface="Arial"/>
                          <a:cs typeface="Arial"/>
                        </a:rPr>
                        <a:t>1</a:t>
                      </a:r>
                      <a:endParaRPr sz="16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FF"/>
                    </a:solidFill>
                  </a:tcPr>
                </a:tc>
                <a:tc hMerge="1">
                  <a:txBody>
                    <a:bodyPr/>
                    <a:lstStyle/>
                    <a:p>
                      <a:endParaRPr/>
                    </a:p>
                  </a:txBody>
                  <a:tcPr marL="0" marR="0" marT="0" marB="0"/>
                </a:tc>
                <a:extLst>
                  <a:ext uri="{0D108BD9-81ED-4DB2-BD59-A6C34878D82A}">
                    <a16:rowId xmlns="" xmlns:a16="http://schemas.microsoft.com/office/drawing/2014/main" val="10000"/>
                  </a:ext>
                </a:extLst>
              </a:tr>
              <a:tr h="438149">
                <a:tc>
                  <a:txBody>
                    <a:bodyPr/>
                    <a:lstStyle/>
                    <a:p>
                      <a:endParaRPr sz="1600">
                        <a:latin typeface="Arial"/>
                        <a:cs typeface="Arial"/>
                      </a:endParaRPr>
                    </a:p>
                  </a:txBody>
                  <a:tcPr marL="0" marR="0" marT="0" marB="0">
                    <a:lnR w="28575">
                      <a:solidFill>
                        <a:srgbClr val="000000"/>
                      </a:solidFill>
                      <a:prstDash val="solid"/>
                    </a:lnR>
                    <a:lnT w="28575">
                      <a:solidFill>
                        <a:srgbClr val="000000"/>
                      </a:solidFill>
                      <a:prstDash val="solid"/>
                    </a:lnT>
                  </a:tcPr>
                </a:tc>
                <a:tc>
                  <a:txBody>
                    <a:bodyPr/>
                    <a:lstStyle/>
                    <a:p>
                      <a:pPr marL="100965">
                        <a:lnSpc>
                          <a:spcPct val="100000"/>
                        </a:lnSpc>
                      </a:pPr>
                      <a:r>
                        <a:rPr sz="1800" b="1" dirty="0">
                          <a:latin typeface="Arial"/>
                          <a:cs typeface="Arial"/>
                        </a:rPr>
                        <a:t>n</a:t>
                      </a:r>
                      <a:endParaRPr sz="1800">
                        <a:latin typeface="Arial"/>
                        <a:cs typeface="Arial"/>
                      </a:endParaRPr>
                    </a:p>
                  </a:txBody>
                  <a:tcPr marL="0" marR="0" marT="0" marB="0">
                    <a:lnL w="28575">
                      <a:solidFill>
                        <a:srgbClr val="000000"/>
                      </a:solidFill>
                      <a:prstDash val="solid"/>
                    </a:lnL>
                    <a:lnT w="28575">
                      <a:solidFill>
                        <a:srgbClr val="000000"/>
                      </a:solidFill>
                      <a:prstDash val="solid"/>
                    </a:lnT>
                  </a:tcPr>
                </a:tc>
                <a:extLst>
                  <a:ext uri="{0D108BD9-81ED-4DB2-BD59-A6C34878D82A}">
                    <a16:rowId xmlns="" xmlns:a16="http://schemas.microsoft.com/office/drawing/2014/main" val="10001"/>
                  </a:ext>
                </a:extLst>
              </a:tr>
            </a:tbl>
          </a:graphicData>
        </a:graphic>
      </p:graphicFrame>
      <p:graphicFrame>
        <p:nvGraphicFramePr>
          <p:cNvPr id="42" name="object 42"/>
          <p:cNvGraphicFramePr>
            <a:graphicFrameLocks noGrp="1"/>
          </p:cNvGraphicFramePr>
          <p:nvPr/>
        </p:nvGraphicFramePr>
        <p:xfrm>
          <a:off x="7844104" y="4652962"/>
          <a:ext cx="1033271" cy="809244"/>
        </p:xfrm>
        <a:graphic>
          <a:graphicData uri="http://schemas.openxmlformats.org/drawingml/2006/table">
            <a:tbl>
              <a:tblPr firstRow="1" bandRow="1">
                <a:tableStyleId>{2D5ABB26-0587-4C30-8999-92F81FD0307C}</a:tableStyleId>
              </a:tblPr>
              <a:tblGrid>
                <a:gridCol w="493775">
                  <a:extLst>
                    <a:ext uri="{9D8B030D-6E8A-4147-A177-3AD203B41FA5}">
                      <a16:colId xmlns="" xmlns:a16="http://schemas.microsoft.com/office/drawing/2014/main" val="20000"/>
                    </a:ext>
                  </a:extLst>
                </a:gridCol>
                <a:gridCol w="539496">
                  <a:extLst>
                    <a:ext uri="{9D8B030D-6E8A-4147-A177-3AD203B41FA5}">
                      <a16:colId xmlns="" xmlns:a16="http://schemas.microsoft.com/office/drawing/2014/main" val="20001"/>
                    </a:ext>
                  </a:extLst>
                </a:gridCol>
              </a:tblGrid>
              <a:tr h="371094">
                <a:tc gridSpan="2">
                  <a:txBody>
                    <a:bodyPr/>
                    <a:lstStyle/>
                    <a:p>
                      <a:pPr marL="15240">
                        <a:lnSpc>
                          <a:spcPct val="100000"/>
                        </a:lnSpc>
                      </a:pPr>
                      <a:r>
                        <a:rPr sz="1600" b="1" spc="-5" dirty="0">
                          <a:latin typeface="新宋体"/>
                          <a:cs typeface="新宋体"/>
                        </a:rPr>
                        <a:t>实体名</a:t>
                      </a:r>
                      <a:r>
                        <a:rPr sz="1600" b="1" spc="5" dirty="0">
                          <a:latin typeface="新宋体"/>
                          <a:cs typeface="新宋体"/>
                        </a:rPr>
                        <a:t>称</a:t>
                      </a:r>
                      <a:r>
                        <a:rPr sz="1600" b="1" dirty="0">
                          <a:latin typeface="Arial"/>
                          <a:cs typeface="Arial"/>
                        </a:rPr>
                        <a:t>1</a:t>
                      </a:r>
                      <a:endParaRPr sz="16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FF"/>
                    </a:solidFill>
                  </a:tcPr>
                </a:tc>
                <a:tc hMerge="1">
                  <a:txBody>
                    <a:bodyPr/>
                    <a:lstStyle/>
                    <a:p>
                      <a:endParaRPr/>
                    </a:p>
                  </a:txBody>
                  <a:tcPr marL="0" marR="0" marT="0" marB="0"/>
                </a:tc>
                <a:extLst>
                  <a:ext uri="{0D108BD9-81ED-4DB2-BD59-A6C34878D82A}">
                    <a16:rowId xmlns="" xmlns:a16="http://schemas.microsoft.com/office/drawing/2014/main" val="10000"/>
                  </a:ext>
                </a:extLst>
              </a:tr>
              <a:tr h="438150">
                <a:tc>
                  <a:txBody>
                    <a:bodyPr/>
                    <a:lstStyle/>
                    <a:p>
                      <a:endParaRPr sz="1600">
                        <a:latin typeface="Arial"/>
                        <a:cs typeface="Arial"/>
                      </a:endParaRPr>
                    </a:p>
                  </a:txBody>
                  <a:tcPr marL="0" marR="0" marT="0" marB="0">
                    <a:lnR w="28575">
                      <a:solidFill>
                        <a:srgbClr val="000000"/>
                      </a:solidFill>
                      <a:prstDash val="solid"/>
                    </a:lnR>
                    <a:lnT w="28575">
                      <a:solidFill>
                        <a:srgbClr val="000000"/>
                      </a:solidFill>
                      <a:prstDash val="solid"/>
                    </a:lnT>
                  </a:tcPr>
                </a:tc>
                <a:tc>
                  <a:txBody>
                    <a:bodyPr/>
                    <a:lstStyle/>
                    <a:p>
                      <a:pPr marL="62865">
                        <a:lnSpc>
                          <a:spcPct val="100000"/>
                        </a:lnSpc>
                      </a:pPr>
                      <a:r>
                        <a:rPr sz="1800" b="1" spc="-5" dirty="0">
                          <a:latin typeface="Arial"/>
                          <a:cs typeface="Arial"/>
                        </a:rPr>
                        <a:t>0..n</a:t>
                      </a:r>
                      <a:endParaRPr sz="1800">
                        <a:latin typeface="Arial"/>
                        <a:cs typeface="Arial"/>
                      </a:endParaRPr>
                    </a:p>
                  </a:txBody>
                  <a:tcPr marL="0" marR="0" marT="0" marB="0">
                    <a:lnL w="28575">
                      <a:solidFill>
                        <a:srgbClr val="000000"/>
                      </a:solidFill>
                      <a:prstDash val="solid"/>
                    </a:lnL>
                    <a:lnT w="28575">
                      <a:solidFill>
                        <a:srgbClr val="000000"/>
                      </a:solidFill>
                      <a:prstDash val="solid"/>
                    </a:lnT>
                  </a:tcPr>
                </a:tc>
                <a:extLst>
                  <a:ext uri="{0D108BD9-81ED-4DB2-BD59-A6C34878D82A}">
                    <a16:rowId xmlns="" xmlns:a16="http://schemas.microsoft.com/office/drawing/2014/main" val="10001"/>
                  </a:ext>
                </a:extLst>
              </a:tr>
            </a:tbl>
          </a:graphicData>
        </a:graphic>
      </p:graphicFrame>
      <p:sp>
        <p:nvSpPr>
          <p:cNvPr id="46" name="矩形 45">
            <a:extLst>
              <a:ext uri="{FF2B5EF4-FFF2-40B4-BE49-F238E27FC236}">
                <a16:creationId xmlns="" xmlns:a16="http://schemas.microsoft.com/office/drawing/2014/main" id="{C79A4AF1-E6B0-4CB9-BEF5-CC05056973EA}"/>
              </a:ext>
            </a:extLst>
          </p:cNvPr>
          <p:cNvSpPr/>
          <p:nvPr/>
        </p:nvSpPr>
        <p:spPr>
          <a:xfrm>
            <a:off x="241300" y="383633"/>
            <a:ext cx="68580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Microsoft JhengHei UI" panose="020B0604030504040204" pitchFamily="34" charset="-120"/>
                <a:ea typeface="Microsoft JhengHei UI" panose="020B0604030504040204" pitchFamily="34" charset="-120"/>
              </a:rPr>
              <a:t>E-R</a:t>
            </a:r>
            <a:r>
              <a:rPr lang="zh-CN" altLang="en-US" sz="2800" b="1" u="dbl" spc="-5" dirty="0">
                <a:solidFill>
                  <a:srgbClr val="000000"/>
                </a:solidFill>
                <a:latin typeface="Microsoft JhengHei UI" panose="020B0604030504040204" pitchFamily="34" charset="-120"/>
                <a:ea typeface="Microsoft JhengHei UI" panose="020B0604030504040204" pitchFamily="34" charset="-120"/>
              </a:rPr>
              <a:t>模型</a:t>
            </a:r>
            <a:r>
              <a:rPr lang="en-US" altLang="zh-CN" sz="2800" b="1" u="dbl" spc="-5" dirty="0">
                <a:solidFill>
                  <a:srgbClr val="000000"/>
                </a:solidFill>
                <a:latin typeface="Microsoft JhengHei UI" panose="020B0604030504040204" pitchFamily="34" charset="-120"/>
                <a:ea typeface="Microsoft JhengHei UI" panose="020B0604030504040204" pitchFamily="34" charset="-120"/>
              </a:rPr>
              <a:t>—</a:t>
            </a:r>
            <a:r>
              <a:rPr lang="zh-CN" altLang="en-US" sz="2800" b="1" u="dbl" spc="-5" dirty="0">
                <a:solidFill>
                  <a:srgbClr val="000000"/>
                </a:solidFill>
                <a:latin typeface="Microsoft JhengHei UI" panose="020B0604030504040204" pitchFamily="34" charset="-120"/>
                <a:ea typeface="Microsoft JhengHei UI" panose="020B0604030504040204" pitchFamily="34" charset="-120"/>
              </a:rPr>
              <a:t>表达方法之</a:t>
            </a:r>
            <a:r>
              <a:rPr lang="en-US" altLang="zh-CN" sz="2800" b="1" u="dbl" spc="-5" dirty="0">
                <a:solidFill>
                  <a:srgbClr val="000000"/>
                </a:solidFill>
                <a:latin typeface="Microsoft JhengHei UI" panose="020B0604030504040204" pitchFamily="34" charset="-120"/>
                <a:ea typeface="Microsoft JhengHei UI" panose="020B0604030504040204" pitchFamily="34" charset="-120"/>
              </a:rPr>
              <a:t>Chen</a:t>
            </a:r>
            <a:r>
              <a:rPr lang="zh-CN" altLang="en-US" sz="2800" b="1" u="dbl" spc="-5" dirty="0">
                <a:solidFill>
                  <a:srgbClr val="000000"/>
                </a:solidFill>
                <a:latin typeface="Microsoft JhengHei UI" panose="020B0604030504040204" pitchFamily="34" charset="-120"/>
                <a:ea typeface="Microsoft JhengHei UI" panose="020B0604030504040204" pitchFamily="34" charset="-120"/>
              </a:rPr>
              <a:t>方法</a:t>
            </a:r>
            <a:endParaRPr lang="zh-CN" altLang="en-US" sz="2400" u="dbl" dirty="0">
              <a:latin typeface="Microsoft JhengHei UI" panose="020B0604030504040204" pitchFamily="34" charset="-12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081919" y="2589276"/>
            <a:ext cx="976630" cy="533400"/>
          </a:xfrm>
          <a:custGeom>
            <a:avLst/>
            <a:gdLst/>
            <a:ahLst/>
            <a:cxnLst/>
            <a:rect l="l" t="t" r="r" b="b"/>
            <a:pathLst>
              <a:path w="976629" h="533400">
                <a:moveTo>
                  <a:pt x="0" y="0"/>
                </a:moveTo>
                <a:lnTo>
                  <a:pt x="0" y="533399"/>
                </a:lnTo>
                <a:lnTo>
                  <a:pt x="976122" y="533399"/>
                </a:lnTo>
                <a:lnTo>
                  <a:pt x="976122" y="0"/>
                </a:lnTo>
                <a:lnTo>
                  <a:pt x="0" y="0"/>
                </a:lnTo>
                <a:close/>
              </a:path>
            </a:pathLst>
          </a:custGeom>
          <a:solidFill>
            <a:srgbClr val="FFCC99"/>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4" name="object 4"/>
          <p:cNvSpPr/>
          <p:nvPr/>
        </p:nvSpPr>
        <p:spPr>
          <a:xfrm>
            <a:off x="4081919" y="2589276"/>
            <a:ext cx="976630" cy="533400"/>
          </a:xfrm>
          <a:custGeom>
            <a:avLst/>
            <a:gdLst/>
            <a:ahLst/>
            <a:cxnLst/>
            <a:rect l="l" t="t" r="r" b="b"/>
            <a:pathLst>
              <a:path w="976629" h="533400">
                <a:moveTo>
                  <a:pt x="0" y="0"/>
                </a:moveTo>
                <a:lnTo>
                  <a:pt x="0" y="533399"/>
                </a:lnTo>
                <a:lnTo>
                  <a:pt x="976122" y="533399"/>
                </a:lnTo>
                <a:lnTo>
                  <a:pt x="976122" y="0"/>
                </a:lnTo>
                <a:lnTo>
                  <a:pt x="0" y="0"/>
                </a:lnTo>
                <a:close/>
              </a:path>
            </a:pathLst>
          </a:custGeom>
          <a:ln w="952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5" name="object 5"/>
          <p:cNvSpPr/>
          <p:nvPr/>
        </p:nvSpPr>
        <p:spPr>
          <a:xfrm>
            <a:off x="5118239" y="3068573"/>
            <a:ext cx="1346835" cy="604520"/>
          </a:xfrm>
          <a:custGeom>
            <a:avLst/>
            <a:gdLst/>
            <a:ahLst/>
            <a:cxnLst/>
            <a:rect l="l" t="t" r="r" b="b"/>
            <a:pathLst>
              <a:path w="1346835" h="604520">
                <a:moveTo>
                  <a:pt x="1346454" y="302513"/>
                </a:moveTo>
                <a:lnTo>
                  <a:pt x="672846" y="0"/>
                </a:lnTo>
                <a:lnTo>
                  <a:pt x="0" y="302514"/>
                </a:lnTo>
                <a:lnTo>
                  <a:pt x="672846" y="604266"/>
                </a:lnTo>
                <a:lnTo>
                  <a:pt x="1346454" y="302513"/>
                </a:lnTo>
                <a:close/>
              </a:path>
            </a:pathLst>
          </a:custGeom>
          <a:solidFill>
            <a:srgbClr val="CCCCFF"/>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6" name="object 6"/>
          <p:cNvSpPr/>
          <p:nvPr/>
        </p:nvSpPr>
        <p:spPr>
          <a:xfrm>
            <a:off x="5118239" y="3068573"/>
            <a:ext cx="1346835" cy="604520"/>
          </a:xfrm>
          <a:custGeom>
            <a:avLst/>
            <a:gdLst/>
            <a:ahLst/>
            <a:cxnLst/>
            <a:rect l="l" t="t" r="r" b="b"/>
            <a:pathLst>
              <a:path w="1346835" h="604520">
                <a:moveTo>
                  <a:pt x="672846" y="0"/>
                </a:moveTo>
                <a:lnTo>
                  <a:pt x="0" y="302514"/>
                </a:lnTo>
                <a:lnTo>
                  <a:pt x="672846" y="604266"/>
                </a:lnTo>
                <a:lnTo>
                  <a:pt x="1346454" y="302513"/>
                </a:lnTo>
                <a:lnTo>
                  <a:pt x="672846" y="0"/>
                </a:lnTo>
                <a:close/>
              </a:path>
            </a:pathLst>
          </a:custGeom>
          <a:ln w="952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7" name="object 7"/>
          <p:cNvSpPr/>
          <p:nvPr/>
        </p:nvSpPr>
        <p:spPr>
          <a:xfrm>
            <a:off x="5035943" y="2817876"/>
            <a:ext cx="765175" cy="277495"/>
          </a:xfrm>
          <a:custGeom>
            <a:avLst/>
            <a:gdLst/>
            <a:ahLst/>
            <a:cxnLst/>
            <a:rect l="l" t="t" r="r" b="b"/>
            <a:pathLst>
              <a:path w="765175" h="277494">
                <a:moveTo>
                  <a:pt x="0" y="0"/>
                </a:moveTo>
                <a:lnTo>
                  <a:pt x="765048" y="0"/>
                </a:lnTo>
                <a:lnTo>
                  <a:pt x="765048" y="277367"/>
                </a:lnTo>
              </a:path>
            </a:pathLst>
          </a:custGeom>
          <a:ln w="952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9" name="object 9"/>
          <p:cNvSpPr/>
          <p:nvPr/>
        </p:nvSpPr>
        <p:spPr>
          <a:xfrm>
            <a:off x="2532011" y="3067050"/>
            <a:ext cx="1346835" cy="604520"/>
          </a:xfrm>
          <a:custGeom>
            <a:avLst/>
            <a:gdLst/>
            <a:ahLst/>
            <a:cxnLst/>
            <a:rect l="l" t="t" r="r" b="b"/>
            <a:pathLst>
              <a:path w="1346835" h="604520">
                <a:moveTo>
                  <a:pt x="1346453" y="302513"/>
                </a:moveTo>
                <a:lnTo>
                  <a:pt x="673607" y="0"/>
                </a:lnTo>
                <a:lnTo>
                  <a:pt x="0" y="302514"/>
                </a:lnTo>
                <a:lnTo>
                  <a:pt x="673607" y="604266"/>
                </a:lnTo>
                <a:lnTo>
                  <a:pt x="1346453" y="302513"/>
                </a:lnTo>
                <a:close/>
              </a:path>
            </a:pathLst>
          </a:custGeom>
          <a:solidFill>
            <a:srgbClr val="CCCCFF"/>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10" name="object 10"/>
          <p:cNvSpPr/>
          <p:nvPr/>
        </p:nvSpPr>
        <p:spPr>
          <a:xfrm>
            <a:off x="2532011" y="3067050"/>
            <a:ext cx="1346835" cy="604520"/>
          </a:xfrm>
          <a:custGeom>
            <a:avLst/>
            <a:gdLst/>
            <a:ahLst/>
            <a:cxnLst/>
            <a:rect l="l" t="t" r="r" b="b"/>
            <a:pathLst>
              <a:path w="1346835" h="604520">
                <a:moveTo>
                  <a:pt x="673607" y="0"/>
                </a:moveTo>
                <a:lnTo>
                  <a:pt x="0" y="302514"/>
                </a:lnTo>
                <a:lnTo>
                  <a:pt x="673607" y="604266"/>
                </a:lnTo>
                <a:lnTo>
                  <a:pt x="1346453" y="302513"/>
                </a:lnTo>
                <a:lnTo>
                  <a:pt x="673607" y="0"/>
                </a:lnTo>
                <a:close/>
              </a:path>
            </a:pathLst>
          </a:custGeom>
          <a:ln w="952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11" name="object 11"/>
          <p:cNvSpPr/>
          <p:nvPr/>
        </p:nvSpPr>
        <p:spPr>
          <a:xfrm>
            <a:off x="3205619" y="2839973"/>
            <a:ext cx="882650" cy="233679"/>
          </a:xfrm>
          <a:custGeom>
            <a:avLst/>
            <a:gdLst/>
            <a:ahLst/>
            <a:cxnLst/>
            <a:rect l="l" t="t" r="r" b="b"/>
            <a:pathLst>
              <a:path w="882650" h="233680">
                <a:moveTo>
                  <a:pt x="0" y="233172"/>
                </a:moveTo>
                <a:lnTo>
                  <a:pt x="0" y="0"/>
                </a:lnTo>
                <a:lnTo>
                  <a:pt x="882396" y="0"/>
                </a:lnTo>
              </a:path>
            </a:pathLst>
          </a:custGeom>
          <a:ln w="952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13" name="object 13"/>
          <p:cNvSpPr txBox="1"/>
          <p:nvPr/>
        </p:nvSpPr>
        <p:spPr>
          <a:xfrm>
            <a:off x="4300861" y="2734941"/>
            <a:ext cx="534670" cy="307777"/>
          </a:xfrm>
          <a:prstGeom prst="rect">
            <a:avLst/>
          </a:prstGeom>
        </p:spPr>
        <p:txBody>
          <a:bodyPr vert="horz" wrap="square" lIns="0" tIns="0" rIns="0" bIns="0" rtlCol="0">
            <a:spAutoFit/>
          </a:bodyPr>
          <a:lstStyle/>
          <a:p>
            <a:pPr marL="12700">
              <a:lnSpc>
                <a:spcPts val="2380"/>
              </a:lnSpc>
            </a:pPr>
            <a:r>
              <a:rPr sz="2000" b="1" spc="-5" dirty="0">
                <a:latin typeface="Microsoft JhengHei UI" panose="020B0604030504040204" pitchFamily="34" charset="-120"/>
                <a:ea typeface="Microsoft JhengHei UI" panose="020B0604030504040204" pitchFamily="34" charset="-120"/>
                <a:cs typeface="新宋体"/>
              </a:rPr>
              <a:t>图书</a:t>
            </a:r>
            <a:endParaRPr sz="2000">
              <a:latin typeface="Microsoft JhengHei UI" panose="020B0604030504040204" pitchFamily="34" charset="-120"/>
              <a:ea typeface="Microsoft JhengHei UI" panose="020B0604030504040204" pitchFamily="34" charset="-120"/>
              <a:cs typeface="新宋体"/>
            </a:endParaRPr>
          </a:p>
        </p:txBody>
      </p:sp>
      <p:sp>
        <p:nvSpPr>
          <p:cNvPr id="14" name="object 14"/>
          <p:cNvSpPr txBox="1"/>
          <p:nvPr/>
        </p:nvSpPr>
        <p:spPr>
          <a:xfrm>
            <a:off x="3634243" y="2505563"/>
            <a:ext cx="1699260" cy="923330"/>
          </a:xfrm>
          <a:prstGeom prst="rect">
            <a:avLst/>
          </a:prstGeom>
        </p:spPr>
        <p:txBody>
          <a:bodyPr vert="horz" wrap="square" lIns="0" tIns="0" rIns="0" bIns="0" rtlCol="0">
            <a:spAutoFit/>
          </a:bodyPr>
          <a:lstStyle/>
          <a:p>
            <a:pPr marL="12700">
              <a:lnSpc>
                <a:spcPct val="100000"/>
              </a:lnSpc>
              <a:tabLst>
                <a:tab pos="1459865" algn="l"/>
              </a:tabLst>
            </a:pPr>
            <a:r>
              <a:rPr sz="2000" b="1" spc="-5" dirty="0">
                <a:latin typeface="Microsoft JhengHei UI" panose="020B0604030504040204" pitchFamily="34" charset="-120"/>
                <a:ea typeface="Microsoft JhengHei UI" panose="020B0604030504040204" pitchFamily="34" charset="-120"/>
                <a:cs typeface="Arial"/>
              </a:rPr>
              <a:t>m	m</a:t>
            </a:r>
            <a:endParaRPr sz="2000" dirty="0">
              <a:latin typeface="Microsoft JhengHei UI" panose="020B0604030504040204" pitchFamily="34" charset="-120"/>
              <a:ea typeface="Microsoft JhengHei UI" panose="020B0604030504040204" pitchFamily="34" charset="-120"/>
              <a:cs typeface="Arial"/>
            </a:endParaRPr>
          </a:p>
        </p:txBody>
      </p:sp>
      <p:sp>
        <p:nvSpPr>
          <p:cNvPr id="15" name="object 15"/>
          <p:cNvSpPr txBox="1"/>
          <p:nvPr/>
        </p:nvSpPr>
        <p:spPr>
          <a:xfrm>
            <a:off x="5523109" y="3249291"/>
            <a:ext cx="534670" cy="307777"/>
          </a:xfrm>
          <a:prstGeom prst="rect">
            <a:avLst/>
          </a:prstGeom>
        </p:spPr>
        <p:txBody>
          <a:bodyPr vert="horz" wrap="square" lIns="0" tIns="0" rIns="0" bIns="0" rtlCol="0">
            <a:spAutoFit/>
          </a:bodyPr>
          <a:lstStyle/>
          <a:p>
            <a:pPr marL="12700">
              <a:lnSpc>
                <a:spcPts val="2380"/>
              </a:lnSpc>
            </a:pPr>
            <a:r>
              <a:rPr sz="2000" b="1" spc="-5" dirty="0">
                <a:latin typeface="Microsoft JhengHei UI" panose="020B0604030504040204" pitchFamily="34" charset="-120"/>
                <a:ea typeface="Microsoft JhengHei UI" panose="020B0604030504040204" pitchFamily="34" charset="-120"/>
                <a:cs typeface="新宋体"/>
              </a:rPr>
              <a:t>保存</a:t>
            </a:r>
            <a:endParaRPr sz="2000">
              <a:latin typeface="Microsoft JhengHei UI" panose="020B0604030504040204" pitchFamily="34" charset="-120"/>
              <a:ea typeface="Microsoft JhengHei UI" panose="020B0604030504040204" pitchFamily="34" charset="-120"/>
              <a:cs typeface="新宋体"/>
            </a:endParaRPr>
          </a:p>
        </p:txBody>
      </p:sp>
      <p:sp>
        <p:nvSpPr>
          <p:cNvPr id="16" name="object 16"/>
          <p:cNvSpPr txBox="1"/>
          <p:nvPr/>
        </p:nvSpPr>
        <p:spPr>
          <a:xfrm>
            <a:off x="2936881" y="3247767"/>
            <a:ext cx="534670" cy="307777"/>
          </a:xfrm>
          <a:prstGeom prst="rect">
            <a:avLst/>
          </a:prstGeom>
        </p:spPr>
        <p:txBody>
          <a:bodyPr vert="horz" wrap="square" lIns="0" tIns="0" rIns="0" bIns="0" rtlCol="0">
            <a:spAutoFit/>
          </a:bodyPr>
          <a:lstStyle/>
          <a:p>
            <a:pPr marL="12700">
              <a:lnSpc>
                <a:spcPts val="2380"/>
              </a:lnSpc>
            </a:pPr>
            <a:r>
              <a:rPr sz="2000" b="1" spc="-5" dirty="0">
                <a:latin typeface="Microsoft JhengHei UI" panose="020B0604030504040204" pitchFamily="34" charset="-120"/>
                <a:ea typeface="Microsoft JhengHei UI" panose="020B0604030504040204" pitchFamily="34" charset="-120"/>
                <a:cs typeface="新宋体"/>
              </a:rPr>
              <a:t>借阅</a:t>
            </a:r>
            <a:endParaRPr sz="2000">
              <a:latin typeface="Microsoft JhengHei UI" panose="020B0604030504040204" pitchFamily="34" charset="-120"/>
              <a:ea typeface="Microsoft JhengHei UI" panose="020B0604030504040204" pitchFamily="34" charset="-120"/>
              <a:cs typeface="新宋体"/>
            </a:endParaRPr>
          </a:p>
        </p:txBody>
      </p:sp>
      <p:sp>
        <p:nvSpPr>
          <p:cNvPr id="17" name="object 17"/>
          <p:cNvSpPr/>
          <p:nvPr/>
        </p:nvSpPr>
        <p:spPr>
          <a:xfrm>
            <a:off x="6039294" y="4955857"/>
            <a:ext cx="1138364" cy="1880997"/>
          </a:xfrm>
          <a:prstGeom prst="rect">
            <a:avLst/>
          </a:prstGeom>
          <a:blipFill>
            <a:blip r:embed="rId2" cstate="print"/>
            <a:stretch>
              <a:fillRect/>
            </a:stretch>
          </a:blip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18" name="object 18"/>
          <p:cNvSpPr txBox="1"/>
          <p:nvPr/>
        </p:nvSpPr>
        <p:spPr>
          <a:xfrm>
            <a:off x="7026535" y="4956933"/>
            <a:ext cx="534670" cy="307777"/>
          </a:xfrm>
          <a:prstGeom prst="rect">
            <a:avLst/>
          </a:prstGeom>
        </p:spPr>
        <p:txBody>
          <a:bodyPr vert="horz" wrap="square" lIns="0" tIns="0" rIns="0" bIns="0" rtlCol="0">
            <a:spAutoFit/>
          </a:bodyPr>
          <a:lstStyle/>
          <a:p>
            <a:pPr marL="12700">
              <a:lnSpc>
                <a:spcPts val="2380"/>
              </a:lnSpc>
            </a:pPr>
            <a:r>
              <a:rPr sz="2000" b="1" spc="-5" dirty="0">
                <a:latin typeface="Microsoft JhengHei UI" panose="020B0604030504040204" pitchFamily="34" charset="-120"/>
                <a:ea typeface="Microsoft JhengHei UI" panose="020B0604030504040204" pitchFamily="34" charset="-120"/>
                <a:cs typeface="新宋体"/>
              </a:rPr>
              <a:t>书架</a:t>
            </a:r>
            <a:endParaRPr sz="2000">
              <a:latin typeface="Microsoft JhengHei UI" panose="020B0604030504040204" pitchFamily="34" charset="-120"/>
              <a:ea typeface="Microsoft JhengHei UI" panose="020B0604030504040204" pitchFamily="34" charset="-120"/>
              <a:cs typeface="新宋体"/>
            </a:endParaRPr>
          </a:p>
        </p:txBody>
      </p:sp>
      <p:sp>
        <p:nvSpPr>
          <p:cNvPr id="19" name="object 19"/>
          <p:cNvSpPr/>
          <p:nvPr/>
        </p:nvSpPr>
        <p:spPr>
          <a:xfrm>
            <a:off x="3824363" y="5495544"/>
            <a:ext cx="420370" cy="429259"/>
          </a:xfrm>
          <a:custGeom>
            <a:avLst/>
            <a:gdLst/>
            <a:ahLst/>
            <a:cxnLst/>
            <a:rect l="l" t="t" r="r" b="b"/>
            <a:pathLst>
              <a:path w="420370" h="429260">
                <a:moveTo>
                  <a:pt x="266700" y="230401"/>
                </a:moveTo>
                <a:lnTo>
                  <a:pt x="266700" y="41147"/>
                </a:lnTo>
                <a:lnTo>
                  <a:pt x="258318" y="44195"/>
                </a:lnTo>
                <a:lnTo>
                  <a:pt x="258318" y="28193"/>
                </a:lnTo>
                <a:lnTo>
                  <a:pt x="144018" y="0"/>
                </a:lnTo>
                <a:lnTo>
                  <a:pt x="144018" y="6857"/>
                </a:lnTo>
                <a:lnTo>
                  <a:pt x="138533" y="7699"/>
                </a:lnTo>
                <a:lnTo>
                  <a:pt x="126477" y="8363"/>
                </a:lnTo>
                <a:lnTo>
                  <a:pt x="110618" y="8501"/>
                </a:lnTo>
                <a:lnTo>
                  <a:pt x="99536" y="8286"/>
                </a:lnTo>
                <a:lnTo>
                  <a:pt x="87630" y="7619"/>
                </a:lnTo>
                <a:lnTo>
                  <a:pt x="80772" y="6857"/>
                </a:lnTo>
                <a:lnTo>
                  <a:pt x="80772" y="38861"/>
                </a:lnTo>
                <a:lnTo>
                  <a:pt x="57150" y="33527"/>
                </a:lnTo>
                <a:lnTo>
                  <a:pt x="51816" y="33527"/>
                </a:lnTo>
                <a:lnTo>
                  <a:pt x="51816" y="42671"/>
                </a:lnTo>
                <a:lnTo>
                  <a:pt x="49530" y="43433"/>
                </a:lnTo>
                <a:lnTo>
                  <a:pt x="45720" y="44195"/>
                </a:lnTo>
                <a:lnTo>
                  <a:pt x="34290" y="44195"/>
                </a:lnTo>
                <a:lnTo>
                  <a:pt x="28194" y="44957"/>
                </a:lnTo>
                <a:lnTo>
                  <a:pt x="22860" y="44957"/>
                </a:lnTo>
                <a:lnTo>
                  <a:pt x="17526" y="44195"/>
                </a:lnTo>
                <a:lnTo>
                  <a:pt x="14478" y="44195"/>
                </a:lnTo>
                <a:lnTo>
                  <a:pt x="6858" y="40385"/>
                </a:lnTo>
                <a:lnTo>
                  <a:pt x="0" y="40385"/>
                </a:lnTo>
                <a:lnTo>
                  <a:pt x="0" y="357377"/>
                </a:lnTo>
                <a:lnTo>
                  <a:pt x="54102" y="426719"/>
                </a:lnTo>
                <a:lnTo>
                  <a:pt x="83916" y="429234"/>
                </a:lnTo>
                <a:lnTo>
                  <a:pt x="96893" y="428324"/>
                </a:lnTo>
                <a:lnTo>
                  <a:pt x="136016" y="417376"/>
                </a:lnTo>
                <a:lnTo>
                  <a:pt x="147828" y="406145"/>
                </a:lnTo>
                <a:lnTo>
                  <a:pt x="156210" y="409193"/>
                </a:lnTo>
                <a:lnTo>
                  <a:pt x="174549" y="411192"/>
                </a:lnTo>
                <a:lnTo>
                  <a:pt x="187262" y="411283"/>
                </a:lnTo>
                <a:lnTo>
                  <a:pt x="199718" y="410450"/>
                </a:lnTo>
                <a:lnTo>
                  <a:pt x="212062" y="408837"/>
                </a:lnTo>
                <a:lnTo>
                  <a:pt x="224435" y="406592"/>
                </a:lnTo>
                <a:lnTo>
                  <a:pt x="236982" y="403859"/>
                </a:lnTo>
                <a:lnTo>
                  <a:pt x="242316" y="400811"/>
                </a:lnTo>
                <a:lnTo>
                  <a:pt x="246888" y="398525"/>
                </a:lnTo>
                <a:lnTo>
                  <a:pt x="249936" y="396239"/>
                </a:lnTo>
                <a:lnTo>
                  <a:pt x="252222" y="393191"/>
                </a:lnTo>
                <a:lnTo>
                  <a:pt x="254508" y="390905"/>
                </a:lnTo>
                <a:lnTo>
                  <a:pt x="255270" y="387857"/>
                </a:lnTo>
                <a:lnTo>
                  <a:pt x="256032" y="387095"/>
                </a:lnTo>
                <a:lnTo>
                  <a:pt x="256032" y="217931"/>
                </a:lnTo>
                <a:lnTo>
                  <a:pt x="262128" y="215645"/>
                </a:lnTo>
                <a:lnTo>
                  <a:pt x="266700" y="230401"/>
                </a:lnTo>
                <a:close/>
              </a:path>
              <a:path w="420370" h="429260">
                <a:moveTo>
                  <a:pt x="261366" y="321563"/>
                </a:moveTo>
                <a:lnTo>
                  <a:pt x="261366" y="319277"/>
                </a:lnTo>
                <a:lnTo>
                  <a:pt x="258318" y="316229"/>
                </a:lnTo>
                <a:lnTo>
                  <a:pt x="256032" y="316229"/>
                </a:lnTo>
                <a:lnTo>
                  <a:pt x="256032" y="326135"/>
                </a:lnTo>
                <a:lnTo>
                  <a:pt x="258318" y="325373"/>
                </a:lnTo>
                <a:lnTo>
                  <a:pt x="260604" y="323849"/>
                </a:lnTo>
                <a:lnTo>
                  <a:pt x="261366" y="321563"/>
                </a:lnTo>
                <a:close/>
              </a:path>
              <a:path w="420370" h="429260">
                <a:moveTo>
                  <a:pt x="349758" y="103631"/>
                </a:moveTo>
                <a:lnTo>
                  <a:pt x="349758" y="102107"/>
                </a:lnTo>
                <a:lnTo>
                  <a:pt x="348996" y="99821"/>
                </a:lnTo>
                <a:lnTo>
                  <a:pt x="347472" y="98297"/>
                </a:lnTo>
                <a:lnTo>
                  <a:pt x="343662" y="98297"/>
                </a:lnTo>
                <a:lnTo>
                  <a:pt x="332994" y="60959"/>
                </a:lnTo>
                <a:lnTo>
                  <a:pt x="329184" y="51053"/>
                </a:lnTo>
                <a:lnTo>
                  <a:pt x="327660" y="46481"/>
                </a:lnTo>
                <a:lnTo>
                  <a:pt x="326136" y="45719"/>
                </a:lnTo>
                <a:lnTo>
                  <a:pt x="323088" y="45719"/>
                </a:lnTo>
                <a:lnTo>
                  <a:pt x="320040" y="46481"/>
                </a:lnTo>
                <a:lnTo>
                  <a:pt x="318516" y="47243"/>
                </a:lnTo>
                <a:lnTo>
                  <a:pt x="316262" y="46282"/>
                </a:lnTo>
                <a:lnTo>
                  <a:pt x="304198" y="43007"/>
                </a:lnTo>
                <a:lnTo>
                  <a:pt x="291598" y="39525"/>
                </a:lnTo>
                <a:lnTo>
                  <a:pt x="279130" y="35851"/>
                </a:lnTo>
                <a:lnTo>
                  <a:pt x="267462" y="32003"/>
                </a:lnTo>
                <a:lnTo>
                  <a:pt x="265938" y="32765"/>
                </a:lnTo>
                <a:lnTo>
                  <a:pt x="265938" y="39623"/>
                </a:lnTo>
                <a:lnTo>
                  <a:pt x="266700" y="41147"/>
                </a:lnTo>
                <a:lnTo>
                  <a:pt x="266700" y="230401"/>
                </a:lnTo>
                <a:lnTo>
                  <a:pt x="295656" y="323849"/>
                </a:lnTo>
                <a:lnTo>
                  <a:pt x="344424" y="369569"/>
                </a:lnTo>
                <a:lnTo>
                  <a:pt x="345948" y="370852"/>
                </a:lnTo>
                <a:lnTo>
                  <a:pt x="345948" y="106679"/>
                </a:lnTo>
                <a:lnTo>
                  <a:pt x="348996" y="105917"/>
                </a:lnTo>
                <a:lnTo>
                  <a:pt x="349758" y="103631"/>
                </a:lnTo>
                <a:close/>
              </a:path>
              <a:path w="420370" h="429260">
                <a:moveTo>
                  <a:pt x="407670" y="295655"/>
                </a:moveTo>
                <a:lnTo>
                  <a:pt x="407670" y="293369"/>
                </a:lnTo>
                <a:lnTo>
                  <a:pt x="406908" y="291845"/>
                </a:lnTo>
                <a:lnTo>
                  <a:pt x="404622" y="289559"/>
                </a:lnTo>
                <a:lnTo>
                  <a:pt x="400812" y="289559"/>
                </a:lnTo>
                <a:lnTo>
                  <a:pt x="363590" y="164511"/>
                </a:lnTo>
                <a:lnTo>
                  <a:pt x="352044" y="128015"/>
                </a:lnTo>
                <a:lnTo>
                  <a:pt x="345948" y="106679"/>
                </a:lnTo>
                <a:lnTo>
                  <a:pt x="345948" y="370852"/>
                </a:lnTo>
                <a:lnTo>
                  <a:pt x="353071" y="376846"/>
                </a:lnTo>
                <a:lnTo>
                  <a:pt x="364112" y="379037"/>
                </a:lnTo>
                <a:lnTo>
                  <a:pt x="376567" y="377487"/>
                </a:lnTo>
                <a:lnTo>
                  <a:pt x="388828" y="374179"/>
                </a:lnTo>
                <a:lnTo>
                  <a:pt x="399288" y="371093"/>
                </a:lnTo>
                <a:lnTo>
                  <a:pt x="403860" y="369061"/>
                </a:lnTo>
                <a:lnTo>
                  <a:pt x="403860" y="298703"/>
                </a:lnTo>
                <a:lnTo>
                  <a:pt x="406146" y="297179"/>
                </a:lnTo>
                <a:lnTo>
                  <a:pt x="407670" y="295655"/>
                </a:lnTo>
                <a:close/>
              </a:path>
              <a:path w="420370" h="429260">
                <a:moveTo>
                  <a:pt x="420018" y="355176"/>
                </a:moveTo>
                <a:lnTo>
                  <a:pt x="417448" y="344911"/>
                </a:lnTo>
                <a:lnTo>
                  <a:pt x="414528" y="335279"/>
                </a:lnTo>
                <a:lnTo>
                  <a:pt x="409956" y="319277"/>
                </a:lnTo>
                <a:lnTo>
                  <a:pt x="403860" y="298703"/>
                </a:lnTo>
                <a:lnTo>
                  <a:pt x="403860" y="369061"/>
                </a:lnTo>
                <a:lnTo>
                  <a:pt x="406146" y="368045"/>
                </a:lnTo>
                <a:lnTo>
                  <a:pt x="415938" y="363602"/>
                </a:lnTo>
                <a:lnTo>
                  <a:pt x="420018" y="355176"/>
                </a:lnTo>
                <a:close/>
              </a:path>
            </a:pathLst>
          </a:custGeom>
          <a:solidFill>
            <a:srgbClr val="000000"/>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20" name="object 20"/>
          <p:cNvSpPr/>
          <p:nvPr/>
        </p:nvSpPr>
        <p:spPr>
          <a:xfrm>
            <a:off x="4086491" y="5548121"/>
            <a:ext cx="77470" cy="66040"/>
          </a:xfrm>
          <a:custGeom>
            <a:avLst/>
            <a:gdLst/>
            <a:ahLst/>
            <a:cxnLst/>
            <a:rect l="l" t="t" r="r" b="b"/>
            <a:pathLst>
              <a:path w="77470" h="66039">
                <a:moveTo>
                  <a:pt x="76962" y="46481"/>
                </a:moveTo>
                <a:lnTo>
                  <a:pt x="62484" y="0"/>
                </a:lnTo>
                <a:lnTo>
                  <a:pt x="57912" y="3047"/>
                </a:lnTo>
                <a:lnTo>
                  <a:pt x="46190" y="8036"/>
                </a:lnTo>
                <a:lnTo>
                  <a:pt x="34225" y="12648"/>
                </a:lnTo>
                <a:lnTo>
                  <a:pt x="21984" y="16263"/>
                </a:lnTo>
                <a:lnTo>
                  <a:pt x="9438" y="18265"/>
                </a:lnTo>
                <a:lnTo>
                  <a:pt x="0" y="19049"/>
                </a:lnTo>
                <a:lnTo>
                  <a:pt x="13716" y="65531"/>
                </a:lnTo>
                <a:lnTo>
                  <a:pt x="22098" y="65531"/>
                </a:lnTo>
                <a:lnTo>
                  <a:pt x="33721" y="64568"/>
                </a:lnTo>
                <a:lnTo>
                  <a:pt x="47121" y="61505"/>
                </a:lnTo>
                <a:lnTo>
                  <a:pt x="60304" y="56951"/>
                </a:lnTo>
                <a:lnTo>
                  <a:pt x="71280" y="51512"/>
                </a:lnTo>
                <a:lnTo>
                  <a:pt x="76962" y="46481"/>
                </a:lnTo>
                <a:close/>
              </a:path>
            </a:pathLst>
          </a:custGeom>
          <a:solidFill>
            <a:srgbClr val="B20000"/>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21" name="object 21"/>
          <p:cNvSpPr/>
          <p:nvPr/>
        </p:nvSpPr>
        <p:spPr>
          <a:xfrm>
            <a:off x="4161167" y="5798820"/>
            <a:ext cx="74930" cy="67945"/>
          </a:xfrm>
          <a:custGeom>
            <a:avLst/>
            <a:gdLst/>
            <a:ahLst/>
            <a:cxnLst/>
            <a:rect l="l" t="t" r="r" b="b"/>
            <a:pathLst>
              <a:path w="74929" h="67945">
                <a:moveTo>
                  <a:pt x="74676" y="44958"/>
                </a:moveTo>
                <a:lnTo>
                  <a:pt x="61722" y="0"/>
                </a:lnTo>
                <a:lnTo>
                  <a:pt x="56388" y="4572"/>
                </a:lnTo>
                <a:lnTo>
                  <a:pt x="49530" y="8382"/>
                </a:lnTo>
                <a:lnTo>
                  <a:pt x="32766" y="14478"/>
                </a:lnTo>
                <a:lnTo>
                  <a:pt x="23622" y="16764"/>
                </a:lnTo>
                <a:lnTo>
                  <a:pt x="15240" y="19050"/>
                </a:lnTo>
                <a:lnTo>
                  <a:pt x="6858" y="19050"/>
                </a:lnTo>
                <a:lnTo>
                  <a:pt x="0" y="19812"/>
                </a:lnTo>
                <a:lnTo>
                  <a:pt x="12192" y="62484"/>
                </a:lnTo>
                <a:lnTo>
                  <a:pt x="16764" y="65532"/>
                </a:lnTo>
                <a:lnTo>
                  <a:pt x="24384" y="67818"/>
                </a:lnTo>
                <a:lnTo>
                  <a:pt x="35814" y="67056"/>
                </a:lnTo>
                <a:lnTo>
                  <a:pt x="47244" y="64769"/>
                </a:lnTo>
                <a:lnTo>
                  <a:pt x="58674" y="61722"/>
                </a:lnTo>
                <a:lnTo>
                  <a:pt x="68580" y="56388"/>
                </a:lnTo>
                <a:lnTo>
                  <a:pt x="73914" y="51053"/>
                </a:lnTo>
                <a:lnTo>
                  <a:pt x="74676" y="44958"/>
                </a:lnTo>
                <a:close/>
              </a:path>
            </a:pathLst>
          </a:custGeom>
          <a:solidFill>
            <a:srgbClr val="B20000"/>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22" name="object 22"/>
          <p:cNvSpPr/>
          <p:nvPr/>
        </p:nvSpPr>
        <p:spPr>
          <a:xfrm>
            <a:off x="4104779" y="5609844"/>
            <a:ext cx="114300" cy="193040"/>
          </a:xfrm>
          <a:custGeom>
            <a:avLst/>
            <a:gdLst/>
            <a:ahLst/>
            <a:cxnLst/>
            <a:rect l="l" t="t" r="r" b="b"/>
            <a:pathLst>
              <a:path w="114300" h="193039">
                <a:moveTo>
                  <a:pt x="114300" y="174498"/>
                </a:moveTo>
                <a:lnTo>
                  <a:pt x="62483" y="0"/>
                </a:lnTo>
                <a:lnTo>
                  <a:pt x="55780" y="5291"/>
                </a:lnTo>
                <a:lnTo>
                  <a:pt x="44150" y="10650"/>
                </a:lnTo>
                <a:lnTo>
                  <a:pt x="32057" y="14832"/>
                </a:lnTo>
                <a:lnTo>
                  <a:pt x="19594" y="17683"/>
                </a:lnTo>
                <a:lnTo>
                  <a:pt x="6857" y="19050"/>
                </a:lnTo>
                <a:lnTo>
                  <a:pt x="0" y="19812"/>
                </a:lnTo>
                <a:lnTo>
                  <a:pt x="51816" y="192786"/>
                </a:lnTo>
                <a:lnTo>
                  <a:pt x="61992" y="192657"/>
                </a:lnTo>
                <a:lnTo>
                  <a:pt x="75359" y="191156"/>
                </a:lnTo>
                <a:lnTo>
                  <a:pt x="87014" y="188560"/>
                </a:lnTo>
                <a:lnTo>
                  <a:pt x="98282" y="184426"/>
                </a:lnTo>
                <a:lnTo>
                  <a:pt x="110489" y="178308"/>
                </a:lnTo>
                <a:lnTo>
                  <a:pt x="114300" y="174498"/>
                </a:lnTo>
                <a:close/>
              </a:path>
            </a:pathLst>
          </a:custGeom>
          <a:solidFill>
            <a:srgbClr val="B20000"/>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23" name="object 23"/>
          <p:cNvSpPr/>
          <p:nvPr/>
        </p:nvSpPr>
        <p:spPr>
          <a:xfrm>
            <a:off x="3883037" y="5554217"/>
            <a:ext cx="82550" cy="81280"/>
          </a:xfrm>
          <a:custGeom>
            <a:avLst/>
            <a:gdLst/>
            <a:ahLst/>
            <a:cxnLst/>
            <a:rect l="l" t="t" r="r" b="b"/>
            <a:pathLst>
              <a:path w="82550" h="81279">
                <a:moveTo>
                  <a:pt x="82296" y="74675"/>
                </a:moveTo>
                <a:lnTo>
                  <a:pt x="82296" y="0"/>
                </a:lnTo>
                <a:lnTo>
                  <a:pt x="75438" y="3047"/>
                </a:lnTo>
                <a:lnTo>
                  <a:pt x="65066" y="6522"/>
                </a:lnTo>
                <a:lnTo>
                  <a:pt x="52207" y="8614"/>
                </a:lnTo>
                <a:lnTo>
                  <a:pt x="38180" y="9719"/>
                </a:lnTo>
                <a:lnTo>
                  <a:pt x="24309" y="10230"/>
                </a:lnTo>
                <a:lnTo>
                  <a:pt x="11914" y="10542"/>
                </a:lnTo>
                <a:lnTo>
                  <a:pt x="0" y="9905"/>
                </a:lnTo>
                <a:lnTo>
                  <a:pt x="0" y="80009"/>
                </a:lnTo>
                <a:lnTo>
                  <a:pt x="7620" y="80771"/>
                </a:lnTo>
                <a:lnTo>
                  <a:pt x="19805" y="81184"/>
                </a:lnTo>
                <a:lnTo>
                  <a:pt x="32687" y="81071"/>
                </a:lnTo>
                <a:lnTo>
                  <a:pt x="45827" y="80432"/>
                </a:lnTo>
                <a:lnTo>
                  <a:pt x="58788" y="79267"/>
                </a:lnTo>
                <a:lnTo>
                  <a:pt x="71130" y="77576"/>
                </a:lnTo>
                <a:lnTo>
                  <a:pt x="82296" y="74675"/>
                </a:lnTo>
                <a:close/>
              </a:path>
            </a:pathLst>
          </a:custGeom>
          <a:solidFill>
            <a:srgbClr val="007100"/>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24" name="object 24"/>
          <p:cNvSpPr/>
          <p:nvPr/>
        </p:nvSpPr>
        <p:spPr>
          <a:xfrm>
            <a:off x="3883037" y="5638038"/>
            <a:ext cx="82550" cy="66675"/>
          </a:xfrm>
          <a:custGeom>
            <a:avLst/>
            <a:gdLst/>
            <a:ahLst/>
            <a:cxnLst/>
            <a:rect l="l" t="t" r="r" b="b"/>
            <a:pathLst>
              <a:path w="82550" h="66675">
                <a:moveTo>
                  <a:pt x="82296" y="55625"/>
                </a:moveTo>
                <a:lnTo>
                  <a:pt x="82296" y="0"/>
                </a:lnTo>
                <a:lnTo>
                  <a:pt x="74676" y="2285"/>
                </a:lnTo>
                <a:lnTo>
                  <a:pt x="61984" y="3792"/>
                </a:lnTo>
                <a:lnTo>
                  <a:pt x="49637" y="5301"/>
                </a:lnTo>
                <a:lnTo>
                  <a:pt x="37370" y="6481"/>
                </a:lnTo>
                <a:lnTo>
                  <a:pt x="24920" y="7001"/>
                </a:lnTo>
                <a:lnTo>
                  <a:pt x="12022" y="6527"/>
                </a:lnTo>
                <a:lnTo>
                  <a:pt x="0" y="4571"/>
                </a:lnTo>
                <a:lnTo>
                  <a:pt x="0" y="66293"/>
                </a:lnTo>
                <a:lnTo>
                  <a:pt x="8382" y="66293"/>
                </a:lnTo>
                <a:lnTo>
                  <a:pt x="22327" y="65799"/>
                </a:lnTo>
                <a:lnTo>
                  <a:pt x="34565" y="64898"/>
                </a:lnTo>
                <a:lnTo>
                  <a:pt x="46092" y="63551"/>
                </a:lnTo>
                <a:lnTo>
                  <a:pt x="57910" y="61718"/>
                </a:lnTo>
                <a:lnTo>
                  <a:pt x="71016" y="59361"/>
                </a:lnTo>
                <a:lnTo>
                  <a:pt x="82296" y="55625"/>
                </a:lnTo>
                <a:close/>
              </a:path>
            </a:pathLst>
          </a:custGeom>
          <a:solidFill>
            <a:srgbClr val="007100"/>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25" name="object 25"/>
          <p:cNvSpPr/>
          <p:nvPr/>
        </p:nvSpPr>
        <p:spPr>
          <a:xfrm>
            <a:off x="3883037" y="5703570"/>
            <a:ext cx="82550" cy="66040"/>
          </a:xfrm>
          <a:custGeom>
            <a:avLst/>
            <a:gdLst/>
            <a:ahLst/>
            <a:cxnLst/>
            <a:rect l="l" t="t" r="r" b="b"/>
            <a:pathLst>
              <a:path w="82550" h="66039">
                <a:moveTo>
                  <a:pt x="82296" y="55625"/>
                </a:moveTo>
                <a:lnTo>
                  <a:pt x="82296" y="0"/>
                </a:lnTo>
                <a:lnTo>
                  <a:pt x="74676" y="2285"/>
                </a:lnTo>
                <a:lnTo>
                  <a:pt x="61685" y="4947"/>
                </a:lnTo>
                <a:lnTo>
                  <a:pt x="49478" y="7242"/>
                </a:lnTo>
                <a:lnTo>
                  <a:pt x="37528" y="8984"/>
                </a:lnTo>
                <a:lnTo>
                  <a:pt x="25304" y="9989"/>
                </a:lnTo>
                <a:lnTo>
                  <a:pt x="8381" y="10020"/>
                </a:lnTo>
                <a:lnTo>
                  <a:pt x="0" y="9905"/>
                </a:lnTo>
                <a:lnTo>
                  <a:pt x="0" y="65531"/>
                </a:lnTo>
                <a:lnTo>
                  <a:pt x="12279" y="65593"/>
                </a:lnTo>
                <a:lnTo>
                  <a:pt x="21729" y="65741"/>
                </a:lnTo>
                <a:lnTo>
                  <a:pt x="34126" y="64977"/>
                </a:lnTo>
                <a:lnTo>
                  <a:pt x="46100" y="63424"/>
                </a:lnTo>
                <a:lnTo>
                  <a:pt x="58180" y="61267"/>
                </a:lnTo>
                <a:lnTo>
                  <a:pt x="70896" y="58690"/>
                </a:lnTo>
                <a:lnTo>
                  <a:pt x="82296" y="55625"/>
                </a:lnTo>
                <a:close/>
              </a:path>
            </a:pathLst>
          </a:custGeom>
          <a:solidFill>
            <a:srgbClr val="007100"/>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26" name="object 26"/>
          <p:cNvSpPr/>
          <p:nvPr/>
        </p:nvSpPr>
        <p:spPr>
          <a:xfrm>
            <a:off x="3883037" y="5769102"/>
            <a:ext cx="82550" cy="66040"/>
          </a:xfrm>
          <a:custGeom>
            <a:avLst/>
            <a:gdLst/>
            <a:ahLst/>
            <a:cxnLst/>
            <a:rect l="l" t="t" r="r" b="b"/>
            <a:pathLst>
              <a:path w="82550" h="66039">
                <a:moveTo>
                  <a:pt x="82296" y="51816"/>
                </a:moveTo>
                <a:lnTo>
                  <a:pt x="82296" y="0"/>
                </a:lnTo>
                <a:lnTo>
                  <a:pt x="74676" y="2286"/>
                </a:lnTo>
                <a:lnTo>
                  <a:pt x="62967" y="4671"/>
                </a:lnTo>
                <a:lnTo>
                  <a:pt x="50088" y="6787"/>
                </a:lnTo>
                <a:lnTo>
                  <a:pt x="36734" y="8477"/>
                </a:lnTo>
                <a:lnTo>
                  <a:pt x="23597" y="9584"/>
                </a:lnTo>
                <a:lnTo>
                  <a:pt x="11373" y="9952"/>
                </a:lnTo>
                <a:lnTo>
                  <a:pt x="0" y="9906"/>
                </a:lnTo>
                <a:lnTo>
                  <a:pt x="0" y="64008"/>
                </a:lnTo>
                <a:lnTo>
                  <a:pt x="10668" y="65532"/>
                </a:lnTo>
                <a:lnTo>
                  <a:pt x="22276" y="65492"/>
                </a:lnTo>
                <a:lnTo>
                  <a:pt x="35415" y="64314"/>
                </a:lnTo>
                <a:lnTo>
                  <a:pt x="49015" y="62146"/>
                </a:lnTo>
                <a:lnTo>
                  <a:pt x="62004" y="59132"/>
                </a:lnTo>
                <a:lnTo>
                  <a:pt x="73312" y="55420"/>
                </a:lnTo>
                <a:lnTo>
                  <a:pt x="82296" y="51816"/>
                </a:lnTo>
                <a:close/>
              </a:path>
            </a:pathLst>
          </a:custGeom>
          <a:solidFill>
            <a:srgbClr val="007100"/>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27" name="object 27"/>
          <p:cNvSpPr/>
          <p:nvPr/>
        </p:nvSpPr>
        <p:spPr>
          <a:xfrm>
            <a:off x="3883037" y="5830061"/>
            <a:ext cx="82550" cy="87630"/>
          </a:xfrm>
          <a:custGeom>
            <a:avLst/>
            <a:gdLst/>
            <a:ahLst/>
            <a:cxnLst/>
            <a:rect l="l" t="t" r="r" b="b"/>
            <a:pathLst>
              <a:path w="82550" h="87629">
                <a:moveTo>
                  <a:pt x="82296" y="69342"/>
                </a:moveTo>
                <a:lnTo>
                  <a:pt x="82296" y="0"/>
                </a:lnTo>
                <a:lnTo>
                  <a:pt x="73373" y="3536"/>
                </a:lnTo>
                <a:lnTo>
                  <a:pt x="61732" y="7136"/>
                </a:lnTo>
                <a:lnTo>
                  <a:pt x="48947" y="9944"/>
                </a:lnTo>
                <a:lnTo>
                  <a:pt x="35712" y="11894"/>
                </a:lnTo>
                <a:lnTo>
                  <a:pt x="22720" y="12919"/>
                </a:lnTo>
                <a:lnTo>
                  <a:pt x="10668" y="12954"/>
                </a:lnTo>
                <a:lnTo>
                  <a:pt x="0" y="11430"/>
                </a:lnTo>
                <a:lnTo>
                  <a:pt x="0" y="86106"/>
                </a:lnTo>
                <a:lnTo>
                  <a:pt x="19864" y="87351"/>
                </a:lnTo>
                <a:lnTo>
                  <a:pt x="33241" y="86359"/>
                </a:lnTo>
                <a:lnTo>
                  <a:pt x="47409" y="84359"/>
                </a:lnTo>
                <a:lnTo>
                  <a:pt x="61132" y="81054"/>
                </a:lnTo>
                <a:lnTo>
                  <a:pt x="73173" y="76147"/>
                </a:lnTo>
                <a:lnTo>
                  <a:pt x="82296" y="69342"/>
                </a:lnTo>
                <a:close/>
              </a:path>
            </a:pathLst>
          </a:custGeom>
          <a:solidFill>
            <a:srgbClr val="007100"/>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28" name="object 28"/>
          <p:cNvSpPr/>
          <p:nvPr/>
        </p:nvSpPr>
        <p:spPr>
          <a:xfrm>
            <a:off x="3844937" y="5541264"/>
            <a:ext cx="95250" cy="19050"/>
          </a:xfrm>
          <a:custGeom>
            <a:avLst/>
            <a:gdLst/>
            <a:ahLst/>
            <a:cxnLst/>
            <a:rect l="l" t="t" r="r" b="b"/>
            <a:pathLst>
              <a:path w="95250" h="19050">
                <a:moveTo>
                  <a:pt x="95250" y="16002"/>
                </a:moveTo>
                <a:lnTo>
                  <a:pt x="40386" y="0"/>
                </a:lnTo>
                <a:lnTo>
                  <a:pt x="28827" y="1665"/>
                </a:lnTo>
                <a:lnTo>
                  <a:pt x="14253" y="2138"/>
                </a:lnTo>
                <a:lnTo>
                  <a:pt x="0" y="1524"/>
                </a:lnTo>
                <a:lnTo>
                  <a:pt x="31242" y="18288"/>
                </a:lnTo>
                <a:lnTo>
                  <a:pt x="44206" y="18802"/>
                </a:lnTo>
                <a:lnTo>
                  <a:pt x="56708" y="18995"/>
                </a:lnTo>
                <a:lnTo>
                  <a:pt x="69096" y="18815"/>
                </a:lnTo>
                <a:lnTo>
                  <a:pt x="81714" y="18211"/>
                </a:lnTo>
                <a:lnTo>
                  <a:pt x="95250" y="16002"/>
                </a:lnTo>
                <a:close/>
              </a:path>
            </a:pathLst>
          </a:custGeom>
          <a:solidFill>
            <a:srgbClr val="FFE5B7"/>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29" name="object 29"/>
          <p:cNvSpPr/>
          <p:nvPr/>
        </p:nvSpPr>
        <p:spPr>
          <a:xfrm>
            <a:off x="4085729" y="5536691"/>
            <a:ext cx="50800" cy="22860"/>
          </a:xfrm>
          <a:custGeom>
            <a:avLst/>
            <a:gdLst/>
            <a:ahLst/>
            <a:cxnLst/>
            <a:rect l="l" t="t" r="r" b="b"/>
            <a:pathLst>
              <a:path w="50800" h="22860">
                <a:moveTo>
                  <a:pt x="50292" y="9906"/>
                </a:moveTo>
                <a:lnTo>
                  <a:pt x="12191" y="0"/>
                </a:lnTo>
                <a:lnTo>
                  <a:pt x="0" y="4572"/>
                </a:lnTo>
                <a:lnTo>
                  <a:pt x="0" y="22860"/>
                </a:lnTo>
                <a:lnTo>
                  <a:pt x="46482" y="12192"/>
                </a:lnTo>
                <a:lnTo>
                  <a:pt x="50292" y="9906"/>
                </a:lnTo>
                <a:close/>
              </a:path>
            </a:pathLst>
          </a:custGeom>
          <a:solidFill>
            <a:srgbClr val="FFE5B7"/>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30" name="object 30"/>
          <p:cNvSpPr/>
          <p:nvPr/>
        </p:nvSpPr>
        <p:spPr>
          <a:xfrm>
            <a:off x="4098683" y="5598414"/>
            <a:ext cx="67945" cy="27940"/>
          </a:xfrm>
          <a:custGeom>
            <a:avLst/>
            <a:gdLst/>
            <a:ahLst/>
            <a:cxnLst/>
            <a:rect l="l" t="t" r="r" b="b"/>
            <a:pathLst>
              <a:path w="67945" h="27939">
                <a:moveTo>
                  <a:pt x="67818" y="6857"/>
                </a:moveTo>
                <a:lnTo>
                  <a:pt x="64770" y="0"/>
                </a:lnTo>
                <a:lnTo>
                  <a:pt x="60198" y="4571"/>
                </a:lnTo>
                <a:lnTo>
                  <a:pt x="54102" y="8381"/>
                </a:lnTo>
                <a:lnTo>
                  <a:pt x="47244" y="11429"/>
                </a:lnTo>
                <a:lnTo>
                  <a:pt x="38862" y="14477"/>
                </a:lnTo>
                <a:lnTo>
                  <a:pt x="30480" y="16763"/>
                </a:lnTo>
                <a:lnTo>
                  <a:pt x="12192" y="19811"/>
                </a:lnTo>
                <a:lnTo>
                  <a:pt x="2286" y="19811"/>
                </a:lnTo>
                <a:lnTo>
                  <a:pt x="762" y="20573"/>
                </a:lnTo>
                <a:lnTo>
                  <a:pt x="0" y="22097"/>
                </a:lnTo>
                <a:lnTo>
                  <a:pt x="0" y="23621"/>
                </a:lnTo>
                <a:lnTo>
                  <a:pt x="1524" y="26669"/>
                </a:lnTo>
                <a:lnTo>
                  <a:pt x="3048" y="26669"/>
                </a:lnTo>
                <a:lnTo>
                  <a:pt x="5334" y="27431"/>
                </a:lnTo>
                <a:lnTo>
                  <a:pt x="52117" y="16557"/>
                </a:lnTo>
                <a:lnTo>
                  <a:pt x="62398" y="11266"/>
                </a:lnTo>
                <a:lnTo>
                  <a:pt x="67818" y="6857"/>
                </a:lnTo>
                <a:close/>
              </a:path>
            </a:pathLst>
          </a:custGeom>
          <a:solidFill>
            <a:srgbClr val="FFE5B7"/>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31" name="object 31"/>
          <p:cNvSpPr/>
          <p:nvPr/>
        </p:nvSpPr>
        <p:spPr>
          <a:xfrm>
            <a:off x="4154309" y="5788152"/>
            <a:ext cx="67945" cy="26670"/>
          </a:xfrm>
          <a:custGeom>
            <a:avLst/>
            <a:gdLst/>
            <a:ahLst/>
            <a:cxnLst/>
            <a:rect l="l" t="t" r="r" b="b"/>
            <a:pathLst>
              <a:path w="67945" h="26670">
                <a:moveTo>
                  <a:pt x="67818" y="6858"/>
                </a:moveTo>
                <a:lnTo>
                  <a:pt x="65532" y="0"/>
                </a:lnTo>
                <a:lnTo>
                  <a:pt x="60960" y="3810"/>
                </a:lnTo>
                <a:lnTo>
                  <a:pt x="54864" y="7620"/>
                </a:lnTo>
                <a:lnTo>
                  <a:pt x="42002" y="12801"/>
                </a:lnTo>
                <a:lnTo>
                  <a:pt x="31164" y="15818"/>
                </a:lnTo>
                <a:lnTo>
                  <a:pt x="19216" y="17959"/>
                </a:lnTo>
                <a:lnTo>
                  <a:pt x="3048" y="19050"/>
                </a:lnTo>
                <a:lnTo>
                  <a:pt x="2286" y="19812"/>
                </a:lnTo>
                <a:lnTo>
                  <a:pt x="762" y="20574"/>
                </a:lnTo>
                <a:lnTo>
                  <a:pt x="0" y="22098"/>
                </a:lnTo>
                <a:lnTo>
                  <a:pt x="0" y="23622"/>
                </a:lnTo>
                <a:lnTo>
                  <a:pt x="2286" y="25908"/>
                </a:lnTo>
                <a:lnTo>
                  <a:pt x="3810" y="26670"/>
                </a:lnTo>
                <a:lnTo>
                  <a:pt x="13716" y="26670"/>
                </a:lnTo>
                <a:lnTo>
                  <a:pt x="26154" y="23874"/>
                </a:lnTo>
                <a:lnTo>
                  <a:pt x="38601" y="20776"/>
                </a:lnTo>
                <a:lnTo>
                  <a:pt x="50673" y="16643"/>
                </a:lnTo>
                <a:lnTo>
                  <a:pt x="61986" y="10747"/>
                </a:lnTo>
                <a:lnTo>
                  <a:pt x="67818" y="6858"/>
                </a:lnTo>
                <a:close/>
              </a:path>
            </a:pathLst>
          </a:custGeom>
          <a:solidFill>
            <a:srgbClr val="FFE5B7"/>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32" name="object 32"/>
          <p:cNvSpPr/>
          <p:nvPr/>
        </p:nvSpPr>
        <p:spPr>
          <a:xfrm>
            <a:off x="3937139" y="5508528"/>
            <a:ext cx="115570" cy="18415"/>
          </a:xfrm>
          <a:custGeom>
            <a:avLst/>
            <a:gdLst/>
            <a:ahLst/>
            <a:cxnLst/>
            <a:rect l="l" t="t" r="r" b="b"/>
            <a:pathLst>
              <a:path w="115570" h="18414">
                <a:moveTo>
                  <a:pt x="115062" y="16733"/>
                </a:moveTo>
                <a:lnTo>
                  <a:pt x="41711" y="0"/>
                </a:lnTo>
                <a:lnTo>
                  <a:pt x="29707" y="2756"/>
                </a:lnTo>
                <a:lnTo>
                  <a:pt x="17074" y="2964"/>
                </a:lnTo>
                <a:lnTo>
                  <a:pt x="4572" y="3017"/>
                </a:lnTo>
                <a:lnTo>
                  <a:pt x="0" y="2255"/>
                </a:lnTo>
                <a:lnTo>
                  <a:pt x="43461" y="17802"/>
                </a:lnTo>
                <a:lnTo>
                  <a:pt x="55816" y="18295"/>
                </a:lnTo>
                <a:lnTo>
                  <a:pt x="82531" y="18339"/>
                </a:lnTo>
                <a:lnTo>
                  <a:pt x="95547" y="18001"/>
                </a:lnTo>
                <a:lnTo>
                  <a:pt x="107442" y="17495"/>
                </a:lnTo>
                <a:lnTo>
                  <a:pt x="115062" y="16733"/>
                </a:lnTo>
                <a:close/>
              </a:path>
            </a:pathLst>
          </a:custGeom>
          <a:solidFill>
            <a:srgbClr val="FFE5B7"/>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33" name="object 33"/>
          <p:cNvSpPr/>
          <p:nvPr/>
        </p:nvSpPr>
        <p:spPr>
          <a:xfrm>
            <a:off x="3972191" y="5589270"/>
            <a:ext cx="107950" cy="16510"/>
          </a:xfrm>
          <a:custGeom>
            <a:avLst/>
            <a:gdLst/>
            <a:ahLst/>
            <a:cxnLst/>
            <a:rect l="l" t="t" r="r" b="b"/>
            <a:pathLst>
              <a:path w="107950" h="16510">
                <a:moveTo>
                  <a:pt x="107442" y="3047"/>
                </a:moveTo>
                <a:lnTo>
                  <a:pt x="107442" y="2285"/>
                </a:lnTo>
                <a:lnTo>
                  <a:pt x="105155" y="0"/>
                </a:lnTo>
                <a:lnTo>
                  <a:pt x="96012" y="0"/>
                </a:lnTo>
                <a:lnTo>
                  <a:pt x="88392" y="2285"/>
                </a:lnTo>
                <a:lnTo>
                  <a:pt x="79248" y="3047"/>
                </a:lnTo>
                <a:lnTo>
                  <a:pt x="67056" y="4571"/>
                </a:lnTo>
                <a:lnTo>
                  <a:pt x="54102" y="5333"/>
                </a:lnTo>
                <a:lnTo>
                  <a:pt x="39624" y="6095"/>
                </a:lnTo>
                <a:lnTo>
                  <a:pt x="0" y="6095"/>
                </a:lnTo>
                <a:lnTo>
                  <a:pt x="0" y="16001"/>
                </a:lnTo>
                <a:lnTo>
                  <a:pt x="46672" y="14951"/>
                </a:lnTo>
                <a:lnTo>
                  <a:pt x="86076" y="11672"/>
                </a:lnTo>
                <a:lnTo>
                  <a:pt x="106680" y="4571"/>
                </a:lnTo>
                <a:lnTo>
                  <a:pt x="107442" y="3047"/>
                </a:lnTo>
                <a:close/>
              </a:path>
            </a:pathLst>
          </a:custGeom>
          <a:solidFill>
            <a:srgbClr val="FFE5B7"/>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34" name="object 34"/>
          <p:cNvSpPr/>
          <p:nvPr/>
        </p:nvSpPr>
        <p:spPr>
          <a:xfrm>
            <a:off x="3972191" y="5705094"/>
            <a:ext cx="107950" cy="17145"/>
          </a:xfrm>
          <a:custGeom>
            <a:avLst/>
            <a:gdLst/>
            <a:ahLst/>
            <a:cxnLst/>
            <a:rect l="l" t="t" r="r" b="b"/>
            <a:pathLst>
              <a:path w="107950" h="17145">
                <a:moveTo>
                  <a:pt x="107442" y="2285"/>
                </a:moveTo>
                <a:lnTo>
                  <a:pt x="107442" y="1523"/>
                </a:lnTo>
                <a:lnTo>
                  <a:pt x="106680" y="1523"/>
                </a:lnTo>
                <a:lnTo>
                  <a:pt x="105155" y="0"/>
                </a:lnTo>
                <a:lnTo>
                  <a:pt x="102107" y="0"/>
                </a:lnTo>
                <a:lnTo>
                  <a:pt x="96012" y="761"/>
                </a:lnTo>
                <a:lnTo>
                  <a:pt x="88392" y="2285"/>
                </a:lnTo>
                <a:lnTo>
                  <a:pt x="79248" y="3809"/>
                </a:lnTo>
                <a:lnTo>
                  <a:pt x="67056" y="4571"/>
                </a:lnTo>
                <a:lnTo>
                  <a:pt x="54102" y="5333"/>
                </a:lnTo>
                <a:lnTo>
                  <a:pt x="39624" y="6857"/>
                </a:lnTo>
                <a:lnTo>
                  <a:pt x="0" y="6857"/>
                </a:lnTo>
                <a:lnTo>
                  <a:pt x="0" y="16001"/>
                </a:lnTo>
                <a:lnTo>
                  <a:pt x="3810" y="16001"/>
                </a:lnTo>
                <a:lnTo>
                  <a:pt x="12579" y="16747"/>
                </a:lnTo>
                <a:lnTo>
                  <a:pt x="25246" y="16194"/>
                </a:lnTo>
                <a:lnTo>
                  <a:pt x="37894" y="15264"/>
                </a:lnTo>
                <a:lnTo>
                  <a:pt x="50551" y="14508"/>
                </a:lnTo>
                <a:lnTo>
                  <a:pt x="63246" y="14477"/>
                </a:lnTo>
                <a:lnTo>
                  <a:pt x="70866" y="13715"/>
                </a:lnTo>
                <a:lnTo>
                  <a:pt x="84979" y="11916"/>
                </a:lnTo>
                <a:lnTo>
                  <a:pt x="97222" y="10877"/>
                </a:lnTo>
                <a:lnTo>
                  <a:pt x="106680" y="4571"/>
                </a:lnTo>
                <a:lnTo>
                  <a:pt x="107442" y="2285"/>
                </a:lnTo>
                <a:close/>
              </a:path>
            </a:pathLst>
          </a:custGeom>
          <a:solidFill>
            <a:srgbClr val="FFE5B7"/>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35" name="object 35"/>
          <p:cNvSpPr/>
          <p:nvPr/>
        </p:nvSpPr>
        <p:spPr>
          <a:xfrm>
            <a:off x="3972191" y="5814821"/>
            <a:ext cx="104775" cy="17145"/>
          </a:xfrm>
          <a:custGeom>
            <a:avLst/>
            <a:gdLst/>
            <a:ahLst/>
            <a:cxnLst/>
            <a:rect l="l" t="t" r="r" b="b"/>
            <a:pathLst>
              <a:path w="104775" h="17145">
                <a:moveTo>
                  <a:pt x="104394" y="4571"/>
                </a:moveTo>
                <a:lnTo>
                  <a:pt x="104394" y="1523"/>
                </a:lnTo>
                <a:lnTo>
                  <a:pt x="103632" y="0"/>
                </a:lnTo>
                <a:lnTo>
                  <a:pt x="100605" y="155"/>
                </a:lnTo>
                <a:lnTo>
                  <a:pt x="87529" y="2556"/>
                </a:lnTo>
                <a:lnTo>
                  <a:pt x="74953" y="4286"/>
                </a:lnTo>
                <a:lnTo>
                  <a:pt x="62666" y="5502"/>
                </a:lnTo>
                <a:lnTo>
                  <a:pt x="50457" y="6362"/>
                </a:lnTo>
                <a:lnTo>
                  <a:pt x="35977" y="7128"/>
                </a:lnTo>
                <a:lnTo>
                  <a:pt x="23286" y="7764"/>
                </a:lnTo>
                <a:lnTo>
                  <a:pt x="12192" y="8381"/>
                </a:lnTo>
                <a:lnTo>
                  <a:pt x="0" y="7619"/>
                </a:lnTo>
                <a:lnTo>
                  <a:pt x="0" y="16001"/>
                </a:lnTo>
                <a:lnTo>
                  <a:pt x="6858" y="16763"/>
                </a:lnTo>
                <a:lnTo>
                  <a:pt x="48643" y="15583"/>
                </a:lnTo>
                <a:lnTo>
                  <a:pt x="73914" y="12953"/>
                </a:lnTo>
                <a:lnTo>
                  <a:pt x="79248" y="12953"/>
                </a:lnTo>
                <a:lnTo>
                  <a:pt x="85344" y="11429"/>
                </a:lnTo>
                <a:lnTo>
                  <a:pt x="89916" y="10667"/>
                </a:lnTo>
                <a:lnTo>
                  <a:pt x="93726" y="9905"/>
                </a:lnTo>
                <a:lnTo>
                  <a:pt x="96774" y="9905"/>
                </a:lnTo>
                <a:lnTo>
                  <a:pt x="98298" y="9143"/>
                </a:lnTo>
                <a:lnTo>
                  <a:pt x="102870" y="6095"/>
                </a:lnTo>
                <a:lnTo>
                  <a:pt x="104394" y="4571"/>
                </a:lnTo>
                <a:close/>
              </a:path>
            </a:pathLst>
          </a:custGeom>
          <a:solidFill>
            <a:srgbClr val="FFE5B7"/>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36" name="object 36"/>
          <p:cNvSpPr/>
          <p:nvPr/>
        </p:nvSpPr>
        <p:spPr>
          <a:xfrm>
            <a:off x="3904373" y="5582411"/>
            <a:ext cx="46990" cy="44450"/>
          </a:xfrm>
          <a:custGeom>
            <a:avLst/>
            <a:gdLst/>
            <a:ahLst/>
            <a:cxnLst/>
            <a:rect l="l" t="t" r="r" b="b"/>
            <a:pathLst>
              <a:path w="46989" h="44450">
                <a:moveTo>
                  <a:pt x="46482" y="39624"/>
                </a:moveTo>
                <a:lnTo>
                  <a:pt x="46482" y="0"/>
                </a:lnTo>
                <a:lnTo>
                  <a:pt x="43101" y="128"/>
                </a:lnTo>
                <a:lnTo>
                  <a:pt x="31140" y="2592"/>
                </a:lnTo>
                <a:lnTo>
                  <a:pt x="17739" y="3073"/>
                </a:lnTo>
                <a:lnTo>
                  <a:pt x="0" y="3048"/>
                </a:lnTo>
                <a:lnTo>
                  <a:pt x="0" y="44196"/>
                </a:lnTo>
                <a:lnTo>
                  <a:pt x="3798" y="44179"/>
                </a:lnTo>
                <a:lnTo>
                  <a:pt x="16379" y="43962"/>
                </a:lnTo>
                <a:lnTo>
                  <a:pt x="30420" y="43214"/>
                </a:lnTo>
                <a:lnTo>
                  <a:pt x="41910" y="41148"/>
                </a:lnTo>
                <a:lnTo>
                  <a:pt x="46482" y="39624"/>
                </a:lnTo>
                <a:close/>
              </a:path>
            </a:pathLst>
          </a:custGeom>
          <a:solidFill>
            <a:srgbClr val="FFDDA5"/>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37" name="object 37"/>
          <p:cNvSpPr/>
          <p:nvPr/>
        </p:nvSpPr>
        <p:spPr>
          <a:xfrm>
            <a:off x="3904373" y="5716523"/>
            <a:ext cx="46990" cy="44450"/>
          </a:xfrm>
          <a:custGeom>
            <a:avLst/>
            <a:gdLst/>
            <a:ahLst/>
            <a:cxnLst/>
            <a:rect l="l" t="t" r="r" b="b"/>
            <a:pathLst>
              <a:path w="46989" h="44450">
                <a:moveTo>
                  <a:pt x="46482" y="38100"/>
                </a:moveTo>
                <a:lnTo>
                  <a:pt x="46482" y="0"/>
                </a:lnTo>
                <a:lnTo>
                  <a:pt x="43166" y="818"/>
                </a:lnTo>
                <a:lnTo>
                  <a:pt x="30666" y="3135"/>
                </a:lnTo>
                <a:lnTo>
                  <a:pt x="18033" y="4707"/>
                </a:lnTo>
                <a:lnTo>
                  <a:pt x="5334" y="5334"/>
                </a:lnTo>
                <a:lnTo>
                  <a:pt x="0" y="5334"/>
                </a:lnTo>
                <a:lnTo>
                  <a:pt x="0" y="44196"/>
                </a:lnTo>
                <a:lnTo>
                  <a:pt x="5334" y="44098"/>
                </a:lnTo>
                <a:lnTo>
                  <a:pt x="16755" y="43325"/>
                </a:lnTo>
                <a:lnTo>
                  <a:pt x="29360" y="41594"/>
                </a:lnTo>
                <a:lnTo>
                  <a:pt x="41910" y="39624"/>
                </a:lnTo>
                <a:lnTo>
                  <a:pt x="46482" y="38100"/>
                </a:lnTo>
                <a:close/>
              </a:path>
            </a:pathLst>
          </a:custGeom>
          <a:solidFill>
            <a:srgbClr val="FFDDA5"/>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38" name="object 38"/>
          <p:cNvSpPr/>
          <p:nvPr/>
        </p:nvSpPr>
        <p:spPr>
          <a:xfrm>
            <a:off x="3904373" y="5846064"/>
            <a:ext cx="46990" cy="56515"/>
          </a:xfrm>
          <a:custGeom>
            <a:avLst/>
            <a:gdLst/>
            <a:ahLst/>
            <a:cxnLst/>
            <a:rect l="l" t="t" r="r" b="b"/>
            <a:pathLst>
              <a:path w="46989" h="56514">
                <a:moveTo>
                  <a:pt x="46482" y="47243"/>
                </a:moveTo>
                <a:lnTo>
                  <a:pt x="46482" y="0"/>
                </a:lnTo>
                <a:lnTo>
                  <a:pt x="42982" y="1588"/>
                </a:lnTo>
                <a:lnTo>
                  <a:pt x="30665" y="3871"/>
                </a:lnTo>
                <a:lnTo>
                  <a:pt x="16693" y="6507"/>
                </a:lnTo>
                <a:lnTo>
                  <a:pt x="5334" y="7619"/>
                </a:lnTo>
                <a:lnTo>
                  <a:pt x="0" y="7619"/>
                </a:lnTo>
                <a:lnTo>
                  <a:pt x="0" y="56387"/>
                </a:lnTo>
                <a:lnTo>
                  <a:pt x="15619" y="54801"/>
                </a:lnTo>
                <a:lnTo>
                  <a:pt x="28159" y="52399"/>
                </a:lnTo>
                <a:lnTo>
                  <a:pt x="40386" y="48767"/>
                </a:lnTo>
                <a:lnTo>
                  <a:pt x="46482" y="47243"/>
                </a:lnTo>
                <a:close/>
              </a:path>
            </a:pathLst>
          </a:custGeom>
          <a:solidFill>
            <a:srgbClr val="FFDDA5"/>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39" name="object 39"/>
          <p:cNvSpPr/>
          <p:nvPr/>
        </p:nvSpPr>
        <p:spPr>
          <a:xfrm>
            <a:off x="4034853" y="6483096"/>
            <a:ext cx="19685" cy="83820"/>
          </a:xfrm>
          <a:custGeom>
            <a:avLst/>
            <a:gdLst/>
            <a:ahLst/>
            <a:cxnLst/>
            <a:rect l="l" t="t" r="r" b="b"/>
            <a:pathLst>
              <a:path w="19685" h="83820">
                <a:moveTo>
                  <a:pt x="19634" y="42672"/>
                </a:moveTo>
                <a:lnTo>
                  <a:pt x="18872" y="0"/>
                </a:lnTo>
                <a:lnTo>
                  <a:pt x="10716" y="4208"/>
                </a:lnTo>
                <a:lnTo>
                  <a:pt x="4125" y="14640"/>
                </a:lnTo>
                <a:lnTo>
                  <a:pt x="0" y="29857"/>
                </a:lnTo>
                <a:lnTo>
                  <a:pt x="725" y="50623"/>
                </a:lnTo>
                <a:lnTo>
                  <a:pt x="3774" y="66469"/>
                </a:lnTo>
                <a:lnTo>
                  <a:pt x="8623" y="77385"/>
                </a:lnTo>
                <a:lnTo>
                  <a:pt x="14746" y="83364"/>
                </a:lnTo>
                <a:lnTo>
                  <a:pt x="19634" y="42672"/>
                </a:lnTo>
                <a:close/>
              </a:path>
            </a:pathLst>
          </a:custGeom>
          <a:solidFill>
            <a:srgbClr val="000080"/>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40" name="object 40"/>
          <p:cNvSpPr/>
          <p:nvPr/>
        </p:nvSpPr>
        <p:spPr>
          <a:xfrm>
            <a:off x="4050677" y="6315455"/>
            <a:ext cx="775970" cy="370840"/>
          </a:xfrm>
          <a:custGeom>
            <a:avLst/>
            <a:gdLst/>
            <a:ahLst/>
            <a:cxnLst/>
            <a:rect l="l" t="t" r="r" b="b"/>
            <a:pathLst>
              <a:path w="775970" h="370840">
                <a:moveTo>
                  <a:pt x="768858" y="64008"/>
                </a:moveTo>
                <a:lnTo>
                  <a:pt x="768858" y="57150"/>
                </a:lnTo>
                <a:lnTo>
                  <a:pt x="413004" y="0"/>
                </a:lnTo>
                <a:lnTo>
                  <a:pt x="0" y="169164"/>
                </a:lnTo>
                <a:lnTo>
                  <a:pt x="0" y="252984"/>
                </a:lnTo>
                <a:lnTo>
                  <a:pt x="364236" y="370332"/>
                </a:lnTo>
                <a:lnTo>
                  <a:pt x="755904" y="141859"/>
                </a:lnTo>
                <a:lnTo>
                  <a:pt x="755904" y="70866"/>
                </a:lnTo>
                <a:lnTo>
                  <a:pt x="768858" y="64008"/>
                </a:lnTo>
                <a:close/>
              </a:path>
              <a:path w="775970" h="370840">
                <a:moveTo>
                  <a:pt x="775716" y="130302"/>
                </a:moveTo>
                <a:lnTo>
                  <a:pt x="775716" y="123444"/>
                </a:lnTo>
                <a:lnTo>
                  <a:pt x="755904" y="120396"/>
                </a:lnTo>
                <a:lnTo>
                  <a:pt x="755904" y="141859"/>
                </a:lnTo>
                <a:lnTo>
                  <a:pt x="775716" y="130302"/>
                </a:lnTo>
                <a:close/>
              </a:path>
            </a:pathLst>
          </a:custGeom>
          <a:solidFill>
            <a:srgbClr val="000080"/>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41" name="object 41"/>
          <p:cNvSpPr/>
          <p:nvPr/>
        </p:nvSpPr>
        <p:spPr>
          <a:xfrm>
            <a:off x="4051439" y="6380226"/>
            <a:ext cx="775970" cy="299085"/>
          </a:xfrm>
          <a:custGeom>
            <a:avLst/>
            <a:gdLst/>
            <a:ahLst/>
            <a:cxnLst/>
            <a:rect l="l" t="t" r="r" b="b"/>
            <a:pathLst>
              <a:path w="775970" h="299084">
                <a:moveTo>
                  <a:pt x="775716" y="58674"/>
                </a:moveTo>
                <a:lnTo>
                  <a:pt x="416814" y="0"/>
                </a:lnTo>
                <a:lnTo>
                  <a:pt x="0" y="183642"/>
                </a:lnTo>
                <a:lnTo>
                  <a:pt x="363474" y="298704"/>
                </a:lnTo>
                <a:lnTo>
                  <a:pt x="775716" y="58674"/>
                </a:lnTo>
                <a:close/>
              </a:path>
            </a:pathLst>
          </a:custGeom>
          <a:solidFill>
            <a:srgbClr val="00FFFF"/>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42" name="object 42"/>
          <p:cNvSpPr/>
          <p:nvPr/>
        </p:nvSpPr>
        <p:spPr>
          <a:xfrm>
            <a:off x="4412627" y="6382511"/>
            <a:ext cx="394335" cy="287655"/>
          </a:xfrm>
          <a:custGeom>
            <a:avLst/>
            <a:gdLst/>
            <a:ahLst/>
            <a:cxnLst/>
            <a:rect l="l" t="t" r="r" b="b"/>
            <a:pathLst>
              <a:path w="394335" h="287654">
                <a:moveTo>
                  <a:pt x="393954" y="59435"/>
                </a:moveTo>
                <a:lnTo>
                  <a:pt x="393954" y="0"/>
                </a:lnTo>
                <a:lnTo>
                  <a:pt x="0" y="220979"/>
                </a:lnTo>
                <a:lnTo>
                  <a:pt x="0" y="287273"/>
                </a:lnTo>
                <a:lnTo>
                  <a:pt x="393954" y="59435"/>
                </a:lnTo>
                <a:close/>
              </a:path>
            </a:pathLst>
          </a:custGeom>
          <a:solidFill>
            <a:srgbClr val="FFFF00"/>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43" name="object 43"/>
          <p:cNvSpPr/>
          <p:nvPr/>
        </p:nvSpPr>
        <p:spPr>
          <a:xfrm>
            <a:off x="4059821" y="6491478"/>
            <a:ext cx="353060" cy="178435"/>
          </a:xfrm>
          <a:custGeom>
            <a:avLst/>
            <a:gdLst/>
            <a:ahLst/>
            <a:cxnLst/>
            <a:rect l="l" t="t" r="r" b="b"/>
            <a:pathLst>
              <a:path w="353060" h="178434">
                <a:moveTo>
                  <a:pt x="352806" y="178307"/>
                </a:moveTo>
                <a:lnTo>
                  <a:pt x="352806" y="111251"/>
                </a:lnTo>
                <a:lnTo>
                  <a:pt x="0" y="0"/>
                </a:lnTo>
                <a:lnTo>
                  <a:pt x="0" y="68580"/>
                </a:lnTo>
                <a:lnTo>
                  <a:pt x="352806" y="178307"/>
                </a:lnTo>
                <a:close/>
              </a:path>
            </a:pathLst>
          </a:custGeom>
          <a:solidFill>
            <a:srgbClr val="808000"/>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44" name="object 44"/>
          <p:cNvSpPr/>
          <p:nvPr/>
        </p:nvSpPr>
        <p:spPr>
          <a:xfrm>
            <a:off x="4052963" y="6486144"/>
            <a:ext cx="359410" cy="117475"/>
          </a:xfrm>
          <a:custGeom>
            <a:avLst/>
            <a:gdLst/>
            <a:ahLst/>
            <a:cxnLst/>
            <a:rect l="l" t="t" r="r" b="b"/>
            <a:pathLst>
              <a:path w="359410" h="117475">
                <a:moveTo>
                  <a:pt x="358902" y="117347"/>
                </a:moveTo>
                <a:lnTo>
                  <a:pt x="358902" y="112775"/>
                </a:lnTo>
                <a:lnTo>
                  <a:pt x="0" y="0"/>
                </a:lnTo>
                <a:lnTo>
                  <a:pt x="0" y="3048"/>
                </a:lnTo>
                <a:lnTo>
                  <a:pt x="358902" y="117347"/>
                </a:lnTo>
                <a:close/>
              </a:path>
            </a:pathLst>
          </a:custGeom>
          <a:solidFill>
            <a:srgbClr val="000080"/>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45" name="object 45"/>
          <p:cNvSpPr/>
          <p:nvPr/>
        </p:nvSpPr>
        <p:spPr>
          <a:xfrm>
            <a:off x="4414913" y="6438900"/>
            <a:ext cx="412750" cy="247015"/>
          </a:xfrm>
          <a:custGeom>
            <a:avLst/>
            <a:gdLst/>
            <a:ahLst/>
            <a:cxnLst/>
            <a:rect l="l" t="t" r="r" b="b"/>
            <a:pathLst>
              <a:path w="412750" h="247015">
                <a:moveTo>
                  <a:pt x="412242" y="7619"/>
                </a:moveTo>
                <a:lnTo>
                  <a:pt x="412242" y="0"/>
                </a:lnTo>
                <a:lnTo>
                  <a:pt x="0" y="240029"/>
                </a:lnTo>
                <a:lnTo>
                  <a:pt x="0" y="246887"/>
                </a:lnTo>
                <a:lnTo>
                  <a:pt x="412242" y="7619"/>
                </a:lnTo>
                <a:close/>
              </a:path>
            </a:pathLst>
          </a:custGeom>
          <a:solidFill>
            <a:srgbClr val="008080"/>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46" name="object 46"/>
          <p:cNvSpPr/>
          <p:nvPr/>
        </p:nvSpPr>
        <p:spPr>
          <a:xfrm>
            <a:off x="4050677" y="6316217"/>
            <a:ext cx="768985" cy="283210"/>
          </a:xfrm>
          <a:custGeom>
            <a:avLst/>
            <a:gdLst/>
            <a:ahLst/>
            <a:cxnLst/>
            <a:rect l="l" t="t" r="r" b="b"/>
            <a:pathLst>
              <a:path w="768985" h="283209">
                <a:moveTo>
                  <a:pt x="768858" y="56387"/>
                </a:moveTo>
                <a:lnTo>
                  <a:pt x="409956" y="0"/>
                </a:lnTo>
                <a:lnTo>
                  <a:pt x="0" y="169163"/>
                </a:lnTo>
                <a:lnTo>
                  <a:pt x="361188" y="282701"/>
                </a:lnTo>
                <a:lnTo>
                  <a:pt x="768858" y="56387"/>
                </a:lnTo>
                <a:close/>
              </a:path>
            </a:pathLst>
          </a:custGeom>
          <a:solidFill>
            <a:srgbClr val="0000FF"/>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47" name="object 47"/>
          <p:cNvSpPr/>
          <p:nvPr/>
        </p:nvSpPr>
        <p:spPr>
          <a:xfrm>
            <a:off x="4411103" y="6331458"/>
            <a:ext cx="369570" cy="67945"/>
          </a:xfrm>
          <a:custGeom>
            <a:avLst/>
            <a:gdLst/>
            <a:ahLst/>
            <a:cxnLst/>
            <a:rect l="l" t="t" r="r" b="b"/>
            <a:pathLst>
              <a:path w="369570" h="67945">
                <a:moveTo>
                  <a:pt x="369569" y="63245"/>
                </a:moveTo>
                <a:lnTo>
                  <a:pt x="12953" y="0"/>
                </a:lnTo>
                <a:lnTo>
                  <a:pt x="0" y="5334"/>
                </a:lnTo>
                <a:lnTo>
                  <a:pt x="361949" y="67817"/>
                </a:lnTo>
                <a:lnTo>
                  <a:pt x="369569" y="63245"/>
                </a:lnTo>
                <a:close/>
              </a:path>
            </a:pathLst>
          </a:custGeom>
          <a:solidFill>
            <a:srgbClr val="FF0000"/>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48" name="object 48"/>
          <p:cNvSpPr/>
          <p:nvPr/>
        </p:nvSpPr>
        <p:spPr>
          <a:xfrm>
            <a:off x="4383671" y="6343650"/>
            <a:ext cx="375285" cy="68580"/>
          </a:xfrm>
          <a:custGeom>
            <a:avLst/>
            <a:gdLst/>
            <a:ahLst/>
            <a:cxnLst/>
            <a:rect l="l" t="t" r="r" b="b"/>
            <a:pathLst>
              <a:path w="375285" h="68579">
                <a:moveTo>
                  <a:pt x="374903" y="63245"/>
                </a:moveTo>
                <a:lnTo>
                  <a:pt x="12191" y="0"/>
                </a:lnTo>
                <a:lnTo>
                  <a:pt x="0" y="4572"/>
                </a:lnTo>
                <a:lnTo>
                  <a:pt x="365759" y="68579"/>
                </a:lnTo>
                <a:lnTo>
                  <a:pt x="374903" y="63245"/>
                </a:lnTo>
                <a:close/>
              </a:path>
            </a:pathLst>
          </a:custGeom>
          <a:solidFill>
            <a:srgbClr val="FF0000"/>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49" name="object 49"/>
          <p:cNvSpPr/>
          <p:nvPr/>
        </p:nvSpPr>
        <p:spPr>
          <a:xfrm>
            <a:off x="4411865" y="6372605"/>
            <a:ext cx="407670" cy="231140"/>
          </a:xfrm>
          <a:custGeom>
            <a:avLst/>
            <a:gdLst/>
            <a:ahLst/>
            <a:cxnLst/>
            <a:rect l="l" t="t" r="r" b="b"/>
            <a:pathLst>
              <a:path w="407670" h="231140">
                <a:moveTo>
                  <a:pt x="407670" y="6857"/>
                </a:moveTo>
                <a:lnTo>
                  <a:pt x="407670" y="0"/>
                </a:lnTo>
                <a:lnTo>
                  <a:pt x="0" y="226313"/>
                </a:lnTo>
                <a:lnTo>
                  <a:pt x="0" y="230885"/>
                </a:lnTo>
                <a:lnTo>
                  <a:pt x="407670" y="6857"/>
                </a:lnTo>
                <a:close/>
              </a:path>
            </a:pathLst>
          </a:custGeom>
          <a:solidFill>
            <a:srgbClr val="008080"/>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50" name="object 50"/>
          <p:cNvSpPr/>
          <p:nvPr/>
        </p:nvSpPr>
        <p:spPr>
          <a:xfrm>
            <a:off x="4412541" y="6393181"/>
            <a:ext cx="393700" cy="217170"/>
          </a:xfrm>
          <a:custGeom>
            <a:avLst/>
            <a:gdLst/>
            <a:ahLst/>
            <a:cxnLst/>
            <a:rect l="l" t="t" r="r" b="b"/>
            <a:pathLst>
              <a:path w="393700" h="217170">
                <a:moveTo>
                  <a:pt x="393191" y="0"/>
                </a:moveTo>
                <a:lnTo>
                  <a:pt x="0" y="217170"/>
                </a:lnTo>
              </a:path>
            </a:pathLst>
          </a:custGeom>
          <a:ln w="31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51" name="object 51"/>
          <p:cNvSpPr/>
          <p:nvPr/>
        </p:nvSpPr>
        <p:spPr>
          <a:xfrm>
            <a:off x="4412541" y="6403087"/>
            <a:ext cx="393700" cy="217170"/>
          </a:xfrm>
          <a:custGeom>
            <a:avLst/>
            <a:gdLst/>
            <a:ahLst/>
            <a:cxnLst/>
            <a:rect l="l" t="t" r="r" b="b"/>
            <a:pathLst>
              <a:path w="393700" h="217170">
                <a:moveTo>
                  <a:pt x="393191" y="0"/>
                </a:moveTo>
                <a:lnTo>
                  <a:pt x="0" y="217170"/>
                </a:lnTo>
              </a:path>
            </a:pathLst>
          </a:custGeom>
          <a:ln w="31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52" name="object 52"/>
          <p:cNvSpPr/>
          <p:nvPr/>
        </p:nvSpPr>
        <p:spPr>
          <a:xfrm>
            <a:off x="4412541" y="6412993"/>
            <a:ext cx="393700" cy="219710"/>
          </a:xfrm>
          <a:custGeom>
            <a:avLst/>
            <a:gdLst/>
            <a:ahLst/>
            <a:cxnLst/>
            <a:rect l="l" t="t" r="r" b="b"/>
            <a:pathLst>
              <a:path w="393700" h="219709">
                <a:moveTo>
                  <a:pt x="393191" y="0"/>
                </a:moveTo>
                <a:lnTo>
                  <a:pt x="0" y="219457"/>
                </a:lnTo>
              </a:path>
            </a:pathLst>
          </a:custGeom>
          <a:ln w="31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53" name="object 53"/>
          <p:cNvSpPr/>
          <p:nvPr/>
        </p:nvSpPr>
        <p:spPr>
          <a:xfrm>
            <a:off x="4412541" y="6422141"/>
            <a:ext cx="393700" cy="222250"/>
          </a:xfrm>
          <a:custGeom>
            <a:avLst/>
            <a:gdLst/>
            <a:ahLst/>
            <a:cxnLst/>
            <a:rect l="l" t="t" r="r" b="b"/>
            <a:pathLst>
              <a:path w="393700" h="222250">
                <a:moveTo>
                  <a:pt x="393191" y="0"/>
                </a:moveTo>
                <a:lnTo>
                  <a:pt x="0" y="221743"/>
                </a:lnTo>
              </a:path>
            </a:pathLst>
          </a:custGeom>
          <a:ln w="31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54" name="object 54"/>
          <p:cNvSpPr/>
          <p:nvPr/>
        </p:nvSpPr>
        <p:spPr>
          <a:xfrm>
            <a:off x="4412541" y="6432806"/>
            <a:ext cx="393700" cy="224154"/>
          </a:xfrm>
          <a:custGeom>
            <a:avLst/>
            <a:gdLst/>
            <a:ahLst/>
            <a:cxnLst/>
            <a:rect l="l" t="t" r="r" b="b"/>
            <a:pathLst>
              <a:path w="393700" h="224154">
                <a:moveTo>
                  <a:pt x="393191" y="0"/>
                </a:moveTo>
                <a:lnTo>
                  <a:pt x="0" y="224030"/>
                </a:lnTo>
              </a:path>
            </a:pathLst>
          </a:custGeom>
          <a:ln w="31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55" name="object 55"/>
          <p:cNvSpPr/>
          <p:nvPr/>
        </p:nvSpPr>
        <p:spPr>
          <a:xfrm>
            <a:off x="4059745" y="6499105"/>
            <a:ext cx="353060" cy="111760"/>
          </a:xfrm>
          <a:custGeom>
            <a:avLst/>
            <a:gdLst/>
            <a:ahLst/>
            <a:cxnLst/>
            <a:rect l="l" t="t" r="r" b="b"/>
            <a:pathLst>
              <a:path w="353060" h="111759">
                <a:moveTo>
                  <a:pt x="0" y="0"/>
                </a:moveTo>
                <a:lnTo>
                  <a:pt x="352796" y="111256"/>
                </a:lnTo>
              </a:path>
            </a:pathLst>
          </a:custGeom>
          <a:ln w="31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56" name="object 56"/>
          <p:cNvSpPr/>
          <p:nvPr/>
        </p:nvSpPr>
        <p:spPr>
          <a:xfrm>
            <a:off x="4059745" y="6509011"/>
            <a:ext cx="353060" cy="111760"/>
          </a:xfrm>
          <a:custGeom>
            <a:avLst/>
            <a:gdLst/>
            <a:ahLst/>
            <a:cxnLst/>
            <a:rect l="l" t="t" r="r" b="b"/>
            <a:pathLst>
              <a:path w="353060" h="111759">
                <a:moveTo>
                  <a:pt x="0" y="0"/>
                </a:moveTo>
                <a:lnTo>
                  <a:pt x="352796" y="111256"/>
                </a:lnTo>
              </a:path>
            </a:pathLst>
          </a:custGeom>
          <a:ln w="31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57" name="object 57"/>
          <p:cNvSpPr/>
          <p:nvPr/>
        </p:nvSpPr>
        <p:spPr>
          <a:xfrm>
            <a:off x="4059745" y="6519676"/>
            <a:ext cx="353060" cy="113030"/>
          </a:xfrm>
          <a:custGeom>
            <a:avLst/>
            <a:gdLst/>
            <a:ahLst/>
            <a:cxnLst/>
            <a:rect l="l" t="t" r="r" b="b"/>
            <a:pathLst>
              <a:path w="353060" h="113029">
                <a:moveTo>
                  <a:pt x="0" y="0"/>
                </a:moveTo>
                <a:lnTo>
                  <a:pt x="352796" y="112774"/>
                </a:lnTo>
              </a:path>
            </a:pathLst>
          </a:custGeom>
          <a:ln w="31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58" name="object 58"/>
          <p:cNvSpPr/>
          <p:nvPr/>
        </p:nvSpPr>
        <p:spPr>
          <a:xfrm>
            <a:off x="4059745" y="6532628"/>
            <a:ext cx="353060" cy="111760"/>
          </a:xfrm>
          <a:custGeom>
            <a:avLst/>
            <a:gdLst/>
            <a:ahLst/>
            <a:cxnLst/>
            <a:rect l="l" t="t" r="r" b="b"/>
            <a:pathLst>
              <a:path w="353060" h="111759">
                <a:moveTo>
                  <a:pt x="0" y="0"/>
                </a:moveTo>
                <a:lnTo>
                  <a:pt x="352796" y="111256"/>
                </a:lnTo>
              </a:path>
            </a:pathLst>
          </a:custGeom>
          <a:ln w="31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59" name="object 59"/>
          <p:cNvSpPr/>
          <p:nvPr/>
        </p:nvSpPr>
        <p:spPr>
          <a:xfrm>
            <a:off x="4059745" y="6545580"/>
            <a:ext cx="353060" cy="111760"/>
          </a:xfrm>
          <a:custGeom>
            <a:avLst/>
            <a:gdLst/>
            <a:ahLst/>
            <a:cxnLst/>
            <a:rect l="l" t="t" r="r" b="b"/>
            <a:pathLst>
              <a:path w="353060" h="111759">
                <a:moveTo>
                  <a:pt x="0" y="0"/>
                </a:moveTo>
                <a:lnTo>
                  <a:pt x="352796" y="111256"/>
                </a:lnTo>
              </a:path>
            </a:pathLst>
          </a:custGeom>
          <a:ln w="31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60" name="object 60"/>
          <p:cNvSpPr/>
          <p:nvPr/>
        </p:nvSpPr>
        <p:spPr>
          <a:xfrm>
            <a:off x="3740543" y="4954523"/>
            <a:ext cx="1215390" cy="1921510"/>
          </a:xfrm>
          <a:custGeom>
            <a:avLst/>
            <a:gdLst/>
            <a:ahLst/>
            <a:cxnLst/>
            <a:rect l="l" t="t" r="r" b="b"/>
            <a:pathLst>
              <a:path w="1215389" h="1921509">
                <a:moveTo>
                  <a:pt x="608076" y="0"/>
                </a:moveTo>
                <a:lnTo>
                  <a:pt x="558175" y="3182"/>
                </a:lnTo>
                <a:lnTo>
                  <a:pt x="509391" y="12563"/>
                </a:lnTo>
                <a:lnTo>
                  <a:pt x="461879" y="27898"/>
                </a:lnTo>
                <a:lnTo>
                  <a:pt x="415795" y="48938"/>
                </a:lnTo>
                <a:lnTo>
                  <a:pt x="371296" y="75438"/>
                </a:lnTo>
                <a:lnTo>
                  <a:pt x="328537" y="107149"/>
                </a:lnTo>
                <a:lnTo>
                  <a:pt x="287673" y="143825"/>
                </a:lnTo>
                <a:lnTo>
                  <a:pt x="248863" y="185220"/>
                </a:lnTo>
                <a:lnTo>
                  <a:pt x="212260" y="231087"/>
                </a:lnTo>
                <a:lnTo>
                  <a:pt x="178022" y="281178"/>
                </a:lnTo>
                <a:lnTo>
                  <a:pt x="146304" y="335246"/>
                </a:lnTo>
                <a:lnTo>
                  <a:pt x="117262" y="393045"/>
                </a:lnTo>
                <a:lnTo>
                  <a:pt x="91053" y="454328"/>
                </a:lnTo>
                <a:lnTo>
                  <a:pt x="67832" y="518848"/>
                </a:lnTo>
                <a:lnTo>
                  <a:pt x="47755" y="586359"/>
                </a:lnTo>
                <a:lnTo>
                  <a:pt x="30979" y="656612"/>
                </a:lnTo>
                <a:lnTo>
                  <a:pt x="17660" y="729362"/>
                </a:lnTo>
                <a:lnTo>
                  <a:pt x="7952" y="804361"/>
                </a:lnTo>
                <a:lnTo>
                  <a:pt x="2014" y="881362"/>
                </a:lnTo>
                <a:lnTo>
                  <a:pt x="0" y="960119"/>
                </a:lnTo>
                <a:lnTo>
                  <a:pt x="2014" y="1038882"/>
                </a:lnTo>
                <a:lnTo>
                  <a:pt x="7952" y="1115900"/>
                </a:lnTo>
                <a:lnTo>
                  <a:pt x="17660" y="1190924"/>
                </a:lnTo>
                <a:lnTo>
                  <a:pt x="30979" y="1263706"/>
                </a:lnTo>
                <a:lnTo>
                  <a:pt x="47755" y="1334000"/>
                </a:lnTo>
                <a:lnTo>
                  <a:pt x="67832" y="1401555"/>
                </a:lnTo>
                <a:lnTo>
                  <a:pt x="91053" y="1466125"/>
                </a:lnTo>
                <a:lnTo>
                  <a:pt x="117262" y="1527462"/>
                </a:lnTo>
                <a:lnTo>
                  <a:pt x="146304" y="1585317"/>
                </a:lnTo>
                <a:lnTo>
                  <a:pt x="178022" y="1639442"/>
                </a:lnTo>
                <a:lnTo>
                  <a:pt x="212260" y="1689590"/>
                </a:lnTo>
                <a:lnTo>
                  <a:pt x="248863" y="1735512"/>
                </a:lnTo>
                <a:lnTo>
                  <a:pt x="287673" y="1776961"/>
                </a:lnTo>
                <a:lnTo>
                  <a:pt x="328537" y="1813688"/>
                </a:lnTo>
                <a:lnTo>
                  <a:pt x="371296" y="1845444"/>
                </a:lnTo>
                <a:lnTo>
                  <a:pt x="415795" y="1871984"/>
                </a:lnTo>
                <a:lnTo>
                  <a:pt x="461879" y="1893057"/>
                </a:lnTo>
                <a:lnTo>
                  <a:pt x="509391" y="1908416"/>
                </a:lnTo>
                <a:lnTo>
                  <a:pt x="558175" y="1917814"/>
                </a:lnTo>
                <a:lnTo>
                  <a:pt x="608076" y="1921002"/>
                </a:lnTo>
                <a:lnTo>
                  <a:pt x="657867" y="1917814"/>
                </a:lnTo>
                <a:lnTo>
                  <a:pt x="706553" y="1908416"/>
                </a:lnTo>
                <a:lnTo>
                  <a:pt x="753978" y="1893057"/>
                </a:lnTo>
                <a:lnTo>
                  <a:pt x="799984" y="1871984"/>
                </a:lnTo>
                <a:lnTo>
                  <a:pt x="844415" y="1845444"/>
                </a:lnTo>
                <a:lnTo>
                  <a:pt x="887114" y="1813688"/>
                </a:lnTo>
                <a:lnTo>
                  <a:pt x="927925" y="1776961"/>
                </a:lnTo>
                <a:lnTo>
                  <a:pt x="966691" y="1735512"/>
                </a:lnTo>
                <a:lnTo>
                  <a:pt x="1003256" y="1689590"/>
                </a:lnTo>
                <a:lnTo>
                  <a:pt x="1037463" y="1639442"/>
                </a:lnTo>
                <a:lnTo>
                  <a:pt x="1069155" y="1585317"/>
                </a:lnTo>
                <a:lnTo>
                  <a:pt x="1098176" y="1527462"/>
                </a:lnTo>
                <a:lnTo>
                  <a:pt x="1124369" y="1466125"/>
                </a:lnTo>
                <a:lnTo>
                  <a:pt x="1147578" y="1401555"/>
                </a:lnTo>
                <a:lnTo>
                  <a:pt x="1167645" y="1334000"/>
                </a:lnTo>
                <a:lnTo>
                  <a:pt x="1184416" y="1263706"/>
                </a:lnTo>
                <a:lnTo>
                  <a:pt x="1197732" y="1190924"/>
                </a:lnTo>
                <a:lnTo>
                  <a:pt x="1207437" y="1115900"/>
                </a:lnTo>
                <a:lnTo>
                  <a:pt x="1213375" y="1038882"/>
                </a:lnTo>
                <a:lnTo>
                  <a:pt x="1215390" y="960119"/>
                </a:lnTo>
                <a:lnTo>
                  <a:pt x="1213375" y="881362"/>
                </a:lnTo>
                <a:lnTo>
                  <a:pt x="1207437" y="804361"/>
                </a:lnTo>
                <a:lnTo>
                  <a:pt x="1197732" y="729362"/>
                </a:lnTo>
                <a:lnTo>
                  <a:pt x="1184416" y="656612"/>
                </a:lnTo>
                <a:lnTo>
                  <a:pt x="1167645" y="586359"/>
                </a:lnTo>
                <a:lnTo>
                  <a:pt x="1147578" y="518848"/>
                </a:lnTo>
                <a:lnTo>
                  <a:pt x="1124369" y="454328"/>
                </a:lnTo>
                <a:lnTo>
                  <a:pt x="1098176" y="393045"/>
                </a:lnTo>
                <a:lnTo>
                  <a:pt x="1069155" y="335246"/>
                </a:lnTo>
                <a:lnTo>
                  <a:pt x="1037463" y="281177"/>
                </a:lnTo>
                <a:lnTo>
                  <a:pt x="1003256" y="231087"/>
                </a:lnTo>
                <a:lnTo>
                  <a:pt x="966691" y="185220"/>
                </a:lnTo>
                <a:lnTo>
                  <a:pt x="927925" y="143825"/>
                </a:lnTo>
                <a:lnTo>
                  <a:pt x="887114" y="107149"/>
                </a:lnTo>
                <a:lnTo>
                  <a:pt x="844415" y="75438"/>
                </a:lnTo>
                <a:lnTo>
                  <a:pt x="799984" y="48938"/>
                </a:lnTo>
                <a:lnTo>
                  <a:pt x="753978" y="27898"/>
                </a:lnTo>
                <a:lnTo>
                  <a:pt x="706553" y="12563"/>
                </a:lnTo>
                <a:lnTo>
                  <a:pt x="657867" y="3182"/>
                </a:lnTo>
                <a:lnTo>
                  <a:pt x="608076" y="0"/>
                </a:lnTo>
                <a:close/>
              </a:path>
            </a:pathLst>
          </a:custGeom>
          <a:ln w="952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61" name="object 61"/>
          <p:cNvSpPr/>
          <p:nvPr/>
        </p:nvSpPr>
        <p:spPr>
          <a:xfrm>
            <a:off x="4236224" y="5153786"/>
            <a:ext cx="495299" cy="351227"/>
          </a:xfrm>
          <a:prstGeom prst="rect">
            <a:avLst/>
          </a:prstGeom>
          <a:blipFill>
            <a:blip r:embed="rId3" cstate="print"/>
            <a:stretch>
              <a:fillRect/>
            </a:stretch>
          </a:blip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62" name="object 62"/>
          <p:cNvSpPr/>
          <p:nvPr/>
        </p:nvSpPr>
        <p:spPr>
          <a:xfrm>
            <a:off x="3891800" y="5698235"/>
            <a:ext cx="1091564" cy="608402"/>
          </a:xfrm>
          <a:prstGeom prst="rect">
            <a:avLst/>
          </a:prstGeom>
          <a:blipFill>
            <a:blip r:embed="rId4" cstate="print"/>
            <a:stretch>
              <a:fillRect/>
            </a:stretch>
          </a:blip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63" name="object 63"/>
          <p:cNvSpPr txBox="1"/>
          <p:nvPr/>
        </p:nvSpPr>
        <p:spPr>
          <a:xfrm>
            <a:off x="4865503" y="5034657"/>
            <a:ext cx="534670" cy="307777"/>
          </a:xfrm>
          <a:prstGeom prst="rect">
            <a:avLst/>
          </a:prstGeom>
        </p:spPr>
        <p:txBody>
          <a:bodyPr vert="horz" wrap="square" lIns="0" tIns="0" rIns="0" bIns="0" rtlCol="0">
            <a:spAutoFit/>
          </a:bodyPr>
          <a:lstStyle/>
          <a:p>
            <a:pPr marL="12700">
              <a:lnSpc>
                <a:spcPts val="2380"/>
              </a:lnSpc>
            </a:pPr>
            <a:r>
              <a:rPr sz="2000" b="1" spc="-5" dirty="0">
                <a:latin typeface="Microsoft JhengHei UI" panose="020B0604030504040204" pitchFamily="34" charset="-120"/>
                <a:ea typeface="Microsoft JhengHei UI" panose="020B0604030504040204" pitchFamily="34" charset="-120"/>
                <a:cs typeface="新宋体"/>
              </a:rPr>
              <a:t>图书</a:t>
            </a:r>
            <a:endParaRPr sz="2000">
              <a:latin typeface="Microsoft JhengHei UI" panose="020B0604030504040204" pitchFamily="34" charset="-120"/>
              <a:ea typeface="Microsoft JhengHei UI" panose="020B0604030504040204" pitchFamily="34" charset="-120"/>
              <a:cs typeface="新宋体"/>
            </a:endParaRPr>
          </a:p>
        </p:txBody>
      </p:sp>
      <p:sp>
        <p:nvSpPr>
          <p:cNvPr id="64" name="object 64"/>
          <p:cNvSpPr/>
          <p:nvPr/>
        </p:nvSpPr>
        <p:spPr>
          <a:xfrm>
            <a:off x="1662544" y="5119115"/>
            <a:ext cx="1018819" cy="1687829"/>
          </a:xfrm>
          <a:prstGeom prst="rect">
            <a:avLst/>
          </a:prstGeom>
          <a:blipFill>
            <a:blip r:embed="rId5" cstate="print"/>
            <a:stretch>
              <a:fillRect/>
            </a:stretch>
          </a:blip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65" name="object 65"/>
          <p:cNvSpPr/>
          <p:nvPr/>
        </p:nvSpPr>
        <p:spPr>
          <a:xfrm>
            <a:off x="1568843" y="4954523"/>
            <a:ext cx="1215390" cy="1921510"/>
          </a:xfrm>
          <a:custGeom>
            <a:avLst/>
            <a:gdLst/>
            <a:ahLst/>
            <a:cxnLst/>
            <a:rect l="l" t="t" r="r" b="b"/>
            <a:pathLst>
              <a:path w="1215389" h="1921509">
                <a:moveTo>
                  <a:pt x="608076" y="0"/>
                </a:moveTo>
                <a:lnTo>
                  <a:pt x="558175" y="3182"/>
                </a:lnTo>
                <a:lnTo>
                  <a:pt x="509391" y="12563"/>
                </a:lnTo>
                <a:lnTo>
                  <a:pt x="461879" y="27898"/>
                </a:lnTo>
                <a:lnTo>
                  <a:pt x="415795" y="48938"/>
                </a:lnTo>
                <a:lnTo>
                  <a:pt x="371296" y="75438"/>
                </a:lnTo>
                <a:lnTo>
                  <a:pt x="328537" y="107149"/>
                </a:lnTo>
                <a:lnTo>
                  <a:pt x="287673" y="143825"/>
                </a:lnTo>
                <a:lnTo>
                  <a:pt x="248863" y="185220"/>
                </a:lnTo>
                <a:lnTo>
                  <a:pt x="212260" y="231087"/>
                </a:lnTo>
                <a:lnTo>
                  <a:pt x="178022" y="281178"/>
                </a:lnTo>
                <a:lnTo>
                  <a:pt x="146304" y="335246"/>
                </a:lnTo>
                <a:lnTo>
                  <a:pt x="117262" y="393045"/>
                </a:lnTo>
                <a:lnTo>
                  <a:pt x="91053" y="454328"/>
                </a:lnTo>
                <a:lnTo>
                  <a:pt x="67832" y="518848"/>
                </a:lnTo>
                <a:lnTo>
                  <a:pt x="47755" y="586359"/>
                </a:lnTo>
                <a:lnTo>
                  <a:pt x="30979" y="656612"/>
                </a:lnTo>
                <a:lnTo>
                  <a:pt x="17660" y="729362"/>
                </a:lnTo>
                <a:lnTo>
                  <a:pt x="7952" y="804361"/>
                </a:lnTo>
                <a:lnTo>
                  <a:pt x="2014" y="881362"/>
                </a:lnTo>
                <a:lnTo>
                  <a:pt x="0" y="960119"/>
                </a:lnTo>
                <a:lnTo>
                  <a:pt x="2014" y="1038882"/>
                </a:lnTo>
                <a:lnTo>
                  <a:pt x="7952" y="1115900"/>
                </a:lnTo>
                <a:lnTo>
                  <a:pt x="17660" y="1190924"/>
                </a:lnTo>
                <a:lnTo>
                  <a:pt x="30979" y="1263706"/>
                </a:lnTo>
                <a:lnTo>
                  <a:pt x="47755" y="1334000"/>
                </a:lnTo>
                <a:lnTo>
                  <a:pt x="67832" y="1401555"/>
                </a:lnTo>
                <a:lnTo>
                  <a:pt x="91053" y="1466125"/>
                </a:lnTo>
                <a:lnTo>
                  <a:pt x="117262" y="1527462"/>
                </a:lnTo>
                <a:lnTo>
                  <a:pt x="146304" y="1585317"/>
                </a:lnTo>
                <a:lnTo>
                  <a:pt x="178022" y="1639442"/>
                </a:lnTo>
                <a:lnTo>
                  <a:pt x="212260" y="1689590"/>
                </a:lnTo>
                <a:lnTo>
                  <a:pt x="248863" y="1735512"/>
                </a:lnTo>
                <a:lnTo>
                  <a:pt x="287673" y="1776961"/>
                </a:lnTo>
                <a:lnTo>
                  <a:pt x="328537" y="1813688"/>
                </a:lnTo>
                <a:lnTo>
                  <a:pt x="371296" y="1845444"/>
                </a:lnTo>
                <a:lnTo>
                  <a:pt x="415795" y="1871984"/>
                </a:lnTo>
                <a:lnTo>
                  <a:pt x="461879" y="1893057"/>
                </a:lnTo>
                <a:lnTo>
                  <a:pt x="509391" y="1908416"/>
                </a:lnTo>
                <a:lnTo>
                  <a:pt x="558175" y="1917814"/>
                </a:lnTo>
                <a:lnTo>
                  <a:pt x="608076" y="1921002"/>
                </a:lnTo>
                <a:lnTo>
                  <a:pt x="657867" y="1917814"/>
                </a:lnTo>
                <a:lnTo>
                  <a:pt x="706553" y="1908416"/>
                </a:lnTo>
                <a:lnTo>
                  <a:pt x="753978" y="1893057"/>
                </a:lnTo>
                <a:lnTo>
                  <a:pt x="799984" y="1871984"/>
                </a:lnTo>
                <a:lnTo>
                  <a:pt x="844415" y="1845444"/>
                </a:lnTo>
                <a:lnTo>
                  <a:pt x="887114" y="1813688"/>
                </a:lnTo>
                <a:lnTo>
                  <a:pt x="927925" y="1776961"/>
                </a:lnTo>
                <a:lnTo>
                  <a:pt x="966691" y="1735512"/>
                </a:lnTo>
                <a:lnTo>
                  <a:pt x="1003256" y="1689590"/>
                </a:lnTo>
                <a:lnTo>
                  <a:pt x="1037463" y="1639442"/>
                </a:lnTo>
                <a:lnTo>
                  <a:pt x="1069155" y="1585317"/>
                </a:lnTo>
                <a:lnTo>
                  <a:pt x="1098176" y="1527462"/>
                </a:lnTo>
                <a:lnTo>
                  <a:pt x="1124369" y="1466125"/>
                </a:lnTo>
                <a:lnTo>
                  <a:pt x="1147578" y="1401555"/>
                </a:lnTo>
                <a:lnTo>
                  <a:pt x="1167645" y="1334000"/>
                </a:lnTo>
                <a:lnTo>
                  <a:pt x="1184416" y="1263706"/>
                </a:lnTo>
                <a:lnTo>
                  <a:pt x="1197732" y="1190924"/>
                </a:lnTo>
                <a:lnTo>
                  <a:pt x="1207437" y="1115900"/>
                </a:lnTo>
                <a:lnTo>
                  <a:pt x="1213375" y="1038882"/>
                </a:lnTo>
                <a:lnTo>
                  <a:pt x="1215390" y="960119"/>
                </a:lnTo>
                <a:lnTo>
                  <a:pt x="1213375" y="881362"/>
                </a:lnTo>
                <a:lnTo>
                  <a:pt x="1207437" y="804361"/>
                </a:lnTo>
                <a:lnTo>
                  <a:pt x="1197732" y="729362"/>
                </a:lnTo>
                <a:lnTo>
                  <a:pt x="1184416" y="656612"/>
                </a:lnTo>
                <a:lnTo>
                  <a:pt x="1167645" y="586359"/>
                </a:lnTo>
                <a:lnTo>
                  <a:pt x="1147578" y="518848"/>
                </a:lnTo>
                <a:lnTo>
                  <a:pt x="1124369" y="454328"/>
                </a:lnTo>
                <a:lnTo>
                  <a:pt x="1098176" y="393045"/>
                </a:lnTo>
                <a:lnTo>
                  <a:pt x="1069155" y="335246"/>
                </a:lnTo>
                <a:lnTo>
                  <a:pt x="1037463" y="281177"/>
                </a:lnTo>
                <a:lnTo>
                  <a:pt x="1003256" y="231087"/>
                </a:lnTo>
                <a:lnTo>
                  <a:pt x="966691" y="185220"/>
                </a:lnTo>
                <a:lnTo>
                  <a:pt x="927925" y="143825"/>
                </a:lnTo>
                <a:lnTo>
                  <a:pt x="887114" y="107149"/>
                </a:lnTo>
                <a:lnTo>
                  <a:pt x="844415" y="75438"/>
                </a:lnTo>
                <a:lnTo>
                  <a:pt x="799984" y="48938"/>
                </a:lnTo>
                <a:lnTo>
                  <a:pt x="753978" y="27898"/>
                </a:lnTo>
                <a:lnTo>
                  <a:pt x="706553" y="12563"/>
                </a:lnTo>
                <a:lnTo>
                  <a:pt x="657867" y="3182"/>
                </a:lnTo>
                <a:lnTo>
                  <a:pt x="608076" y="0"/>
                </a:lnTo>
                <a:close/>
              </a:path>
            </a:pathLst>
          </a:custGeom>
          <a:ln w="952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66" name="object 66"/>
          <p:cNvSpPr txBox="1"/>
          <p:nvPr/>
        </p:nvSpPr>
        <p:spPr>
          <a:xfrm>
            <a:off x="2621413" y="5012559"/>
            <a:ext cx="534670" cy="307777"/>
          </a:xfrm>
          <a:prstGeom prst="rect">
            <a:avLst/>
          </a:prstGeom>
        </p:spPr>
        <p:txBody>
          <a:bodyPr vert="horz" wrap="square" lIns="0" tIns="0" rIns="0" bIns="0" rtlCol="0">
            <a:spAutoFit/>
          </a:bodyPr>
          <a:lstStyle/>
          <a:p>
            <a:pPr marL="12700">
              <a:lnSpc>
                <a:spcPts val="2380"/>
              </a:lnSpc>
            </a:pPr>
            <a:r>
              <a:rPr sz="2000" b="1" spc="-5" dirty="0">
                <a:latin typeface="Microsoft JhengHei UI" panose="020B0604030504040204" pitchFamily="34" charset="-120"/>
                <a:ea typeface="Microsoft JhengHei UI" panose="020B0604030504040204" pitchFamily="34" charset="-120"/>
                <a:cs typeface="新宋体"/>
              </a:rPr>
              <a:t>读者</a:t>
            </a:r>
            <a:endParaRPr sz="2000" dirty="0">
              <a:latin typeface="Microsoft JhengHei UI" panose="020B0604030504040204" pitchFamily="34" charset="-120"/>
              <a:ea typeface="Microsoft JhengHei UI" panose="020B0604030504040204" pitchFamily="34" charset="-120"/>
              <a:cs typeface="新宋体"/>
            </a:endParaRPr>
          </a:p>
        </p:txBody>
      </p:sp>
      <p:sp>
        <p:nvSpPr>
          <p:cNvPr id="67" name="object 67"/>
          <p:cNvSpPr/>
          <p:nvPr/>
        </p:nvSpPr>
        <p:spPr>
          <a:xfrm>
            <a:off x="2615069" y="5724144"/>
            <a:ext cx="1203325" cy="3175"/>
          </a:xfrm>
          <a:custGeom>
            <a:avLst/>
            <a:gdLst/>
            <a:ahLst/>
            <a:cxnLst/>
            <a:rect l="l" t="t" r="r" b="b"/>
            <a:pathLst>
              <a:path w="1203325" h="3175">
                <a:moveTo>
                  <a:pt x="0" y="3048"/>
                </a:moveTo>
                <a:lnTo>
                  <a:pt x="1203198" y="0"/>
                </a:lnTo>
              </a:path>
            </a:pathLst>
          </a:custGeom>
          <a:ln w="285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68" name="object 68"/>
          <p:cNvSpPr/>
          <p:nvPr/>
        </p:nvSpPr>
        <p:spPr>
          <a:xfrm>
            <a:off x="2987687" y="5589270"/>
            <a:ext cx="562610" cy="273050"/>
          </a:xfrm>
          <a:custGeom>
            <a:avLst/>
            <a:gdLst/>
            <a:ahLst/>
            <a:cxnLst/>
            <a:rect l="l" t="t" r="r" b="b"/>
            <a:pathLst>
              <a:path w="562610" h="273050">
                <a:moveTo>
                  <a:pt x="562355" y="136397"/>
                </a:moveTo>
                <a:lnTo>
                  <a:pt x="281177" y="0"/>
                </a:lnTo>
                <a:lnTo>
                  <a:pt x="0" y="136398"/>
                </a:lnTo>
                <a:lnTo>
                  <a:pt x="281177" y="272796"/>
                </a:lnTo>
                <a:lnTo>
                  <a:pt x="562355" y="136397"/>
                </a:lnTo>
                <a:close/>
              </a:path>
            </a:pathLst>
          </a:custGeom>
          <a:solidFill>
            <a:srgbClr val="FF0000"/>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69" name="object 69"/>
          <p:cNvSpPr/>
          <p:nvPr/>
        </p:nvSpPr>
        <p:spPr>
          <a:xfrm>
            <a:off x="2987687" y="5589270"/>
            <a:ext cx="562610" cy="273050"/>
          </a:xfrm>
          <a:custGeom>
            <a:avLst/>
            <a:gdLst/>
            <a:ahLst/>
            <a:cxnLst/>
            <a:rect l="l" t="t" r="r" b="b"/>
            <a:pathLst>
              <a:path w="562610" h="273050">
                <a:moveTo>
                  <a:pt x="281177" y="0"/>
                </a:moveTo>
                <a:lnTo>
                  <a:pt x="0" y="136398"/>
                </a:lnTo>
                <a:lnTo>
                  <a:pt x="281177" y="272796"/>
                </a:lnTo>
                <a:lnTo>
                  <a:pt x="562355" y="136397"/>
                </a:lnTo>
                <a:lnTo>
                  <a:pt x="281177" y="0"/>
                </a:lnTo>
                <a:close/>
              </a:path>
            </a:pathLst>
          </a:custGeom>
          <a:ln w="285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70" name="object 70"/>
          <p:cNvSpPr/>
          <p:nvPr/>
        </p:nvSpPr>
        <p:spPr>
          <a:xfrm>
            <a:off x="4945265" y="5898641"/>
            <a:ext cx="1203325" cy="3175"/>
          </a:xfrm>
          <a:custGeom>
            <a:avLst/>
            <a:gdLst/>
            <a:ahLst/>
            <a:cxnLst/>
            <a:rect l="l" t="t" r="r" b="b"/>
            <a:pathLst>
              <a:path w="1203325" h="3175">
                <a:moveTo>
                  <a:pt x="0" y="3048"/>
                </a:moveTo>
                <a:lnTo>
                  <a:pt x="1203198" y="0"/>
                </a:lnTo>
              </a:path>
            </a:pathLst>
          </a:custGeom>
          <a:ln w="28575">
            <a:solidFill>
              <a:srgbClr val="3333CC"/>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71" name="object 71"/>
          <p:cNvSpPr/>
          <p:nvPr/>
        </p:nvSpPr>
        <p:spPr>
          <a:xfrm>
            <a:off x="5317883" y="5763767"/>
            <a:ext cx="562610" cy="273685"/>
          </a:xfrm>
          <a:custGeom>
            <a:avLst/>
            <a:gdLst/>
            <a:ahLst/>
            <a:cxnLst/>
            <a:rect l="l" t="t" r="r" b="b"/>
            <a:pathLst>
              <a:path w="562610" h="273685">
                <a:moveTo>
                  <a:pt x="562355" y="136397"/>
                </a:moveTo>
                <a:lnTo>
                  <a:pt x="281177" y="0"/>
                </a:lnTo>
                <a:lnTo>
                  <a:pt x="0" y="136398"/>
                </a:lnTo>
                <a:lnTo>
                  <a:pt x="281177" y="273558"/>
                </a:lnTo>
                <a:lnTo>
                  <a:pt x="562355" y="136397"/>
                </a:lnTo>
                <a:close/>
              </a:path>
            </a:pathLst>
          </a:custGeom>
          <a:solidFill>
            <a:srgbClr val="FF0000"/>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72" name="object 72"/>
          <p:cNvSpPr/>
          <p:nvPr/>
        </p:nvSpPr>
        <p:spPr>
          <a:xfrm>
            <a:off x="5317883" y="5763767"/>
            <a:ext cx="562610" cy="273685"/>
          </a:xfrm>
          <a:custGeom>
            <a:avLst/>
            <a:gdLst/>
            <a:ahLst/>
            <a:cxnLst/>
            <a:rect l="l" t="t" r="r" b="b"/>
            <a:pathLst>
              <a:path w="562610" h="273685">
                <a:moveTo>
                  <a:pt x="281177" y="0"/>
                </a:moveTo>
                <a:lnTo>
                  <a:pt x="0" y="136398"/>
                </a:lnTo>
                <a:lnTo>
                  <a:pt x="281177" y="273558"/>
                </a:lnTo>
                <a:lnTo>
                  <a:pt x="562355" y="136397"/>
                </a:lnTo>
                <a:lnTo>
                  <a:pt x="281177" y="0"/>
                </a:lnTo>
                <a:close/>
              </a:path>
            </a:pathLst>
          </a:custGeom>
          <a:ln w="2857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73" name="object 73"/>
          <p:cNvSpPr txBox="1"/>
          <p:nvPr/>
        </p:nvSpPr>
        <p:spPr>
          <a:xfrm>
            <a:off x="1024261" y="1392332"/>
            <a:ext cx="6002274" cy="805349"/>
          </a:xfrm>
          <a:prstGeom prst="rect">
            <a:avLst/>
          </a:prstGeom>
        </p:spPr>
        <p:txBody>
          <a:bodyPr vert="horz" wrap="square" lIns="0" tIns="0" rIns="0" bIns="0" rtlCol="0">
            <a:spAutoFit/>
          </a:bodyPr>
          <a:lstStyle/>
          <a:p>
            <a:pPr marL="12700">
              <a:lnSpc>
                <a:spcPct val="100000"/>
              </a:lnSpc>
            </a:pPr>
            <a:r>
              <a:rPr sz="2400" b="1" spc="-5" dirty="0">
                <a:solidFill>
                  <a:srgbClr val="3333CC"/>
                </a:solidFill>
                <a:latin typeface="Microsoft JhengHei UI" panose="020B0604030504040204" pitchFamily="34" charset="-120"/>
                <a:ea typeface="Microsoft JhengHei UI" panose="020B0604030504040204" pitchFamily="34" charset="-120"/>
                <a:cs typeface="Arial"/>
              </a:rPr>
              <a:t>Che</a:t>
            </a:r>
            <a:r>
              <a:rPr sz="2400" b="1" spc="5" dirty="0">
                <a:solidFill>
                  <a:srgbClr val="3333CC"/>
                </a:solidFill>
                <a:latin typeface="Microsoft JhengHei UI" panose="020B0604030504040204" pitchFamily="34" charset="-120"/>
                <a:ea typeface="Microsoft JhengHei UI" panose="020B0604030504040204" pitchFamily="34" charset="-120"/>
                <a:cs typeface="Arial"/>
              </a:rPr>
              <a:t>n</a:t>
            </a:r>
            <a:r>
              <a:rPr sz="2400" b="1" dirty="0">
                <a:solidFill>
                  <a:srgbClr val="3333CC"/>
                </a:solidFill>
                <a:latin typeface="Microsoft JhengHei UI" panose="020B0604030504040204" pitchFamily="34" charset="-120"/>
                <a:ea typeface="Microsoft JhengHei UI" panose="020B0604030504040204" pitchFamily="34" charset="-120"/>
                <a:cs typeface="微软雅黑"/>
              </a:rPr>
              <a:t>方法表达示例</a:t>
            </a:r>
            <a:r>
              <a:rPr sz="2400" b="1" dirty="0">
                <a:solidFill>
                  <a:srgbClr val="3333CC"/>
                </a:solidFill>
                <a:latin typeface="Microsoft JhengHei UI" panose="020B0604030504040204" pitchFamily="34" charset="-120"/>
                <a:ea typeface="Microsoft JhengHei UI" panose="020B0604030504040204" pitchFamily="34" charset="-120"/>
                <a:cs typeface="Arial"/>
              </a:rPr>
              <a:t>—</a:t>
            </a:r>
            <a:r>
              <a:rPr sz="2400" b="1" dirty="0">
                <a:solidFill>
                  <a:srgbClr val="3333CC"/>
                </a:solidFill>
                <a:latin typeface="Microsoft JhengHei UI" panose="020B0604030504040204" pitchFamily="34" charset="-120"/>
                <a:ea typeface="Microsoft JhengHei UI" panose="020B0604030504040204" pitchFamily="34" charset="-120"/>
                <a:cs typeface="微软雅黑"/>
              </a:rPr>
              <a:t>基本的实体</a:t>
            </a:r>
            <a:r>
              <a:rPr sz="2400" b="1" spc="-5" dirty="0">
                <a:solidFill>
                  <a:srgbClr val="3333CC"/>
                </a:solidFill>
                <a:latin typeface="Microsoft JhengHei UI" panose="020B0604030504040204" pitchFamily="34" charset="-120"/>
                <a:ea typeface="Microsoft JhengHei UI" panose="020B0604030504040204" pitchFamily="34" charset="-120"/>
                <a:cs typeface="Arial"/>
              </a:rPr>
              <a:t>-</a:t>
            </a:r>
            <a:r>
              <a:rPr sz="2400" b="1" dirty="0">
                <a:solidFill>
                  <a:srgbClr val="3333CC"/>
                </a:solidFill>
                <a:latin typeface="Microsoft JhengHei UI" panose="020B0604030504040204" pitchFamily="34" charset="-120"/>
                <a:ea typeface="Microsoft JhengHei UI" panose="020B0604030504040204" pitchFamily="34" charset="-120"/>
                <a:cs typeface="微软雅黑"/>
              </a:rPr>
              <a:t>联系表达</a:t>
            </a:r>
            <a:endParaRPr sz="2400" dirty="0">
              <a:latin typeface="Microsoft JhengHei UI" panose="020B0604030504040204" pitchFamily="34" charset="-120"/>
              <a:ea typeface="Microsoft JhengHei UI" panose="020B0604030504040204" pitchFamily="34" charset="-120"/>
              <a:cs typeface="微软雅黑"/>
            </a:endParaRPr>
          </a:p>
          <a:p>
            <a:pPr marL="50800">
              <a:lnSpc>
                <a:spcPct val="100000"/>
              </a:lnSpc>
              <a:spcBef>
                <a:spcPts val="975"/>
              </a:spcBef>
            </a:pPr>
            <a:r>
              <a:rPr sz="2000" b="1" spc="-5" dirty="0">
                <a:solidFill>
                  <a:srgbClr val="3333CC"/>
                </a:solidFill>
                <a:latin typeface="Microsoft JhengHei UI" panose="020B0604030504040204" pitchFamily="34" charset="-120"/>
                <a:ea typeface="Microsoft JhengHei UI" panose="020B0604030504040204" pitchFamily="34" charset="-120"/>
                <a:cs typeface="微软雅黑"/>
              </a:rPr>
              <a:t>示例：图书管理</a:t>
            </a:r>
            <a:r>
              <a:rPr sz="2000" b="1" dirty="0">
                <a:solidFill>
                  <a:srgbClr val="3333CC"/>
                </a:solidFill>
                <a:latin typeface="Microsoft JhengHei UI" panose="020B0604030504040204" pitchFamily="34" charset="-120"/>
                <a:ea typeface="Microsoft JhengHei UI" panose="020B0604030504040204" pitchFamily="34" charset="-120"/>
                <a:cs typeface="微软雅黑"/>
              </a:rPr>
              <a:t>的</a:t>
            </a:r>
            <a:r>
              <a:rPr sz="2000" b="1" spc="-10" dirty="0">
                <a:solidFill>
                  <a:srgbClr val="3333CC"/>
                </a:solidFill>
                <a:latin typeface="Microsoft JhengHei UI" panose="020B0604030504040204" pitchFamily="34" charset="-120"/>
                <a:ea typeface="Microsoft JhengHei UI" panose="020B0604030504040204" pitchFamily="34" charset="-120"/>
                <a:cs typeface="Arial"/>
              </a:rPr>
              <a:t>E-</a:t>
            </a:r>
            <a:r>
              <a:rPr sz="2000" b="1" spc="-5" dirty="0">
                <a:solidFill>
                  <a:srgbClr val="3333CC"/>
                </a:solidFill>
                <a:latin typeface="Microsoft JhengHei UI" panose="020B0604030504040204" pitchFamily="34" charset="-120"/>
                <a:ea typeface="Microsoft JhengHei UI" panose="020B0604030504040204" pitchFamily="34" charset="-120"/>
                <a:cs typeface="Arial"/>
              </a:rPr>
              <a:t>R</a:t>
            </a:r>
            <a:r>
              <a:rPr sz="2000" b="1" spc="5" dirty="0">
                <a:solidFill>
                  <a:srgbClr val="3333CC"/>
                </a:solidFill>
                <a:latin typeface="Microsoft JhengHei UI" panose="020B0604030504040204" pitchFamily="34" charset="-120"/>
                <a:ea typeface="Microsoft JhengHei UI" panose="020B0604030504040204" pitchFamily="34" charset="-120"/>
                <a:cs typeface="Arial"/>
              </a:rPr>
              <a:t> </a:t>
            </a:r>
            <a:r>
              <a:rPr sz="2000" b="1" spc="-10" dirty="0">
                <a:solidFill>
                  <a:srgbClr val="3333CC"/>
                </a:solidFill>
                <a:latin typeface="Microsoft JhengHei UI" panose="020B0604030504040204" pitchFamily="34" charset="-120"/>
                <a:ea typeface="Microsoft JhengHei UI" panose="020B0604030504040204" pitchFamily="34" charset="-120"/>
                <a:cs typeface="Arial"/>
              </a:rPr>
              <a:t>Diagram</a:t>
            </a:r>
            <a:endParaRPr sz="2000" dirty="0">
              <a:latin typeface="Microsoft JhengHei UI" panose="020B0604030504040204" pitchFamily="34" charset="-120"/>
              <a:ea typeface="Microsoft JhengHei UI" panose="020B0604030504040204" pitchFamily="34" charset="-120"/>
              <a:cs typeface="Arial"/>
            </a:endParaRPr>
          </a:p>
        </p:txBody>
      </p:sp>
      <p:sp>
        <p:nvSpPr>
          <p:cNvPr id="74" name="object 74"/>
          <p:cNvSpPr txBox="1">
            <a:spLocks noGrp="1"/>
          </p:cNvSpPr>
          <p:nvPr>
            <p:ph type="title"/>
          </p:nvPr>
        </p:nvSpPr>
        <p:spPr>
          <a:xfrm>
            <a:off x="1048118" y="387604"/>
            <a:ext cx="8597163" cy="338682"/>
          </a:xfrm>
          <a:prstGeom prst="rect">
            <a:avLst/>
          </a:prstGeom>
        </p:spPr>
        <p:txBody>
          <a:bodyPr vert="horz" wrap="square" lIns="0" tIns="0" rIns="0" bIns="0" rtlCol="0">
            <a:spAutoFit/>
          </a:bodyPr>
          <a:lstStyle/>
          <a:p>
            <a:pPr>
              <a:lnSpc>
                <a:spcPct val="119700"/>
              </a:lnSpc>
            </a:pPr>
            <a:r>
              <a:rPr sz="2000" spc="-5" dirty="0">
                <a:solidFill>
                  <a:srgbClr val="FFFFFF"/>
                </a:solidFill>
              </a:rPr>
              <a:t>E-</a:t>
            </a:r>
            <a:r>
              <a:rPr sz="2000" spc="-10" dirty="0">
                <a:solidFill>
                  <a:srgbClr val="FFFFFF"/>
                </a:solidFill>
              </a:rPr>
              <a:t>R</a:t>
            </a:r>
            <a:r>
              <a:rPr sz="2000" spc="-5" dirty="0">
                <a:solidFill>
                  <a:srgbClr val="FFFFFF"/>
                </a:solidFill>
                <a:cs typeface="华文中宋"/>
              </a:rPr>
              <a:t>模型表达方法之</a:t>
            </a:r>
            <a:r>
              <a:rPr sz="2000" spc="-5" dirty="0">
                <a:solidFill>
                  <a:srgbClr val="FFFFFF"/>
                </a:solidFill>
              </a:rPr>
              <a:t>chen</a:t>
            </a:r>
            <a:r>
              <a:rPr sz="2000" dirty="0">
                <a:solidFill>
                  <a:srgbClr val="FFFFFF"/>
                </a:solidFill>
                <a:cs typeface="华文中宋"/>
              </a:rPr>
              <a:t>方法 </a:t>
            </a:r>
            <a:r>
              <a:rPr sz="2000" spc="-10" dirty="0">
                <a:solidFill>
                  <a:srgbClr val="FFFFFF"/>
                </a:solidFill>
              </a:rPr>
              <a:t>(4</a:t>
            </a:r>
            <a:r>
              <a:rPr sz="2000" spc="-5" dirty="0">
                <a:solidFill>
                  <a:srgbClr val="FFFFFF"/>
                </a:solidFill>
              </a:rPr>
              <a:t>)</a:t>
            </a:r>
            <a:r>
              <a:rPr sz="2000" spc="-5" dirty="0">
                <a:solidFill>
                  <a:srgbClr val="FFFFFF"/>
                </a:solidFill>
                <a:cs typeface="华文中宋"/>
              </a:rPr>
              <a:t>示例</a:t>
            </a:r>
            <a:endParaRPr sz="2000">
              <a:cs typeface="华文中宋"/>
            </a:endParaRPr>
          </a:p>
        </p:txBody>
      </p:sp>
      <p:sp>
        <p:nvSpPr>
          <p:cNvPr id="75" name="object 75"/>
          <p:cNvSpPr/>
          <p:nvPr/>
        </p:nvSpPr>
        <p:spPr>
          <a:xfrm>
            <a:off x="7531493" y="2017776"/>
            <a:ext cx="1808480" cy="1297305"/>
          </a:xfrm>
          <a:custGeom>
            <a:avLst/>
            <a:gdLst/>
            <a:ahLst/>
            <a:cxnLst/>
            <a:rect l="l" t="t" r="r" b="b"/>
            <a:pathLst>
              <a:path w="1808479" h="1297304">
                <a:moveTo>
                  <a:pt x="1808226" y="648461"/>
                </a:moveTo>
                <a:lnTo>
                  <a:pt x="1805224" y="595277"/>
                </a:lnTo>
                <a:lnTo>
                  <a:pt x="1796376" y="543277"/>
                </a:lnTo>
                <a:lnTo>
                  <a:pt x="1781914" y="492627"/>
                </a:lnTo>
                <a:lnTo>
                  <a:pt x="1762073" y="443496"/>
                </a:lnTo>
                <a:lnTo>
                  <a:pt x="1737086" y="396049"/>
                </a:lnTo>
                <a:lnTo>
                  <a:pt x="1707187" y="350454"/>
                </a:lnTo>
                <a:lnTo>
                  <a:pt x="1672609" y="306877"/>
                </a:lnTo>
                <a:lnTo>
                  <a:pt x="1633587" y="265486"/>
                </a:lnTo>
                <a:lnTo>
                  <a:pt x="1590355" y="226448"/>
                </a:lnTo>
                <a:lnTo>
                  <a:pt x="1543145" y="189928"/>
                </a:lnTo>
                <a:lnTo>
                  <a:pt x="1492192" y="156094"/>
                </a:lnTo>
                <a:lnTo>
                  <a:pt x="1437729" y="125114"/>
                </a:lnTo>
                <a:lnTo>
                  <a:pt x="1379990" y="97153"/>
                </a:lnTo>
                <a:lnTo>
                  <a:pt x="1319210" y="72379"/>
                </a:lnTo>
                <a:lnTo>
                  <a:pt x="1255621" y="50958"/>
                </a:lnTo>
                <a:lnTo>
                  <a:pt x="1189457" y="33058"/>
                </a:lnTo>
                <a:lnTo>
                  <a:pt x="1120953" y="18845"/>
                </a:lnTo>
                <a:lnTo>
                  <a:pt x="1050341" y="8487"/>
                </a:lnTo>
                <a:lnTo>
                  <a:pt x="977856" y="2149"/>
                </a:lnTo>
                <a:lnTo>
                  <a:pt x="903732" y="0"/>
                </a:lnTo>
                <a:lnTo>
                  <a:pt x="829612" y="2149"/>
                </a:lnTo>
                <a:lnTo>
                  <a:pt x="757143" y="8487"/>
                </a:lnTo>
                <a:lnTo>
                  <a:pt x="686557" y="18845"/>
                </a:lnTo>
                <a:lnTo>
                  <a:pt x="618085" y="33058"/>
                </a:lnTo>
                <a:lnTo>
                  <a:pt x="551961" y="50958"/>
                </a:lnTo>
                <a:lnTo>
                  <a:pt x="488418" y="72379"/>
                </a:lnTo>
                <a:lnTo>
                  <a:pt x="427687" y="97153"/>
                </a:lnTo>
                <a:lnTo>
                  <a:pt x="370002" y="125114"/>
                </a:lnTo>
                <a:lnTo>
                  <a:pt x="315595" y="156094"/>
                </a:lnTo>
                <a:lnTo>
                  <a:pt x="264699" y="189928"/>
                </a:lnTo>
                <a:lnTo>
                  <a:pt x="217546" y="226448"/>
                </a:lnTo>
                <a:lnTo>
                  <a:pt x="174369" y="265486"/>
                </a:lnTo>
                <a:lnTo>
                  <a:pt x="135401" y="306877"/>
                </a:lnTo>
                <a:lnTo>
                  <a:pt x="100874" y="350454"/>
                </a:lnTo>
                <a:lnTo>
                  <a:pt x="71020" y="396049"/>
                </a:lnTo>
                <a:lnTo>
                  <a:pt x="46073" y="443496"/>
                </a:lnTo>
                <a:lnTo>
                  <a:pt x="26265" y="492627"/>
                </a:lnTo>
                <a:lnTo>
                  <a:pt x="11828" y="543277"/>
                </a:lnTo>
                <a:lnTo>
                  <a:pt x="2995" y="595277"/>
                </a:lnTo>
                <a:lnTo>
                  <a:pt x="0" y="648462"/>
                </a:lnTo>
                <a:lnTo>
                  <a:pt x="2995" y="701646"/>
                </a:lnTo>
                <a:lnTo>
                  <a:pt x="11828" y="753646"/>
                </a:lnTo>
                <a:lnTo>
                  <a:pt x="26265" y="804296"/>
                </a:lnTo>
                <a:lnTo>
                  <a:pt x="46073" y="853427"/>
                </a:lnTo>
                <a:lnTo>
                  <a:pt x="71020" y="900874"/>
                </a:lnTo>
                <a:lnTo>
                  <a:pt x="100874" y="946469"/>
                </a:lnTo>
                <a:lnTo>
                  <a:pt x="135401" y="990046"/>
                </a:lnTo>
                <a:lnTo>
                  <a:pt x="160020" y="1016194"/>
                </a:lnTo>
                <a:lnTo>
                  <a:pt x="160020" y="648462"/>
                </a:lnTo>
                <a:lnTo>
                  <a:pt x="162485" y="604668"/>
                </a:lnTo>
                <a:lnTo>
                  <a:pt x="169754" y="561846"/>
                </a:lnTo>
                <a:lnTo>
                  <a:pt x="181635" y="520134"/>
                </a:lnTo>
                <a:lnTo>
                  <a:pt x="197937" y="479669"/>
                </a:lnTo>
                <a:lnTo>
                  <a:pt x="218467" y="440590"/>
                </a:lnTo>
                <a:lnTo>
                  <a:pt x="243036" y="403034"/>
                </a:lnTo>
                <a:lnTo>
                  <a:pt x="271450" y="367139"/>
                </a:lnTo>
                <a:lnTo>
                  <a:pt x="303519" y="333042"/>
                </a:lnTo>
                <a:lnTo>
                  <a:pt x="339052" y="300882"/>
                </a:lnTo>
                <a:lnTo>
                  <a:pt x="377856" y="270795"/>
                </a:lnTo>
                <a:lnTo>
                  <a:pt x="419741" y="242920"/>
                </a:lnTo>
                <a:lnTo>
                  <a:pt x="464515" y="217395"/>
                </a:lnTo>
                <a:lnTo>
                  <a:pt x="511986" y="194357"/>
                </a:lnTo>
                <a:lnTo>
                  <a:pt x="561963" y="173944"/>
                </a:lnTo>
                <a:lnTo>
                  <a:pt x="614255" y="156293"/>
                </a:lnTo>
                <a:lnTo>
                  <a:pt x="668670" y="141543"/>
                </a:lnTo>
                <a:lnTo>
                  <a:pt x="725016" y="129830"/>
                </a:lnTo>
                <a:lnTo>
                  <a:pt x="783103" y="121294"/>
                </a:lnTo>
                <a:lnTo>
                  <a:pt x="842739" y="116071"/>
                </a:lnTo>
                <a:lnTo>
                  <a:pt x="903732" y="114299"/>
                </a:lnTo>
                <a:lnTo>
                  <a:pt x="964724" y="116071"/>
                </a:lnTo>
                <a:lnTo>
                  <a:pt x="1024360" y="121294"/>
                </a:lnTo>
                <a:lnTo>
                  <a:pt x="1082447" y="129830"/>
                </a:lnTo>
                <a:lnTo>
                  <a:pt x="1138793" y="141543"/>
                </a:lnTo>
                <a:lnTo>
                  <a:pt x="1193208" y="156293"/>
                </a:lnTo>
                <a:lnTo>
                  <a:pt x="1245500" y="173944"/>
                </a:lnTo>
                <a:lnTo>
                  <a:pt x="1295477" y="194357"/>
                </a:lnTo>
                <a:lnTo>
                  <a:pt x="1342948" y="217395"/>
                </a:lnTo>
                <a:lnTo>
                  <a:pt x="1387722" y="242920"/>
                </a:lnTo>
                <a:lnTo>
                  <a:pt x="1429607" y="270795"/>
                </a:lnTo>
                <a:lnTo>
                  <a:pt x="1468411" y="300882"/>
                </a:lnTo>
                <a:lnTo>
                  <a:pt x="1503944" y="333042"/>
                </a:lnTo>
                <a:lnTo>
                  <a:pt x="1536013" y="367139"/>
                </a:lnTo>
                <a:lnTo>
                  <a:pt x="1564427" y="403034"/>
                </a:lnTo>
                <a:lnTo>
                  <a:pt x="1588996" y="440590"/>
                </a:lnTo>
                <a:lnTo>
                  <a:pt x="1609526" y="479669"/>
                </a:lnTo>
                <a:lnTo>
                  <a:pt x="1625828" y="520134"/>
                </a:lnTo>
                <a:lnTo>
                  <a:pt x="1637709" y="561846"/>
                </a:lnTo>
                <a:lnTo>
                  <a:pt x="1644978" y="604668"/>
                </a:lnTo>
                <a:lnTo>
                  <a:pt x="1647444" y="648461"/>
                </a:lnTo>
                <a:lnTo>
                  <a:pt x="1647444" y="1016739"/>
                </a:lnTo>
                <a:lnTo>
                  <a:pt x="1672609" y="990046"/>
                </a:lnTo>
                <a:lnTo>
                  <a:pt x="1707187" y="946469"/>
                </a:lnTo>
                <a:lnTo>
                  <a:pt x="1737086" y="900874"/>
                </a:lnTo>
                <a:lnTo>
                  <a:pt x="1762073" y="853427"/>
                </a:lnTo>
                <a:lnTo>
                  <a:pt x="1781914" y="804296"/>
                </a:lnTo>
                <a:lnTo>
                  <a:pt x="1796376" y="753646"/>
                </a:lnTo>
                <a:lnTo>
                  <a:pt x="1805224" y="701646"/>
                </a:lnTo>
                <a:lnTo>
                  <a:pt x="1808226" y="648461"/>
                </a:lnTo>
                <a:close/>
              </a:path>
              <a:path w="1808479" h="1297304">
                <a:moveTo>
                  <a:pt x="1647444" y="1016739"/>
                </a:moveTo>
                <a:lnTo>
                  <a:pt x="1647444" y="648461"/>
                </a:lnTo>
                <a:lnTo>
                  <a:pt x="1644978" y="692147"/>
                </a:lnTo>
                <a:lnTo>
                  <a:pt x="1637709" y="734871"/>
                </a:lnTo>
                <a:lnTo>
                  <a:pt x="1625828" y="776495"/>
                </a:lnTo>
                <a:lnTo>
                  <a:pt x="1609526" y="816882"/>
                </a:lnTo>
                <a:lnTo>
                  <a:pt x="1588996" y="855892"/>
                </a:lnTo>
                <a:lnTo>
                  <a:pt x="1564427" y="893388"/>
                </a:lnTo>
                <a:lnTo>
                  <a:pt x="1536013" y="929231"/>
                </a:lnTo>
                <a:lnTo>
                  <a:pt x="1503944" y="963283"/>
                </a:lnTo>
                <a:lnTo>
                  <a:pt x="1468411" y="995406"/>
                </a:lnTo>
                <a:lnTo>
                  <a:pt x="1429607" y="1025461"/>
                </a:lnTo>
                <a:lnTo>
                  <a:pt x="1387722" y="1053310"/>
                </a:lnTo>
                <a:lnTo>
                  <a:pt x="1342948" y="1078815"/>
                </a:lnTo>
                <a:lnTo>
                  <a:pt x="1295477" y="1101837"/>
                </a:lnTo>
                <a:lnTo>
                  <a:pt x="1245500" y="1122238"/>
                </a:lnTo>
                <a:lnTo>
                  <a:pt x="1193208" y="1139880"/>
                </a:lnTo>
                <a:lnTo>
                  <a:pt x="1138793" y="1154625"/>
                </a:lnTo>
                <a:lnTo>
                  <a:pt x="1082447" y="1166333"/>
                </a:lnTo>
                <a:lnTo>
                  <a:pt x="1024360" y="1174868"/>
                </a:lnTo>
                <a:lnTo>
                  <a:pt x="964724" y="1180090"/>
                </a:lnTo>
                <a:lnTo>
                  <a:pt x="903732" y="1181862"/>
                </a:lnTo>
                <a:lnTo>
                  <a:pt x="842739" y="1180090"/>
                </a:lnTo>
                <a:lnTo>
                  <a:pt x="783103" y="1174868"/>
                </a:lnTo>
                <a:lnTo>
                  <a:pt x="725016" y="1166333"/>
                </a:lnTo>
                <a:lnTo>
                  <a:pt x="668670" y="1154625"/>
                </a:lnTo>
                <a:lnTo>
                  <a:pt x="614255" y="1139880"/>
                </a:lnTo>
                <a:lnTo>
                  <a:pt x="561963" y="1122238"/>
                </a:lnTo>
                <a:lnTo>
                  <a:pt x="511986" y="1101837"/>
                </a:lnTo>
                <a:lnTo>
                  <a:pt x="464515" y="1078815"/>
                </a:lnTo>
                <a:lnTo>
                  <a:pt x="419741" y="1053310"/>
                </a:lnTo>
                <a:lnTo>
                  <a:pt x="377856" y="1025461"/>
                </a:lnTo>
                <a:lnTo>
                  <a:pt x="339052" y="995406"/>
                </a:lnTo>
                <a:lnTo>
                  <a:pt x="303519" y="963283"/>
                </a:lnTo>
                <a:lnTo>
                  <a:pt x="271450" y="929231"/>
                </a:lnTo>
                <a:lnTo>
                  <a:pt x="243036" y="893388"/>
                </a:lnTo>
                <a:lnTo>
                  <a:pt x="218467" y="855892"/>
                </a:lnTo>
                <a:lnTo>
                  <a:pt x="197937" y="816882"/>
                </a:lnTo>
                <a:lnTo>
                  <a:pt x="181635" y="776495"/>
                </a:lnTo>
                <a:lnTo>
                  <a:pt x="169754" y="734871"/>
                </a:lnTo>
                <a:lnTo>
                  <a:pt x="162485" y="692147"/>
                </a:lnTo>
                <a:lnTo>
                  <a:pt x="160020" y="648462"/>
                </a:lnTo>
                <a:lnTo>
                  <a:pt x="160020" y="1016194"/>
                </a:lnTo>
                <a:lnTo>
                  <a:pt x="217546" y="1070475"/>
                </a:lnTo>
                <a:lnTo>
                  <a:pt x="264699" y="1106995"/>
                </a:lnTo>
                <a:lnTo>
                  <a:pt x="315595" y="1140829"/>
                </a:lnTo>
                <a:lnTo>
                  <a:pt x="370002" y="1171809"/>
                </a:lnTo>
                <a:lnTo>
                  <a:pt x="427687" y="1199770"/>
                </a:lnTo>
                <a:lnTo>
                  <a:pt x="488418" y="1224544"/>
                </a:lnTo>
                <a:lnTo>
                  <a:pt x="551961" y="1245965"/>
                </a:lnTo>
                <a:lnTo>
                  <a:pt x="618085" y="1263865"/>
                </a:lnTo>
                <a:lnTo>
                  <a:pt x="686557" y="1278078"/>
                </a:lnTo>
                <a:lnTo>
                  <a:pt x="757143" y="1288436"/>
                </a:lnTo>
                <a:lnTo>
                  <a:pt x="829612" y="1294774"/>
                </a:lnTo>
                <a:lnTo>
                  <a:pt x="903732" y="1296924"/>
                </a:lnTo>
                <a:lnTo>
                  <a:pt x="977856" y="1294774"/>
                </a:lnTo>
                <a:lnTo>
                  <a:pt x="1050341" y="1288436"/>
                </a:lnTo>
                <a:lnTo>
                  <a:pt x="1120953" y="1278078"/>
                </a:lnTo>
                <a:lnTo>
                  <a:pt x="1189457" y="1263865"/>
                </a:lnTo>
                <a:lnTo>
                  <a:pt x="1255621" y="1245965"/>
                </a:lnTo>
                <a:lnTo>
                  <a:pt x="1319210" y="1224544"/>
                </a:lnTo>
                <a:lnTo>
                  <a:pt x="1379990" y="1199770"/>
                </a:lnTo>
                <a:lnTo>
                  <a:pt x="1437729" y="1171809"/>
                </a:lnTo>
                <a:lnTo>
                  <a:pt x="1492192" y="1140829"/>
                </a:lnTo>
                <a:lnTo>
                  <a:pt x="1543145" y="1106995"/>
                </a:lnTo>
                <a:lnTo>
                  <a:pt x="1590355" y="1070475"/>
                </a:lnTo>
                <a:lnTo>
                  <a:pt x="1633587" y="1031437"/>
                </a:lnTo>
                <a:lnTo>
                  <a:pt x="1647444" y="1016739"/>
                </a:lnTo>
                <a:close/>
              </a:path>
            </a:pathLst>
          </a:custGeom>
          <a:solidFill>
            <a:srgbClr val="B90000"/>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76" name="object 76"/>
          <p:cNvSpPr/>
          <p:nvPr/>
        </p:nvSpPr>
        <p:spPr>
          <a:xfrm>
            <a:off x="7680070" y="2123694"/>
            <a:ext cx="1510665" cy="1084580"/>
          </a:xfrm>
          <a:custGeom>
            <a:avLst/>
            <a:gdLst/>
            <a:ahLst/>
            <a:cxnLst/>
            <a:rect l="l" t="t" r="r" b="b"/>
            <a:pathLst>
              <a:path w="1510665" h="1084580">
                <a:moveTo>
                  <a:pt x="1510284" y="542543"/>
                </a:moveTo>
                <a:lnTo>
                  <a:pt x="1507779" y="498070"/>
                </a:lnTo>
                <a:lnTo>
                  <a:pt x="1500394" y="454582"/>
                </a:lnTo>
                <a:lnTo>
                  <a:pt x="1488323" y="412220"/>
                </a:lnTo>
                <a:lnTo>
                  <a:pt x="1471763" y="371124"/>
                </a:lnTo>
                <a:lnTo>
                  <a:pt x="1450907" y="331434"/>
                </a:lnTo>
                <a:lnTo>
                  <a:pt x="1425951" y="293289"/>
                </a:lnTo>
                <a:lnTo>
                  <a:pt x="1397089" y="256831"/>
                </a:lnTo>
                <a:lnTo>
                  <a:pt x="1364516" y="222199"/>
                </a:lnTo>
                <a:lnTo>
                  <a:pt x="1328427" y="189532"/>
                </a:lnTo>
                <a:lnTo>
                  <a:pt x="1289018" y="158972"/>
                </a:lnTo>
                <a:lnTo>
                  <a:pt x="1246482" y="130657"/>
                </a:lnTo>
                <a:lnTo>
                  <a:pt x="1201015" y="104729"/>
                </a:lnTo>
                <a:lnTo>
                  <a:pt x="1152812" y="81326"/>
                </a:lnTo>
                <a:lnTo>
                  <a:pt x="1102067" y="60590"/>
                </a:lnTo>
                <a:lnTo>
                  <a:pt x="1048976" y="42660"/>
                </a:lnTo>
                <a:lnTo>
                  <a:pt x="993733" y="27675"/>
                </a:lnTo>
                <a:lnTo>
                  <a:pt x="936533" y="15777"/>
                </a:lnTo>
                <a:lnTo>
                  <a:pt x="877571" y="7105"/>
                </a:lnTo>
                <a:lnTo>
                  <a:pt x="817042" y="1799"/>
                </a:lnTo>
                <a:lnTo>
                  <a:pt x="755142" y="0"/>
                </a:lnTo>
                <a:lnTo>
                  <a:pt x="693241" y="1799"/>
                </a:lnTo>
                <a:lnTo>
                  <a:pt x="632712" y="7105"/>
                </a:lnTo>
                <a:lnTo>
                  <a:pt x="573750" y="15777"/>
                </a:lnTo>
                <a:lnTo>
                  <a:pt x="516550" y="27675"/>
                </a:lnTo>
                <a:lnTo>
                  <a:pt x="461307" y="42660"/>
                </a:lnTo>
                <a:lnTo>
                  <a:pt x="408216" y="60590"/>
                </a:lnTo>
                <a:lnTo>
                  <a:pt x="357471" y="81326"/>
                </a:lnTo>
                <a:lnTo>
                  <a:pt x="309268" y="104729"/>
                </a:lnTo>
                <a:lnTo>
                  <a:pt x="263801" y="130657"/>
                </a:lnTo>
                <a:lnTo>
                  <a:pt x="221265" y="158972"/>
                </a:lnTo>
                <a:lnTo>
                  <a:pt x="181856" y="189532"/>
                </a:lnTo>
                <a:lnTo>
                  <a:pt x="145767" y="222199"/>
                </a:lnTo>
                <a:lnTo>
                  <a:pt x="113194" y="256831"/>
                </a:lnTo>
                <a:lnTo>
                  <a:pt x="84332" y="293289"/>
                </a:lnTo>
                <a:lnTo>
                  <a:pt x="59376" y="331434"/>
                </a:lnTo>
                <a:lnTo>
                  <a:pt x="38520" y="371124"/>
                </a:lnTo>
                <a:lnTo>
                  <a:pt x="21960" y="412220"/>
                </a:lnTo>
                <a:lnTo>
                  <a:pt x="9889" y="454582"/>
                </a:lnTo>
                <a:lnTo>
                  <a:pt x="2504" y="498070"/>
                </a:lnTo>
                <a:lnTo>
                  <a:pt x="0" y="542544"/>
                </a:lnTo>
                <a:lnTo>
                  <a:pt x="2504" y="587012"/>
                </a:lnTo>
                <a:lnTo>
                  <a:pt x="9889" y="630484"/>
                </a:lnTo>
                <a:lnTo>
                  <a:pt x="21960" y="672821"/>
                </a:lnTo>
                <a:lnTo>
                  <a:pt x="38520" y="713884"/>
                </a:lnTo>
                <a:lnTo>
                  <a:pt x="59376" y="753534"/>
                </a:lnTo>
                <a:lnTo>
                  <a:pt x="84332" y="791633"/>
                </a:lnTo>
                <a:lnTo>
                  <a:pt x="113194" y="828041"/>
                </a:lnTo>
                <a:lnTo>
                  <a:pt x="145767" y="862620"/>
                </a:lnTo>
                <a:lnTo>
                  <a:pt x="181856" y="895231"/>
                </a:lnTo>
                <a:lnTo>
                  <a:pt x="221265" y="925734"/>
                </a:lnTo>
                <a:lnTo>
                  <a:pt x="263801" y="953992"/>
                </a:lnTo>
                <a:lnTo>
                  <a:pt x="309268" y="979864"/>
                </a:lnTo>
                <a:lnTo>
                  <a:pt x="357471" y="1003213"/>
                </a:lnTo>
                <a:lnTo>
                  <a:pt x="408216" y="1023900"/>
                </a:lnTo>
                <a:lnTo>
                  <a:pt x="461307" y="1041784"/>
                </a:lnTo>
                <a:lnTo>
                  <a:pt x="516550" y="1056729"/>
                </a:lnTo>
                <a:lnTo>
                  <a:pt x="573750" y="1068594"/>
                </a:lnTo>
                <a:lnTo>
                  <a:pt x="632712" y="1077241"/>
                </a:lnTo>
                <a:lnTo>
                  <a:pt x="693241" y="1082531"/>
                </a:lnTo>
                <a:lnTo>
                  <a:pt x="755142" y="1084326"/>
                </a:lnTo>
                <a:lnTo>
                  <a:pt x="817042" y="1082531"/>
                </a:lnTo>
                <a:lnTo>
                  <a:pt x="877571" y="1077241"/>
                </a:lnTo>
                <a:lnTo>
                  <a:pt x="936533" y="1068594"/>
                </a:lnTo>
                <a:lnTo>
                  <a:pt x="993733" y="1056729"/>
                </a:lnTo>
                <a:lnTo>
                  <a:pt x="1048976" y="1041784"/>
                </a:lnTo>
                <a:lnTo>
                  <a:pt x="1102067" y="1023900"/>
                </a:lnTo>
                <a:lnTo>
                  <a:pt x="1152812" y="1003213"/>
                </a:lnTo>
                <a:lnTo>
                  <a:pt x="1201015" y="979864"/>
                </a:lnTo>
                <a:lnTo>
                  <a:pt x="1246482" y="953992"/>
                </a:lnTo>
                <a:lnTo>
                  <a:pt x="1289018" y="925734"/>
                </a:lnTo>
                <a:lnTo>
                  <a:pt x="1328427" y="895231"/>
                </a:lnTo>
                <a:lnTo>
                  <a:pt x="1364516" y="862620"/>
                </a:lnTo>
                <a:lnTo>
                  <a:pt x="1397089" y="828041"/>
                </a:lnTo>
                <a:lnTo>
                  <a:pt x="1425951" y="791633"/>
                </a:lnTo>
                <a:lnTo>
                  <a:pt x="1450907" y="753534"/>
                </a:lnTo>
                <a:lnTo>
                  <a:pt x="1471763" y="713884"/>
                </a:lnTo>
                <a:lnTo>
                  <a:pt x="1488323" y="672821"/>
                </a:lnTo>
                <a:lnTo>
                  <a:pt x="1500394" y="630484"/>
                </a:lnTo>
                <a:lnTo>
                  <a:pt x="1507779" y="587012"/>
                </a:lnTo>
                <a:lnTo>
                  <a:pt x="1510284" y="542543"/>
                </a:lnTo>
                <a:close/>
              </a:path>
            </a:pathLst>
          </a:custGeom>
          <a:solidFill>
            <a:srgbClr val="FFFF66"/>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77" name="object 77"/>
          <p:cNvSpPr/>
          <p:nvPr/>
        </p:nvSpPr>
        <p:spPr>
          <a:xfrm>
            <a:off x="7680070" y="2123694"/>
            <a:ext cx="1510665" cy="1084580"/>
          </a:xfrm>
          <a:custGeom>
            <a:avLst/>
            <a:gdLst/>
            <a:ahLst/>
            <a:cxnLst/>
            <a:rect l="l" t="t" r="r" b="b"/>
            <a:pathLst>
              <a:path w="1510665" h="1084580">
                <a:moveTo>
                  <a:pt x="755142" y="0"/>
                </a:moveTo>
                <a:lnTo>
                  <a:pt x="693241" y="1799"/>
                </a:lnTo>
                <a:lnTo>
                  <a:pt x="632712" y="7105"/>
                </a:lnTo>
                <a:lnTo>
                  <a:pt x="573750" y="15777"/>
                </a:lnTo>
                <a:lnTo>
                  <a:pt x="516550" y="27675"/>
                </a:lnTo>
                <a:lnTo>
                  <a:pt x="461307" y="42660"/>
                </a:lnTo>
                <a:lnTo>
                  <a:pt x="408216" y="60590"/>
                </a:lnTo>
                <a:lnTo>
                  <a:pt x="357471" y="81326"/>
                </a:lnTo>
                <a:lnTo>
                  <a:pt x="309268" y="104729"/>
                </a:lnTo>
                <a:lnTo>
                  <a:pt x="263801" y="130657"/>
                </a:lnTo>
                <a:lnTo>
                  <a:pt x="221265" y="158972"/>
                </a:lnTo>
                <a:lnTo>
                  <a:pt x="181856" y="189532"/>
                </a:lnTo>
                <a:lnTo>
                  <a:pt x="145767" y="222199"/>
                </a:lnTo>
                <a:lnTo>
                  <a:pt x="113194" y="256831"/>
                </a:lnTo>
                <a:lnTo>
                  <a:pt x="84332" y="293289"/>
                </a:lnTo>
                <a:lnTo>
                  <a:pt x="59376" y="331434"/>
                </a:lnTo>
                <a:lnTo>
                  <a:pt x="38520" y="371124"/>
                </a:lnTo>
                <a:lnTo>
                  <a:pt x="21960" y="412220"/>
                </a:lnTo>
                <a:lnTo>
                  <a:pt x="9889" y="454582"/>
                </a:lnTo>
                <a:lnTo>
                  <a:pt x="2504" y="498070"/>
                </a:lnTo>
                <a:lnTo>
                  <a:pt x="0" y="542544"/>
                </a:lnTo>
                <a:lnTo>
                  <a:pt x="2504" y="587012"/>
                </a:lnTo>
                <a:lnTo>
                  <a:pt x="9889" y="630484"/>
                </a:lnTo>
                <a:lnTo>
                  <a:pt x="21960" y="672821"/>
                </a:lnTo>
                <a:lnTo>
                  <a:pt x="38520" y="713884"/>
                </a:lnTo>
                <a:lnTo>
                  <a:pt x="59376" y="753534"/>
                </a:lnTo>
                <a:lnTo>
                  <a:pt x="84332" y="791633"/>
                </a:lnTo>
                <a:lnTo>
                  <a:pt x="113194" y="828041"/>
                </a:lnTo>
                <a:lnTo>
                  <a:pt x="145767" y="862620"/>
                </a:lnTo>
                <a:lnTo>
                  <a:pt x="181856" y="895231"/>
                </a:lnTo>
                <a:lnTo>
                  <a:pt x="221265" y="925734"/>
                </a:lnTo>
                <a:lnTo>
                  <a:pt x="263801" y="953992"/>
                </a:lnTo>
                <a:lnTo>
                  <a:pt x="309268" y="979864"/>
                </a:lnTo>
                <a:lnTo>
                  <a:pt x="357471" y="1003213"/>
                </a:lnTo>
                <a:lnTo>
                  <a:pt x="408216" y="1023900"/>
                </a:lnTo>
                <a:lnTo>
                  <a:pt x="461307" y="1041784"/>
                </a:lnTo>
                <a:lnTo>
                  <a:pt x="516550" y="1056729"/>
                </a:lnTo>
                <a:lnTo>
                  <a:pt x="573750" y="1068594"/>
                </a:lnTo>
                <a:lnTo>
                  <a:pt x="632712" y="1077241"/>
                </a:lnTo>
                <a:lnTo>
                  <a:pt x="693241" y="1082531"/>
                </a:lnTo>
                <a:lnTo>
                  <a:pt x="755142" y="1084326"/>
                </a:lnTo>
                <a:lnTo>
                  <a:pt x="817042" y="1082531"/>
                </a:lnTo>
                <a:lnTo>
                  <a:pt x="877571" y="1077241"/>
                </a:lnTo>
                <a:lnTo>
                  <a:pt x="936533" y="1068594"/>
                </a:lnTo>
                <a:lnTo>
                  <a:pt x="993733" y="1056729"/>
                </a:lnTo>
                <a:lnTo>
                  <a:pt x="1048976" y="1041784"/>
                </a:lnTo>
                <a:lnTo>
                  <a:pt x="1102067" y="1023900"/>
                </a:lnTo>
                <a:lnTo>
                  <a:pt x="1152812" y="1003213"/>
                </a:lnTo>
                <a:lnTo>
                  <a:pt x="1201015" y="979864"/>
                </a:lnTo>
                <a:lnTo>
                  <a:pt x="1246482" y="953992"/>
                </a:lnTo>
                <a:lnTo>
                  <a:pt x="1289018" y="925734"/>
                </a:lnTo>
                <a:lnTo>
                  <a:pt x="1328427" y="895231"/>
                </a:lnTo>
                <a:lnTo>
                  <a:pt x="1364516" y="862620"/>
                </a:lnTo>
                <a:lnTo>
                  <a:pt x="1397089" y="828041"/>
                </a:lnTo>
                <a:lnTo>
                  <a:pt x="1425951" y="791633"/>
                </a:lnTo>
                <a:lnTo>
                  <a:pt x="1450907" y="753534"/>
                </a:lnTo>
                <a:lnTo>
                  <a:pt x="1471763" y="713884"/>
                </a:lnTo>
                <a:lnTo>
                  <a:pt x="1488323" y="672821"/>
                </a:lnTo>
                <a:lnTo>
                  <a:pt x="1500394" y="630484"/>
                </a:lnTo>
                <a:lnTo>
                  <a:pt x="1507779" y="587012"/>
                </a:lnTo>
                <a:lnTo>
                  <a:pt x="1510284" y="542543"/>
                </a:lnTo>
                <a:lnTo>
                  <a:pt x="1507779" y="498070"/>
                </a:lnTo>
                <a:lnTo>
                  <a:pt x="1500394" y="454582"/>
                </a:lnTo>
                <a:lnTo>
                  <a:pt x="1488323" y="412220"/>
                </a:lnTo>
                <a:lnTo>
                  <a:pt x="1471763" y="371124"/>
                </a:lnTo>
                <a:lnTo>
                  <a:pt x="1450907" y="331434"/>
                </a:lnTo>
                <a:lnTo>
                  <a:pt x="1425951" y="293289"/>
                </a:lnTo>
                <a:lnTo>
                  <a:pt x="1397089" y="256831"/>
                </a:lnTo>
                <a:lnTo>
                  <a:pt x="1364516" y="222199"/>
                </a:lnTo>
                <a:lnTo>
                  <a:pt x="1328427" y="189532"/>
                </a:lnTo>
                <a:lnTo>
                  <a:pt x="1289018" y="158972"/>
                </a:lnTo>
                <a:lnTo>
                  <a:pt x="1246482" y="130657"/>
                </a:lnTo>
                <a:lnTo>
                  <a:pt x="1201015" y="104729"/>
                </a:lnTo>
                <a:lnTo>
                  <a:pt x="1152812" y="81326"/>
                </a:lnTo>
                <a:lnTo>
                  <a:pt x="1102067" y="60590"/>
                </a:lnTo>
                <a:lnTo>
                  <a:pt x="1048976" y="42660"/>
                </a:lnTo>
                <a:lnTo>
                  <a:pt x="993733" y="27675"/>
                </a:lnTo>
                <a:lnTo>
                  <a:pt x="936533" y="15777"/>
                </a:lnTo>
                <a:lnTo>
                  <a:pt x="877571" y="7105"/>
                </a:lnTo>
                <a:lnTo>
                  <a:pt x="817042" y="1799"/>
                </a:lnTo>
                <a:lnTo>
                  <a:pt x="755142" y="0"/>
                </a:lnTo>
                <a:close/>
              </a:path>
            </a:pathLst>
          </a:custGeom>
          <a:ln w="28575">
            <a:solidFill>
              <a:srgbClr val="FFFFFF"/>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78" name="object 78"/>
          <p:cNvSpPr txBox="1"/>
          <p:nvPr/>
        </p:nvSpPr>
        <p:spPr>
          <a:xfrm>
            <a:off x="7851019" y="2321679"/>
            <a:ext cx="1168400" cy="830997"/>
          </a:xfrm>
          <a:prstGeom prst="rect">
            <a:avLst/>
          </a:prstGeom>
        </p:spPr>
        <p:txBody>
          <a:bodyPr vert="horz" wrap="square" lIns="0" tIns="0" rIns="0" bIns="0" rtlCol="0">
            <a:spAutoFit/>
          </a:bodyPr>
          <a:lstStyle/>
          <a:p>
            <a:pPr marL="12700" marR="5080" algn="ctr">
              <a:lnSpc>
                <a:spcPct val="100000"/>
              </a:lnSpc>
            </a:pPr>
            <a:r>
              <a:rPr sz="1800" b="1" dirty="0">
                <a:solidFill>
                  <a:srgbClr val="3333CC"/>
                </a:solidFill>
                <a:latin typeface="Microsoft JhengHei UI" panose="020B0604030504040204" pitchFamily="34" charset="-120"/>
                <a:ea typeface="Microsoft JhengHei UI" panose="020B0604030504040204" pitchFamily="34" charset="-120"/>
                <a:cs typeface="微软雅黑"/>
              </a:rPr>
              <a:t>强调：联系 也需要命名 和表达</a:t>
            </a:r>
            <a:endParaRPr sz="1800">
              <a:latin typeface="Microsoft JhengHei UI" panose="020B0604030504040204" pitchFamily="34" charset="-120"/>
              <a:ea typeface="Microsoft JhengHei UI" panose="020B0604030504040204" pitchFamily="34" charset="-120"/>
              <a:cs typeface="微软雅黑"/>
            </a:endParaRPr>
          </a:p>
        </p:txBody>
      </p:sp>
      <p:sp>
        <p:nvSpPr>
          <p:cNvPr id="79" name="object 79"/>
          <p:cNvSpPr/>
          <p:nvPr/>
        </p:nvSpPr>
        <p:spPr>
          <a:xfrm>
            <a:off x="7304417" y="3304794"/>
            <a:ext cx="2350770" cy="1700530"/>
          </a:xfrm>
          <a:custGeom>
            <a:avLst/>
            <a:gdLst/>
            <a:ahLst/>
            <a:cxnLst/>
            <a:rect l="l" t="t" r="r" b="b"/>
            <a:pathLst>
              <a:path w="2350770" h="1700529">
                <a:moveTo>
                  <a:pt x="2350770" y="850391"/>
                </a:moveTo>
                <a:lnTo>
                  <a:pt x="2346871" y="780682"/>
                </a:lnTo>
                <a:lnTo>
                  <a:pt x="2335377" y="712518"/>
                </a:lnTo>
                <a:lnTo>
                  <a:pt x="2316591" y="646119"/>
                </a:lnTo>
                <a:lnTo>
                  <a:pt x="2290815" y="581704"/>
                </a:lnTo>
                <a:lnTo>
                  <a:pt x="2258353" y="519493"/>
                </a:lnTo>
                <a:lnTo>
                  <a:pt x="2219507" y="459705"/>
                </a:lnTo>
                <a:lnTo>
                  <a:pt x="2174581" y="402560"/>
                </a:lnTo>
                <a:lnTo>
                  <a:pt x="2123876" y="348276"/>
                </a:lnTo>
                <a:lnTo>
                  <a:pt x="2067697" y="297074"/>
                </a:lnTo>
                <a:lnTo>
                  <a:pt x="2006345" y="249173"/>
                </a:lnTo>
                <a:lnTo>
                  <a:pt x="1940125" y="204793"/>
                </a:lnTo>
                <a:lnTo>
                  <a:pt x="1869338" y="164153"/>
                </a:lnTo>
                <a:lnTo>
                  <a:pt x="1794288" y="127471"/>
                </a:lnTo>
                <a:lnTo>
                  <a:pt x="1715277" y="94969"/>
                </a:lnTo>
                <a:lnTo>
                  <a:pt x="1632608" y="66865"/>
                </a:lnTo>
                <a:lnTo>
                  <a:pt x="1546585" y="43379"/>
                </a:lnTo>
                <a:lnTo>
                  <a:pt x="1457510" y="24729"/>
                </a:lnTo>
                <a:lnTo>
                  <a:pt x="1365686" y="11137"/>
                </a:lnTo>
                <a:lnTo>
                  <a:pt x="1271417" y="2820"/>
                </a:lnTo>
                <a:lnTo>
                  <a:pt x="1175004" y="0"/>
                </a:lnTo>
                <a:lnTo>
                  <a:pt x="1078596" y="2820"/>
                </a:lnTo>
                <a:lnTo>
                  <a:pt x="984342" y="11137"/>
                </a:lnTo>
                <a:lnTo>
                  <a:pt x="892543" y="24729"/>
                </a:lnTo>
                <a:lnTo>
                  <a:pt x="803501" y="43379"/>
                </a:lnTo>
                <a:lnTo>
                  <a:pt x="717518" y="66865"/>
                </a:lnTo>
                <a:lnTo>
                  <a:pt x="634895" y="94969"/>
                </a:lnTo>
                <a:lnTo>
                  <a:pt x="555934" y="127471"/>
                </a:lnTo>
                <a:lnTo>
                  <a:pt x="480937" y="164153"/>
                </a:lnTo>
                <a:lnTo>
                  <a:pt x="410206" y="204793"/>
                </a:lnTo>
                <a:lnTo>
                  <a:pt x="344042" y="249173"/>
                </a:lnTo>
                <a:lnTo>
                  <a:pt x="282748" y="297074"/>
                </a:lnTo>
                <a:lnTo>
                  <a:pt x="226624" y="348276"/>
                </a:lnTo>
                <a:lnTo>
                  <a:pt x="175973" y="402560"/>
                </a:lnTo>
                <a:lnTo>
                  <a:pt x="131097" y="459705"/>
                </a:lnTo>
                <a:lnTo>
                  <a:pt x="92297" y="519493"/>
                </a:lnTo>
                <a:lnTo>
                  <a:pt x="59874" y="581704"/>
                </a:lnTo>
                <a:lnTo>
                  <a:pt x="34132" y="646119"/>
                </a:lnTo>
                <a:lnTo>
                  <a:pt x="15371" y="712518"/>
                </a:lnTo>
                <a:lnTo>
                  <a:pt x="3893" y="780682"/>
                </a:lnTo>
                <a:lnTo>
                  <a:pt x="0" y="850391"/>
                </a:lnTo>
                <a:lnTo>
                  <a:pt x="3893" y="920095"/>
                </a:lnTo>
                <a:lnTo>
                  <a:pt x="15371" y="988243"/>
                </a:lnTo>
                <a:lnTo>
                  <a:pt x="34132" y="1054618"/>
                </a:lnTo>
                <a:lnTo>
                  <a:pt x="59874" y="1119000"/>
                </a:lnTo>
                <a:lnTo>
                  <a:pt x="92297" y="1181171"/>
                </a:lnTo>
                <a:lnTo>
                  <a:pt x="131097" y="1240913"/>
                </a:lnTo>
                <a:lnTo>
                  <a:pt x="175973" y="1298009"/>
                </a:lnTo>
                <a:lnTo>
                  <a:pt x="208026" y="1332326"/>
                </a:lnTo>
                <a:lnTo>
                  <a:pt x="208026" y="850391"/>
                </a:lnTo>
                <a:lnTo>
                  <a:pt x="211230" y="793020"/>
                </a:lnTo>
                <a:lnTo>
                  <a:pt x="220679" y="736926"/>
                </a:lnTo>
                <a:lnTo>
                  <a:pt x="236122" y="682289"/>
                </a:lnTo>
                <a:lnTo>
                  <a:pt x="257312" y="629290"/>
                </a:lnTo>
                <a:lnTo>
                  <a:pt x="283999" y="578107"/>
                </a:lnTo>
                <a:lnTo>
                  <a:pt x="315936" y="528923"/>
                </a:lnTo>
                <a:lnTo>
                  <a:pt x="352874" y="481915"/>
                </a:lnTo>
                <a:lnTo>
                  <a:pt x="394563" y="437266"/>
                </a:lnTo>
                <a:lnTo>
                  <a:pt x="440756" y="395153"/>
                </a:lnTo>
                <a:lnTo>
                  <a:pt x="491204" y="355758"/>
                </a:lnTo>
                <a:lnTo>
                  <a:pt x="545658" y="319261"/>
                </a:lnTo>
                <a:lnTo>
                  <a:pt x="603869" y="285841"/>
                </a:lnTo>
                <a:lnTo>
                  <a:pt x="665590" y="255679"/>
                </a:lnTo>
                <a:lnTo>
                  <a:pt x="730571" y="228954"/>
                </a:lnTo>
                <a:lnTo>
                  <a:pt x="798564" y="205847"/>
                </a:lnTo>
                <a:lnTo>
                  <a:pt x="869320" y="186537"/>
                </a:lnTo>
                <a:lnTo>
                  <a:pt x="942590" y="171205"/>
                </a:lnTo>
                <a:lnTo>
                  <a:pt x="1018127" y="160031"/>
                </a:lnTo>
                <a:lnTo>
                  <a:pt x="1095681" y="153194"/>
                </a:lnTo>
                <a:lnTo>
                  <a:pt x="1175004" y="150875"/>
                </a:lnTo>
                <a:lnTo>
                  <a:pt x="1254435" y="153194"/>
                </a:lnTo>
                <a:lnTo>
                  <a:pt x="1332087" y="160031"/>
                </a:lnTo>
                <a:lnTo>
                  <a:pt x="1407711" y="171205"/>
                </a:lnTo>
                <a:lnTo>
                  <a:pt x="1481059" y="186537"/>
                </a:lnTo>
                <a:lnTo>
                  <a:pt x="1551884" y="205847"/>
                </a:lnTo>
                <a:lnTo>
                  <a:pt x="1619937" y="228954"/>
                </a:lnTo>
                <a:lnTo>
                  <a:pt x="1684970" y="255679"/>
                </a:lnTo>
                <a:lnTo>
                  <a:pt x="1746735" y="285841"/>
                </a:lnTo>
                <a:lnTo>
                  <a:pt x="1804985" y="319261"/>
                </a:lnTo>
                <a:lnTo>
                  <a:pt x="1859470" y="355758"/>
                </a:lnTo>
                <a:lnTo>
                  <a:pt x="1909944" y="395153"/>
                </a:lnTo>
                <a:lnTo>
                  <a:pt x="1956157" y="437266"/>
                </a:lnTo>
                <a:lnTo>
                  <a:pt x="1997863" y="481915"/>
                </a:lnTo>
                <a:lnTo>
                  <a:pt x="2034812" y="528923"/>
                </a:lnTo>
                <a:lnTo>
                  <a:pt x="2066758" y="578107"/>
                </a:lnTo>
                <a:lnTo>
                  <a:pt x="2093451" y="629290"/>
                </a:lnTo>
                <a:lnTo>
                  <a:pt x="2114645" y="682289"/>
                </a:lnTo>
                <a:lnTo>
                  <a:pt x="2130090" y="736926"/>
                </a:lnTo>
                <a:lnTo>
                  <a:pt x="2139539" y="793020"/>
                </a:lnTo>
                <a:lnTo>
                  <a:pt x="2142744" y="850391"/>
                </a:lnTo>
                <a:lnTo>
                  <a:pt x="2142744" y="1332060"/>
                </a:lnTo>
                <a:lnTo>
                  <a:pt x="2174581" y="1298009"/>
                </a:lnTo>
                <a:lnTo>
                  <a:pt x="2219507" y="1240913"/>
                </a:lnTo>
                <a:lnTo>
                  <a:pt x="2258353" y="1181171"/>
                </a:lnTo>
                <a:lnTo>
                  <a:pt x="2290815" y="1119000"/>
                </a:lnTo>
                <a:lnTo>
                  <a:pt x="2316591" y="1054618"/>
                </a:lnTo>
                <a:lnTo>
                  <a:pt x="2335377" y="988243"/>
                </a:lnTo>
                <a:lnTo>
                  <a:pt x="2346871" y="920095"/>
                </a:lnTo>
                <a:lnTo>
                  <a:pt x="2350770" y="850391"/>
                </a:lnTo>
                <a:close/>
              </a:path>
              <a:path w="2350770" h="1700529">
                <a:moveTo>
                  <a:pt x="2142744" y="1332060"/>
                </a:moveTo>
                <a:lnTo>
                  <a:pt x="2142744" y="850391"/>
                </a:lnTo>
                <a:lnTo>
                  <a:pt x="2139539" y="907763"/>
                </a:lnTo>
                <a:lnTo>
                  <a:pt x="2130090" y="963857"/>
                </a:lnTo>
                <a:lnTo>
                  <a:pt x="2114645" y="1018494"/>
                </a:lnTo>
                <a:lnTo>
                  <a:pt x="2093451" y="1071493"/>
                </a:lnTo>
                <a:lnTo>
                  <a:pt x="2066758" y="1122676"/>
                </a:lnTo>
                <a:lnTo>
                  <a:pt x="2034812" y="1171860"/>
                </a:lnTo>
                <a:lnTo>
                  <a:pt x="1997863" y="1218868"/>
                </a:lnTo>
                <a:lnTo>
                  <a:pt x="1956157" y="1263517"/>
                </a:lnTo>
                <a:lnTo>
                  <a:pt x="1909944" y="1305630"/>
                </a:lnTo>
                <a:lnTo>
                  <a:pt x="1859470" y="1345025"/>
                </a:lnTo>
                <a:lnTo>
                  <a:pt x="1804985" y="1381522"/>
                </a:lnTo>
                <a:lnTo>
                  <a:pt x="1746735" y="1414942"/>
                </a:lnTo>
                <a:lnTo>
                  <a:pt x="1684970" y="1445104"/>
                </a:lnTo>
                <a:lnTo>
                  <a:pt x="1619937" y="1471829"/>
                </a:lnTo>
                <a:lnTo>
                  <a:pt x="1551884" y="1494936"/>
                </a:lnTo>
                <a:lnTo>
                  <a:pt x="1481059" y="1514246"/>
                </a:lnTo>
                <a:lnTo>
                  <a:pt x="1407711" y="1529578"/>
                </a:lnTo>
                <a:lnTo>
                  <a:pt x="1332087" y="1540752"/>
                </a:lnTo>
                <a:lnTo>
                  <a:pt x="1254435" y="1547589"/>
                </a:lnTo>
                <a:lnTo>
                  <a:pt x="1175004" y="1549907"/>
                </a:lnTo>
                <a:lnTo>
                  <a:pt x="1095681" y="1547589"/>
                </a:lnTo>
                <a:lnTo>
                  <a:pt x="1018127" y="1540752"/>
                </a:lnTo>
                <a:lnTo>
                  <a:pt x="942590" y="1529578"/>
                </a:lnTo>
                <a:lnTo>
                  <a:pt x="869320" y="1514246"/>
                </a:lnTo>
                <a:lnTo>
                  <a:pt x="798564" y="1494936"/>
                </a:lnTo>
                <a:lnTo>
                  <a:pt x="730571" y="1471829"/>
                </a:lnTo>
                <a:lnTo>
                  <a:pt x="665590" y="1445104"/>
                </a:lnTo>
                <a:lnTo>
                  <a:pt x="603869" y="1414942"/>
                </a:lnTo>
                <a:lnTo>
                  <a:pt x="545658" y="1381522"/>
                </a:lnTo>
                <a:lnTo>
                  <a:pt x="491204" y="1345025"/>
                </a:lnTo>
                <a:lnTo>
                  <a:pt x="440756" y="1305630"/>
                </a:lnTo>
                <a:lnTo>
                  <a:pt x="394563" y="1263517"/>
                </a:lnTo>
                <a:lnTo>
                  <a:pt x="352874" y="1218868"/>
                </a:lnTo>
                <a:lnTo>
                  <a:pt x="315936" y="1171860"/>
                </a:lnTo>
                <a:lnTo>
                  <a:pt x="283999" y="1122676"/>
                </a:lnTo>
                <a:lnTo>
                  <a:pt x="257312" y="1071493"/>
                </a:lnTo>
                <a:lnTo>
                  <a:pt x="236122" y="1018494"/>
                </a:lnTo>
                <a:lnTo>
                  <a:pt x="220679" y="963857"/>
                </a:lnTo>
                <a:lnTo>
                  <a:pt x="211230" y="907763"/>
                </a:lnTo>
                <a:lnTo>
                  <a:pt x="208026" y="850391"/>
                </a:lnTo>
                <a:lnTo>
                  <a:pt x="208026" y="1332326"/>
                </a:lnTo>
                <a:lnTo>
                  <a:pt x="282748" y="1403385"/>
                </a:lnTo>
                <a:lnTo>
                  <a:pt x="344043" y="1451228"/>
                </a:lnTo>
                <a:lnTo>
                  <a:pt x="410206" y="1495552"/>
                </a:lnTo>
                <a:lnTo>
                  <a:pt x="480937" y="1536137"/>
                </a:lnTo>
                <a:lnTo>
                  <a:pt x="555934" y="1572764"/>
                </a:lnTo>
                <a:lnTo>
                  <a:pt x="634895" y="1605217"/>
                </a:lnTo>
                <a:lnTo>
                  <a:pt x="717518" y="1633275"/>
                </a:lnTo>
                <a:lnTo>
                  <a:pt x="803501" y="1656722"/>
                </a:lnTo>
                <a:lnTo>
                  <a:pt x="892543" y="1675338"/>
                </a:lnTo>
                <a:lnTo>
                  <a:pt x="984342" y="1688905"/>
                </a:lnTo>
                <a:lnTo>
                  <a:pt x="1078596" y="1697206"/>
                </a:lnTo>
                <a:lnTo>
                  <a:pt x="1175004" y="1700021"/>
                </a:lnTo>
                <a:lnTo>
                  <a:pt x="1271417" y="1697206"/>
                </a:lnTo>
                <a:lnTo>
                  <a:pt x="1365686" y="1688905"/>
                </a:lnTo>
                <a:lnTo>
                  <a:pt x="1457510" y="1675338"/>
                </a:lnTo>
                <a:lnTo>
                  <a:pt x="1546585" y="1656722"/>
                </a:lnTo>
                <a:lnTo>
                  <a:pt x="1632608" y="1633275"/>
                </a:lnTo>
                <a:lnTo>
                  <a:pt x="1715277" y="1605217"/>
                </a:lnTo>
                <a:lnTo>
                  <a:pt x="1794288" y="1572764"/>
                </a:lnTo>
                <a:lnTo>
                  <a:pt x="1869338" y="1536137"/>
                </a:lnTo>
                <a:lnTo>
                  <a:pt x="1940125" y="1495552"/>
                </a:lnTo>
                <a:lnTo>
                  <a:pt x="2006345" y="1451228"/>
                </a:lnTo>
                <a:lnTo>
                  <a:pt x="2067697" y="1403385"/>
                </a:lnTo>
                <a:lnTo>
                  <a:pt x="2123876" y="1352239"/>
                </a:lnTo>
                <a:lnTo>
                  <a:pt x="2142744" y="1332060"/>
                </a:lnTo>
                <a:close/>
              </a:path>
            </a:pathLst>
          </a:custGeom>
          <a:solidFill>
            <a:srgbClr val="B90000"/>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80" name="object 80"/>
          <p:cNvSpPr/>
          <p:nvPr/>
        </p:nvSpPr>
        <p:spPr>
          <a:xfrm>
            <a:off x="7499489" y="3444240"/>
            <a:ext cx="1960880" cy="1421130"/>
          </a:xfrm>
          <a:custGeom>
            <a:avLst/>
            <a:gdLst/>
            <a:ahLst/>
            <a:cxnLst/>
            <a:rect l="l" t="t" r="r" b="b"/>
            <a:pathLst>
              <a:path w="1960879" h="1421129">
                <a:moveTo>
                  <a:pt x="1960625" y="710945"/>
                </a:moveTo>
                <a:lnTo>
                  <a:pt x="1957376" y="652666"/>
                </a:lnTo>
                <a:lnTo>
                  <a:pt x="1947794" y="595679"/>
                </a:lnTo>
                <a:lnTo>
                  <a:pt x="1932133" y="540167"/>
                </a:lnTo>
                <a:lnTo>
                  <a:pt x="1910644" y="486314"/>
                </a:lnTo>
                <a:lnTo>
                  <a:pt x="1883580" y="434304"/>
                </a:lnTo>
                <a:lnTo>
                  <a:pt x="1851192" y="384320"/>
                </a:lnTo>
                <a:lnTo>
                  <a:pt x="1813733" y="336545"/>
                </a:lnTo>
                <a:lnTo>
                  <a:pt x="1771454" y="291163"/>
                </a:lnTo>
                <a:lnTo>
                  <a:pt x="1724608" y="248357"/>
                </a:lnTo>
                <a:lnTo>
                  <a:pt x="1673447" y="208311"/>
                </a:lnTo>
                <a:lnTo>
                  <a:pt x="1618222" y="171209"/>
                </a:lnTo>
                <a:lnTo>
                  <a:pt x="1559186" y="137233"/>
                </a:lnTo>
                <a:lnTo>
                  <a:pt x="1496590" y="106567"/>
                </a:lnTo>
                <a:lnTo>
                  <a:pt x="1430687" y="79395"/>
                </a:lnTo>
                <a:lnTo>
                  <a:pt x="1361729" y="55899"/>
                </a:lnTo>
                <a:lnTo>
                  <a:pt x="1289968" y="36265"/>
                </a:lnTo>
                <a:lnTo>
                  <a:pt x="1215656" y="20674"/>
                </a:lnTo>
                <a:lnTo>
                  <a:pt x="1139044" y="9310"/>
                </a:lnTo>
                <a:lnTo>
                  <a:pt x="1060385" y="2358"/>
                </a:lnTo>
                <a:lnTo>
                  <a:pt x="979931" y="0"/>
                </a:lnTo>
                <a:lnTo>
                  <a:pt x="899586" y="2358"/>
                </a:lnTo>
                <a:lnTo>
                  <a:pt x="821026" y="9310"/>
                </a:lnTo>
                <a:lnTo>
                  <a:pt x="744502" y="20674"/>
                </a:lnTo>
                <a:lnTo>
                  <a:pt x="670267" y="36265"/>
                </a:lnTo>
                <a:lnTo>
                  <a:pt x="598574" y="55899"/>
                </a:lnTo>
                <a:lnTo>
                  <a:pt x="529676" y="79395"/>
                </a:lnTo>
                <a:lnTo>
                  <a:pt x="463826" y="106567"/>
                </a:lnTo>
                <a:lnTo>
                  <a:pt x="401275" y="137233"/>
                </a:lnTo>
                <a:lnTo>
                  <a:pt x="342276" y="171209"/>
                </a:lnTo>
                <a:lnTo>
                  <a:pt x="287083" y="208311"/>
                </a:lnTo>
                <a:lnTo>
                  <a:pt x="235947" y="248357"/>
                </a:lnTo>
                <a:lnTo>
                  <a:pt x="189122" y="291163"/>
                </a:lnTo>
                <a:lnTo>
                  <a:pt x="146859" y="336545"/>
                </a:lnTo>
                <a:lnTo>
                  <a:pt x="109412" y="384320"/>
                </a:lnTo>
                <a:lnTo>
                  <a:pt x="77033" y="434304"/>
                </a:lnTo>
                <a:lnTo>
                  <a:pt x="49975" y="486314"/>
                </a:lnTo>
                <a:lnTo>
                  <a:pt x="28489" y="540167"/>
                </a:lnTo>
                <a:lnTo>
                  <a:pt x="12830" y="595679"/>
                </a:lnTo>
                <a:lnTo>
                  <a:pt x="3249" y="652666"/>
                </a:lnTo>
                <a:lnTo>
                  <a:pt x="0" y="710946"/>
                </a:lnTo>
                <a:lnTo>
                  <a:pt x="3249" y="769220"/>
                </a:lnTo>
                <a:lnTo>
                  <a:pt x="12830" y="826191"/>
                </a:lnTo>
                <a:lnTo>
                  <a:pt x="28489" y="881678"/>
                </a:lnTo>
                <a:lnTo>
                  <a:pt x="49975" y="935498"/>
                </a:lnTo>
                <a:lnTo>
                  <a:pt x="77033" y="987468"/>
                </a:lnTo>
                <a:lnTo>
                  <a:pt x="109412" y="1037407"/>
                </a:lnTo>
                <a:lnTo>
                  <a:pt x="146859" y="1085132"/>
                </a:lnTo>
                <a:lnTo>
                  <a:pt x="189122" y="1130460"/>
                </a:lnTo>
                <a:lnTo>
                  <a:pt x="235947" y="1173210"/>
                </a:lnTo>
                <a:lnTo>
                  <a:pt x="287083" y="1213199"/>
                </a:lnTo>
                <a:lnTo>
                  <a:pt x="342276" y="1250244"/>
                </a:lnTo>
                <a:lnTo>
                  <a:pt x="401275" y="1284165"/>
                </a:lnTo>
                <a:lnTo>
                  <a:pt x="463826" y="1314777"/>
                </a:lnTo>
                <a:lnTo>
                  <a:pt x="529676" y="1341899"/>
                </a:lnTo>
                <a:lnTo>
                  <a:pt x="598574" y="1365349"/>
                </a:lnTo>
                <a:lnTo>
                  <a:pt x="670267" y="1384944"/>
                </a:lnTo>
                <a:lnTo>
                  <a:pt x="744502" y="1400501"/>
                </a:lnTo>
                <a:lnTo>
                  <a:pt x="821026" y="1411840"/>
                </a:lnTo>
                <a:lnTo>
                  <a:pt x="899586" y="1418777"/>
                </a:lnTo>
                <a:lnTo>
                  <a:pt x="979931" y="1421130"/>
                </a:lnTo>
                <a:lnTo>
                  <a:pt x="1060385" y="1418777"/>
                </a:lnTo>
                <a:lnTo>
                  <a:pt x="1139044" y="1411840"/>
                </a:lnTo>
                <a:lnTo>
                  <a:pt x="1215656" y="1400501"/>
                </a:lnTo>
                <a:lnTo>
                  <a:pt x="1289968" y="1384944"/>
                </a:lnTo>
                <a:lnTo>
                  <a:pt x="1361729" y="1365349"/>
                </a:lnTo>
                <a:lnTo>
                  <a:pt x="1430687" y="1341899"/>
                </a:lnTo>
                <a:lnTo>
                  <a:pt x="1496590" y="1314777"/>
                </a:lnTo>
                <a:lnTo>
                  <a:pt x="1559186" y="1284165"/>
                </a:lnTo>
                <a:lnTo>
                  <a:pt x="1618222" y="1250244"/>
                </a:lnTo>
                <a:lnTo>
                  <a:pt x="1673447" y="1213199"/>
                </a:lnTo>
                <a:lnTo>
                  <a:pt x="1724608" y="1173210"/>
                </a:lnTo>
                <a:lnTo>
                  <a:pt x="1771454" y="1130460"/>
                </a:lnTo>
                <a:lnTo>
                  <a:pt x="1813733" y="1085132"/>
                </a:lnTo>
                <a:lnTo>
                  <a:pt x="1851192" y="1037407"/>
                </a:lnTo>
                <a:lnTo>
                  <a:pt x="1883580" y="987468"/>
                </a:lnTo>
                <a:lnTo>
                  <a:pt x="1910644" y="935498"/>
                </a:lnTo>
                <a:lnTo>
                  <a:pt x="1932133" y="881678"/>
                </a:lnTo>
                <a:lnTo>
                  <a:pt x="1947794" y="826191"/>
                </a:lnTo>
                <a:lnTo>
                  <a:pt x="1957376" y="769220"/>
                </a:lnTo>
                <a:lnTo>
                  <a:pt x="1960625" y="710945"/>
                </a:lnTo>
                <a:close/>
              </a:path>
            </a:pathLst>
          </a:custGeom>
          <a:solidFill>
            <a:srgbClr val="FFFF66"/>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81" name="object 81"/>
          <p:cNvSpPr/>
          <p:nvPr/>
        </p:nvSpPr>
        <p:spPr>
          <a:xfrm>
            <a:off x="7499489" y="3444240"/>
            <a:ext cx="1960880" cy="1421130"/>
          </a:xfrm>
          <a:custGeom>
            <a:avLst/>
            <a:gdLst/>
            <a:ahLst/>
            <a:cxnLst/>
            <a:rect l="l" t="t" r="r" b="b"/>
            <a:pathLst>
              <a:path w="1960879" h="1421129">
                <a:moveTo>
                  <a:pt x="979931" y="0"/>
                </a:moveTo>
                <a:lnTo>
                  <a:pt x="899586" y="2358"/>
                </a:lnTo>
                <a:lnTo>
                  <a:pt x="821026" y="9310"/>
                </a:lnTo>
                <a:lnTo>
                  <a:pt x="744502" y="20674"/>
                </a:lnTo>
                <a:lnTo>
                  <a:pt x="670267" y="36265"/>
                </a:lnTo>
                <a:lnTo>
                  <a:pt x="598574" y="55899"/>
                </a:lnTo>
                <a:lnTo>
                  <a:pt x="529676" y="79395"/>
                </a:lnTo>
                <a:lnTo>
                  <a:pt x="463826" y="106567"/>
                </a:lnTo>
                <a:lnTo>
                  <a:pt x="401275" y="137233"/>
                </a:lnTo>
                <a:lnTo>
                  <a:pt x="342276" y="171209"/>
                </a:lnTo>
                <a:lnTo>
                  <a:pt x="287083" y="208311"/>
                </a:lnTo>
                <a:lnTo>
                  <a:pt x="235947" y="248357"/>
                </a:lnTo>
                <a:lnTo>
                  <a:pt x="189122" y="291163"/>
                </a:lnTo>
                <a:lnTo>
                  <a:pt x="146859" y="336545"/>
                </a:lnTo>
                <a:lnTo>
                  <a:pt x="109412" y="384320"/>
                </a:lnTo>
                <a:lnTo>
                  <a:pt x="77033" y="434304"/>
                </a:lnTo>
                <a:lnTo>
                  <a:pt x="49975" y="486314"/>
                </a:lnTo>
                <a:lnTo>
                  <a:pt x="28489" y="540167"/>
                </a:lnTo>
                <a:lnTo>
                  <a:pt x="12830" y="595679"/>
                </a:lnTo>
                <a:lnTo>
                  <a:pt x="3249" y="652666"/>
                </a:lnTo>
                <a:lnTo>
                  <a:pt x="0" y="710946"/>
                </a:lnTo>
                <a:lnTo>
                  <a:pt x="3249" y="769220"/>
                </a:lnTo>
                <a:lnTo>
                  <a:pt x="12830" y="826191"/>
                </a:lnTo>
                <a:lnTo>
                  <a:pt x="28489" y="881678"/>
                </a:lnTo>
                <a:lnTo>
                  <a:pt x="49975" y="935498"/>
                </a:lnTo>
                <a:lnTo>
                  <a:pt x="77033" y="987468"/>
                </a:lnTo>
                <a:lnTo>
                  <a:pt x="109412" y="1037407"/>
                </a:lnTo>
                <a:lnTo>
                  <a:pt x="146859" y="1085132"/>
                </a:lnTo>
                <a:lnTo>
                  <a:pt x="189122" y="1130460"/>
                </a:lnTo>
                <a:lnTo>
                  <a:pt x="235947" y="1173210"/>
                </a:lnTo>
                <a:lnTo>
                  <a:pt x="287083" y="1213199"/>
                </a:lnTo>
                <a:lnTo>
                  <a:pt x="342276" y="1250244"/>
                </a:lnTo>
                <a:lnTo>
                  <a:pt x="401275" y="1284165"/>
                </a:lnTo>
                <a:lnTo>
                  <a:pt x="463826" y="1314777"/>
                </a:lnTo>
                <a:lnTo>
                  <a:pt x="529676" y="1341899"/>
                </a:lnTo>
                <a:lnTo>
                  <a:pt x="598574" y="1365349"/>
                </a:lnTo>
                <a:lnTo>
                  <a:pt x="670267" y="1384944"/>
                </a:lnTo>
                <a:lnTo>
                  <a:pt x="744502" y="1400501"/>
                </a:lnTo>
                <a:lnTo>
                  <a:pt x="821026" y="1411840"/>
                </a:lnTo>
                <a:lnTo>
                  <a:pt x="899586" y="1418777"/>
                </a:lnTo>
                <a:lnTo>
                  <a:pt x="979931" y="1421130"/>
                </a:lnTo>
                <a:lnTo>
                  <a:pt x="1060385" y="1418777"/>
                </a:lnTo>
                <a:lnTo>
                  <a:pt x="1139044" y="1411840"/>
                </a:lnTo>
                <a:lnTo>
                  <a:pt x="1215656" y="1400501"/>
                </a:lnTo>
                <a:lnTo>
                  <a:pt x="1289968" y="1384944"/>
                </a:lnTo>
                <a:lnTo>
                  <a:pt x="1361729" y="1365349"/>
                </a:lnTo>
                <a:lnTo>
                  <a:pt x="1430687" y="1341899"/>
                </a:lnTo>
                <a:lnTo>
                  <a:pt x="1496590" y="1314777"/>
                </a:lnTo>
                <a:lnTo>
                  <a:pt x="1559186" y="1284165"/>
                </a:lnTo>
                <a:lnTo>
                  <a:pt x="1618222" y="1250244"/>
                </a:lnTo>
                <a:lnTo>
                  <a:pt x="1673447" y="1213199"/>
                </a:lnTo>
                <a:lnTo>
                  <a:pt x="1724608" y="1173210"/>
                </a:lnTo>
                <a:lnTo>
                  <a:pt x="1771454" y="1130460"/>
                </a:lnTo>
                <a:lnTo>
                  <a:pt x="1813733" y="1085132"/>
                </a:lnTo>
                <a:lnTo>
                  <a:pt x="1851192" y="1037407"/>
                </a:lnTo>
                <a:lnTo>
                  <a:pt x="1883580" y="987468"/>
                </a:lnTo>
                <a:lnTo>
                  <a:pt x="1910644" y="935498"/>
                </a:lnTo>
                <a:lnTo>
                  <a:pt x="1932133" y="881678"/>
                </a:lnTo>
                <a:lnTo>
                  <a:pt x="1947794" y="826191"/>
                </a:lnTo>
                <a:lnTo>
                  <a:pt x="1957376" y="769220"/>
                </a:lnTo>
                <a:lnTo>
                  <a:pt x="1960625" y="710945"/>
                </a:lnTo>
                <a:lnTo>
                  <a:pt x="1957376" y="652666"/>
                </a:lnTo>
                <a:lnTo>
                  <a:pt x="1947794" y="595679"/>
                </a:lnTo>
                <a:lnTo>
                  <a:pt x="1932133" y="540167"/>
                </a:lnTo>
                <a:lnTo>
                  <a:pt x="1910644" y="486314"/>
                </a:lnTo>
                <a:lnTo>
                  <a:pt x="1883580" y="434304"/>
                </a:lnTo>
                <a:lnTo>
                  <a:pt x="1851192" y="384320"/>
                </a:lnTo>
                <a:lnTo>
                  <a:pt x="1813733" y="336545"/>
                </a:lnTo>
                <a:lnTo>
                  <a:pt x="1771454" y="291163"/>
                </a:lnTo>
                <a:lnTo>
                  <a:pt x="1724608" y="248357"/>
                </a:lnTo>
                <a:lnTo>
                  <a:pt x="1673447" y="208311"/>
                </a:lnTo>
                <a:lnTo>
                  <a:pt x="1618222" y="171209"/>
                </a:lnTo>
                <a:lnTo>
                  <a:pt x="1559186" y="137233"/>
                </a:lnTo>
                <a:lnTo>
                  <a:pt x="1496590" y="106567"/>
                </a:lnTo>
                <a:lnTo>
                  <a:pt x="1430687" y="79395"/>
                </a:lnTo>
                <a:lnTo>
                  <a:pt x="1361729" y="55899"/>
                </a:lnTo>
                <a:lnTo>
                  <a:pt x="1289968" y="36265"/>
                </a:lnTo>
                <a:lnTo>
                  <a:pt x="1215656" y="20674"/>
                </a:lnTo>
                <a:lnTo>
                  <a:pt x="1139044" y="9310"/>
                </a:lnTo>
                <a:lnTo>
                  <a:pt x="1060385" y="2358"/>
                </a:lnTo>
                <a:lnTo>
                  <a:pt x="979931" y="0"/>
                </a:lnTo>
                <a:close/>
              </a:path>
            </a:pathLst>
          </a:custGeom>
          <a:ln w="28575">
            <a:solidFill>
              <a:srgbClr val="FFFFFF"/>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82" name="object 82"/>
          <p:cNvSpPr txBox="1"/>
          <p:nvPr/>
        </p:nvSpPr>
        <p:spPr>
          <a:xfrm>
            <a:off x="7656717" y="3681848"/>
            <a:ext cx="1645285" cy="1107996"/>
          </a:xfrm>
          <a:prstGeom prst="rect">
            <a:avLst/>
          </a:prstGeom>
        </p:spPr>
        <p:txBody>
          <a:bodyPr vert="horz" wrap="square" lIns="0" tIns="0" rIns="0" bIns="0" rtlCol="0">
            <a:spAutoFit/>
          </a:bodyPr>
          <a:lstStyle/>
          <a:p>
            <a:pPr marL="12065" marR="5080" indent="635" algn="ctr">
              <a:lnSpc>
                <a:spcPct val="100000"/>
              </a:lnSpc>
            </a:pPr>
            <a:r>
              <a:rPr sz="1800" b="1" dirty="0">
                <a:solidFill>
                  <a:srgbClr val="3333CC"/>
                </a:solidFill>
                <a:latin typeface="Microsoft JhengHei UI" panose="020B0604030504040204" pitchFamily="34" charset="-120"/>
                <a:ea typeface="Microsoft JhengHei UI" panose="020B0604030504040204" pitchFamily="34" charset="-120"/>
                <a:cs typeface="微软雅黑"/>
              </a:rPr>
              <a:t>强调：实体之间 可能有多种含义 的联系—你关注 的是哪一个</a:t>
            </a:r>
            <a:r>
              <a:rPr sz="1800" b="1" dirty="0">
                <a:solidFill>
                  <a:srgbClr val="3333CC"/>
                </a:solidFill>
                <a:latin typeface="Microsoft JhengHei UI" panose="020B0604030504040204" pitchFamily="34" charset="-120"/>
                <a:ea typeface="Microsoft JhengHei UI" panose="020B0604030504040204" pitchFamily="34" charset="-120"/>
                <a:cs typeface="Arial"/>
              </a:rPr>
              <a:t>?</a:t>
            </a:r>
            <a:endParaRPr sz="1800">
              <a:latin typeface="Microsoft JhengHei UI" panose="020B0604030504040204" pitchFamily="34" charset="-120"/>
              <a:ea typeface="Microsoft JhengHei UI" panose="020B0604030504040204" pitchFamily="34" charset="-120"/>
              <a:cs typeface="Arial"/>
            </a:endParaRPr>
          </a:p>
        </p:txBody>
      </p:sp>
      <p:sp>
        <p:nvSpPr>
          <p:cNvPr id="83" name="object 83"/>
          <p:cNvSpPr/>
          <p:nvPr/>
        </p:nvSpPr>
        <p:spPr>
          <a:xfrm>
            <a:off x="1419491" y="2811017"/>
            <a:ext cx="1346200" cy="605155"/>
          </a:xfrm>
          <a:custGeom>
            <a:avLst/>
            <a:gdLst/>
            <a:ahLst/>
            <a:cxnLst/>
            <a:rect l="l" t="t" r="r" b="b"/>
            <a:pathLst>
              <a:path w="1346200" h="605154">
                <a:moveTo>
                  <a:pt x="1345691" y="302513"/>
                </a:moveTo>
                <a:lnTo>
                  <a:pt x="672845" y="0"/>
                </a:lnTo>
                <a:lnTo>
                  <a:pt x="0" y="302514"/>
                </a:lnTo>
                <a:lnTo>
                  <a:pt x="672845" y="605028"/>
                </a:lnTo>
                <a:lnTo>
                  <a:pt x="1345691" y="302513"/>
                </a:lnTo>
                <a:close/>
              </a:path>
            </a:pathLst>
          </a:custGeom>
          <a:solidFill>
            <a:srgbClr val="808080"/>
          </a:solidFill>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84" name="object 84"/>
          <p:cNvSpPr/>
          <p:nvPr/>
        </p:nvSpPr>
        <p:spPr>
          <a:xfrm>
            <a:off x="1419491" y="2811017"/>
            <a:ext cx="1346200" cy="605155"/>
          </a:xfrm>
          <a:custGeom>
            <a:avLst/>
            <a:gdLst/>
            <a:ahLst/>
            <a:cxnLst/>
            <a:rect l="l" t="t" r="r" b="b"/>
            <a:pathLst>
              <a:path w="1346200" h="605154">
                <a:moveTo>
                  <a:pt x="672845" y="0"/>
                </a:moveTo>
                <a:lnTo>
                  <a:pt x="0" y="302514"/>
                </a:lnTo>
                <a:lnTo>
                  <a:pt x="672845" y="605028"/>
                </a:lnTo>
                <a:lnTo>
                  <a:pt x="1345691" y="302513"/>
                </a:lnTo>
                <a:lnTo>
                  <a:pt x="672845" y="0"/>
                </a:lnTo>
                <a:close/>
              </a:path>
            </a:pathLst>
          </a:custGeom>
          <a:ln w="9525">
            <a:solidFill>
              <a:srgbClr val="000000"/>
            </a:solidFill>
          </a:ln>
        </p:spPr>
        <p:txBody>
          <a:bodyPr wrap="square" lIns="0" tIns="0" rIns="0" bIns="0" rtlCol="0"/>
          <a:lstStyle/>
          <a:p>
            <a:endParaRPr>
              <a:latin typeface="Microsoft JhengHei UI" panose="020B0604030504040204" pitchFamily="34" charset="-120"/>
              <a:ea typeface="Microsoft JhengHei UI" panose="020B0604030504040204" pitchFamily="34" charset="-120"/>
            </a:endParaRPr>
          </a:p>
        </p:txBody>
      </p:sp>
      <p:sp>
        <p:nvSpPr>
          <p:cNvPr id="85" name="object 85"/>
          <p:cNvSpPr txBox="1"/>
          <p:nvPr/>
        </p:nvSpPr>
        <p:spPr>
          <a:xfrm>
            <a:off x="1795405" y="2977257"/>
            <a:ext cx="534670" cy="307777"/>
          </a:xfrm>
          <a:prstGeom prst="rect">
            <a:avLst/>
          </a:prstGeom>
        </p:spPr>
        <p:txBody>
          <a:bodyPr vert="horz" wrap="square" lIns="0" tIns="0" rIns="0" bIns="0" rtlCol="0">
            <a:spAutoFit/>
          </a:bodyPr>
          <a:lstStyle/>
          <a:p>
            <a:pPr marL="12700">
              <a:lnSpc>
                <a:spcPts val="2380"/>
              </a:lnSpc>
            </a:pPr>
            <a:r>
              <a:rPr sz="2000" b="1" spc="-5" dirty="0">
                <a:latin typeface="Microsoft JhengHei UI" panose="020B0604030504040204" pitchFamily="34" charset="-120"/>
                <a:ea typeface="Microsoft JhengHei UI" panose="020B0604030504040204" pitchFamily="34" charset="-120"/>
                <a:cs typeface="新宋体"/>
              </a:rPr>
              <a:t>拥有</a:t>
            </a:r>
            <a:endParaRPr sz="2000">
              <a:latin typeface="Microsoft JhengHei UI" panose="020B0604030504040204" pitchFamily="34" charset="-120"/>
              <a:ea typeface="Microsoft JhengHei UI" panose="020B0604030504040204" pitchFamily="34" charset="-120"/>
              <a:cs typeface="新宋体"/>
            </a:endParaRPr>
          </a:p>
        </p:txBody>
      </p:sp>
      <p:graphicFrame>
        <p:nvGraphicFramePr>
          <p:cNvPr id="8" name="object 8"/>
          <p:cNvGraphicFramePr>
            <a:graphicFrameLocks noGrp="1"/>
          </p:cNvGraphicFramePr>
          <p:nvPr/>
        </p:nvGraphicFramePr>
        <p:xfrm>
          <a:off x="5353507" y="3685794"/>
          <a:ext cx="976121" cy="825499"/>
        </p:xfrm>
        <a:graphic>
          <a:graphicData uri="http://schemas.openxmlformats.org/drawingml/2006/table">
            <a:tbl>
              <a:tblPr firstRow="1" bandRow="1">
                <a:tableStyleId>{2D5ABB26-0587-4C30-8999-92F81FD0307C}</a:tableStyleId>
              </a:tblPr>
              <a:tblGrid>
                <a:gridCol w="447294">
                  <a:extLst>
                    <a:ext uri="{9D8B030D-6E8A-4147-A177-3AD203B41FA5}">
                      <a16:colId xmlns="" xmlns:a16="http://schemas.microsoft.com/office/drawing/2014/main" val="20000"/>
                    </a:ext>
                  </a:extLst>
                </a:gridCol>
                <a:gridCol w="528827">
                  <a:extLst>
                    <a:ext uri="{9D8B030D-6E8A-4147-A177-3AD203B41FA5}">
                      <a16:colId xmlns="" xmlns:a16="http://schemas.microsoft.com/office/drawing/2014/main" val="20001"/>
                    </a:ext>
                  </a:extLst>
                </a:gridCol>
              </a:tblGrid>
              <a:tr h="227075">
                <a:tc>
                  <a:txBody>
                    <a:bodyPr/>
                    <a:lstStyle/>
                    <a:p>
                      <a:endParaRPr sz="1200">
                        <a:latin typeface="华文隶书"/>
                        <a:cs typeface="华文隶书"/>
                      </a:endParaRPr>
                    </a:p>
                  </a:txBody>
                  <a:tcPr marL="0" marR="0" marT="0" marB="0">
                    <a:lnR w="9525">
                      <a:solidFill>
                        <a:srgbClr val="000000"/>
                      </a:solidFill>
                      <a:prstDash val="solid"/>
                    </a:lnR>
                    <a:lnB w="9525">
                      <a:solidFill>
                        <a:srgbClr val="000000"/>
                      </a:solidFill>
                      <a:prstDash val="solid"/>
                    </a:lnB>
                  </a:tcPr>
                </a:tc>
                <a:tc>
                  <a:txBody>
                    <a:bodyPr/>
                    <a:lstStyle/>
                    <a:p>
                      <a:pPr marL="110489">
                        <a:lnSpc>
                          <a:spcPts val="2300"/>
                        </a:lnSpc>
                      </a:pPr>
                      <a:r>
                        <a:rPr sz="2000" b="1" dirty="0">
                          <a:latin typeface="Arial"/>
                          <a:cs typeface="Arial"/>
                        </a:rPr>
                        <a:t>1</a:t>
                      </a:r>
                      <a:endParaRPr sz="2000">
                        <a:latin typeface="Arial"/>
                        <a:cs typeface="Arial"/>
                      </a:endParaRPr>
                    </a:p>
                  </a:txBody>
                  <a:tcPr marL="0" marR="0" marT="0" marB="0">
                    <a:lnL w="9525">
                      <a:solidFill>
                        <a:srgbClr val="000000"/>
                      </a:solidFill>
                      <a:prstDash val="solid"/>
                    </a:lnL>
                    <a:lnB w="9525">
                      <a:solidFill>
                        <a:srgbClr val="000000"/>
                      </a:solidFill>
                      <a:prstDash val="solid"/>
                    </a:lnB>
                  </a:tcPr>
                </a:tc>
                <a:extLst>
                  <a:ext uri="{0D108BD9-81ED-4DB2-BD59-A6C34878D82A}">
                    <a16:rowId xmlns="" xmlns:a16="http://schemas.microsoft.com/office/drawing/2014/main" val="10000"/>
                  </a:ext>
                </a:extLst>
              </a:tr>
              <a:tr h="533399">
                <a:tc gridSpan="2">
                  <a:txBody>
                    <a:bodyPr/>
                    <a:lstStyle/>
                    <a:p>
                      <a:pPr marL="226695">
                        <a:lnSpc>
                          <a:spcPct val="100000"/>
                        </a:lnSpc>
                      </a:pPr>
                      <a:r>
                        <a:rPr sz="2000" b="1" spc="5" dirty="0">
                          <a:latin typeface="新宋体"/>
                          <a:cs typeface="新宋体"/>
                        </a:rPr>
                        <a:t>书架</a:t>
                      </a:r>
                      <a:endParaRPr sz="2000">
                        <a:latin typeface="新宋体"/>
                        <a:cs typeface="新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99"/>
                    </a:solidFill>
                  </a:tcPr>
                </a:tc>
                <a:tc hMerge="1">
                  <a:txBody>
                    <a:bodyPr/>
                    <a:lstStyle/>
                    <a:p>
                      <a:endParaRPr/>
                    </a:p>
                  </a:txBody>
                  <a:tcPr marL="0" marR="0" marT="0" marB="0"/>
                </a:tc>
                <a:extLst>
                  <a:ext uri="{0D108BD9-81ED-4DB2-BD59-A6C34878D82A}">
                    <a16:rowId xmlns="" xmlns:a16="http://schemas.microsoft.com/office/drawing/2014/main" val="10001"/>
                  </a:ext>
                </a:extLst>
              </a:tr>
            </a:tbl>
          </a:graphicData>
        </a:graphic>
      </p:graphicFrame>
      <p:graphicFrame>
        <p:nvGraphicFramePr>
          <p:cNvPr id="12" name="object 12"/>
          <p:cNvGraphicFramePr>
            <a:graphicFrameLocks noGrp="1"/>
          </p:cNvGraphicFramePr>
          <p:nvPr/>
        </p:nvGraphicFramePr>
        <p:xfrm>
          <a:off x="2738323" y="3685794"/>
          <a:ext cx="976883" cy="838200"/>
        </p:xfrm>
        <a:graphic>
          <a:graphicData uri="http://schemas.openxmlformats.org/drawingml/2006/table">
            <a:tbl>
              <a:tblPr firstRow="1" bandRow="1">
                <a:tableStyleId>{2D5ABB26-0587-4C30-8999-92F81FD0307C}</a:tableStyleId>
              </a:tblPr>
              <a:tblGrid>
                <a:gridCol w="457200">
                  <a:extLst>
                    <a:ext uri="{9D8B030D-6E8A-4147-A177-3AD203B41FA5}">
                      <a16:colId xmlns="" xmlns:a16="http://schemas.microsoft.com/office/drawing/2014/main" val="20000"/>
                    </a:ext>
                  </a:extLst>
                </a:gridCol>
                <a:gridCol w="519683">
                  <a:extLst>
                    <a:ext uri="{9D8B030D-6E8A-4147-A177-3AD203B41FA5}">
                      <a16:colId xmlns="" xmlns:a16="http://schemas.microsoft.com/office/drawing/2014/main" val="20001"/>
                    </a:ext>
                  </a:extLst>
                </a:gridCol>
              </a:tblGrid>
              <a:tr h="228600">
                <a:tc>
                  <a:txBody>
                    <a:bodyPr/>
                    <a:lstStyle/>
                    <a:p>
                      <a:endParaRPr sz="2000">
                        <a:latin typeface="新宋体"/>
                        <a:cs typeface="新宋体"/>
                      </a:endParaRPr>
                    </a:p>
                  </a:txBody>
                  <a:tcPr marL="0" marR="0" marT="0" marB="0">
                    <a:lnR w="9525">
                      <a:solidFill>
                        <a:srgbClr val="000000"/>
                      </a:solidFill>
                      <a:prstDash val="solid"/>
                    </a:lnR>
                    <a:lnB w="9525">
                      <a:solidFill>
                        <a:srgbClr val="000000"/>
                      </a:solidFill>
                      <a:prstDash val="solid"/>
                    </a:lnB>
                  </a:tcPr>
                </a:tc>
                <a:tc>
                  <a:txBody>
                    <a:bodyPr/>
                    <a:lstStyle/>
                    <a:p>
                      <a:pPr marL="128270">
                        <a:lnSpc>
                          <a:spcPct val="100000"/>
                        </a:lnSpc>
                      </a:pPr>
                      <a:r>
                        <a:rPr sz="2000" b="1" dirty="0">
                          <a:latin typeface="Arial"/>
                          <a:cs typeface="Arial"/>
                        </a:rPr>
                        <a:t>n</a:t>
                      </a:r>
                      <a:endParaRPr sz="2000">
                        <a:latin typeface="Arial"/>
                        <a:cs typeface="Arial"/>
                      </a:endParaRPr>
                    </a:p>
                  </a:txBody>
                  <a:tcPr marL="0" marR="0" marT="0" marB="0">
                    <a:lnL w="9525">
                      <a:solidFill>
                        <a:srgbClr val="000000"/>
                      </a:solidFill>
                      <a:prstDash val="solid"/>
                    </a:lnL>
                    <a:lnB w="9525">
                      <a:solidFill>
                        <a:srgbClr val="000000"/>
                      </a:solidFill>
                      <a:prstDash val="solid"/>
                    </a:lnB>
                  </a:tcPr>
                </a:tc>
                <a:extLst>
                  <a:ext uri="{0D108BD9-81ED-4DB2-BD59-A6C34878D82A}">
                    <a16:rowId xmlns="" xmlns:a16="http://schemas.microsoft.com/office/drawing/2014/main" val="10000"/>
                  </a:ext>
                </a:extLst>
              </a:tr>
              <a:tr h="533400">
                <a:tc gridSpan="2">
                  <a:txBody>
                    <a:bodyPr/>
                    <a:lstStyle/>
                    <a:p>
                      <a:pPr marL="227329">
                        <a:lnSpc>
                          <a:spcPct val="100000"/>
                        </a:lnSpc>
                      </a:pPr>
                      <a:r>
                        <a:rPr sz="2000" b="1" spc="5" dirty="0">
                          <a:latin typeface="新宋体"/>
                          <a:cs typeface="新宋体"/>
                        </a:rPr>
                        <a:t>读者</a:t>
                      </a:r>
                      <a:endParaRPr sz="2000" dirty="0">
                        <a:latin typeface="新宋体"/>
                        <a:cs typeface="新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99"/>
                    </a:solidFill>
                  </a:tcPr>
                </a:tc>
                <a:tc hMerge="1">
                  <a:txBody>
                    <a:bodyPr/>
                    <a:lstStyle/>
                    <a:p>
                      <a:endParaRPr/>
                    </a:p>
                  </a:txBody>
                  <a:tcPr marL="0" marR="0" marT="0" marB="0"/>
                </a:tc>
                <a:extLst>
                  <a:ext uri="{0D108BD9-81ED-4DB2-BD59-A6C34878D82A}">
                    <a16:rowId xmlns="" xmlns:a16="http://schemas.microsoft.com/office/drawing/2014/main" val="10001"/>
                  </a:ext>
                </a:extLst>
              </a:tr>
            </a:tbl>
          </a:graphicData>
        </a:graphic>
      </p:graphicFrame>
      <p:sp>
        <p:nvSpPr>
          <p:cNvPr id="88" name="矩形 87">
            <a:extLst>
              <a:ext uri="{FF2B5EF4-FFF2-40B4-BE49-F238E27FC236}">
                <a16:creationId xmlns="" xmlns:a16="http://schemas.microsoft.com/office/drawing/2014/main" id="{07BA3940-6485-42F2-B5BB-A5260835D80C}"/>
              </a:ext>
            </a:extLst>
          </p:cNvPr>
          <p:cNvSpPr/>
          <p:nvPr/>
        </p:nvSpPr>
        <p:spPr>
          <a:xfrm>
            <a:off x="241300" y="383633"/>
            <a:ext cx="68580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Microsoft JhengHei UI" panose="020B0604030504040204" pitchFamily="34" charset="-120"/>
                <a:ea typeface="Microsoft JhengHei UI" panose="020B0604030504040204" pitchFamily="34" charset="-120"/>
              </a:rPr>
              <a:t>E-R</a:t>
            </a:r>
            <a:r>
              <a:rPr lang="zh-CN" altLang="en-US" sz="2800" b="1" u="dbl" spc="-5" dirty="0">
                <a:solidFill>
                  <a:srgbClr val="000000"/>
                </a:solidFill>
                <a:latin typeface="Microsoft JhengHei UI" panose="020B0604030504040204" pitchFamily="34" charset="-120"/>
                <a:ea typeface="Microsoft JhengHei UI" panose="020B0604030504040204" pitchFamily="34" charset="-120"/>
              </a:rPr>
              <a:t>模型</a:t>
            </a:r>
            <a:r>
              <a:rPr lang="en-US" altLang="zh-CN" sz="2800" b="1" u="dbl" spc="-5" dirty="0">
                <a:solidFill>
                  <a:srgbClr val="000000"/>
                </a:solidFill>
                <a:latin typeface="Microsoft JhengHei UI" panose="020B0604030504040204" pitchFamily="34" charset="-120"/>
                <a:ea typeface="Microsoft JhengHei UI" panose="020B0604030504040204" pitchFamily="34" charset="-120"/>
              </a:rPr>
              <a:t>—</a:t>
            </a:r>
            <a:r>
              <a:rPr lang="zh-CN" altLang="en-US" sz="2800" b="1" u="dbl" spc="-5" dirty="0">
                <a:solidFill>
                  <a:srgbClr val="000000"/>
                </a:solidFill>
                <a:latin typeface="Microsoft JhengHei UI" panose="020B0604030504040204" pitchFamily="34" charset="-120"/>
                <a:ea typeface="Microsoft JhengHei UI" panose="020B0604030504040204" pitchFamily="34" charset="-120"/>
              </a:rPr>
              <a:t>表达方法之</a:t>
            </a:r>
            <a:r>
              <a:rPr lang="en-US" altLang="zh-CN" sz="2800" b="1" u="dbl" spc="-5" dirty="0">
                <a:solidFill>
                  <a:srgbClr val="000000"/>
                </a:solidFill>
                <a:latin typeface="Microsoft JhengHei UI" panose="020B0604030504040204" pitchFamily="34" charset="-120"/>
                <a:ea typeface="Microsoft JhengHei UI" panose="020B0604030504040204" pitchFamily="34" charset="-120"/>
              </a:rPr>
              <a:t>Chen</a:t>
            </a:r>
            <a:r>
              <a:rPr lang="zh-CN" altLang="en-US" sz="2800" b="1" u="dbl" spc="-5" dirty="0">
                <a:solidFill>
                  <a:srgbClr val="000000"/>
                </a:solidFill>
                <a:latin typeface="Microsoft JhengHei UI" panose="020B0604030504040204" pitchFamily="34" charset="-120"/>
                <a:ea typeface="Microsoft JhengHei UI" panose="020B0604030504040204" pitchFamily="34" charset="-120"/>
              </a:rPr>
              <a:t>方法</a:t>
            </a:r>
            <a:endParaRPr lang="zh-CN" altLang="en-US" sz="2400" u="dbl" dirty="0">
              <a:latin typeface="Microsoft JhengHei UI" panose="020B0604030504040204" pitchFamily="34" charset="-12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9" grpId="0" animBg="1"/>
      <p:bldP spid="10" grpId="0" animBg="1"/>
      <p:bldP spid="11" grpId="0" animBg="1"/>
      <p:bldP spid="13" grpId="0"/>
      <p:bldP spid="14" grpId="0"/>
      <p:bldP spid="15" grpId="0"/>
      <p:bldP spid="16" grpId="0"/>
      <p:bldP spid="75" grpId="0" animBg="1"/>
      <p:bldP spid="76" grpId="0" animBg="1"/>
      <p:bldP spid="77" grpId="0" animBg="1"/>
      <p:bldP spid="78" grpId="0"/>
      <p:bldP spid="79" grpId="0" animBg="1"/>
      <p:bldP spid="80" grpId="0" animBg="1"/>
      <p:bldP spid="81" grpId="0" animBg="1"/>
      <p:bldP spid="82" grpId="0"/>
      <p:bldP spid="83" grpId="0" animBg="1"/>
      <p:bldP spid="84" grpId="0" animBg="1"/>
      <p:bldP spid="8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03439" y="2419350"/>
            <a:ext cx="8707361" cy="4255960"/>
          </a:xfrm>
          <a:prstGeom prst="rect">
            <a:avLst/>
          </a:prstGeom>
          <a:blipFill>
            <a:blip r:embed="rId2"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 name="object 4"/>
          <p:cNvSpPr txBox="1"/>
          <p:nvPr/>
        </p:nvSpPr>
        <p:spPr>
          <a:xfrm>
            <a:off x="6145663" y="3819266"/>
            <a:ext cx="534670" cy="307777"/>
          </a:xfrm>
          <a:prstGeom prst="rect">
            <a:avLst/>
          </a:prstGeom>
        </p:spPr>
        <p:txBody>
          <a:bodyPr vert="horz" wrap="square" lIns="0" tIns="0" rIns="0" bIns="0" rtlCol="0">
            <a:spAutoFit/>
          </a:bodyPr>
          <a:lstStyle/>
          <a:p>
            <a:pPr marL="12700">
              <a:lnSpc>
                <a:spcPts val="2380"/>
              </a:lnSpc>
            </a:pPr>
            <a:r>
              <a:rPr sz="2000" b="1" spc="-5" dirty="0">
                <a:latin typeface="Arial" panose="020B0604020202020204" pitchFamily="34" charset="0"/>
                <a:ea typeface="Microsoft JhengHei UI" panose="020B0604030504040204" pitchFamily="34" charset="-120"/>
                <a:cs typeface="新宋体"/>
              </a:rPr>
              <a:t>图书</a:t>
            </a:r>
            <a:endParaRPr sz="2000">
              <a:latin typeface="Arial" panose="020B0604020202020204" pitchFamily="34" charset="0"/>
              <a:ea typeface="Microsoft JhengHei UI" panose="020B0604030504040204" pitchFamily="34" charset="-120"/>
              <a:cs typeface="新宋体"/>
            </a:endParaRPr>
          </a:p>
        </p:txBody>
      </p:sp>
      <p:sp>
        <p:nvSpPr>
          <p:cNvPr id="5" name="object 5"/>
          <p:cNvSpPr/>
          <p:nvPr/>
        </p:nvSpPr>
        <p:spPr>
          <a:xfrm>
            <a:off x="5062613" y="4773167"/>
            <a:ext cx="0" cy="231775"/>
          </a:xfrm>
          <a:custGeom>
            <a:avLst/>
            <a:gdLst/>
            <a:ahLst/>
            <a:cxnLst/>
            <a:rect l="l" t="t" r="r" b="b"/>
            <a:pathLst>
              <a:path h="231775">
                <a:moveTo>
                  <a:pt x="0" y="0"/>
                </a:moveTo>
                <a:lnTo>
                  <a:pt x="0" y="231647"/>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 name="object 7"/>
          <p:cNvSpPr txBox="1"/>
          <p:nvPr/>
        </p:nvSpPr>
        <p:spPr>
          <a:xfrm>
            <a:off x="4821307" y="4295516"/>
            <a:ext cx="824865" cy="1179810"/>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新宋体"/>
              </a:rPr>
              <a:t>借阅</a:t>
            </a:r>
            <a:endParaRPr sz="2000">
              <a:latin typeface="Arial" panose="020B0604020202020204" pitchFamily="34" charset="0"/>
              <a:ea typeface="Microsoft JhengHei UI" panose="020B0604030504040204" pitchFamily="34" charset="-120"/>
              <a:cs typeface="新宋体"/>
            </a:endParaRPr>
          </a:p>
          <a:p>
            <a:pPr marL="374015">
              <a:lnSpc>
                <a:spcPct val="100000"/>
              </a:lnSpc>
              <a:spcBef>
                <a:spcPts val="869"/>
              </a:spcBef>
            </a:pPr>
            <a:r>
              <a:rPr sz="2000" b="1" spc="-5" dirty="0">
                <a:latin typeface="Arial" panose="020B0604020202020204" pitchFamily="34" charset="0"/>
                <a:ea typeface="Microsoft JhengHei UI" panose="020B0604030504040204" pitchFamily="34" charset="-120"/>
                <a:cs typeface="Arial"/>
              </a:rPr>
              <a:t>0..n</a:t>
            </a:r>
            <a:endParaRPr sz="2000">
              <a:latin typeface="Arial" panose="020B0604020202020204" pitchFamily="34" charset="0"/>
              <a:ea typeface="Microsoft JhengHei UI" panose="020B0604030504040204" pitchFamily="34" charset="-120"/>
              <a:cs typeface="Arial"/>
            </a:endParaRPr>
          </a:p>
          <a:p>
            <a:pPr marL="26670">
              <a:lnSpc>
                <a:spcPts val="2380"/>
              </a:lnSpc>
              <a:spcBef>
                <a:spcPts val="1125"/>
              </a:spcBef>
            </a:pPr>
            <a:r>
              <a:rPr sz="2000" b="1" spc="-5" dirty="0">
                <a:latin typeface="Arial" panose="020B0604020202020204" pitchFamily="34" charset="0"/>
                <a:ea typeface="Microsoft JhengHei UI" panose="020B0604030504040204" pitchFamily="34" charset="-120"/>
                <a:cs typeface="新宋体"/>
              </a:rPr>
              <a:t>读者</a:t>
            </a:r>
            <a:endParaRPr sz="2000">
              <a:latin typeface="Arial" panose="020B0604020202020204" pitchFamily="34" charset="0"/>
              <a:ea typeface="Microsoft JhengHei UI" panose="020B0604030504040204" pitchFamily="34" charset="-120"/>
              <a:cs typeface="新宋体"/>
            </a:endParaRPr>
          </a:p>
        </p:txBody>
      </p:sp>
      <p:sp>
        <p:nvSpPr>
          <p:cNvPr id="8" name="object 8"/>
          <p:cNvSpPr txBox="1"/>
          <p:nvPr/>
        </p:nvSpPr>
        <p:spPr>
          <a:xfrm>
            <a:off x="7435729" y="4297041"/>
            <a:ext cx="534670" cy="307777"/>
          </a:xfrm>
          <a:prstGeom prst="rect">
            <a:avLst/>
          </a:prstGeom>
        </p:spPr>
        <p:txBody>
          <a:bodyPr vert="horz" wrap="square" lIns="0" tIns="0" rIns="0" bIns="0" rtlCol="0">
            <a:spAutoFit/>
          </a:bodyPr>
          <a:lstStyle/>
          <a:p>
            <a:pPr marL="12700">
              <a:lnSpc>
                <a:spcPts val="2380"/>
              </a:lnSpc>
            </a:pPr>
            <a:r>
              <a:rPr sz="2000" b="1" spc="-5" dirty="0">
                <a:latin typeface="Arial" panose="020B0604020202020204" pitchFamily="34" charset="0"/>
                <a:ea typeface="Microsoft JhengHei UI" panose="020B0604030504040204" pitchFamily="34" charset="-120"/>
                <a:cs typeface="新宋体"/>
              </a:rPr>
              <a:t>保存</a:t>
            </a:r>
            <a:endParaRPr sz="2000">
              <a:latin typeface="Arial" panose="020B0604020202020204" pitchFamily="34" charset="0"/>
              <a:ea typeface="Microsoft JhengHei UI" panose="020B0604030504040204" pitchFamily="34" charset="-120"/>
              <a:cs typeface="新宋体"/>
            </a:endParaRPr>
          </a:p>
        </p:txBody>
      </p:sp>
      <p:sp>
        <p:nvSpPr>
          <p:cNvPr id="9" name="object 9"/>
          <p:cNvSpPr txBox="1"/>
          <p:nvPr/>
        </p:nvSpPr>
        <p:spPr>
          <a:xfrm>
            <a:off x="7018145" y="3632838"/>
            <a:ext cx="533400" cy="307777"/>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Arial"/>
              </a:rPr>
              <a:t>0..m</a:t>
            </a:r>
            <a:endParaRPr sz="2000">
              <a:latin typeface="Arial" panose="020B0604020202020204" pitchFamily="34" charset="0"/>
              <a:ea typeface="Microsoft JhengHei UI" panose="020B0604030504040204" pitchFamily="34" charset="-120"/>
              <a:cs typeface="Arial"/>
            </a:endParaRPr>
          </a:p>
        </p:txBody>
      </p:sp>
      <p:sp>
        <p:nvSpPr>
          <p:cNvPr id="10" name="object 10"/>
          <p:cNvSpPr txBox="1"/>
          <p:nvPr/>
        </p:nvSpPr>
        <p:spPr>
          <a:xfrm>
            <a:off x="5341746" y="3632838"/>
            <a:ext cx="533400" cy="307777"/>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Arial"/>
              </a:rPr>
              <a:t>0..m</a:t>
            </a:r>
            <a:endParaRPr sz="2000">
              <a:latin typeface="Arial" panose="020B0604020202020204" pitchFamily="34" charset="0"/>
              <a:ea typeface="Microsoft JhengHei UI" panose="020B0604030504040204" pitchFamily="34" charset="-120"/>
              <a:cs typeface="Arial"/>
            </a:endParaRPr>
          </a:p>
        </p:txBody>
      </p:sp>
      <p:sp>
        <p:nvSpPr>
          <p:cNvPr id="11" name="object 11"/>
          <p:cNvSpPr/>
          <p:nvPr/>
        </p:nvSpPr>
        <p:spPr>
          <a:xfrm>
            <a:off x="6765683" y="6159246"/>
            <a:ext cx="951230" cy="487680"/>
          </a:xfrm>
          <a:custGeom>
            <a:avLst/>
            <a:gdLst/>
            <a:ahLst/>
            <a:cxnLst/>
            <a:rect l="l" t="t" r="r" b="b"/>
            <a:pathLst>
              <a:path w="951229" h="487679">
                <a:moveTo>
                  <a:pt x="475488" y="0"/>
                </a:moveTo>
                <a:lnTo>
                  <a:pt x="436555" y="806"/>
                </a:lnTo>
                <a:lnTo>
                  <a:pt x="398477" y="3185"/>
                </a:lnTo>
                <a:lnTo>
                  <a:pt x="325380" y="12411"/>
                </a:lnTo>
                <a:lnTo>
                  <a:pt x="257184" y="27178"/>
                </a:lnTo>
                <a:lnTo>
                  <a:pt x="194876" y="46987"/>
                </a:lnTo>
                <a:lnTo>
                  <a:pt x="139446" y="71342"/>
                </a:lnTo>
                <a:lnTo>
                  <a:pt x="91878" y="99742"/>
                </a:lnTo>
                <a:lnTo>
                  <a:pt x="53163" y="131691"/>
                </a:lnTo>
                <a:lnTo>
                  <a:pt x="24286" y="166689"/>
                </a:lnTo>
                <a:lnTo>
                  <a:pt x="6236" y="204238"/>
                </a:lnTo>
                <a:lnTo>
                  <a:pt x="0" y="243840"/>
                </a:lnTo>
                <a:lnTo>
                  <a:pt x="1579" y="263763"/>
                </a:lnTo>
                <a:lnTo>
                  <a:pt x="13846" y="302256"/>
                </a:lnTo>
                <a:lnTo>
                  <a:pt x="37433" y="338518"/>
                </a:lnTo>
                <a:lnTo>
                  <a:pt x="71352" y="372037"/>
                </a:lnTo>
                <a:lnTo>
                  <a:pt x="114617" y="402300"/>
                </a:lnTo>
                <a:lnTo>
                  <a:pt x="166240" y="428797"/>
                </a:lnTo>
                <a:lnTo>
                  <a:pt x="225232" y="451014"/>
                </a:lnTo>
                <a:lnTo>
                  <a:pt x="290607" y="468439"/>
                </a:lnTo>
                <a:lnTo>
                  <a:pt x="361377" y="480561"/>
                </a:lnTo>
                <a:lnTo>
                  <a:pt x="436555" y="486867"/>
                </a:lnTo>
                <a:lnTo>
                  <a:pt x="475488" y="487680"/>
                </a:lnTo>
                <a:lnTo>
                  <a:pt x="514524" y="486867"/>
                </a:lnTo>
                <a:lnTo>
                  <a:pt x="552683" y="484473"/>
                </a:lnTo>
                <a:lnTo>
                  <a:pt x="625888" y="475195"/>
                </a:lnTo>
                <a:lnTo>
                  <a:pt x="694127" y="460357"/>
                </a:lnTo>
                <a:lnTo>
                  <a:pt x="756428" y="440472"/>
                </a:lnTo>
                <a:lnTo>
                  <a:pt x="811815" y="416052"/>
                </a:lnTo>
                <a:lnTo>
                  <a:pt x="859316" y="387608"/>
                </a:lnTo>
                <a:lnTo>
                  <a:pt x="897956" y="355652"/>
                </a:lnTo>
                <a:lnTo>
                  <a:pt x="926762" y="320698"/>
                </a:lnTo>
                <a:lnTo>
                  <a:pt x="944760" y="283256"/>
                </a:lnTo>
                <a:lnTo>
                  <a:pt x="950976" y="243839"/>
                </a:lnTo>
                <a:lnTo>
                  <a:pt x="949401" y="223813"/>
                </a:lnTo>
                <a:lnTo>
                  <a:pt x="937173" y="185175"/>
                </a:lnTo>
                <a:lnTo>
                  <a:pt x="913649" y="148840"/>
                </a:lnTo>
                <a:lnTo>
                  <a:pt x="879805" y="115304"/>
                </a:lnTo>
                <a:lnTo>
                  <a:pt x="836612" y="85067"/>
                </a:lnTo>
                <a:lnTo>
                  <a:pt x="785046" y="58628"/>
                </a:lnTo>
                <a:lnTo>
                  <a:pt x="726081" y="36483"/>
                </a:lnTo>
                <a:lnTo>
                  <a:pt x="660689" y="19133"/>
                </a:lnTo>
                <a:lnTo>
                  <a:pt x="589846" y="7074"/>
                </a:lnTo>
                <a:lnTo>
                  <a:pt x="514524" y="806"/>
                </a:lnTo>
                <a:lnTo>
                  <a:pt x="475488" y="0"/>
                </a:lnTo>
                <a:close/>
              </a:path>
            </a:pathLst>
          </a:custGeom>
          <a:ln w="9524">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2" name="object 12"/>
          <p:cNvSpPr txBox="1"/>
          <p:nvPr/>
        </p:nvSpPr>
        <p:spPr>
          <a:xfrm>
            <a:off x="6888613" y="6229758"/>
            <a:ext cx="558165" cy="424668"/>
          </a:xfrm>
          <a:prstGeom prst="rect">
            <a:avLst/>
          </a:prstGeom>
        </p:spPr>
        <p:txBody>
          <a:bodyPr vert="horz" wrap="square" lIns="0" tIns="0" rIns="0" bIns="0" rtlCol="0">
            <a:spAutoFit/>
          </a:bodyPr>
          <a:lstStyle/>
          <a:p>
            <a:pPr algn="ctr">
              <a:lnSpc>
                <a:spcPts val="1675"/>
              </a:lnSpc>
            </a:pPr>
            <a:r>
              <a:rPr sz="1400" b="1" u="sng" spc="-5" dirty="0">
                <a:solidFill>
                  <a:srgbClr val="CC0000"/>
                </a:solidFill>
                <a:latin typeface="Arial" panose="020B0604020202020204" pitchFamily="34" charset="0"/>
                <a:ea typeface="Microsoft JhengHei UI" panose="020B0604030504040204" pitchFamily="34" charset="-120"/>
                <a:cs typeface="微软雅黑"/>
              </a:rPr>
              <a:t>书架号</a:t>
            </a:r>
            <a:endParaRPr sz="1400">
              <a:latin typeface="Arial" panose="020B0604020202020204" pitchFamily="34" charset="0"/>
              <a:ea typeface="Microsoft JhengHei UI" panose="020B0604030504040204" pitchFamily="34" charset="-120"/>
              <a:cs typeface="微软雅黑"/>
            </a:endParaRPr>
          </a:p>
          <a:p>
            <a:pPr algn="ctr">
              <a:lnSpc>
                <a:spcPts val="1675"/>
              </a:lnSpc>
            </a:pPr>
            <a:r>
              <a:rPr sz="1400" b="1" spc="-5" dirty="0">
                <a:latin typeface="Arial" panose="020B0604020202020204" pitchFamily="34" charset="0"/>
                <a:ea typeface="Microsoft JhengHei UI" panose="020B0604030504040204" pitchFamily="34" charset="-120"/>
                <a:cs typeface="Arial"/>
              </a:rPr>
              <a:t>1</a:t>
            </a:r>
            <a:endParaRPr sz="1400">
              <a:latin typeface="Arial" panose="020B0604020202020204" pitchFamily="34" charset="0"/>
              <a:ea typeface="Microsoft JhengHei UI" panose="020B0604030504040204" pitchFamily="34" charset="-120"/>
              <a:cs typeface="Arial"/>
            </a:endParaRPr>
          </a:p>
        </p:txBody>
      </p:sp>
      <p:sp>
        <p:nvSpPr>
          <p:cNvPr id="13" name="object 13"/>
          <p:cNvSpPr/>
          <p:nvPr/>
        </p:nvSpPr>
        <p:spPr>
          <a:xfrm>
            <a:off x="7894967" y="6147815"/>
            <a:ext cx="951230" cy="487680"/>
          </a:xfrm>
          <a:custGeom>
            <a:avLst/>
            <a:gdLst/>
            <a:ahLst/>
            <a:cxnLst/>
            <a:rect l="l" t="t" r="r" b="b"/>
            <a:pathLst>
              <a:path w="951229" h="487679">
                <a:moveTo>
                  <a:pt x="475487" y="0"/>
                </a:moveTo>
                <a:lnTo>
                  <a:pt x="436451" y="812"/>
                </a:lnTo>
                <a:lnTo>
                  <a:pt x="398292" y="3206"/>
                </a:lnTo>
                <a:lnTo>
                  <a:pt x="325087" y="12484"/>
                </a:lnTo>
                <a:lnTo>
                  <a:pt x="256848" y="27322"/>
                </a:lnTo>
                <a:lnTo>
                  <a:pt x="194547" y="47207"/>
                </a:lnTo>
                <a:lnTo>
                  <a:pt x="139160" y="71628"/>
                </a:lnTo>
                <a:lnTo>
                  <a:pt x="91659" y="100071"/>
                </a:lnTo>
                <a:lnTo>
                  <a:pt x="53019" y="132027"/>
                </a:lnTo>
                <a:lnTo>
                  <a:pt x="24213" y="166981"/>
                </a:lnTo>
                <a:lnTo>
                  <a:pt x="6215" y="204423"/>
                </a:lnTo>
                <a:lnTo>
                  <a:pt x="0" y="243840"/>
                </a:lnTo>
                <a:lnTo>
                  <a:pt x="1574" y="263866"/>
                </a:lnTo>
                <a:lnTo>
                  <a:pt x="13802" y="302504"/>
                </a:lnTo>
                <a:lnTo>
                  <a:pt x="37326" y="338839"/>
                </a:lnTo>
                <a:lnTo>
                  <a:pt x="71170" y="372375"/>
                </a:lnTo>
                <a:lnTo>
                  <a:pt x="114363" y="402612"/>
                </a:lnTo>
                <a:lnTo>
                  <a:pt x="165929" y="429051"/>
                </a:lnTo>
                <a:lnTo>
                  <a:pt x="224894" y="451196"/>
                </a:lnTo>
                <a:lnTo>
                  <a:pt x="290286" y="468546"/>
                </a:lnTo>
                <a:lnTo>
                  <a:pt x="361129" y="480605"/>
                </a:lnTo>
                <a:lnTo>
                  <a:pt x="436451" y="486873"/>
                </a:lnTo>
                <a:lnTo>
                  <a:pt x="475487" y="487680"/>
                </a:lnTo>
                <a:lnTo>
                  <a:pt x="514420" y="486873"/>
                </a:lnTo>
                <a:lnTo>
                  <a:pt x="552498" y="484494"/>
                </a:lnTo>
                <a:lnTo>
                  <a:pt x="625595" y="475268"/>
                </a:lnTo>
                <a:lnTo>
                  <a:pt x="693791" y="460501"/>
                </a:lnTo>
                <a:lnTo>
                  <a:pt x="756099" y="440692"/>
                </a:lnTo>
                <a:lnTo>
                  <a:pt x="811529" y="416337"/>
                </a:lnTo>
                <a:lnTo>
                  <a:pt x="859097" y="387937"/>
                </a:lnTo>
                <a:lnTo>
                  <a:pt x="897812" y="355988"/>
                </a:lnTo>
                <a:lnTo>
                  <a:pt x="926689" y="320990"/>
                </a:lnTo>
                <a:lnTo>
                  <a:pt x="944739" y="283441"/>
                </a:lnTo>
                <a:lnTo>
                  <a:pt x="950975" y="243839"/>
                </a:lnTo>
                <a:lnTo>
                  <a:pt x="949396" y="223916"/>
                </a:lnTo>
                <a:lnTo>
                  <a:pt x="937129" y="185423"/>
                </a:lnTo>
                <a:lnTo>
                  <a:pt x="913542" y="149161"/>
                </a:lnTo>
                <a:lnTo>
                  <a:pt x="879623" y="115642"/>
                </a:lnTo>
                <a:lnTo>
                  <a:pt x="836358" y="85379"/>
                </a:lnTo>
                <a:lnTo>
                  <a:pt x="784735" y="58882"/>
                </a:lnTo>
                <a:lnTo>
                  <a:pt x="725743" y="36665"/>
                </a:lnTo>
                <a:lnTo>
                  <a:pt x="660368" y="19240"/>
                </a:lnTo>
                <a:lnTo>
                  <a:pt x="589598" y="7118"/>
                </a:lnTo>
                <a:lnTo>
                  <a:pt x="514420" y="812"/>
                </a:lnTo>
                <a:lnTo>
                  <a:pt x="475487" y="0"/>
                </a:lnTo>
                <a:close/>
              </a:path>
            </a:pathLst>
          </a:custGeom>
          <a:ln w="9524">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4" name="object 14"/>
          <p:cNvSpPr txBox="1"/>
          <p:nvPr/>
        </p:nvSpPr>
        <p:spPr>
          <a:xfrm>
            <a:off x="8112385" y="6218328"/>
            <a:ext cx="558165" cy="430887"/>
          </a:xfrm>
          <a:prstGeom prst="rect">
            <a:avLst/>
          </a:prstGeom>
        </p:spPr>
        <p:txBody>
          <a:bodyPr vert="horz" wrap="square" lIns="0" tIns="0" rIns="0" bIns="0" rtlCol="0">
            <a:spAutoFit/>
          </a:bodyPr>
          <a:lstStyle/>
          <a:p>
            <a:pPr algn="ctr">
              <a:lnSpc>
                <a:spcPct val="100000"/>
              </a:lnSpc>
            </a:pPr>
            <a:r>
              <a:rPr sz="1400" b="1" u="sng" spc="-5" dirty="0">
                <a:solidFill>
                  <a:srgbClr val="CC0000"/>
                </a:solidFill>
                <a:latin typeface="Arial" panose="020B0604020202020204" pitchFamily="34" charset="0"/>
                <a:ea typeface="Microsoft JhengHei UI" panose="020B0604030504040204" pitchFamily="34" charset="-120"/>
                <a:cs typeface="微软雅黑"/>
              </a:rPr>
              <a:t>房间号</a:t>
            </a:r>
            <a:endParaRPr sz="1400">
              <a:latin typeface="Arial" panose="020B0604020202020204" pitchFamily="34" charset="0"/>
              <a:ea typeface="Microsoft JhengHei UI" panose="020B0604030504040204" pitchFamily="34" charset="-120"/>
              <a:cs typeface="微软雅黑"/>
            </a:endParaRPr>
          </a:p>
          <a:p>
            <a:pPr algn="ctr">
              <a:lnSpc>
                <a:spcPct val="100000"/>
              </a:lnSpc>
            </a:pPr>
            <a:r>
              <a:rPr sz="1400" b="1" spc="-5" dirty="0">
                <a:latin typeface="Arial" panose="020B0604020202020204" pitchFamily="34" charset="0"/>
                <a:ea typeface="Microsoft JhengHei UI" panose="020B0604030504040204" pitchFamily="34" charset="-120"/>
                <a:cs typeface="Arial"/>
              </a:rPr>
              <a:t>1</a:t>
            </a:r>
            <a:endParaRPr sz="1400">
              <a:latin typeface="Arial" panose="020B0604020202020204" pitchFamily="34" charset="0"/>
              <a:ea typeface="Microsoft JhengHei UI" panose="020B0604030504040204" pitchFamily="34" charset="-120"/>
              <a:cs typeface="Arial"/>
            </a:endParaRPr>
          </a:p>
        </p:txBody>
      </p:sp>
      <p:sp>
        <p:nvSpPr>
          <p:cNvPr id="15" name="object 15"/>
          <p:cNvSpPr/>
          <p:nvPr/>
        </p:nvSpPr>
        <p:spPr>
          <a:xfrm>
            <a:off x="7253351" y="5576315"/>
            <a:ext cx="255270" cy="580390"/>
          </a:xfrm>
          <a:custGeom>
            <a:avLst/>
            <a:gdLst/>
            <a:ahLst/>
            <a:cxnLst/>
            <a:rect l="l" t="t" r="r" b="b"/>
            <a:pathLst>
              <a:path w="255270" h="580389">
                <a:moveTo>
                  <a:pt x="255270" y="0"/>
                </a:moveTo>
                <a:lnTo>
                  <a:pt x="0" y="579882"/>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6" name="object 16"/>
          <p:cNvSpPr/>
          <p:nvPr/>
        </p:nvSpPr>
        <p:spPr>
          <a:xfrm>
            <a:off x="8019922" y="5552694"/>
            <a:ext cx="325755" cy="603885"/>
          </a:xfrm>
          <a:custGeom>
            <a:avLst/>
            <a:gdLst/>
            <a:ahLst/>
            <a:cxnLst/>
            <a:rect l="l" t="t" r="r" b="b"/>
            <a:pathLst>
              <a:path w="325754" h="603885">
                <a:moveTo>
                  <a:pt x="0" y="0"/>
                </a:moveTo>
                <a:lnTo>
                  <a:pt x="325374" y="603504"/>
                </a:lnTo>
              </a:path>
            </a:pathLst>
          </a:custGeom>
          <a:ln w="9524">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7" name="object 17"/>
          <p:cNvSpPr txBox="1"/>
          <p:nvPr/>
        </p:nvSpPr>
        <p:spPr>
          <a:xfrm>
            <a:off x="4642237" y="2692555"/>
            <a:ext cx="591185" cy="215444"/>
          </a:xfrm>
          <a:prstGeom prst="rect">
            <a:avLst/>
          </a:prstGeom>
        </p:spPr>
        <p:txBody>
          <a:bodyPr vert="horz" wrap="square" lIns="0" tIns="0" rIns="0" bIns="0" rtlCol="0">
            <a:spAutoFit/>
          </a:bodyPr>
          <a:lstStyle/>
          <a:p>
            <a:pPr marL="12700">
              <a:lnSpc>
                <a:spcPct val="100000"/>
              </a:lnSpc>
              <a:tabLst>
                <a:tab pos="400050" algn="l"/>
              </a:tabLst>
            </a:pPr>
            <a:r>
              <a:rPr sz="1400" b="1" spc="-5" dirty="0">
                <a:solidFill>
                  <a:srgbClr val="CC0000"/>
                </a:solidFill>
                <a:latin typeface="Arial" panose="020B0604020202020204" pitchFamily="34" charset="0"/>
                <a:ea typeface="Microsoft JhengHei UI" panose="020B0604030504040204" pitchFamily="34" charset="-120"/>
                <a:cs typeface="微软雅黑"/>
              </a:rPr>
              <a:t>书	号</a:t>
            </a:r>
            <a:endParaRPr sz="1400">
              <a:latin typeface="Arial" panose="020B0604020202020204" pitchFamily="34" charset="0"/>
              <a:ea typeface="Microsoft JhengHei UI" panose="020B0604030504040204" pitchFamily="34" charset="-120"/>
              <a:cs typeface="微软雅黑"/>
            </a:endParaRPr>
          </a:p>
        </p:txBody>
      </p:sp>
      <p:sp>
        <p:nvSpPr>
          <p:cNvPr id="18" name="object 18"/>
          <p:cNvSpPr txBox="1"/>
          <p:nvPr/>
        </p:nvSpPr>
        <p:spPr>
          <a:xfrm>
            <a:off x="5654935" y="2695269"/>
            <a:ext cx="527685" cy="215444"/>
          </a:xfrm>
          <a:prstGeom prst="rect">
            <a:avLst/>
          </a:prstGeom>
        </p:spPr>
        <p:txBody>
          <a:bodyPr vert="horz" wrap="square" lIns="0" tIns="0" rIns="0" bIns="0" rtlCol="0">
            <a:spAutoFit/>
          </a:bodyPr>
          <a:lstStyle/>
          <a:p>
            <a:pPr marL="12700">
              <a:lnSpc>
                <a:spcPct val="100000"/>
              </a:lnSpc>
              <a:tabLst>
                <a:tab pos="337185" algn="l"/>
              </a:tabLst>
            </a:pPr>
            <a:r>
              <a:rPr sz="1400" b="1" spc="-10" dirty="0">
                <a:latin typeface="Arial" panose="020B0604020202020204" pitchFamily="34" charset="0"/>
                <a:ea typeface="Microsoft JhengHei UI" panose="020B0604030504040204" pitchFamily="34" charset="-120"/>
                <a:cs typeface="新宋体"/>
              </a:rPr>
              <a:t>书	名</a:t>
            </a:r>
            <a:endParaRPr sz="1400">
              <a:latin typeface="Arial" panose="020B0604020202020204" pitchFamily="34" charset="0"/>
              <a:ea typeface="Microsoft JhengHei UI" panose="020B0604030504040204" pitchFamily="34" charset="-120"/>
              <a:cs typeface="新宋体"/>
            </a:endParaRPr>
          </a:p>
        </p:txBody>
      </p:sp>
      <p:sp>
        <p:nvSpPr>
          <p:cNvPr id="19" name="object 19"/>
          <p:cNvSpPr txBox="1"/>
          <p:nvPr/>
        </p:nvSpPr>
        <p:spPr>
          <a:xfrm>
            <a:off x="6689731" y="2685363"/>
            <a:ext cx="736600" cy="215444"/>
          </a:xfrm>
          <a:prstGeom prst="rect">
            <a:avLst/>
          </a:prstGeom>
        </p:spPr>
        <p:txBody>
          <a:bodyPr vert="horz" wrap="square" lIns="0" tIns="0" rIns="0" bIns="0" rtlCol="0">
            <a:spAutoFit/>
          </a:bodyPr>
          <a:lstStyle/>
          <a:p>
            <a:pPr marL="12700">
              <a:lnSpc>
                <a:spcPct val="100000"/>
              </a:lnSpc>
            </a:pPr>
            <a:r>
              <a:rPr sz="1400" b="1" spc="-10" dirty="0">
                <a:latin typeface="Arial" panose="020B0604020202020204" pitchFamily="34" charset="0"/>
                <a:ea typeface="Microsoft JhengHei UI" panose="020B0604030504040204" pitchFamily="34" charset="-120"/>
                <a:cs typeface="新宋体"/>
              </a:rPr>
              <a:t>出版日期</a:t>
            </a:r>
            <a:endParaRPr sz="1400">
              <a:latin typeface="Arial" panose="020B0604020202020204" pitchFamily="34" charset="0"/>
              <a:ea typeface="Microsoft JhengHei UI" panose="020B0604030504040204" pitchFamily="34" charset="-120"/>
              <a:cs typeface="新宋体"/>
            </a:endParaRPr>
          </a:p>
        </p:txBody>
      </p:sp>
      <p:sp>
        <p:nvSpPr>
          <p:cNvPr id="20" name="object 20"/>
          <p:cNvSpPr txBox="1"/>
          <p:nvPr/>
        </p:nvSpPr>
        <p:spPr>
          <a:xfrm>
            <a:off x="7751959" y="2698317"/>
            <a:ext cx="5581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新宋体"/>
              </a:rPr>
              <a:t>出</a:t>
            </a:r>
            <a:r>
              <a:rPr sz="1400" b="1" spc="-20" dirty="0">
                <a:latin typeface="Arial" panose="020B0604020202020204" pitchFamily="34" charset="0"/>
                <a:ea typeface="Microsoft JhengHei UI" panose="020B0604030504040204" pitchFamily="34" charset="-120"/>
                <a:cs typeface="新宋体"/>
              </a:rPr>
              <a:t>版</a:t>
            </a:r>
            <a:r>
              <a:rPr sz="1400" b="1" spc="-10" dirty="0">
                <a:latin typeface="Arial" panose="020B0604020202020204" pitchFamily="34" charset="0"/>
                <a:ea typeface="Microsoft JhengHei UI" panose="020B0604030504040204" pitchFamily="34" charset="-120"/>
                <a:cs typeface="新宋体"/>
              </a:rPr>
              <a:t>社</a:t>
            </a:r>
            <a:endParaRPr sz="1400">
              <a:latin typeface="Arial" panose="020B0604020202020204" pitchFamily="34" charset="0"/>
              <a:ea typeface="Microsoft JhengHei UI" panose="020B0604030504040204" pitchFamily="34" charset="-120"/>
              <a:cs typeface="新宋体"/>
            </a:endParaRPr>
          </a:p>
        </p:txBody>
      </p:sp>
      <p:sp>
        <p:nvSpPr>
          <p:cNvPr id="21" name="object 21"/>
          <p:cNvSpPr txBox="1"/>
          <p:nvPr/>
        </p:nvSpPr>
        <p:spPr>
          <a:xfrm>
            <a:off x="2822581" y="6298766"/>
            <a:ext cx="577215" cy="215444"/>
          </a:xfrm>
          <a:prstGeom prst="rect">
            <a:avLst/>
          </a:prstGeom>
        </p:spPr>
        <p:txBody>
          <a:bodyPr vert="horz" wrap="square" lIns="0" tIns="0" rIns="0" bIns="0" rtlCol="0">
            <a:spAutoFit/>
          </a:bodyPr>
          <a:lstStyle/>
          <a:p>
            <a:pPr marL="12700">
              <a:lnSpc>
                <a:spcPct val="100000"/>
              </a:lnSpc>
              <a:tabLst>
                <a:tab pos="386715" algn="l"/>
              </a:tabLst>
            </a:pPr>
            <a:r>
              <a:rPr sz="1400" b="1" spc="-10" dirty="0">
                <a:latin typeface="Arial" panose="020B0604020202020204" pitchFamily="34" charset="0"/>
                <a:ea typeface="Microsoft JhengHei UI" panose="020B0604030504040204" pitchFamily="34" charset="-120"/>
                <a:cs typeface="新宋体"/>
              </a:rPr>
              <a:t>姓	名</a:t>
            </a:r>
            <a:endParaRPr sz="1400">
              <a:latin typeface="Arial" panose="020B0604020202020204" pitchFamily="34" charset="0"/>
              <a:ea typeface="Microsoft JhengHei UI" panose="020B0604030504040204" pitchFamily="34" charset="-120"/>
              <a:cs typeface="新宋体"/>
            </a:endParaRPr>
          </a:p>
        </p:txBody>
      </p:sp>
      <p:sp>
        <p:nvSpPr>
          <p:cNvPr id="22" name="object 22"/>
          <p:cNvSpPr txBox="1"/>
          <p:nvPr/>
        </p:nvSpPr>
        <p:spPr>
          <a:xfrm>
            <a:off x="3824611" y="6317816"/>
            <a:ext cx="626745" cy="215444"/>
          </a:xfrm>
          <a:prstGeom prst="rect">
            <a:avLst/>
          </a:prstGeom>
        </p:spPr>
        <p:txBody>
          <a:bodyPr vert="horz" wrap="square" lIns="0" tIns="0" rIns="0" bIns="0" rtlCol="0">
            <a:spAutoFit/>
          </a:bodyPr>
          <a:lstStyle/>
          <a:p>
            <a:pPr marL="12700">
              <a:lnSpc>
                <a:spcPct val="100000"/>
              </a:lnSpc>
              <a:tabLst>
                <a:tab pos="436245" algn="l"/>
              </a:tabLst>
            </a:pPr>
            <a:r>
              <a:rPr sz="1400" b="1" spc="-10" dirty="0">
                <a:latin typeface="Arial" panose="020B0604020202020204" pitchFamily="34" charset="0"/>
                <a:ea typeface="Microsoft JhengHei UI" panose="020B0604030504040204" pitchFamily="34" charset="-120"/>
                <a:cs typeface="新宋体"/>
              </a:rPr>
              <a:t>年	龄</a:t>
            </a:r>
            <a:endParaRPr sz="1400">
              <a:latin typeface="Arial" panose="020B0604020202020204" pitchFamily="34" charset="0"/>
              <a:ea typeface="Microsoft JhengHei UI" panose="020B0604030504040204" pitchFamily="34" charset="-120"/>
              <a:cs typeface="新宋体"/>
            </a:endParaRPr>
          </a:p>
        </p:txBody>
      </p:sp>
      <p:sp>
        <p:nvSpPr>
          <p:cNvPr id="23" name="object 23"/>
          <p:cNvSpPr txBox="1"/>
          <p:nvPr/>
        </p:nvSpPr>
        <p:spPr>
          <a:xfrm>
            <a:off x="4812163" y="6319341"/>
            <a:ext cx="626745" cy="215444"/>
          </a:xfrm>
          <a:prstGeom prst="rect">
            <a:avLst/>
          </a:prstGeom>
        </p:spPr>
        <p:txBody>
          <a:bodyPr vert="horz" wrap="square" lIns="0" tIns="0" rIns="0" bIns="0" rtlCol="0">
            <a:spAutoFit/>
          </a:bodyPr>
          <a:lstStyle/>
          <a:p>
            <a:pPr marL="12700">
              <a:lnSpc>
                <a:spcPct val="100000"/>
              </a:lnSpc>
              <a:tabLst>
                <a:tab pos="436245" algn="l"/>
              </a:tabLst>
            </a:pPr>
            <a:r>
              <a:rPr sz="1400" b="1" spc="-10" dirty="0">
                <a:latin typeface="Arial" panose="020B0604020202020204" pitchFamily="34" charset="0"/>
                <a:ea typeface="Microsoft JhengHei UI" panose="020B0604030504040204" pitchFamily="34" charset="-120"/>
                <a:cs typeface="新宋体"/>
              </a:rPr>
              <a:t>性	别</a:t>
            </a:r>
            <a:endParaRPr sz="1400">
              <a:latin typeface="Arial" panose="020B0604020202020204" pitchFamily="34" charset="0"/>
              <a:ea typeface="Microsoft JhengHei UI" panose="020B0604030504040204" pitchFamily="34" charset="-120"/>
              <a:cs typeface="新宋体"/>
            </a:endParaRPr>
          </a:p>
        </p:txBody>
      </p:sp>
      <p:sp>
        <p:nvSpPr>
          <p:cNvPr id="24" name="object 24"/>
          <p:cNvSpPr txBox="1"/>
          <p:nvPr/>
        </p:nvSpPr>
        <p:spPr>
          <a:xfrm>
            <a:off x="5821813" y="6317816"/>
            <a:ext cx="736600" cy="215444"/>
          </a:xfrm>
          <a:prstGeom prst="rect">
            <a:avLst/>
          </a:prstGeom>
        </p:spPr>
        <p:txBody>
          <a:bodyPr vert="horz" wrap="square" lIns="0" tIns="0" rIns="0" bIns="0" rtlCol="0">
            <a:spAutoFit/>
          </a:bodyPr>
          <a:lstStyle/>
          <a:p>
            <a:pPr marL="12700">
              <a:lnSpc>
                <a:spcPct val="100000"/>
              </a:lnSpc>
            </a:pPr>
            <a:r>
              <a:rPr sz="1400" b="1" spc="-10" dirty="0">
                <a:latin typeface="Arial" panose="020B0604020202020204" pitchFamily="34" charset="0"/>
                <a:ea typeface="Microsoft JhengHei UI" panose="020B0604030504040204" pitchFamily="34" charset="-120"/>
                <a:cs typeface="新宋体"/>
              </a:rPr>
              <a:t>家庭住址</a:t>
            </a:r>
            <a:endParaRPr sz="1400">
              <a:latin typeface="Arial" panose="020B0604020202020204" pitchFamily="34" charset="0"/>
              <a:ea typeface="Microsoft JhengHei UI" panose="020B0604030504040204" pitchFamily="34" charset="-120"/>
              <a:cs typeface="新宋体"/>
            </a:endParaRPr>
          </a:p>
        </p:txBody>
      </p:sp>
      <p:sp>
        <p:nvSpPr>
          <p:cNvPr id="25" name="object 25"/>
          <p:cNvSpPr txBox="1"/>
          <p:nvPr/>
        </p:nvSpPr>
        <p:spPr>
          <a:xfrm>
            <a:off x="2818009" y="5764939"/>
            <a:ext cx="735965" cy="215444"/>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Arial" panose="020B0604020202020204" pitchFamily="34" charset="0"/>
                <a:ea typeface="Microsoft JhengHei UI" panose="020B0604030504040204" pitchFamily="34" charset="-120"/>
                <a:cs typeface="微软雅黑"/>
              </a:rPr>
              <a:t>借书证号</a:t>
            </a:r>
            <a:endParaRPr sz="1400">
              <a:latin typeface="Arial" panose="020B0604020202020204" pitchFamily="34" charset="0"/>
              <a:ea typeface="Microsoft JhengHei UI" panose="020B0604030504040204" pitchFamily="34" charset="-120"/>
              <a:cs typeface="微软雅黑"/>
            </a:endParaRPr>
          </a:p>
        </p:txBody>
      </p:sp>
      <p:sp>
        <p:nvSpPr>
          <p:cNvPr id="26" name="object 26"/>
          <p:cNvSpPr txBox="1"/>
          <p:nvPr/>
        </p:nvSpPr>
        <p:spPr>
          <a:xfrm>
            <a:off x="3134239" y="4023435"/>
            <a:ext cx="736600" cy="215444"/>
          </a:xfrm>
          <a:prstGeom prst="rect">
            <a:avLst/>
          </a:prstGeom>
        </p:spPr>
        <p:txBody>
          <a:bodyPr vert="horz" wrap="square" lIns="0" tIns="0" rIns="0" bIns="0" rtlCol="0">
            <a:spAutoFit/>
          </a:bodyPr>
          <a:lstStyle/>
          <a:p>
            <a:pPr marL="12700">
              <a:lnSpc>
                <a:spcPct val="100000"/>
              </a:lnSpc>
            </a:pPr>
            <a:r>
              <a:rPr sz="1400" b="1" spc="-10" dirty="0">
                <a:latin typeface="Arial" panose="020B0604020202020204" pitchFamily="34" charset="0"/>
                <a:ea typeface="Microsoft JhengHei UI" panose="020B0604030504040204" pitchFamily="34" charset="-120"/>
                <a:cs typeface="新宋体"/>
              </a:rPr>
              <a:t>借阅日期</a:t>
            </a:r>
            <a:endParaRPr sz="1400">
              <a:latin typeface="Arial" panose="020B0604020202020204" pitchFamily="34" charset="0"/>
              <a:ea typeface="Microsoft JhengHei UI" panose="020B0604030504040204" pitchFamily="34" charset="-120"/>
              <a:cs typeface="新宋体"/>
            </a:endParaRPr>
          </a:p>
        </p:txBody>
      </p:sp>
      <p:sp>
        <p:nvSpPr>
          <p:cNvPr id="27" name="object 27"/>
          <p:cNvSpPr txBox="1"/>
          <p:nvPr/>
        </p:nvSpPr>
        <p:spPr>
          <a:xfrm>
            <a:off x="3124333" y="4569789"/>
            <a:ext cx="736600" cy="215444"/>
          </a:xfrm>
          <a:prstGeom prst="rect">
            <a:avLst/>
          </a:prstGeom>
        </p:spPr>
        <p:txBody>
          <a:bodyPr vert="horz" wrap="square" lIns="0" tIns="0" rIns="0" bIns="0" rtlCol="0">
            <a:spAutoFit/>
          </a:bodyPr>
          <a:lstStyle/>
          <a:p>
            <a:pPr marL="12700">
              <a:lnSpc>
                <a:spcPct val="100000"/>
              </a:lnSpc>
            </a:pPr>
            <a:r>
              <a:rPr sz="1400" b="1" spc="-10" dirty="0">
                <a:latin typeface="Arial" panose="020B0604020202020204" pitchFamily="34" charset="0"/>
                <a:ea typeface="Microsoft JhengHei UI" panose="020B0604030504040204" pitchFamily="34" charset="-120"/>
                <a:cs typeface="新宋体"/>
              </a:rPr>
              <a:t>归还日期</a:t>
            </a:r>
            <a:endParaRPr sz="1400">
              <a:latin typeface="Arial" panose="020B0604020202020204" pitchFamily="34" charset="0"/>
              <a:ea typeface="Microsoft JhengHei UI" panose="020B0604030504040204" pitchFamily="34" charset="-120"/>
              <a:cs typeface="新宋体"/>
            </a:endParaRPr>
          </a:p>
        </p:txBody>
      </p:sp>
      <p:sp>
        <p:nvSpPr>
          <p:cNvPr id="28" name="object 28"/>
          <p:cNvSpPr txBox="1"/>
          <p:nvPr/>
        </p:nvSpPr>
        <p:spPr>
          <a:xfrm>
            <a:off x="1024261" y="1392332"/>
            <a:ext cx="6172200" cy="843821"/>
          </a:xfrm>
          <a:prstGeom prst="rect">
            <a:avLst/>
          </a:prstGeom>
        </p:spPr>
        <p:txBody>
          <a:bodyPr vert="horz" wrap="square" lIns="0" tIns="0" rIns="0" bIns="0" rtlCol="0">
            <a:spAutoFit/>
          </a:bodyPr>
          <a:lstStyle/>
          <a:p>
            <a:pPr marL="12700">
              <a:lnSpc>
                <a:spcPct val="100000"/>
              </a:lnSpc>
            </a:pPr>
            <a:r>
              <a:rPr sz="2400" b="1" spc="-5" dirty="0">
                <a:solidFill>
                  <a:srgbClr val="3333CC"/>
                </a:solidFill>
                <a:latin typeface="Arial" panose="020B0604020202020204" pitchFamily="34" charset="0"/>
                <a:ea typeface="Microsoft JhengHei UI" panose="020B0604030504040204" pitchFamily="34" charset="-120"/>
                <a:cs typeface="Arial"/>
              </a:rPr>
              <a:t>Che</a:t>
            </a:r>
            <a:r>
              <a:rPr sz="2400" b="1" spc="5" dirty="0">
                <a:solidFill>
                  <a:srgbClr val="3333CC"/>
                </a:solidFill>
                <a:latin typeface="Arial" panose="020B0604020202020204" pitchFamily="34" charset="0"/>
                <a:ea typeface="Microsoft JhengHei UI" panose="020B0604030504040204" pitchFamily="34" charset="-120"/>
                <a:cs typeface="Arial"/>
              </a:rPr>
              <a:t>n</a:t>
            </a:r>
            <a:r>
              <a:rPr sz="2400" b="1" dirty="0">
                <a:solidFill>
                  <a:srgbClr val="3333CC"/>
                </a:solidFill>
                <a:latin typeface="Arial" panose="020B0604020202020204" pitchFamily="34" charset="0"/>
                <a:ea typeface="Microsoft JhengHei UI" panose="020B0604030504040204" pitchFamily="34" charset="-120"/>
                <a:cs typeface="微软雅黑"/>
              </a:rPr>
              <a:t>方法示例</a:t>
            </a:r>
            <a:r>
              <a:rPr sz="2400" b="1" dirty="0">
                <a:solidFill>
                  <a:srgbClr val="3333CC"/>
                </a:solidFill>
                <a:latin typeface="Arial" panose="020B0604020202020204" pitchFamily="34" charset="0"/>
                <a:ea typeface="Microsoft JhengHei UI" panose="020B0604030504040204" pitchFamily="34" charset="-120"/>
                <a:cs typeface="Arial"/>
              </a:rPr>
              <a:t>—</a:t>
            </a:r>
            <a:r>
              <a:rPr sz="2400" b="1" dirty="0">
                <a:solidFill>
                  <a:srgbClr val="3333CC"/>
                </a:solidFill>
                <a:latin typeface="Arial" panose="020B0604020202020204" pitchFamily="34" charset="0"/>
                <a:ea typeface="Microsoft JhengHei UI" panose="020B0604030504040204" pitchFamily="34" charset="-120"/>
                <a:cs typeface="微软雅黑"/>
              </a:rPr>
              <a:t>完整的实体</a:t>
            </a:r>
            <a:r>
              <a:rPr sz="2400" b="1" spc="-5" dirty="0">
                <a:solidFill>
                  <a:srgbClr val="3333CC"/>
                </a:solidFill>
                <a:latin typeface="Arial" panose="020B0604020202020204" pitchFamily="34" charset="0"/>
                <a:ea typeface="Microsoft JhengHei UI" panose="020B0604030504040204" pitchFamily="34" charset="-120"/>
                <a:cs typeface="Arial"/>
              </a:rPr>
              <a:t>-</a:t>
            </a:r>
            <a:r>
              <a:rPr sz="2400" b="1" dirty="0">
                <a:solidFill>
                  <a:srgbClr val="3333CC"/>
                </a:solidFill>
                <a:latin typeface="Arial" panose="020B0604020202020204" pitchFamily="34" charset="0"/>
                <a:ea typeface="Microsoft JhengHei UI" panose="020B0604030504040204" pitchFamily="34" charset="-120"/>
                <a:cs typeface="微软雅黑"/>
              </a:rPr>
              <a:t>属性</a:t>
            </a:r>
            <a:r>
              <a:rPr sz="2400" b="1" spc="-5" dirty="0">
                <a:solidFill>
                  <a:srgbClr val="3333CC"/>
                </a:solidFill>
                <a:latin typeface="Arial" panose="020B0604020202020204" pitchFamily="34" charset="0"/>
                <a:ea typeface="Microsoft JhengHei UI" panose="020B0604030504040204" pitchFamily="34" charset="-120"/>
                <a:cs typeface="Arial"/>
              </a:rPr>
              <a:t>-</a:t>
            </a:r>
            <a:r>
              <a:rPr sz="2400" b="1" dirty="0">
                <a:solidFill>
                  <a:srgbClr val="3333CC"/>
                </a:solidFill>
                <a:latin typeface="Arial" panose="020B0604020202020204" pitchFamily="34" charset="0"/>
                <a:ea typeface="Microsoft JhengHei UI" panose="020B0604030504040204" pitchFamily="34" charset="-120"/>
                <a:cs typeface="微软雅黑"/>
              </a:rPr>
              <a:t>联系的表达</a:t>
            </a:r>
            <a:endParaRPr sz="2400" dirty="0">
              <a:latin typeface="Arial" panose="020B0604020202020204" pitchFamily="34" charset="0"/>
              <a:ea typeface="Microsoft JhengHei UI" panose="020B0604030504040204" pitchFamily="34" charset="-120"/>
              <a:cs typeface="微软雅黑"/>
            </a:endParaRPr>
          </a:p>
          <a:p>
            <a:pPr marL="34290">
              <a:lnSpc>
                <a:spcPct val="100000"/>
              </a:lnSpc>
              <a:spcBef>
                <a:spcPts val="1310"/>
              </a:spcBef>
            </a:pPr>
            <a:r>
              <a:rPr sz="2000" b="1" spc="-5" dirty="0">
                <a:solidFill>
                  <a:srgbClr val="3333CC"/>
                </a:solidFill>
                <a:latin typeface="Arial" panose="020B0604020202020204" pitchFamily="34" charset="0"/>
                <a:ea typeface="Microsoft JhengHei UI" panose="020B0604030504040204" pitchFamily="34" charset="-120"/>
                <a:cs typeface="微软雅黑"/>
              </a:rPr>
              <a:t>示例：图书管理</a:t>
            </a:r>
            <a:r>
              <a:rPr sz="2000" b="1" dirty="0">
                <a:solidFill>
                  <a:srgbClr val="3333CC"/>
                </a:solidFill>
                <a:latin typeface="Arial" panose="020B0604020202020204" pitchFamily="34" charset="0"/>
                <a:ea typeface="Microsoft JhengHei UI" panose="020B0604030504040204" pitchFamily="34" charset="-120"/>
                <a:cs typeface="微软雅黑"/>
              </a:rPr>
              <a:t>的</a:t>
            </a:r>
            <a:r>
              <a:rPr sz="2000" b="1" spc="-10" dirty="0">
                <a:solidFill>
                  <a:srgbClr val="3333CC"/>
                </a:solidFill>
                <a:latin typeface="Arial" panose="020B0604020202020204" pitchFamily="34" charset="0"/>
                <a:ea typeface="Microsoft JhengHei UI" panose="020B0604030504040204" pitchFamily="34" charset="-120"/>
                <a:cs typeface="Arial"/>
              </a:rPr>
              <a:t>E-</a:t>
            </a:r>
            <a:r>
              <a:rPr sz="2000" b="1" spc="-5" dirty="0">
                <a:solidFill>
                  <a:srgbClr val="3333CC"/>
                </a:solidFill>
                <a:latin typeface="Arial" panose="020B0604020202020204" pitchFamily="34" charset="0"/>
                <a:ea typeface="Microsoft JhengHei UI" panose="020B0604030504040204" pitchFamily="34" charset="-120"/>
                <a:cs typeface="Arial"/>
              </a:rPr>
              <a:t>R</a:t>
            </a:r>
            <a:r>
              <a:rPr sz="2000" b="1" spc="5" dirty="0">
                <a:solidFill>
                  <a:srgbClr val="3333CC"/>
                </a:solidFill>
                <a:latin typeface="Arial" panose="020B0604020202020204" pitchFamily="34" charset="0"/>
                <a:ea typeface="Microsoft JhengHei UI" panose="020B0604030504040204" pitchFamily="34" charset="-120"/>
                <a:cs typeface="Arial"/>
              </a:rPr>
              <a:t> </a:t>
            </a:r>
            <a:r>
              <a:rPr sz="2000" b="1" spc="-10" dirty="0">
                <a:solidFill>
                  <a:srgbClr val="3333CC"/>
                </a:solidFill>
                <a:latin typeface="Arial" panose="020B0604020202020204" pitchFamily="34" charset="0"/>
                <a:ea typeface="Microsoft JhengHei UI" panose="020B0604030504040204" pitchFamily="34" charset="-120"/>
                <a:cs typeface="Arial"/>
              </a:rPr>
              <a:t>Diagram</a:t>
            </a:r>
            <a:endParaRPr sz="2000" dirty="0">
              <a:latin typeface="Arial" panose="020B0604020202020204" pitchFamily="34" charset="0"/>
              <a:ea typeface="Microsoft JhengHei UI" panose="020B0604030504040204" pitchFamily="34" charset="-120"/>
              <a:cs typeface="Arial"/>
            </a:endParaRPr>
          </a:p>
        </p:txBody>
      </p:sp>
      <p:sp>
        <p:nvSpPr>
          <p:cNvPr id="29" name="object 29"/>
          <p:cNvSpPr txBox="1"/>
          <p:nvPr/>
        </p:nvSpPr>
        <p:spPr>
          <a:xfrm>
            <a:off x="8222113" y="3335901"/>
            <a:ext cx="1168400" cy="830997"/>
          </a:xfrm>
          <a:prstGeom prst="rect">
            <a:avLst/>
          </a:prstGeom>
        </p:spPr>
        <p:txBody>
          <a:bodyPr vert="horz" wrap="square" lIns="0" tIns="0" rIns="0" bIns="0" rtlCol="0">
            <a:spAutoFit/>
          </a:bodyPr>
          <a:lstStyle/>
          <a:p>
            <a:pPr marL="12700" marR="5080" algn="just">
              <a:lnSpc>
                <a:spcPct val="100000"/>
              </a:lnSpc>
            </a:pPr>
            <a:r>
              <a:rPr sz="1800" b="1" dirty="0">
                <a:solidFill>
                  <a:srgbClr val="3333CC"/>
                </a:solidFill>
                <a:latin typeface="Arial" panose="020B0604020202020204" pitchFamily="34" charset="0"/>
                <a:ea typeface="Microsoft JhengHei UI" panose="020B0604030504040204" pitchFamily="34" charset="-120"/>
                <a:cs typeface="微软雅黑"/>
              </a:rPr>
              <a:t>强调：每个 实体至少要 给出关键字</a:t>
            </a:r>
            <a:endParaRPr sz="1800">
              <a:latin typeface="Arial" panose="020B0604020202020204" pitchFamily="34" charset="0"/>
              <a:ea typeface="Microsoft JhengHei UI" panose="020B0604030504040204" pitchFamily="34" charset="-120"/>
              <a:cs typeface="微软雅黑"/>
            </a:endParaRPr>
          </a:p>
        </p:txBody>
      </p:sp>
      <p:sp>
        <p:nvSpPr>
          <p:cNvPr id="30" name="object 30"/>
          <p:cNvSpPr txBox="1"/>
          <p:nvPr/>
        </p:nvSpPr>
        <p:spPr>
          <a:xfrm>
            <a:off x="2051437" y="2723252"/>
            <a:ext cx="1168400" cy="830997"/>
          </a:xfrm>
          <a:prstGeom prst="rect">
            <a:avLst/>
          </a:prstGeom>
        </p:spPr>
        <p:txBody>
          <a:bodyPr vert="horz" wrap="square" lIns="0" tIns="0" rIns="0" bIns="0" rtlCol="0">
            <a:spAutoFit/>
          </a:bodyPr>
          <a:lstStyle/>
          <a:p>
            <a:pPr marL="12700" marR="5080" algn="just">
              <a:lnSpc>
                <a:spcPct val="100000"/>
              </a:lnSpc>
            </a:pPr>
            <a:r>
              <a:rPr sz="1800" b="1" dirty="0">
                <a:solidFill>
                  <a:srgbClr val="3333CC"/>
                </a:solidFill>
                <a:latin typeface="Arial" panose="020B0604020202020204" pitchFamily="34" charset="0"/>
                <a:ea typeface="Microsoft JhengHei UI" panose="020B0604030504040204" pitchFamily="34" charset="-120"/>
                <a:cs typeface="微软雅黑"/>
              </a:rPr>
              <a:t>强调：联系 也可能需要 属性来刻画</a:t>
            </a:r>
            <a:endParaRPr sz="1800" dirty="0">
              <a:latin typeface="Arial" panose="020B0604020202020204" pitchFamily="34" charset="0"/>
              <a:ea typeface="Microsoft JhengHei UI" panose="020B0604030504040204" pitchFamily="34" charset="-120"/>
              <a:cs typeface="微软雅黑"/>
            </a:endParaRPr>
          </a:p>
        </p:txBody>
      </p:sp>
      <p:sp>
        <p:nvSpPr>
          <p:cNvPr id="31" name="object 31"/>
          <p:cNvSpPr txBox="1"/>
          <p:nvPr/>
        </p:nvSpPr>
        <p:spPr>
          <a:xfrm>
            <a:off x="1315346" y="4550311"/>
            <a:ext cx="1270000" cy="1077218"/>
          </a:xfrm>
          <a:prstGeom prst="rect">
            <a:avLst/>
          </a:prstGeom>
        </p:spPr>
        <p:txBody>
          <a:bodyPr vert="horz" wrap="square" lIns="0" tIns="0" rIns="0" bIns="0" rtlCol="0">
            <a:spAutoFit/>
          </a:bodyPr>
          <a:lstStyle/>
          <a:p>
            <a:pPr marL="12700" marR="5080" algn="just">
              <a:lnSpc>
                <a:spcPct val="100000"/>
              </a:lnSpc>
            </a:pPr>
            <a:r>
              <a:rPr sz="1400" b="1" spc="-5" dirty="0">
                <a:solidFill>
                  <a:srgbClr val="3333CC"/>
                </a:solidFill>
                <a:latin typeface="Arial" panose="020B0604020202020204" pitchFamily="34" charset="0"/>
                <a:ea typeface="Microsoft JhengHei UI" panose="020B0604030504040204" pitchFamily="34" charset="-120"/>
                <a:cs typeface="微软雅黑"/>
              </a:rPr>
              <a:t>强调：联系与实 体间连线不是随 意画的，其代表 实体的关键字要 作为联系的属性</a:t>
            </a:r>
            <a:endParaRPr sz="1400">
              <a:latin typeface="Arial" panose="020B0604020202020204" pitchFamily="34" charset="0"/>
              <a:ea typeface="Microsoft JhengHei UI" panose="020B0604030504040204" pitchFamily="34" charset="-120"/>
              <a:cs typeface="微软雅黑"/>
            </a:endParaRPr>
          </a:p>
        </p:txBody>
      </p:sp>
      <p:sp>
        <p:nvSpPr>
          <p:cNvPr id="32" name="object 32"/>
          <p:cNvSpPr txBox="1">
            <a:spLocks noGrp="1"/>
          </p:cNvSpPr>
          <p:nvPr>
            <p:ph type="title"/>
          </p:nvPr>
        </p:nvSpPr>
        <p:spPr>
          <a:xfrm>
            <a:off x="1048118" y="387604"/>
            <a:ext cx="8597163" cy="338682"/>
          </a:xfrm>
          <a:prstGeom prst="rect">
            <a:avLst/>
          </a:prstGeom>
        </p:spPr>
        <p:txBody>
          <a:bodyPr vert="horz" wrap="square" lIns="0" tIns="0" rIns="0" bIns="0" rtlCol="0">
            <a:spAutoFit/>
          </a:bodyPr>
          <a:lstStyle/>
          <a:p>
            <a:pPr>
              <a:lnSpc>
                <a:spcPct val="119700"/>
              </a:lnSpc>
            </a:pPr>
            <a:r>
              <a:rPr sz="2000" spc="-5" dirty="0">
                <a:solidFill>
                  <a:srgbClr val="FFFFFF"/>
                </a:solidFill>
                <a:latin typeface="Arial" panose="020B0604020202020204" pitchFamily="34" charset="0"/>
              </a:rPr>
              <a:t>E-</a:t>
            </a:r>
            <a:r>
              <a:rPr sz="2000" spc="-10" dirty="0">
                <a:solidFill>
                  <a:srgbClr val="FFFFFF"/>
                </a:solidFill>
                <a:latin typeface="Arial" panose="020B0604020202020204" pitchFamily="34" charset="0"/>
              </a:rPr>
              <a:t>R</a:t>
            </a:r>
            <a:r>
              <a:rPr sz="2000" spc="-5" dirty="0">
                <a:solidFill>
                  <a:srgbClr val="FFFFFF"/>
                </a:solidFill>
                <a:latin typeface="Arial" panose="020B0604020202020204" pitchFamily="34" charset="0"/>
                <a:cs typeface="华文中宋"/>
              </a:rPr>
              <a:t>模型表达方法之</a:t>
            </a:r>
            <a:r>
              <a:rPr sz="2000" spc="-5" dirty="0">
                <a:solidFill>
                  <a:srgbClr val="FFFFFF"/>
                </a:solidFill>
                <a:latin typeface="Arial" panose="020B0604020202020204" pitchFamily="34" charset="0"/>
              </a:rPr>
              <a:t>chen</a:t>
            </a:r>
            <a:r>
              <a:rPr sz="2000" dirty="0">
                <a:solidFill>
                  <a:srgbClr val="FFFFFF"/>
                </a:solidFill>
                <a:latin typeface="Arial" panose="020B0604020202020204" pitchFamily="34" charset="0"/>
                <a:cs typeface="华文中宋"/>
              </a:rPr>
              <a:t>方法 </a:t>
            </a:r>
            <a:r>
              <a:rPr sz="2000" spc="-10" dirty="0">
                <a:solidFill>
                  <a:srgbClr val="FFFFFF"/>
                </a:solidFill>
                <a:latin typeface="Arial" panose="020B0604020202020204" pitchFamily="34" charset="0"/>
              </a:rPr>
              <a:t>(4</a:t>
            </a:r>
            <a:r>
              <a:rPr sz="2000" spc="-5" dirty="0">
                <a:solidFill>
                  <a:srgbClr val="FFFFFF"/>
                </a:solidFill>
                <a:latin typeface="Arial" panose="020B0604020202020204" pitchFamily="34" charset="0"/>
              </a:rPr>
              <a:t>)</a:t>
            </a:r>
            <a:r>
              <a:rPr sz="2000" spc="-5" dirty="0">
                <a:solidFill>
                  <a:srgbClr val="FFFFFF"/>
                </a:solidFill>
                <a:latin typeface="Arial" panose="020B0604020202020204" pitchFamily="34" charset="0"/>
                <a:cs typeface="华文中宋"/>
              </a:rPr>
              <a:t>示例</a:t>
            </a:r>
            <a:endParaRPr sz="2000">
              <a:latin typeface="Arial" panose="020B0604020202020204" pitchFamily="34" charset="0"/>
              <a:cs typeface="华文中宋"/>
            </a:endParaRPr>
          </a:p>
        </p:txBody>
      </p:sp>
      <p:graphicFrame>
        <p:nvGraphicFramePr>
          <p:cNvPr id="6" name="object 6"/>
          <p:cNvGraphicFramePr>
            <a:graphicFrameLocks noGrp="1"/>
          </p:cNvGraphicFramePr>
          <p:nvPr/>
        </p:nvGraphicFramePr>
        <p:xfrm>
          <a:off x="7215060" y="4773167"/>
          <a:ext cx="976883" cy="1117600"/>
        </p:xfrm>
        <a:graphic>
          <a:graphicData uri="http://schemas.openxmlformats.org/drawingml/2006/table">
            <a:tbl>
              <a:tblPr firstRow="1" bandRow="1">
                <a:tableStyleId>{2D5ABB26-0587-4C30-8999-92F81FD0307C}</a:tableStyleId>
              </a:tblPr>
              <a:tblGrid>
                <a:gridCol w="462546">
                  <a:extLst>
                    <a:ext uri="{9D8B030D-6E8A-4147-A177-3AD203B41FA5}">
                      <a16:colId xmlns="" xmlns:a16="http://schemas.microsoft.com/office/drawing/2014/main" val="20000"/>
                    </a:ext>
                  </a:extLst>
                </a:gridCol>
                <a:gridCol w="514337">
                  <a:extLst>
                    <a:ext uri="{9D8B030D-6E8A-4147-A177-3AD203B41FA5}">
                      <a16:colId xmlns="" xmlns:a16="http://schemas.microsoft.com/office/drawing/2014/main" val="20001"/>
                    </a:ext>
                  </a:extLst>
                </a:gridCol>
              </a:tblGrid>
              <a:tr h="241554">
                <a:tc>
                  <a:txBody>
                    <a:bodyPr/>
                    <a:lstStyle/>
                    <a:p>
                      <a:endParaRPr sz="2000">
                        <a:latin typeface="新宋体"/>
                        <a:cs typeface="新宋体"/>
                      </a:endParaRPr>
                    </a:p>
                  </a:txBody>
                  <a:tcPr marL="0" marR="0" marT="0" marB="0">
                    <a:lnR w="9525">
                      <a:solidFill>
                        <a:srgbClr val="000000"/>
                      </a:solidFill>
                      <a:prstDash val="solid"/>
                    </a:lnR>
                    <a:lnB w="9525">
                      <a:solidFill>
                        <a:srgbClr val="000000"/>
                      </a:solidFill>
                      <a:prstDash val="solid"/>
                    </a:lnB>
                  </a:tcPr>
                </a:tc>
                <a:tc>
                  <a:txBody>
                    <a:bodyPr/>
                    <a:lstStyle/>
                    <a:p>
                      <a:pPr marL="96520">
                        <a:lnSpc>
                          <a:spcPts val="2300"/>
                        </a:lnSpc>
                      </a:pPr>
                      <a:r>
                        <a:rPr sz="2000" b="1" dirty="0">
                          <a:latin typeface="Arial"/>
                          <a:cs typeface="Arial"/>
                        </a:rPr>
                        <a:t>1..1</a:t>
                      </a:r>
                      <a:endParaRPr sz="2000">
                        <a:latin typeface="Arial"/>
                        <a:cs typeface="Arial"/>
                      </a:endParaRPr>
                    </a:p>
                  </a:txBody>
                  <a:tcPr marL="0" marR="0" marT="0" marB="0">
                    <a:lnL w="9525">
                      <a:solidFill>
                        <a:srgbClr val="000000"/>
                      </a:solidFill>
                      <a:prstDash val="solid"/>
                    </a:lnL>
                    <a:lnB w="9525">
                      <a:solidFill>
                        <a:srgbClr val="000000"/>
                      </a:solidFill>
                      <a:prstDash val="solid"/>
                    </a:lnB>
                  </a:tcPr>
                </a:tc>
                <a:extLst>
                  <a:ext uri="{0D108BD9-81ED-4DB2-BD59-A6C34878D82A}">
                    <a16:rowId xmlns="" xmlns:a16="http://schemas.microsoft.com/office/drawing/2014/main" val="10000"/>
                  </a:ext>
                </a:extLst>
              </a:tr>
              <a:tr h="533400">
                <a:tc gridSpan="2">
                  <a:txBody>
                    <a:bodyPr/>
                    <a:lstStyle/>
                    <a:p>
                      <a:pPr marL="209550">
                        <a:lnSpc>
                          <a:spcPct val="100000"/>
                        </a:lnSpc>
                      </a:pPr>
                      <a:r>
                        <a:rPr sz="2000" b="1" spc="5" dirty="0">
                          <a:latin typeface="新宋体"/>
                          <a:cs typeface="新宋体"/>
                        </a:rPr>
                        <a:t>书架</a:t>
                      </a:r>
                      <a:endParaRPr sz="2000">
                        <a:latin typeface="新宋体"/>
                        <a:cs typeface="新宋体"/>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99"/>
                    </a:solidFill>
                  </a:tcPr>
                </a:tc>
                <a:tc hMerge="1">
                  <a:txBody>
                    <a:bodyPr/>
                    <a:lstStyle/>
                    <a:p>
                      <a:endParaRPr/>
                    </a:p>
                  </a:txBody>
                  <a:tcPr marL="0" marR="0" marT="0" marB="0"/>
                </a:tc>
                <a:extLst>
                  <a:ext uri="{0D108BD9-81ED-4DB2-BD59-A6C34878D82A}">
                    <a16:rowId xmlns="" xmlns:a16="http://schemas.microsoft.com/office/drawing/2014/main" val="10001"/>
                  </a:ext>
                </a:extLst>
              </a:tr>
            </a:tbl>
          </a:graphicData>
        </a:graphic>
      </p:graphicFrame>
      <p:sp>
        <p:nvSpPr>
          <p:cNvPr id="34" name="矩形 33">
            <a:extLst>
              <a:ext uri="{FF2B5EF4-FFF2-40B4-BE49-F238E27FC236}">
                <a16:creationId xmlns="" xmlns:a16="http://schemas.microsoft.com/office/drawing/2014/main" id="{D64223FA-8EAD-4C53-A801-493782C17B41}"/>
              </a:ext>
            </a:extLst>
          </p:cNvPr>
          <p:cNvSpPr/>
          <p:nvPr/>
        </p:nvSpPr>
        <p:spPr>
          <a:xfrm>
            <a:off x="241300" y="383633"/>
            <a:ext cx="68580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Arial" panose="020B0604020202020204" pitchFamily="34" charset="0"/>
                <a:ea typeface="Microsoft JhengHei UI" panose="020B0604030504040204" pitchFamily="34" charset="-120"/>
              </a:rPr>
              <a:t>E-R</a:t>
            </a:r>
            <a:r>
              <a:rPr lang="zh-CN" altLang="en-US" sz="2800" b="1" u="dbl" spc="-5" dirty="0">
                <a:solidFill>
                  <a:srgbClr val="000000"/>
                </a:solidFill>
                <a:latin typeface="Arial" panose="020B0604020202020204" pitchFamily="34" charset="0"/>
                <a:ea typeface="Microsoft JhengHei UI" panose="020B0604030504040204" pitchFamily="34" charset="-120"/>
              </a:rPr>
              <a:t>模型</a:t>
            </a:r>
            <a:r>
              <a:rPr lang="en-US" altLang="zh-CN" sz="2800" b="1" u="dbl" spc="-5" dirty="0">
                <a:solidFill>
                  <a:srgbClr val="000000"/>
                </a:solidFill>
                <a:latin typeface="Arial" panose="020B0604020202020204" pitchFamily="34" charset="0"/>
                <a:ea typeface="Microsoft JhengHei UI" panose="020B0604030504040204" pitchFamily="34" charset="-120"/>
              </a:rPr>
              <a:t>—</a:t>
            </a:r>
            <a:r>
              <a:rPr lang="zh-CN" altLang="en-US" sz="2800" b="1" u="dbl" spc="-5" dirty="0">
                <a:solidFill>
                  <a:srgbClr val="000000"/>
                </a:solidFill>
                <a:latin typeface="Arial" panose="020B0604020202020204" pitchFamily="34" charset="0"/>
                <a:ea typeface="Microsoft JhengHei UI" panose="020B0604030504040204" pitchFamily="34" charset="-120"/>
              </a:rPr>
              <a:t>表达方法之</a:t>
            </a:r>
            <a:r>
              <a:rPr lang="en-US" altLang="zh-CN" sz="2800" b="1" u="dbl" spc="-5" dirty="0">
                <a:solidFill>
                  <a:srgbClr val="000000"/>
                </a:solidFill>
                <a:latin typeface="Arial" panose="020B0604020202020204" pitchFamily="34" charset="0"/>
                <a:ea typeface="Microsoft JhengHei UI" panose="020B0604030504040204" pitchFamily="34" charset="-120"/>
              </a:rPr>
              <a:t>Chen</a:t>
            </a:r>
            <a:r>
              <a:rPr lang="zh-CN" altLang="en-US" sz="2800" b="1" u="dbl" spc="-5" dirty="0">
                <a:solidFill>
                  <a:srgbClr val="000000"/>
                </a:solidFill>
                <a:latin typeface="Arial" panose="020B0604020202020204" pitchFamily="34" charset="0"/>
                <a:ea typeface="Microsoft JhengHei UI" panose="020B0604030504040204" pitchFamily="34" charset="-120"/>
              </a:rPr>
              <a:t>方法</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731649" y="2407920"/>
            <a:ext cx="1508760" cy="220980"/>
          </a:xfrm>
          <a:prstGeom prst="rect">
            <a:avLst/>
          </a:prstGeom>
          <a:blipFill>
            <a:blip r:embed="rId2"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 name="object 4"/>
          <p:cNvSpPr/>
          <p:nvPr/>
        </p:nvSpPr>
        <p:spPr>
          <a:xfrm>
            <a:off x="1238135" y="2606039"/>
            <a:ext cx="7593330" cy="3710940"/>
          </a:xfrm>
          <a:prstGeom prst="rect">
            <a:avLst/>
          </a:prstGeom>
          <a:blipFill>
            <a:blip r:embed="rId3"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 name="object 5"/>
          <p:cNvSpPr txBox="1"/>
          <p:nvPr/>
        </p:nvSpPr>
        <p:spPr>
          <a:xfrm>
            <a:off x="1024261" y="1392332"/>
            <a:ext cx="6578600" cy="882293"/>
          </a:xfrm>
          <a:prstGeom prst="rect">
            <a:avLst/>
          </a:prstGeom>
        </p:spPr>
        <p:txBody>
          <a:bodyPr vert="horz" wrap="square" lIns="0" tIns="0" rIns="0" bIns="0" rtlCol="0">
            <a:spAutoFit/>
          </a:bodyPr>
          <a:lstStyle/>
          <a:p>
            <a:pPr marL="12700">
              <a:lnSpc>
                <a:spcPct val="100000"/>
              </a:lnSpc>
            </a:pPr>
            <a:r>
              <a:rPr sz="2400" b="1" spc="-5" dirty="0">
                <a:solidFill>
                  <a:srgbClr val="3333CC"/>
                </a:solidFill>
                <a:latin typeface="Arial" panose="020B0604020202020204" pitchFamily="34" charset="0"/>
                <a:ea typeface="Microsoft JhengHei UI" panose="020B0604030504040204" pitchFamily="34" charset="-120"/>
                <a:cs typeface="Arial"/>
              </a:rPr>
              <a:t>Che</a:t>
            </a:r>
            <a:r>
              <a:rPr sz="2400" b="1" spc="5" dirty="0">
                <a:solidFill>
                  <a:srgbClr val="3333CC"/>
                </a:solidFill>
                <a:latin typeface="Arial" panose="020B0604020202020204" pitchFamily="34" charset="0"/>
                <a:ea typeface="Microsoft JhengHei UI" panose="020B0604030504040204" pitchFamily="34" charset="-120"/>
                <a:cs typeface="Arial"/>
              </a:rPr>
              <a:t>n</a:t>
            </a:r>
            <a:r>
              <a:rPr sz="2400" b="1" dirty="0">
                <a:solidFill>
                  <a:srgbClr val="3333CC"/>
                </a:solidFill>
                <a:latin typeface="Arial" panose="020B0604020202020204" pitchFamily="34" charset="0"/>
                <a:ea typeface="Microsoft JhengHei UI" panose="020B0604030504040204" pitchFamily="34" charset="-120"/>
                <a:cs typeface="微软雅黑"/>
              </a:rPr>
              <a:t>方法示例</a:t>
            </a:r>
            <a:r>
              <a:rPr sz="2400" b="1" dirty="0">
                <a:solidFill>
                  <a:srgbClr val="3333CC"/>
                </a:solidFill>
                <a:latin typeface="Arial" panose="020B0604020202020204" pitchFamily="34" charset="0"/>
                <a:ea typeface="Microsoft JhengHei UI" panose="020B0604030504040204" pitchFamily="34" charset="-120"/>
                <a:cs typeface="Arial"/>
              </a:rPr>
              <a:t>—</a:t>
            </a:r>
            <a:r>
              <a:rPr sz="2400" b="1" dirty="0">
                <a:solidFill>
                  <a:srgbClr val="3333CC"/>
                </a:solidFill>
                <a:latin typeface="Arial" panose="020B0604020202020204" pitchFamily="34" charset="0"/>
                <a:ea typeface="Microsoft JhengHei UI" panose="020B0604030504040204" pitchFamily="34" charset="-120"/>
                <a:cs typeface="微软雅黑"/>
              </a:rPr>
              <a:t>带组合、多值和导出属性的表达</a:t>
            </a:r>
            <a:endParaRPr sz="2400">
              <a:latin typeface="Arial" panose="020B0604020202020204" pitchFamily="34" charset="0"/>
              <a:ea typeface="Microsoft JhengHei UI" panose="020B0604030504040204" pitchFamily="34" charset="-120"/>
              <a:cs typeface="微软雅黑"/>
            </a:endParaRPr>
          </a:p>
          <a:p>
            <a:pPr marL="36195">
              <a:lnSpc>
                <a:spcPct val="100000"/>
              </a:lnSpc>
              <a:spcBef>
                <a:spcPts val="1585"/>
              </a:spcBef>
            </a:pPr>
            <a:r>
              <a:rPr sz="2000" b="1" spc="-5" dirty="0">
                <a:solidFill>
                  <a:srgbClr val="3333CC"/>
                </a:solidFill>
                <a:latin typeface="Arial" panose="020B0604020202020204" pitchFamily="34" charset="0"/>
                <a:ea typeface="Microsoft JhengHei UI" panose="020B0604030504040204" pitchFamily="34" charset="-120"/>
                <a:cs typeface="微软雅黑"/>
              </a:rPr>
              <a:t>示例：客户实体</a:t>
            </a:r>
            <a:r>
              <a:rPr sz="2000" b="1" dirty="0">
                <a:solidFill>
                  <a:srgbClr val="3333CC"/>
                </a:solidFill>
                <a:latin typeface="Arial" panose="020B0604020202020204" pitchFamily="34" charset="0"/>
                <a:ea typeface="Microsoft JhengHei UI" panose="020B0604030504040204" pitchFamily="34" charset="-120"/>
                <a:cs typeface="微软雅黑"/>
              </a:rPr>
              <a:t>的</a:t>
            </a:r>
            <a:r>
              <a:rPr sz="2000" b="1" spc="-10" dirty="0">
                <a:solidFill>
                  <a:srgbClr val="3333CC"/>
                </a:solidFill>
                <a:latin typeface="Arial" panose="020B0604020202020204" pitchFamily="34" charset="0"/>
                <a:ea typeface="Microsoft JhengHei UI" panose="020B0604030504040204" pitchFamily="34" charset="-120"/>
                <a:cs typeface="Arial"/>
              </a:rPr>
              <a:t>E-</a:t>
            </a:r>
            <a:r>
              <a:rPr sz="2000" b="1" spc="-5" dirty="0">
                <a:solidFill>
                  <a:srgbClr val="3333CC"/>
                </a:solidFill>
                <a:latin typeface="Arial" panose="020B0604020202020204" pitchFamily="34" charset="0"/>
                <a:ea typeface="Microsoft JhengHei UI" panose="020B0604030504040204" pitchFamily="34" charset="-120"/>
                <a:cs typeface="Arial"/>
              </a:rPr>
              <a:t>R</a:t>
            </a:r>
            <a:r>
              <a:rPr sz="2000" b="1" spc="5" dirty="0">
                <a:solidFill>
                  <a:srgbClr val="3333CC"/>
                </a:solidFill>
                <a:latin typeface="Arial" panose="020B0604020202020204" pitchFamily="34" charset="0"/>
                <a:ea typeface="Microsoft JhengHei UI" panose="020B0604030504040204" pitchFamily="34" charset="-120"/>
                <a:cs typeface="Arial"/>
              </a:rPr>
              <a:t> </a:t>
            </a:r>
            <a:r>
              <a:rPr sz="2000" b="1" spc="-10" dirty="0">
                <a:solidFill>
                  <a:srgbClr val="3333CC"/>
                </a:solidFill>
                <a:latin typeface="Arial" panose="020B0604020202020204" pitchFamily="34" charset="0"/>
                <a:ea typeface="Microsoft JhengHei UI" panose="020B0604030504040204" pitchFamily="34" charset="-120"/>
                <a:cs typeface="Arial"/>
              </a:rPr>
              <a:t>Diagram</a:t>
            </a:r>
            <a:endParaRPr sz="2000">
              <a:latin typeface="Arial" panose="020B0604020202020204" pitchFamily="34" charset="0"/>
              <a:ea typeface="Microsoft JhengHei UI" panose="020B0604030504040204" pitchFamily="34" charset="-120"/>
              <a:cs typeface="Arial"/>
            </a:endParaRPr>
          </a:p>
        </p:txBody>
      </p:sp>
      <p:sp>
        <p:nvSpPr>
          <p:cNvPr id="10" name="object 10"/>
          <p:cNvSpPr txBox="1">
            <a:spLocks noGrp="1"/>
          </p:cNvSpPr>
          <p:nvPr>
            <p:ph type="title"/>
          </p:nvPr>
        </p:nvSpPr>
        <p:spPr>
          <a:xfrm>
            <a:off x="1048118" y="387604"/>
            <a:ext cx="8597163" cy="338041"/>
          </a:xfrm>
          <a:prstGeom prst="rect">
            <a:avLst/>
          </a:prstGeom>
        </p:spPr>
        <p:txBody>
          <a:bodyPr vert="horz" wrap="square" lIns="0" tIns="0" rIns="0" bIns="0" rtlCol="0">
            <a:spAutoFit/>
          </a:bodyPr>
          <a:lstStyle/>
          <a:p>
            <a:pPr>
              <a:lnSpc>
                <a:spcPct val="119700"/>
              </a:lnSpc>
            </a:pPr>
            <a:r>
              <a:rPr sz="2000" spc="-5" dirty="0">
                <a:solidFill>
                  <a:srgbClr val="FFFFFF"/>
                </a:solidFill>
                <a:latin typeface="Arial" panose="020B0604020202020204" pitchFamily="34" charset="0"/>
                <a:cs typeface="Arial"/>
              </a:rPr>
              <a:t>E-</a:t>
            </a:r>
            <a:r>
              <a:rPr sz="2000" spc="-10" dirty="0">
                <a:solidFill>
                  <a:srgbClr val="FFFFFF"/>
                </a:solidFill>
                <a:latin typeface="Arial" panose="020B0604020202020204" pitchFamily="34" charset="0"/>
                <a:cs typeface="Arial"/>
              </a:rPr>
              <a:t>R</a:t>
            </a:r>
            <a:r>
              <a:rPr sz="2000" spc="-5" dirty="0">
                <a:solidFill>
                  <a:srgbClr val="FFFFFF"/>
                </a:solidFill>
                <a:latin typeface="Arial" panose="020B0604020202020204" pitchFamily="34" charset="0"/>
                <a:cs typeface="华文中宋"/>
              </a:rPr>
              <a:t>模型表达方法之</a:t>
            </a:r>
            <a:r>
              <a:rPr sz="2000" spc="-5" dirty="0">
                <a:solidFill>
                  <a:srgbClr val="FFFFFF"/>
                </a:solidFill>
                <a:latin typeface="Arial" panose="020B0604020202020204" pitchFamily="34" charset="0"/>
                <a:cs typeface="Arial"/>
              </a:rPr>
              <a:t>chen</a:t>
            </a:r>
            <a:r>
              <a:rPr sz="2000" dirty="0">
                <a:solidFill>
                  <a:srgbClr val="FFFFFF"/>
                </a:solidFill>
                <a:latin typeface="Arial" panose="020B0604020202020204" pitchFamily="34" charset="0"/>
                <a:cs typeface="华文中宋"/>
              </a:rPr>
              <a:t>方法 </a:t>
            </a:r>
            <a:r>
              <a:rPr sz="2000" spc="-10" dirty="0">
                <a:solidFill>
                  <a:srgbClr val="FFFFFF"/>
                </a:solidFill>
                <a:latin typeface="Arial" panose="020B0604020202020204" pitchFamily="34" charset="0"/>
                <a:cs typeface="Arial"/>
              </a:rPr>
              <a:t>(4</a:t>
            </a:r>
            <a:r>
              <a:rPr sz="2000" spc="-5" dirty="0">
                <a:solidFill>
                  <a:srgbClr val="FFFFFF"/>
                </a:solidFill>
                <a:latin typeface="Arial" panose="020B0604020202020204" pitchFamily="34" charset="0"/>
                <a:cs typeface="Arial"/>
              </a:rPr>
              <a:t>)</a:t>
            </a:r>
            <a:r>
              <a:rPr sz="2000" spc="-5" dirty="0">
                <a:solidFill>
                  <a:srgbClr val="FFFFFF"/>
                </a:solidFill>
                <a:latin typeface="Arial" panose="020B0604020202020204" pitchFamily="34" charset="0"/>
                <a:cs typeface="华文中宋"/>
              </a:rPr>
              <a:t>示例</a:t>
            </a:r>
            <a:endParaRPr sz="2000">
              <a:latin typeface="Arial" panose="020B0604020202020204" pitchFamily="34" charset="0"/>
              <a:cs typeface="华文中宋"/>
            </a:endParaRPr>
          </a:p>
        </p:txBody>
      </p:sp>
      <p:sp>
        <p:nvSpPr>
          <p:cNvPr id="7" name="矩形 6">
            <a:extLst>
              <a:ext uri="{FF2B5EF4-FFF2-40B4-BE49-F238E27FC236}">
                <a16:creationId xmlns="" xmlns:a16="http://schemas.microsoft.com/office/drawing/2014/main" id="{20A398F8-FDAD-461E-A191-75B7A4C9222B}"/>
              </a:ext>
            </a:extLst>
          </p:cNvPr>
          <p:cNvSpPr/>
          <p:nvPr/>
        </p:nvSpPr>
        <p:spPr>
          <a:xfrm>
            <a:off x="241300" y="383633"/>
            <a:ext cx="68580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Arial" panose="020B0604020202020204" pitchFamily="34" charset="0"/>
                <a:ea typeface="Microsoft JhengHei UI" panose="020B0604030504040204" pitchFamily="34" charset="-120"/>
              </a:rPr>
              <a:t>E-R</a:t>
            </a:r>
            <a:r>
              <a:rPr lang="zh-CN" altLang="en-US" sz="2800" b="1" u="dbl" spc="-5" dirty="0">
                <a:solidFill>
                  <a:srgbClr val="000000"/>
                </a:solidFill>
                <a:latin typeface="Arial" panose="020B0604020202020204" pitchFamily="34" charset="0"/>
                <a:ea typeface="Microsoft JhengHei UI" panose="020B0604030504040204" pitchFamily="34" charset="-120"/>
              </a:rPr>
              <a:t>模型</a:t>
            </a:r>
            <a:r>
              <a:rPr lang="en-US" altLang="zh-CN" sz="2800" b="1" u="dbl" spc="-5" dirty="0">
                <a:solidFill>
                  <a:srgbClr val="000000"/>
                </a:solidFill>
                <a:latin typeface="Arial" panose="020B0604020202020204" pitchFamily="34" charset="0"/>
                <a:ea typeface="Microsoft JhengHei UI" panose="020B0604030504040204" pitchFamily="34" charset="-120"/>
              </a:rPr>
              <a:t>—</a:t>
            </a:r>
            <a:r>
              <a:rPr lang="zh-CN" altLang="en-US" sz="2800" b="1" u="dbl" spc="-5" dirty="0">
                <a:solidFill>
                  <a:srgbClr val="000000"/>
                </a:solidFill>
                <a:latin typeface="Arial" panose="020B0604020202020204" pitchFamily="34" charset="0"/>
                <a:ea typeface="Microsoft JhengHei UI" panose="020B0604030504040204" pitchFamily="34" charset="-120"/>
              </a:rPr>
              <a:t>表达方法之</a:t>
            </a:r>
            <a:r>
              <a:rPr lang="en-US" altLang="zh-CN" sz="2800" b="1" u="dbl" spc="-5" dirty="0">
                <a:solidFill>
                  <a:srgbClr val="000000"/>
                </a:solidFill>
                <a:latin typeface="Arial" panose="020B0604020202020204" pitchFamily="34" charset="0"/>
                <a:ea typeface="Microsoft JhengHei UI" panose="020B0604030504040204" pitchFamily="34" charset="-120"/>
              </a:rPr>
              <a:t>Chen</a:t>
            </a:r>
            <a:r>
              <a:rPr lang="zh-CN" altLang="en-US" sz="2800" b="1" u="dbl" spc="-5" dirty="0">
                <a:solidFill>
                  <a:srgbClr val="000000"/>
                </a:solidFill>
                <a:latin typeface="Arial" panose="020B0604020202020204" pitchFamily="34" charset="0"/>
                <a:ea typeface="Microsoft JhengHei UI" panose="020B0604030504040204" pitchFamily="34" charset="-120"/>
              </a:rPr>
              <a:t>方法</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639709" y="2951226"/>
            <a:ext cx="7348728" cy="1674876"/>
          </a:xfrm>
          <a:prstGeom prst="rect">
            <a:avLst/>
          </a:prstGeom>
          <a:blipFill>
            <a:blip r:embed="rId2"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 name="object 4"/>
          <p:cNvSpPr/>
          <p:nvPr/>
        </p:nvSpPr>
        <p:spPr>
          <a:xfrm>
            <a:off x="2804807" y="4596384"/>
            <a:ext cx="5586984" cy="736092"/>
          </a:xfrm>
          <a:prstGeom prst="rect">
            <a:avLst/>
          </a:prstGeom>
          <a:blipFill>
            <a:blip r:embed="rId3"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 name="object 5"/>
          <p:cNvSpPr txBox="1"/>
          <p:nvPr/>
        </p:nvSpPr>
        <p:spPr>
          <a:xfrm>
            <a:off x="1024261" y="1392332"/>
            <a:ext cx="6578600" cy="818173"/>
          </a:xfrm>
          <a:prstGeom prst="rect">
            <a:avLst/>
          </a:prstGeom>
        </p:spPr>
        <p:txBody>
          <a:bodyPr vert="horz" wrap="square" lIns="0" tIns="0" rIns="0" bIns="0" rtlCol="0">
            <a:spAutoFit/>
          </a:bodyPr>
          <a:lstStyle/>
          <a:p>
            <a:pPr marL="12700">
              <a:lnSpc>
                <a:spcPct val="100000"/>
              </a:lnSpc>
            </a:pPr>
            <a:r>
              <a:rPr sz="2400" b="1" spc="-5" dirty="0">
                <a:solidFill>
                  <a:srgbClr val="3333CC"/>
                </a:solidFill>
                <a:latin typeface="Arial" panose="020B0604020202020204" pitchFamily="34" charset="0"/>
                <a:ea typeface="Microsoft JhengHei UI" panose="020B0604030504040204" pitchFamily="34" charset="-120"/>
                <a:cs typeface="Arial"/>
              </a:rPr>
              <a:t>Che</a:t>
            </a:r>
            <a:r>
              <a:rPr sz="2400" b="1" spc="5" dirty="0">
                <a:solidFill>
                  <a:srgbClr val="3333CC"/>
                </a:solidFill>
                <a:latin typeface="Arial" panose="020B0604020202020204" pitchFamily="34" charset="0"/>
                <a:ea typeface="Microsoft JhengHei UI" panose="020B0604030504040204" pitchFamily="34" charset="-120"/>
                <a:cs typeface="Arial"/>
              </a:rPr>
              <a:t>n</a:t>
            </a:r>
            <a:r>
              <a:rPr sz="2400" b="1" dirty="0">
                <a:solidFill>
                  <a:srgbClr val="3333CC"/>
                </a:solidFill>
                <a:latin typeface="Arial" panose="020B0604020202020204" pitchFamily="34" charset="0"/>
                <a:ea typeface="Microsoft JhengHei UI" panose="020B0604030504040204" pitchFamily="34" charset="-120"/>
                <a:cs typeface="微软雅黑"/>
              </a:rPr>
              <a:t>方法示例</a:t>
            </a:r>
            <a:r>
              <a:rPr sz="2400" b="1" dirty="0">
                <a:solidFill>
                  <a:srgbClr val="3333CC"/>
                </a:solidFill>
                <a:latin typeface="Arial" panose="020B0604020202020204" pitchFamily="34" charset="0"/>
                <a:ea typeface="Microsoft JhengHei UI" panose="020B0604030504040204" pitchFamily="34" charset="-120"/>
                <a:cs typeface="Arial"/>
              </a:rPr>
              <a:t>—</a:t>
            </a:r>
            <a:r>
              <a:rPr sz="2400" b="1" dirty="0">
                <a:solidFill>
                  <a:srgbClr val="3333CC"/>
                </a:solidFill>
                <a:latin typeface="Arial" panose="020B0604020202020204" pitchFamily="34" charset="0"/>
                <a:ea typeface="Microsoft JhengHei UI" panose="020B0604030504040204" pitchFamily="34" charset="-120"/>
                <a:cs typeface="微软雅黑"/>
              </a:rPr>
              <a:t>带组合、多值和导出属性的表达</a:t>
            </a:r>
            <a:endParaRPr sz="2400">
              <a:latin typeface="Arial" panose="020B0604020202020204" pitchFamily="34" charset="0"/>
              <a:ea typeface="Microsoft JhengHei UI" panose="020B0604030504040204" pitchFamily="34" charset="-120"/>
              <a:cs typeface="微软雅黑"/>
            </a:endParaRPr>
          </a:p>
          <a:p>
            <a:pPr marL="22860">
              <a:lnSpc>
                <a:spcPct val="100000"/>
              </a:lnSpc>
              <a:spcBef>
                <a:spcPts val="1095"/>
              </a:spcBef>
            </a:pPr>
            <a:r>
              <a:rPr sz="2000" b="1" spc="-5" dirty="0">
                <a:solidFill>
                  <a:srgbClr val="3333CC"/>
                </a:solidFill>
                <a:latin typeface="Arial" panose="020B0604020202020204" pitchFamily="34" charset="0"/>
                <a:ea typeface="Microsoft JhengHei UI" panose="020B0604030504040204" pitchFamily="34" charset="-120"/>
                <a:cs typeface="微软雅黑"/>
              </a:rPr>
              <a:t>示例：账户管理</a:t>
            </a:r>
            <a:r>
              <a:rPr sz="2000" b="1" dirty="0">
                <a:solidFill>
                  <a:srgbClr val="3333CC"/>
                </a:solidFill>
                <a:latin typeface="Arial" panose="020B0604020202020204" pitchFamily="34" charset="0"/>
                <a:ea typeface="Microsoft JhengHei UI" panose="020B0604030504040204" pitchFamily="34" charset="-120"/>
                <a:cs typeface="微软雅黑"/>
              </a:rPr>
              <a:t>的</a:t>
            </a:r>
            <a:r>
              <a:rPr sz="2000" b="1" spc="-10" dirty="0">
                <a:solidFill>
                  <a:srgbClr val="3333CC"/>
                </a:solidFill>
                <a:latin typeface="Arial" panose="020B0604020202020204" pitchFamily="34" charset="0"/>
                <a:ea typeface="Microsoft JhengHei UI" panose="020B0604030504040204" pitchFamily="34" charset="-120"/>
                <a:cs typeface="Arial"/>
              </a:rPr>
              <a:t>E-</a:t>
            </a:r>
            <a:r>
              <a:rPr sz="2000" b="1" spc="-5" dirty="0">
                <a:solidFill>
                  <a:srgbClr val="3333CC"/>
                </a:solidFill>
                <a:latin typeface="Arial" panose="020B0604020202020204" pitchFamily="34" charset="0"/>
                <a:ea typeface="Microsoft JhengHei UI" panose="020B0604030504040204" pitchFamily="34" charset="-120"/>
                <a:cs typeface="Arial"/>
              </a:rPr>
              <a:t>R</a:t>
            </a:r>
            <a:r>
              <a:rPr sz="2000" b="1" spc="5" dirty="0">
                <a:solidFill>
                  <a:srgbClr val="3333CC"/>
                </a:solidFill>
                <a:latin typeface="Arial" panose="020B0604020202020204" pitchFamily="34" charset="0"/>
                <a:ea typeface="Microsoft JhengHei UI" panose="020B0604030504040204" pitchFamily="34" charset="-120"/>
                <a:cs typeface="Arial"/>
              </a:rPr>
              <a:t> </a:t>
            </a:r>
            <a:r>
              <a:rPr sz="2000" b="1" spc="-10" dirty="0">
                <a:solidFill>
                  <a:srgbClr val="3333CC"/>
                </a:solidFill>
                <a:latin typeface="Arial" panose="020B0604020202020204" pitchFamily="34" charset="0"/>
                <a:ea typeface="Microsoft JhengHei UI" panose="020B0604030504040204" pitchFamily="34" charset="-120"/>
                <a:cs typeface="Arial"/>
              </a:rPr>
              <a:t>Diagram</a:t>
            </a:r>
            <a:endParaRPr sz="2000">
              <a:latin typeface="Arial" panose="020B0604020202020204" pitchFamily="34" charset="0"/>
              <a:ea typeface="Microsoft JhengHei UI" panose="020B0604030504040204" pitchFamily="34" charset="-120"/>
              <a:cs typeface="Arial"/>
            </a:endParaRPr>
          </a:p>
        </p:txBody>
      </p:sp>
      <p:sp>
        <p:nvSpPr>
          <p:cNvPr id="6" name="object 6"/>
          <p:cNvSpPr txBox="1">
            <a:spLocks noGrp="1"/>
          </p:cNvSpPr>
          <p:nvPr>
            <p:ph type="title"/>
          </p:nvPr>
        </p:nvSpPr>
        <p:spPr>
          <a:xfrm>
            <a:off x="1048118" y="387604"/>
            <a:ext cx="8597163" cy="338682"/>
          </a:xfrm>
          <a:prstGeom prst="rect">
            <a:avLst/>
          </a:prstGeom>
        </p:spPr>
        <p:txBody>
          <a:bodyPr vert="horz" wrap="square" lIns="0" tIns="0" rIns="0" bIns="0" rtlCol="0">
            <a:spAutoFit/>
          </a:bodyPr>
          <a:lstStyle/>
          <a:p>
            <a:pPr>
              <a:lnSpc>
                <a:spcPct val="119700"/>
              </a:lnSpc>
            </a:pPr>
            <a:r>
              <a:rPr sz="2000" spc="-5" dirty="0">
                <a:solidFill>
                  <a:srgbClr val="FFFFFF"/>
                </a:solidFill>
                <a:latin typeface="Arial" panose="020B0604020202020204" pitchFamily="34" charset="0"/>
              </a:rPr>
              <a:t>E-</a:t>
            </a:r>
            <a:r>
              <a:rPr sz="2000" spc="-10" dirty="0">
                <a:solidFill>
                  <a:srgbClr val="FFFFFF"/>
                </a:solidFill>
                <a:latin typeface="Arial" panose="020B0604020202020204" pitchFamily="34" charset="0"/>
              </a:rPr>
              <a:t>R</a:t>
            </a:r>
            <a:r>
              <a:rPr sz="2000" spc="-5" dirty="0">
                <a:solidFill>
                  <a:srgbClr val="FFFFFF"/>
                </a:solidFill>
                <a:latin typeface="Arial" panose="020B0604020202020204" pitchFamily="34" charset="0"/>
                <a:cs typeface="华文中宋"/>
              </a:rPr>
              <a:t>模型表达方法之</a:t>
            </a:r>
            <a:r>
              <a:rPr sz="2000" spc="-5" dirty="0">
                <a:solidFill>
                  <a:srgbClr val="FFFFFF"/>
                </a:solidFill>
                <a:latin typeface="Arial" panose="020B0604020202020204" pitchFamily="34" charset="0"/>
              </a:rPr>
              <a:t>chen</a:t>
            </a:r>
            <a:r>
              <a:rPr sz="2000" dirty="0">
                <a:solidFill>
                  <a:srgbClr val="FFFFFF"/>
                </a:solidFill>
                <a:latin typeface="Arial" panose="020B0604020202020204" pitchFamily="34" charset="0"/>
                <a:cs typeface="华文中宋"/>
              </a:rPr>
              <a:t>方法 </a:t>
            </a:r>
            <a:r>
              <a:rPr sz="2000" spc="-10" dirty="0">
                <a:solidFill>
                  <a:srgbClr val="FFFFFF"/>
                </a:solidFill>
                <a:latin typeface="Arial" panose="020B0604020202020204" pitchFamily="34" charset="0"/>
              </a:rPr>
              <a:t>(4</a:t>
            </a:r>
            <a:r>
              <a:rPr sz="2000" spc="-5" dirty="0">
                <a:solidFill>
                  <a:srgbClr val="FFFFFF"/>
                </a:solidFill>
                <a:latin typeface="Arial" panose="020B0604020202020204" pitchFamily="34" charset="0"/>
              </a:rPr>
              <a:t>)</a:t>
            </a:r>
            <a:r>
              <a:rPr sz="2000" spc="-5" dirty="0">
                <a:solidFill>
                  <a:srgbClr val="FFFFFF"/>
                </a:solidFill>
                <a:latin typeface="Arial" panose="020B0604020202020204" pitchFamily="34" charset="0"/>
                <a:cs typeface="华文中宋"/>
              </a:rPr>
              <a:t>示例</a:t>
            </a:r>
            <a:endParaRPr sz="2000">
              <a:latin typeface="Arial" panose="020B0604020202020204" pitchFamily="34" charset="0"/>
              <a:cs typeface="华文中宋"/>
            </a:endParaRPr>
          </a:p>
        </p:txBody>
      </p:sp>
      <p:sp>
        <p:nvSpPr>
          <p:cNvPr id="8" name="矩形 7">
            <a:extLst>
              <a:ext uri="{FF2B5EF4-FFF2-40B4-BE49-F238E27FC236}">
                <a16:creationId xmlns="" xmlns:a16="http://schemas.microsoft.com/office/drawing/2014/main" id="{2B57C9A4-D1D8-4304-BA02-E87C460A0FBC}"/>
              </a:ext>
            </a:extLst>
          </p:cNvPr>
          <p:cNvSpPr/>
          <p:nvPr/>
        </p:nvSpPr>
        <p:spPr>
          <a:xfrm>
            <a:off x="241300" y="383633"/>
            <a:ext cx="68580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Arial" panose="020B0604020202020204" pitchFamily="34" charset="0"/>
                <a:ea typeface="Microsoft JhengHei UI" panose="020B0604030504040204" pitchFamily="34" charset="-120"/>
              </a:rPr>
              <a:t>E-R</a:t>
            </a:r>
            <a:r>
              <a:rPr lang="zh-CN" altLang="en-US" sz="2800" b="1" u="dbl" spc="-5" dirty="0">
                <a:solidFill>
                  <a:srgbClr val="000000"/>
                </a:solidFill>
                <a:latin typeface="Arial" panose="020B0604020202020204" pitchFamily="34" charset="0"/>
                <a:ea typeface="Microsoft JhengHei UI" panose="020B0604030504040204" pitchFamily="34" charset="-120"/>
              </a:rPr>
              <a:t>模型</a:t>
            </a:r>
            <a:r>
              <a:rPr lang="en-US" altLang="zh-CN" sz="2800" b="1" u="dbl" spc="-5" dirty="0">
                <a:solidFill>
                  <a:srgbClr val="000000"/>
                </a:solidFill>
                <a:latin typeface="Arial" panose="020B0604020202020204" pitchFamily="34" charset="0"/>
                <a:ea typeface="Microsoft JhengHei UI" panose="020B0604030504040204" pitchFamily="34" charset="-120"/>
              </a:rPr>
              <a:t>—</a:t>
            </a:r>
            <a:r>
              <a:rPr lang="zh-CN" altLang="en-US" sz="2800" b="1" u="dbl" spc="-5" dirty="0">
                <a:solidFill>
                  <a:srgbClr val="000000"/>
                </a:solidFill>
                <a:latin typeface="Arial" panose="020B0604020202020204" pitchFamily="34" charset="0"/>
                <a:ea typeface="Microsoft JhengHei UI" panose="020B0604030504040204" pitchFamily="34" charset="-120"/>
              </a:rPr>
              <a:t>表达方法之</a:t>
            </a:r>
            <a:r>
              <a:rPr lang="en-US" altLang="zh-CN" sz="2800" b="1" u="dbl" spc="-5" dirty="0">
                <a:solidFill>
                  <a:srgbClr val="000000"/>
                </a:solidFill>
                <a:latin typeface="Arial" panose="020B0604020202020204" pitchFamily="34" charset="0"/>
                <a:ea typeface="Microsoft JhengHei UI" panose="020B0604030504040204" pitchFamily="34" charset="-120"/>
              </a:rPr>
              <a:t>Chen</a:t>
            </a:r>
            <a:r>
              <a:rPr lang="zh-CN" altLang="en-US" sz="2800" b="1" u="dbl" spc="-5" dirty="0">
                <a:solidFill>
                  <a:srgbClr val="000000"/>
                </a:solidFill>
                <a:latin typeface="Arial" panose="020B0604020202020204" pitchFamily="34" charset="0"/>
                <a:ea typeface="Microsoft JhengHei UI" panose="020B0604030504040204" pitchFamily="34" charset="-120"/>
              </a:rPr>
              <a:t>方法</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6835" y="1908933"/>
            <a:ext cx="3651250" cy="307777"/>
          </a:xfrm>
          <a:prstGeom prst="rect">
            <a:avLst/>
          </a:prstGeom>
        </p:spPr>
        <p:txBody>
          <a:bodyPr vert="horz" wrap="square" lIns="0" tIns="0" rIns="0" bIns="0" rtlCol="0">
            <a:spAutoFit/>
          </a:bodyPr>
          <a:lstStyle/>
          <a:p>
            <a:pPr marL="12700">
              <a:lnSpc>
                <a:spcPts val="2380"/>
              </a:lnSpc>
            </a:pPr>
            <a:r>
              <a:rPr sz="2000" b="1" u="sng" spc="-459" dirty="0">
                <a:latin typeface="Arial" panose="020B0604020202020204" pitchFamily="34" charset="0"/>
                <a:ea typeface="Microsoft JhengHei UI" panose="020B0604030504040204" pitchFamily="34" charset="-120"/>
                <a:cs typeface="新宋体"/>
              </a:rPr>
              <a:t> </a:t>
            </a:r>
            <a:r>
              <a:rPr sz="2000" b="1" u="sng" spc="-10" dirty="0">
                <a:latin typeface="Arial" panose="020B0604020202020204" pitchFamily="34" charset="0"/>
                <a:ea typeface="Microsoft JhengHei UI" panose="020B0604030504040204" pitchFamily="34" charset="-120"/>
                <a:cs typeface="新宋体"/>
              </a:rPr>
              <a:t>直线上标记有文字</a:t>
            </a:r>
            <a:r>
              <a:rPr sz="2000" b="1" spc="-10" dirty="0">
                <a:latin typeface="Arial" panose="020B0604020202020204" pitchFamily="34" charset="0"/>
                <a:ea typeface="Microsoft JhengHei UI" panose="020B0604030504040204" pitchFamily="34" charset="-120"/>
                <a:cs typeface="新宋体"/>
              </a:rPr>
              <a:t>：联系的角色</a:t>
            </a:r>
            <a:endParaRPr sz="2000">
              <a:latin typeface="Arial" panose="020B0604020202020204" pitchFamily="34" charset="0"/>
              <a:ea typeface="Microsoft JhengHei UI" panose="020B0604030504040204" pitchFamily="34" charset="-120"/>
              <a:cs typeface="新宋体"/>
            </a:endParaRPr>
          </a:p>
        </p:txBody>
      </p:sp>
      <p:sp>
        <p:nvSpPr>
          <p:cNvPr id="4" name="object 4"/>
          <p:cNvSpPr/>
          <p:nvPr/>
        </p:nvSpPr>
        <p:spPr>
          <a:xfrm>
            <a:off x="5922149" y="2362961"/>
            <a:ext cx="1301496" cy="202692"/>
          </a:xfrm>
          <a:prstGeom prst="rect">
            <a:avLst/>
          </a:prstGeom>
          <a:blipFill>
            <a:blip r:embed="rId2"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 name="object 5"/>
          <p:cNvSpPr/>
          <p:nvPr/>
        </p:nvSpPr>
        <p:spPr>
          <a:xfrm>
            <a:off x="5088521" y="2549651"/>
            <a:ext cx="4009644" cy="1466850"/>
          </a:xfrm>
          <a:prstGeom prst="rect">
            <a:avLst/>
          </a:prstGeom>
          <a:blipFill>
            <a:blip r:embed="rId3"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 name="object 6"/>
          <p:cNvSpPr txBox="1"/>
          <p:nvPr/>
        </p:nvSpPr>
        <p:spPr>
          <a:xfrm>
            <a:off x="5764663" y="1956236"/>
            <a:ext cx="3226435" cy="276999"/>
          </a:xfrm>
          <a:prstGeom prst="rect">
            <a:avLst/>
          </a:prstGeom>
        </p:spPr>
        <p:txBody>
          <a:bodyPr vert="horz" wrap="square" lIns="0" tIns="0" rIns="0" bIns="0" rtlCol="0">
            <a:spAutoFit/>
          </a:bodyPr>
          <a:lstStyle/>
          <a:p>
            <a:pPr marL="12700">
              <a:lnSpc>
                <a:spcPct val="100000"/>
              </a:lnSpc>
            </a:pPr>
            <a:r>
              <a:rPr sz="1800" b="1" dirty="0">
                <a:solidFill>
                  <a:srgbClr val="3333CC"/>
                </a:solidFill>
                <a:latin typeface="Arial" panose="020B0604020202020204" pitchFamily="34" charset="0"/>
                <a:ea typeface="Microsoft JhengHei UI" panose="020B0604030504040204" pitchFamily="34" charset="-120"/>
                <a:cs typeface="微软雅黑"/>
              </a:rPr>
              <a:t>示例：雇员关系的</a:t>
            </a:r>
            <a:r>
              <a:rPr sz="1800" b="1" dirty="0">
                <a:solidFill>
                  <a:srgbClr val="3333CC"/>
                </a:solidFill>
                <a:latin typeface="Arial" panose="020B0604020202020204" pitchFamily="34" charset="0"/>
                <a:ea typeface="Microsoft JhengHei UI" panose="020B0604030504040204" pitchFamily="34" charset="-120"/>
                <a:cs typeface="Arial"/>
              </a:rPr>
              <a:t>E-R</a:t>
            </a:r>
            <a:r>
              <a:rPr sz="1800" b="1" spc="-5" dirty="0">
                <a:solidFill>
                  <a:srgbClr val="3333CC"/>
                </a:solidFill>
                <a:latin typeface="Arial" panose="020B0604020202020204" pitchFamily="34" charset="0"/>
                <a:ea typeface="Microsoft JhengHei UI" panose="020B0604030504040204" pitchFamily="34" charset="-120"/>
                <a:cs typeface="Arial"/>
              </a:rPr>
              <a:t> </a:t>
            </a:r>
            <a:r>
              <a:rPr sz="1800" b="1" dirty="0">
                <a:solidFill>
                  <a:srgbClr val="3333CC"/>
                </a:solidFill>
                <a:latin typeface="Arial" panose="020B0604020202020204" pitchFamily="34" charset="0"/>
                <a:ea typeface="Microsoft JhengHei UI" panose="020B0604030504040204" pitchFamily="34" charset="-120"/>
                <a:cs typeface="Arial"/>
              </a:rPr>
              <a:t>Diagram</a:t>
            </a:r>
            <a:endParaRPr sz="1800">
              <a:latin typeface="Arial" panose="020B0604020202020204" pitchFamily="34" charset="0"/>
              <a:ea typeface="Microsoft JhengHei UI" panose="020B0604030504040204" pitchFamily="34" charset="-120"/>
              <a:cs typeface="Arial"/>
            </a:endParaRPr>
          </a:p>
        </p:txBody>
      </p:sp>
      <p:sp>
        <p:nvSpPr>
          <p:cNvPr id="7" name="object 7"/>
          <p:cNvSpPr/>
          <p:nvPr/>
        </p:nvSpPr>
        <p:spPr>
          <a:xfrm>
            <a:off x="5463425" y="5088635"/>
            <a:ext cx="3936491" cy="1653539"/>
          </a:xfrm>
          <a:prstGeom prst="rect">
            <a:avLst/>
          </a:prstGeom>
          <a:blipFill>
            <a:blip r:embed="rId4"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8" name="object 8"/>
          <p:cNvSpPr/>
          <p:nvPr/>
        </p:nvSpPr>
        <p:spPr>
          <a:xfrm>
            <a:off x="1110119" y="3806190"/>
            <a:ext cx="4206240" cy="1760220"/>
          </a:xfrm>
          <a:prstGeom prst="rect">
            <a:avLst/>
          </a:prstGeom>
          <a:blipFill>
            <a:blip r:embed="rId5"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9" name="object 9"/>
          <p:cNvSpPr txBox="1"/>
          <p:nvPr/>
        </p:nvSpPr>
        <p:spPr>
          <a:xfrm>
            <a:off x="5820289" y="4714676"/>
            <a:ext cx="3683000" cy="276999"/>
          </a:xfrm>
          <a:prstGeom prst="rect">
            <a:avLst/>
          </a:prstGeom>
        </p:spPr>
        <p:txBody>
          <a:bodyPr vert="horz" wrap="square" lIns="0" tIns="0" rIns="0" bIns="0" rtlCol="0">
            <a:spAutoFit/>
          </a:bodyPr>
          <a:lstStyle/>
          <a:p>
            <a:pPr marL="12700">
              <a:lnSpc>
                <a:spcPct val="100000"/>
              </a:lnSpc>
            </a:pPr>
            <a:r>
              <a:rPr sz="1800" b="1" dirty="0">
                <a:solidFill>
                  <a:srgbClr val="3333CC"/>
                </a:solidFill>
                <a:latin typeface="Arial" panose="020B0604020202020204" pitchFamily="34" charset="0"/>
                <a:ea typeface="Microsoft JhengHei UI" panose="020B0604030504040204" pitchFamily="34" charset="-120"/>
                <a:cs typeface="微软雅黑"/>
              </a:rPr>
              <a:t>示例：产品构成关系的</a:t>
            </a:r>
            <a:r>
              <a:rPr sz="1800" b="1" dirty="0">
                <a:solidFill>
                  <a:srgbClr val="3333CC"/>
                </a:solidFill>
                <a:latin typeface="Arial" panose="020B0604020202020204" pitchFamily="34" charset="0"/>
                <a:ea typeface="Microsoft JhengHei UI" panose="020B0604030504040204" pitchFamily="34" charset="-120"/>
                <a:cs typeface="Arial"/>
              </a:rPr>
              <a:t>E-R</a:t>
            </a:r>
            <a:r>
              <a:rPr sz="1800" b="1" spc="-5" dirty="0">
                <a:solidFill>
                  <a:srgbClr val="3333CC"/>
                </a:solidFill>
                <a:latin typeface="Arial" panose="020B0604020202020204" pitchFamily="34" charset="0"/>
                <a:ea typeface="Microsoft JhengHei UI" panose="020B0604030504040204" pitchFamily="34" charset="-120"/>
                <a:cs typeface="Arial"/>
              </a:rPr>
              <a:t> </a:t>
            </a:r>
            <a:r>
              <a:rPr sz="1800" b="1" dirty="0">
                <a:solidFill>
                  <a:srgbClr val="3333CC"/>
                </a:solidFill>
                <a:latin typeface="Arial" panose="020B0604020202020204" pitchFamily="34" charset="0"/>
                <a:ea typeface="Microsoft JhengHei UI" panose="020B0604030504040204" pitchFamily="34" charset="-120"/>
                <a:cs typeface="Arial"/>
              </a:rPr>
              <a:t>Diagram</a:t>
            </a:r>
            <a:endParaRPr sz="1800">
              <a:latin typeface="Arial" panose="020B0604020202020204" pitchFamily="34" charset="0"/>
              <a:ea typeface="Microsoft JhengHei UI" panose="020B0604030504040204" pitchFamily="34" charset="-120"/>
              <a:cs typeface="Arial"/>
            </a:endParaRPr>
          </a:p>
        </p:txBody>
      </p:sp>
      <p:sp>
        <p:nvSpPr>
          <p:cNvPr id="10" name="object 10"/>
          <p:cNvSpPr txBox="1"/>
          <p:nvPr/>
        </p:nvSpPr>
        <p:spPr>
          <a:xfrm>
            <a:off x="1047883" y="1431956"/>
            <a:ext cx="4749800" cy="369332"/>
          </a:xfrm>
          <a:prstGeom prst="rect">
            <a:avLst/>
          </a:prstGeom>
        </p:spPr>
        <p:txBody>
          <a:bodyPr vert="horz" wrap="square" lIns="0" tIns="0" rIns="0" bIns="0" rtlCol="0">
            <a:spAutoFit/>
          </a:bodyPr>
          <a:lstStyle/>
          <a:p>
            <a:pPr marL="12700">
              <a:lnSpc>
                <a:spcPct val="100000"/>
              </a:lnSpc>
            </a:pPr>
            <a:r>
              <a:rPr sz="2400" b="1" spc="-5" dirty="0">
                <a:solidFill>
                  <a:srgbClr val="3333CC"/>
                </a:solidFill>
                <a:latin typeface="Arial" panose="020B0604020202020204" pitchFamily="34" charset="0"/>
                <a:ea typeface="Microsoft JhengHei UI" panose="020B0604030504040204" pitchFamily="34" charset="-120"/>
                <a:cs typeface="Arial"/>
              </a:rPr>
              <a:t>Che</a:t>
            </a:r>
            <a:r>
              <a:rPr sz="2400" b="1" spc="5" dirty="0">
                <a:solidFill>
                  <a:srgbClr val="3333CC"/>
                </a:solidFill>
                <a:latin typeface="Arial" panose="020B0604020202020204" pitchFamily="34" charset="0"/>
                <a:ea typeface="Microsoft JhengHei UI" panose="020B0604030504040204" pitchFamily="34" charset="-120"/>
                <a:cs typeface="Arial"/>
              </a:rPr>
              <a:t>n</a:t>
            </a:r>
            <a:r>
              <a:rPr sz="2400" b="1" dirty="0">
                <a:solidFill>
                  <a:srgbClr val="3333CC"/>
                </a:solidFill>
                <a:latin typeface="Arial" panose="020B0604020202020204" pitchFamily="34" charset="0"/>
                <a:ea typeface="Microsoft JhengHei UI" panose="020B0604030504040204" pitchFamily="34" charset="-120"/>
                <a:cs typeface="微软雅黑"/>
              </a:rPr>
              <a:t>方法示例</a:t>
            </a:r>
            <a:r>
              <a:rPr sz="2400" b="1" dirty="0">
                <a:solidFill>
                  <a:srgbClr val="3333CC"/>
                </a:solidFill>
                <a:latin typeface="Arial" panose="020B0604020202020204" pitchFamily="34" charset="0"/>
                <a:ea typeface="Microsoft JhengHei UI" panose="020B0604030504040204" pitchFamily="34" charset="-120"/>
                <a:cs typeface="Arial"/>
              </a:rPr>
              <a:t>—</a:t>
            </a:r>
            <a:r>
              <a:rPr sz="2400" b="1" dirty="0">
                <a:solidFill>
                  <a:srgbClr val="3333CC"/>
                </a:solidFill>
                <a:latin typeface="Arial" panose="020B0604020202020204" pitchFamily="34" charset="0"/>
                <a:ea typeface="Microsoft JhengHei UI" panose="020B0604030504040204" pitchFamily="34" charset="-120"/>
                <a:cs typeface="微软雅黑"/>
              </a:rPr>
              <a:t>联系的角色的表达</a:t>
            </a:r>
            <a:endParaRPr sz="2400">
              <a:latin typeface="Arial" panose="020B0604020202020204" pitchFamily="34" charset="0"/>
              <a:ea typeface="Microsoft JhengHei UI" panose="020B0604030504040204" pitchFamily="34" charset="-120"/>
              <a:cs typeface="微软雅黑"/>
            </a:endParaRPr>
          </a:p>
        </p:txBody>
      </p:sp>
      <p:sp>
        <p:nvSpPr>
          <p:cNvPr id="11" name="object 11"/>
          <p:cNvSpPr txBox="1"/>
          <p:nvPr/>
        </p:nvSpPr>
        <p:spPr>
          <a:xfrm>
            <a:off x="1317631" y="3462709"/>
            <a:ext cx="3683000" cy="276999"/>
          </a:xfrm>
          <a:prstGeom prst="rect">
            <a:avLst/>
          </a:prstGeom>
        </p:spPr>
        <p:txBody>
          <a:bodyPr vert="horz" wrap="square" lIns="0" tIns="0" rIns="0" bIns="0" rtlCol="0">
            <a:spAutoFit/>
          </a:bodyPr>
          <a:lstStyle/>
          <a:p>
            <a:pPr marL="12700">
              <a:lnSpc>
                <a:spcPct val="100000"/>
              </a:lnSpc>
            </a:pPr>
            <a:r>
              <a:rPr sz="1800" b="1" dirty="0">
                <a:solidFill>
                  <a:srgbClr val="3333CC"/>
                </a:solidFill>
                <a:latin typeface="Arial" panose="020B0604020202020204" pitchFamily="34" charset="0"/>
                <a:ea typeface="Microsoft JhengHei UI" panose="020B0604030504040204" pitchFamily="34" charset="-120"/>
                <a:cs typeface="微软雅黑"/>
              </a:rPr>
              <a:t>示例：组织之间关系的</a:t>
            </a:r>
            <a:r>
              <a:rPr sz="1800" b="1" dirty="0">
                <a:solidFill>
                  <a:srgbClr val="3333CC"/>
                </a:solidFill>
                <a:latin typeface="Arial" panose="020B0604020202020204" pitchFamily="34" charset="0"/>
                <a:ea typeface="Microsoft JhengHei UI" panose="020B0604030504040204" pitchFamily="34" charset="-120"/>
                <a:cs typeface="Arial"/>
              </a:rPr>
              <a:t>E-R</a:t>
            </a:r>
            <a:r>
              <a:rPr sz="1800" b="1" spc="-5" dirty="0">
                <a:solidFill>
                  <a:srgbClr val="3333CC"/>
                </a:solidFill>
                <a:latin typeface="Arial" panose="020B0604020202020204" pitchFamily="34" charset="0"/>
                <a:ea typeface="Microsoft JhengHei UI" panose="020B0604030504040204" pitchFamily="34" charset="-120"/>
                <a:cs typeface="Arial"/>
              </a:rPr>
              <a:t> </a:t>
            </a:r>
            <a:r>
              <a:rPr sz="1800" b="1" dirty="0">
                <a:solidFill>
                  <a:srgbClr val="3333CC"/>
                </a:solidFill>
                <a:latin typeface="Arial" panose="020B0604020202020204" pitchFamily="34" charset="0"/>
                <a:ea typeface="Microsoft JhengHei UI" panose="020B0604030504040204" pitchFamily="34" charset="-120"/>
                <a:cs typeface="Arial"/>
              </a:rPr>
              <a:t>Diagram</a:t>
            </a:r>
            <a:endParaRPr sz="1800">
              <a:latin typeface="Arial" panose="020B0604020202020204" pitchFamily="34" charset="0"/>
              <a:ea typeface="Microsoft JhengHei UI" panose="020B0604030504040204" pitchFamily="34" charset="-120"/>
              <a:cs typeface="Arial"/>
            </a:endParaRPr>
          </a:p>
        </p:txBody>
      </p:sp>
      <p:sp>
        <p:nvSpPr>
          <p:cNvPr id="12" name="object 12"/>
          <p:cNvSpPr txBox="1">
            <a:spLocks noGrp="1"/>
          </p:cNvSpPr>
          <p:nvPr>
            <p:ph type="title"/>
          </p:nvPr>
        </p:nvSpPr>
        <p:spPr>
          <a:xfrm>
            <a:off x="1048118" y="387604"/>
            <a:ext cx="8597163" cy="338041"/>
          </a:xfrm>
          <a:prstGeom prst="rect">
            <a:avLst/>
          </a:prstGeom>
        </p:spPr>
        <p:txBody>
          <a:bodyPr vert="horz" wrap="square" lIns="0" tIns="0" rIns="0" bIns="0" rtlCol="0">
            <a:spAutoFit/>
          </a:bodyPr>
          <a:lstStyle/>
          <a:p>
            <a:pPr>
              <a:lnSpc>
                <a:spcPct val="119700"/>
              </a:lnSpc>
            </a:pPr>
            <a:r>
              <a:rPr sz="2000" spc="-5" dirty="0">
                <a:solidFill>
                  <a:srgbClr val="FFFFFF"/>
                </a:solidFill>
                <a:latin typeface="Arial" panose="020B0604020202020204" pitchFamily="34" charset="0"/>
                <a:cs typeface="Arial"/>
              </a:rPr>
              <a:t>E-</a:t>
            </a:r>
            <a:r>
              <a:rPr sz="2000" spc="-10" dirty="0">
                <a:solidFill>
                  <a:srgbClr val="FFFFFF"/>
                </a:solidFill>
                <a:latin typeface="Arial" panose="020B0604020202020204" pitchFamily="34" charset="0"/>
                <a:cs typeface="Arial"/>
              </a:rPr>
              <a:t>R</a:t>
            </a:r>
            <a:r>
              <a:rPr sz="2000" spc="-5" dirty="0">
                <a:solidFill>
                  <a:srgbClr val="FFFFFF"/>
                </a:solidFill>
                <a:latin typeface="Arial" panose="020B0604020202020204" pitchFamily="34" charset="0"/>
                <a:cs typeface="华文中宋"/>
              </a:rPr>
              <a:t>模型表达方法之</a:t>
            </a:r>
            <a:r>
              <a:rPr sz="2000" spc="-5" dirty="0">
                <a:solidFill>
                  <a:srgbClr val="FFFFFF"/>
                </a:solidFill>
                <a:latin typeface="Arial" panose="020B0604020202020204" pitchFamily="34" charset="0"/>
                <a:cs typeface="Arial"/>
              </a:rPr>
              <a:t>chen</a:t>
            </a:r>
            <a:r>
              <a:rPr sz="2000" dirty="0">
                <a:solidFill>
                  <a:srgbClr val="FFFFFF"/>
                </a:solidFill>
                <a:latin typeface="Arial" panose="020B0604020202020204" pitchFamily="34" charset="0"/>
                <a:cs typeface="华文中宋"/>
              </a:rPr>
              <a:t>方法 </a:t>
            </a:r>
            <a:r>
              <a:rPr sz="2000" spc="-10" dirty="0">
                <a:solidFill>
                  <a:srgbClr val="FFFFFF"/>
                </a:solidFill>
                <a:latin typeface="Arial" panose="020B0604020202020204" pitchFamily="34" charset="0"/>
                <a:cs typeface="Arial"/>
              </a:rPr>
              <a:t>(4</a:t>
            </a:r>
            <a:r>
              <a:rPr sz="2000" spc="-5" dirty="0">
                <a:solidFill>
                  <a:srgbClr val="FFFFFF"/>
                </a:solidFill>
                <a:latin typeface="Arial" panose="020B0604020202020204" pitchFamily="34" charset="0"/>
                <a:cs typeface="Arial"/>
              </a:rPr>
              <a:t>)</a:t>
            </a:r>
            <a:r>
              <a:rPr sz="2000" spc="-5" dirty="0">
                <a:solidFill>
                  <a:srgbClr val="FFFFFF"/>
                </a:solidFill>
                <a:latin typeface="Arial" panose="020B0604020202020204" pitchFamily="34" charset="0"/>
                <a:cs typeface="华文中宋"/>
              </a:rPr>
              <a:t>示例</a:t>
            </a:r>
            <a:endParaRPr sz="2000">
              <a:latin typeface="Arial" panose="020B0604020202020204" pitchFamily="34" charset="0"/>
              <a:cs typeface="华文中宋"/>
            </a:endParaRPr>
          </a:p>
        </p:txBody>
      </p:sp>
      <p:sp>
        <p:nvSpPr>
          <p:cNvPr id="14" name="矩形 13">
            <a:extLst>
              <a:ext uri="{FF2B5EF4-FFF2-40B4-BE49-F238E27FC236}">
                <a16:creationId xmlns="" xmlns:a16="http://schemas.microsoft.com/office/drawing/2014/main" id="{65CBC2D3-ECF0-4095-9C02-3CB28D173B04}"/>
              </a:ext>
            </a:extLst>
          </p:cNvPr>
          <p:cNvSpPr/>
          <p:nvPr/>
        </p:nvSpPr>
        <p:spPr>
          <a:xfrm>
            <a:off x="241300" y="383633"/>
            <a:ext cx="68580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Arial" panose="020B0604020202020204" pitchFamily="34" charset="0"/>
                <a:ea typeface="Microsoft JhengHei UI" panose="020B0604030504040204" pitchFamily="34" charset="-120"/>
              </a:rPr>
              <a:t>E-R</a:t>
            </a:r>
            <a:r>
              <a:rPr lang="zh-CN" altLang="en-US" sz="2800" b="1" u="dbl" spc="-5" dirty="0">
                <a:solidFill>
                  <a:srgbClr val="000000"/>
                </a:solidFill>
                <a:latin typeface="Arial" panose="020B0604020202020204" pitchFamily="34" charset="0"/>
                <a:ea typeface="Microsoft JhengHei UI" panose="020B0604030504040204" pitchFamily="34" charset="-120"/>
              </a:rPr>
              <a:t>模型</a:t>
            </a:r>
            <a:r>
              <a:rPr lang="en-US" altLang="zh-CN" sz="2800" b="1" u="dbl" spc="-5" dirty="0">
                <a:solidFill>
                  <a:srgbClr val="000000"/>
                </a:solidFill>
                <a:latin typeface="Arial" panose="020B0604020202020204" pitchFamily="34" charset="0"/>
                <a:ea typeface="Microsoft JhengHei UI" panose="020B0604030504040204" pitchFamily="34" charset="-120"/>
              </a:rPr>
              <a:t>—</a:t>
            </a:r>
            <a:r>
              <a:rPr lang="zh-CN" altLang="en-US" sz="2800" b="1" u="dbl" spc="-5" dirty="0">
                <a:solidFill>
                  <a:srgbClr val="000000"/>
                </a:solidFill>
                <a:latin typeface="Arial" panose="020B0604020202020204" pitchFamily="34" charset="0"/>
                <a:ea typeface="Microsoft JhengHei UI" panose="020B0604030504040204" pitchFamily="34" charset="-120"/>
              </a:rPr>
              <a:t>表达方法之</a:t>
            </a:r>
            <a:r>
              <a:rPr lang="en-US" altLang="zh-CN" sz="2800" b="1" u="dbl" spc="-5" dirty="0">
                <a:solidFill>
                  <a:srgbClr val="000000"/>
                </a:solidFill>
                <a:latin typeface="Arial" panose="020B0604020202020204" pitchFamily="34" charset="0"/>
                <a:ea typeface="Microsoft JhengHei UI" panose="020B0604030504040204" pitchFamily="34" charset="-120"/>
              </a:rPr>
              <a:t>Chen</a:t>
            </a:r>
            <a:r>
              <a:rPr lang="zh-CN" altLang="en-US" sz="2800" b="1" u="dbl" spc="-5" dirty="0">
                <a:solidFill>
                  <a:srgbClr val="000000"/>
                </a:solidFill>
                <a:latin typeface="Arial" panose="020B0604020202020204" pitchFamily="34" charset="0"/>
                <a:ea typeface="Microsoft JhengHei UI" panose="020B0604030504040204" pitchFamily="34" charset="-120"/>
              </a:rPr>
              <a:t>方法</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811659" y="2293620"/>
            <a:ext cx="3752850" cy="771905"/>
          </a:xfrm>
          <a:prstGeom prst="rect">
            <a:avLst/>
          </a:prstGeom>
          <a:blipFill>
            <a:blip r:embed="rId2"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 name="object 4"/>
          <p:cNvSpPr/>
          <p:nvPr/>
        </p:nvSpPr>
        <p:spPr>
          <a:xfrm>
            <a:off x="5807087" y="2289048"/>
            <a:ext cx="3762375" cy="781050"/>
          </a:xfrm>
          <a:custGeom>
            <a:avLst/>
            <a:gdLst/>
            <a:ahLst/>
            <a:cxnLst/>
            <a:rect l="l" t="t" r="r" b="b"/>
            <a:pathLst>
              <a:path w="3762375" h="781050">
                <a:moveTo>
                  <a:pt x="0" y="0"/>
                </a:moveTo>
                <a:lnTo>
                  <a:pt x="3761994" y="0"/>
                </a:lnTo>
                <a:lnTo>
                  <a:pt x="3761994" y="781050"/>
                </a:lnTo>
                <a:lnTo>
                  <a:pt x="0" y="781050"/>
                </a:lnTo>
                <a:lnTo>
                  <a:pt x="0" y="0"/>
                </a:lnTo>
                <a:close/>
              </a:path>
            </a:pathLst>
          </a:custGeom>
          <a:ln w="9525">
            <a:solidFill>
              <a:srgbClr val="000000"/>
            </a:solidFill>
            <a:prstDash val="dash"/>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9" name="object 9"/>
          <p:cNvSpPr/>
          <p:nvPr/>
        </p:nvSpPr>
        <p:spPr>
          <a:xfrm>
            <a:off x="1135265" y="3255264"/>
            <a:ext cx="4443984" cy="1563624"/>
          </a:xfrm>
          <a:prstGeom prst="rect">
            <a:avLst/>
          </a:prstGeom>
          <a:blipFill>
            <a:blip r:embed="rId3"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0" name="object 10"/>
          <p:cNvSpPr/>
          <p:nvPr/>
        </p:nvSpPr>
        <p:spPr>
          <a:xfrm>
            <a:off x="2854337" y="4791455"/>
            <a:ext cx="1042416" cy="338327"/>
          </a:xfrm>
          <a:prstGeom prst="rect">
            <a:avLst/>
          </a:prstGeom>
          <a:blipFill>
            <a:blip r:embed="rId4"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1" name="object 11"/>
          <p:cNvSpPr/>
          <p:nvPr/>
        </p:nvSpPr>
        <p:spPr>
          <a:xfrm>
            <a:off x="2479433" y="5102352"/>
            <a:ext cx="1755648" cy="768095"/>
          </a:xfrm>
          <a:prstGeom prst="rect">
            <a:avLst/>
          </a:prstGeom>
          <a:blipFill>
            <a:blip r:embed="rId5"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2" name="object 12"/>
          <p:cNvSpPr txBox="1"/>
          <p:nvPr/>
        </p:nvSpPr>
        <p:spPr>
          <a:xfrm>
            <a:off x="1047883" y="1431956"/>
            <a:ext cx="5054600" cy="838691"/>
          </a:xfrm>
          <a:prstGeom prst="rect">
            <a:avLst/>
          </a:prstGeom>
        </p:spPr>
        <p:txBody>
          <a:bodyPr vert="horz" wrap="square" lIns="0" tIns="0" rIns="0" bIns="0" rtlCol="0">
            <a:spAutoFit/>
          </a:bodyPr>
          <a:lstStyle/>
          <a:p>
            <a:pPr marL="12700">
              <a:lnSpc>
                <a:spcPct val="100000"/>
              </a:lnSpc>
            </a:pPr>
            <a:r>
              <a:rPr sz="2400" b="1" spc="-5" dirty="0">
                <a:solidFill>
                  <a:srgbClr val="3333CC"/>
                </a:solidFill>
                <a:latin typeface="Arial" panose="020B0604020202020204" pitchFamily="34" charset="0"/>
                <a:ea typeface="Microsoft JhengHei UI" panose="020B0604030504040204" pitchFamily="34" charset="-120"/>
                <a:cs typeface="Arial"/>
              </a:rPr>
              <a:t>Che</a:t>
            </a:r>
            <a:r>
              <a:rPr sz="2400" b="1" spc="5" dirty="0">
                <a:solidFill>
                  <a:srgbClr val="3333CC"/>
                </a:solidFill>
                <a:latin typeface="Arial" panose="020B0604020202020204" pitchFamily="34" charset="0"/>
                <a:ea typeface="Microsoft JhengHei UI" panose="020B0604030504040204" pitchFamily="34" charset="-120"/>
                <a:cs typeface="Arial"/>
              </a:rPr>
              <a:t>n</a:t>
            </a:r>
            <a:r>
              <a:rPr sz="2400" b="1" dirty="0">
                <a:solidFill>
                  <a:srgbClr val="3333CC"/>
                </a:solidFill>
                <a:latin typeface="Arial" panose="020B0604020202020204" pitchFamily="34" charset="0"/>
                <a:ea typeface="Microsoft JhengHei UI" panose="020B0604030504040204" pitchFamily="34" charset="-120"/>
                <a:cs typeface="微软雅黑"/>
              </a:rPr>
              <a:t>方法示例</a:t>
            </a:r>
            <a:r>
              <a:rPr sz="2400" b="1" dirty="0">
                <a:solidFill>
                  <a:srgbClr val="3333CC"/>
                </a:solidFill>
                <a:latin typeface="Arial" panose="020B0604020202020204" pitchFamily="34" charset="0"/>
                <a:ea typeface="Microsoft JhengHei UI" panose="020B0604030504040204" pitchFamily="34" charset="-120"/>
                <a:cs typeface="Arial"/>
              </a:rPr>
              <a:t>—</a:t>
            </a:r>
            <a:r>
              <a:rPr sz="2400" b="1" dirty="0">
                <a:solidFill>
                  <a:srgbClr val="3333CC"/>
                </a:solidFill>
                <a:latin typeface="Arial" panose="020B0604020202020204" pitchFamily="34" charset="0"/>
                <a:ea typeface="Microsoft JhengHei UI" panose="020B0604030504040204" pitchFamily="34" charset="-120"/>
                <a:cs typeface="微软雅黑"/>
              </a:rPr>
              <a:t>参与联系基数的表达</a:t>
            </a:r>
            <a:endParaRPr sz="2400" dirty="0">
              <a:latin typeface="Arial" panose="020B0604020202020204" pitchFamily="34" charset="0"/>
              <a:ea typeface="Microsoft JhengHei UI" panose="020B0604030504040204" pitchFamily="34" charset="-120"/>
              <a:cs typeface="微软雅黑"/>
            </a:endParaRPr>
          </a:p>
          <a:p>
            <a:pPr marL="45720">
              <a:lnSpc>
                <a:spcPct val="100000"/>
              </a:lnSpc>
              <a:spcBef>
                <a:spcPts val="1520"/>
              </a:spcBef>
            </a:pPr>
            <a:r>
              <a:rPr sz="1800" b="1" dirty="0">
                <a:solidFill>
                  <a:srgbClr val="3333CC"/>
                </a:solidFill>
                <a:latin typeface="Arial" panose="020B0604020202020204" pitchFamily="34" charset="0"/>
                <a:ea typeface="Microsoft JhengHei UI" panose="020B0604030504040204" pitchFamily="34" charset="-120"/>
                <a:cs typeface="微软雅黑"/>
              </a:rPr>
              <a:t>示例：客户</a:t>
            </a:r>
            <a:r>
              <a:rPr sz="1800" b="1" dirty="0">
                <a:solidFill>
                  <a:srgbClr val="3333CC"/>
                </a:solidFill>
                <a:latin typeface="Arial" panose="020B0604020202020204" pitchFamily="34" charset="0"/>
                <a:ea typeface="Microsoft JhengHei UI" panose="020B0604030504040204" pitchFamily="34" charset="-120"/>
                <a:cs typeface="Arial"/>
              </a:rPr>
              <a:t>-</a:t>
            </a:r>
            <a:r>
              <a:rPr sz="1800" b="1" dirty="0">
                <a:solidFill>
                  <a:srgbClr val="3333CC"/>
                </a:solidFill>
                <a:latin typeface="Arial" panose="020B0604020202020204" pitchFamily="34" charset="0"/>
                <a:ea typeface="Microsoft JhengHei UI" panose="020B0604030504040204" pitchFamily="34" charset="-120"/>
                <a:cs typeface="微软雅黑"/>
              </a:rPr>
              <a:t>产品折扣关系的</a:t>
            </a:r>
            <a:r>
              <a:rPr sz="1800" b="1" dirty="0">
                <a:solidFill>
                  <a:srgbClr val="3333CC"/>
                </a:solidFill>
                <a:latin typeface="Arial" panose="020B0604020202020204" pitchFamily="34" charset="0"/>
                <a:ea typeface="Microsoft JhengHei UI" panose="020B0604030504040204" pitchFamily="34" charset="-120"/>
                <a:cs typeface="Arial"/>
              </a:rPr>
              <a:t>E-R</a:t>
            </a:r>
            <a:r>
              <a:rPr sz="1800" b="1" spc="-5" dirty="0">
                <a:solidFill>
                  <a:srgbClr val="3333CC"/>
                </a:solidFill>
                <a:latin typeface="Arial" panose="020B0604020202020204" pitchFamily="34" charset="0"/>
                <a:ea typeface="Microsoft JhengHei UI" panose="020B0604030504040204" pitchFamily="34" charset="-120"/>
                <a:cs typeface="Arial"/>
              </a:rPr>
              <a:t> </a:t>
            </a:r>
            <a:r>
              <a:rPr sz="1800" b="1" dirty="0">
                <a:solidFill>
                  <a:srgbClr val="3333CC"/>
                </a:solidFill>
                <a:latin typeface="Arial" panose="020B0604020202020204" pitchFamily="34" charset="0"/>
                <a:ea typeface="Microsoft JhengHei UI" panose="020B0604030504040204" pitchFamily="34" charset="-120"/>
                <a:cs typeface="Arial"/>
              </a:rPr>
              <a:t>Diagram</a:t>
            </a:r>
            <a:endParaRPr sz="1800" dirty="0">
              <a:latin typeface="Arial" panose="020B0604020202020204" pitchFamily="34" charset="0"/>
              <a:ea typeface="Microsoft JhengHei UI" panose="020B0604030504040204" pitchFamily="34" charset="-120"/>
              <a:cs typeface="Arial"/>
            </a:endParaRPr>
          </a:p>
        </p:txBody>
      </p:sp>
      <p:sp>
        <p:nvSpPr>
          <p:cNvPr id="13" name="object 13"/>
          <p:cNvSpPr txBox="1">
            <a:spLocks noGrp="1"/>
          </p:cNvSpPr>
          <p:nvPr>
            <p:ph type="title"/>
          </p:nvPr>
        </p:nvSpPr>
        <p:spPr>
          <a:xfrm>
            <a:off x="1048118" y="387604"/>
            <a:ext cx="8597163" cy="338682"/>
          </a:xfrm>
          <a:prstGeom prst="rect">
            <a:avLst/>
          </a:prstGeom>
        </p:spPr>
        <p:txBody>
          <a:bodyPr vert="horz" wrap="square" lIns="0" tIns="0" rIns="0" bIns="0" rtlCol="0">
            <a:spAutoFit/>
          </a:bodyPr>
          <a:lstStyle/>
          <a:p>
            <a:pPr>
              <a:lnSpc>
                <a:spcPct val="119700"/>
              </a:lnSpc>
            </a:pPr>
            <a:r>
              <a:rPr sz="2000" spc="-5" dirty="0">
                <a:solidFill>
                  <a:srgbClr val="FFFFFF"/>
                </a:solidFill>
                <a:latin typeface="Arial" panose="020B0604020202020204" pitchFamily="34" charset="0"/>
              </a:rPr>
              <a:t>E-</a:t>
            </a:r>
            <a:r>
              <a:rPr sz="2000" spc="-10" dirty="0">
                <a:solidFill>
                  <a:srgbClr val="FFFFFF"/>
                </a:solidFill>
                <a:latin typeface="Arial" panose="020B0604020202020204" pitchFamily="34" charset="0"/>
              </a:rPr>
              <a:t>R</a:t>
            </a:r>
            <a:r>
              <a:rPr sz="2000" spc="-5" dirty="0">
                <a:solidFill>
                  <a:srgbClr val="FFFFFF"/>
                </a:solidFill>
                <a:latin typeface="Arial" panose="020B0604020202020204" pitchFamily="34" charset="0"/>
                <a:cs typeface="华文中宋"/>
              </a:rPr>
              <a:t>模型表达方法之</a:t>
            </a:r>
            <a:r>
              <a:rPr sz="2000" spc="-5" dirty="0">
                <a:solidFill>
                  <a:srgbClr val="FFFFFF"/>
                </a:solidFill>
                <a:latin typeface="Arial" panose="020B0604020202020204" pitchFamily="34" charset="0"/>
              </a:rPr>
              <a:t>chen</a:t>
            </a:r>
            <a:r>
              <a:rPr sz="2000" dirty="0">
                <a:solidFill>
                  <a:srgbClr val="FFFFFF"/>
                </a:solidFill>
                <a:latin typeface="Arial" panose="020B0604020202020204" pitchFamily="34" charset="0"/>
                <a:cs typeface="华文中宋"/>
              </a:rPr>
              <a:t>方法 </a:t>
            </a:r>
            <a:r>
              <a:rPr sz="2000" spc="-10" dirty="0">
                <a:solidFill>
                  <a:srgbClr val="FFFFFF"/>
                </a:solidFill>
                <a:latin typeface="Arial" panose="020B0604020202020204" pitchFamily="34" charset="0"/>
              </a:rPr>
              <a:t>(4</a:t>
            </a:r>
            <a:r>
              <a:rPr sz="2000" spc="-5" dirty="0">
                <a:solidFill>
                  <a:srgbClr val="FFFFFF"/>
                </a:solidFill>
                <a:latin typeface="Arial" panose="020B0604020202020204" pitchFamily="34" charset="0"/>
              </a:rPr>
              <a:t>)</a:t>
            </a:r>
            <a:r>
              <a:rPr sz="2000" spc="-5" dirty="0">
                <a:solidFill>
                  <a:srgbClr val="FFFFFF"/>
                </a:solidFill>
                <a:latin typeface="Arial" panose="020B0604020202020204" pitchFamily="34" charset="0"/>
                <a:cs typeface="华文中宋"/>
              </a:rPr>
              <a:t>示例</a:t>
            </a:r>
            <a:endParaRPr sz="2000">
              <a:latin typeface="Arial" panose="020B0604020202020204" pitchFamily="34" charset="0"/>
              <a:cs typeface="华文中宋"/>
            </a:endParaRPr>
          </a:p>
        </p:txBody>
      </p:sp>
      <p:sp>
        <p:nvSpPr>
          <p:cNvPr id="15" name="矩形 14">
            <a:extLst>
              <a:ext uri="{FF2B5EF4-FFF2-40B4-BE49-F238E27FC236}">
                <a16:creationId xmlns="" xmlns:a16="http://schemas.microsoft.com/office/drawing/2014/main" id="{88F74994-4D6B-4C64-9691-CFE5B0F86C5F}"/>
              </a:ext>
            </a:extLst>
          </p:cNvPr>
          <p:cNvSpPr/>
          <p:nvPr/>
        </p:nvSpPr>
        <p:spPr>
          <a:xfrm>
            <a:off x="241300" y="383633"/>
            <a:ext cx="68580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Arial" panose="020B0604020202020204" pitchFamily="34" charset="0"/>
                <a:ea typeface="Microsoft JhengHei UI" panose="020B0604030504040204" pitchFamily="34" charset="-120"/>
              </a:rPr>
              <a:t>E-R</a:t>
            </a:r>
            <a:r>
              <a:rPr lang="zh-CN" altLang="en-US" sz="2800" b="1" u="dbl" spc="-5" dirty="0">
                <a:solidFill>
                  <a:srgbClr val="000000"/>
                </a:solidFill>
                <a:latin typeface="Arial" panose="020B0604020202020204" pitchFamily="34" charset="0"/>
                <a:ea typeface="Microsoft JhengHei UI" panose="020B0604030504040204" pitchFamily="34" charset="-120"/>
              </a:rPr>
              <a:t>模型</a:t>
            </a:r>
            <a:r>
              <a:rPr lang="en-US" altLang="zh-CN" sz="2800" b="1" u="dbl" spc="-5" dirty="0">
                <a:solidFill>
                  <a:srgbClr val="000000"/>
                </a:solidFill>
                <a:latin typeface="Arial" panose="020B0604020202020204" pitchFamily="34" charset="0"/>
                <a:ea typeface="Microsoft JhengHei UI" panose="020B0604030504040204" pitchFamily="34" charset="-120"/>
              </a:rPr>
              <a:t>—</a:t>
            </a:r>
            <a:r>
              <a:rPr lang="zh-CN" altLang="en-US" sz="2800" b="1" u="dbl" spc="-5" dirty="0">
                <a:solidFill>
                  <a:srgbClr val="000000"/>
                </a:solidFill>
                <a:latin typeface="Arial" panose="020B0604020202020204" pitchFamily="34" charset="0"/>
                <a:ea typeface="Microsoft JhengHei UI" panose="020B0604030504040204" pitchFamily="34" charset="-120"/>
              </a:rPr>
              <a:t>表达方法之</a:t>
            </a:r>
            <a:r>
              <a:rPr lang="en-US" altLang="zh-CN" sz="2800" b="1" u="dbl" spc="-5" dirty="0">
                <a:solidFill>
                  <a:srgbClr val="000000"/>
                </a:solidFill>
                <a:latin typeface="Arial" panose="020B0604020202020204" pitchFamily="34" charset="0"/>
                <a:ea typeface="Microsoft JhengHei UI" panose="020B0604030504040204" pitchFamily="34" charset="-120"/>
              </a:rPr>
              <a:t>Chen</a:t>
            </a:r>
            <a:r>
              <a:rPr lang="zh-CN" altLang="en-US" sz="2800" b="1" u="dbl" spc="-5" dirty="0">
                <a:solidFill>
                  <a:srgbClr val="000000"/>
                </a:solidFill>
                <a:latin typeface="Arial" panose="020B0604020202020204" pitchFamily="34" charset="0"/>
                <a:ea typeface="Microsoft JhengHei UI" panose="020B0604030504040204" pitchFamily="34" charset="-120"/>
              </a:rPr>
              <a:t>方法</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753491" y="4440173"/>
            <a:ext cx="1510030" cy="1084580"/>
          </a:xfrm>
          <a:custGeom>
            <a:avLst/>
            <a:gdLst/>
            <a:ahLst/>
            <a:cxnLst/>
            <a:rect l="l" t="t" r="r" b="b"/>
            <a:pathLst>
              <a:path w="1510029" h="1084579">
                <a:moveTo>
                  <a:pt x="1509521" y="541781"/>
                </a:moveTo>
                <a:lnTo>
                  <a:pt x="1507022" y="497313"/>
                </a:lnTo>
                <a:lnTo>
                  <a:pt x="1499652" y="453841"/>
                </a:lnTo>
                <a:lnTo>
                  <a:pt x="1487605" y="411504"/>
                </a:lnTo>
                <a:lnTo>
                  <a:pt x="1471074" y="370441"/>
                </a:lnTo>
                <a:lnTo>
                  <a:pt x="1450252" y="330791"/>
                </a:lnTo>
                <a:lnTo>
                  <a:pt x="1425333" y="292692"/>
                </a:lnTo>
                <a:lnTo>
                  <a:pt x="1396509" y="256284"/>
                </a:lnTo>
                <a:lnTo>
                  <a:pt x="1363973" y="221705"/>
                </a:lnTo>
                <a:lnTo>
                  <a:pt x="1327920" y="189094"/>
                </a:lnTo>
                <a:lnTo>
                  <a:pt x="1288541" y="158591"/>
                </a:lnTo>
                <a:lnTo>
                  <a:pt x="1246031" y="130333"/>
                </a:lnTo>
                <a:lnTo>
                  <a:pt x="1200582" y="104461"/>
                </a:lnTo>
                <a:lnTo>
                  <a:pt x="1152388" y="81112"/>
                </a:lnTo>
                <a:lnTo>
                  <a:pt x="1101641" y="60425"/>
                </a:lnTo>
                <a:lnTo>
                  <a:pt x="1048535" y="42541"/>
                </a:lnTo>
                <a:lnTo>
                  <a:pt x="993263" y="27596"/>
                </a:lnTo>
                <a:lnTo>
                  <a:pt x="936019" y="15731"/>
                </a:lnTo>
                <a:lnTo>
                  <a:pt x="876994" y="7084"/>
                </a:lnTo>
                <a:lnTo>
                  <a:pt x="816384" y="1794"/>
                </a:lnTo>
                <a:lnTo>
                  <a:pt x="754379" y="0"/>
                </a:lnTo>
                <a:lnTo>
                  <a:pt x="692484" y="1794"/>
                </a:lnTo>
                <a:lnTo>
                  <a:pt x="631971" y="7084"/>
                </a:lnTo>
                <a:lnTo>
                  <a:pt x="573034" y="15731"/>
                </a:lnTo>
                <a:lnTo>
                  <a:pt x="515867" y="27596"/>
                </a:lnTo>
                <a:lnTo>
                  <a:pt x="460664" y="42541"/>
                </a:lnTo>
                <a:lnTo>
                  <a:pt x="407618" y="60425"/>
                </a:lnTo>
                <a:lnTo>
                  <a:pt x="356924" y="81112"/>
                </a:lnTo>
                <a:lnTo>
                  <a:pt x="308774" y="104461"/>
                </a:lnTo>
                <a:lnTo>
                  <a:pt x="263363" y="130333"/>
                </a:lnTo>
                <a:lnTo>
                  <a:pt x="220884" y="158591"/>
                </a:lnTo>
                <a:lnTo>
                  <a:pt x="181532" y="189094"/>
                </a:lnTo>
                <a:lnTo>
                  <a:pt x="145499" y="221705"/>
                </a:lnTo>
                <a:lnTo>
                  <a:pt x="112980" y="256284"/>
                </a:lnTo>
                <a:lnTo>
                  <a:pt x="84168" y="292692"/>
                </a:lnTo>
                <a:lnTo>
                  <a:pt x="59257" y="330791"/>
                </a:lnTo>
                <a:lnTo>
                  <a:pt x="38441" y="370441"/>
                </a:lnTo>
                <a:lnTo>
                  <a:pt x="21913" y="411504"/>
                </a:lnTo>
                <a:lnTo>
                  <a:pt x="9868" y="453841"/>
                </a:lnTo>
                <a:lnTo>
                  <a:pt x="2499" y="497313"/>
                </a:lnTo>
                <a:lnTo>
                  <a:pt x="0" y="541782"/>
                </a:lnTo>
                <a:lnTo>
                  <a:pt x="2499" y="586255"/>
                </a:lnTo>
                <a:lnTo>
                  <a:pt x="9868" y="629743"/>
                </a:lnTo>
                <a:lnTo>
                  <a:pt x="21913" y="672105"/>
                </a:lnTo>
                <a:lnTo>
                  <a:pt x="38441" y="713201"/>
                </a:lnTo>
                <a:lnTo>
                  <a:pt x="59257" y="752891"/>
                </a:lnTo>
                <a:lnTo>
                  <a:pt x="84168" y="791036"/>
                </a:lnTo>
                <a:lnTo>
                  <a:pt x="112980" y="827494"/>
                </a:lnTo>
                <a:lnTo>
                  <a:pt x="145499" y="862126"/>
                </a:lnTo>
                <a:lnTo>
                  <a:pt x="181532" y="894793"/>
                </a:lnTo>
                <a:lnTo>
                  <a:pt x="220884" y="925353"/>
                </a:lnTo>
                <a:lnTo>
                  <a:pt x="263363" y="953668"/>
                </a:lnTo>
                <a:lnTo>
                  <a:pt x="308774" y="979596"/>
                </a:lnTo>
                <a:lnTo>
                  <a:pt x="356924" y="1002999"/>
                </a:lnTo>
                <a:lnTo>
                  <a:pt x="407618" y="1023735"/>
                </a:lnTo>
                <a:lnTo>
                  <a:pt x="460664" y="1041665"/>
                </a:lnTo>
                <a:lnTo>
                  <a:pt x="515867" y="1056650"/>
                </a:lnTo>
                <a:lnTo>
                  <a:pt x="573034" y="1068548"/>
                </a:lnTo>
                <a:lnTo>
                  <a:pt x="631971" y="1077220"/>
                </a:lnTo>
                <a:lnTo>
                  <a:pt x="692484" y="1082526"/>
                </a:lnTo>
                <a:lnTo>
                  <a:pt x="754379" y="1084326"/>
                </a:lnTo>
                <a:lnTo>
                  <a:pt x="816384" y="1082526"/>
                </a:lnTo>
                <a:lnTo>
                  <a:pt x="876994" y="1077220"/>
                </a:lnTo>
                <a:lnTo>
                  <a:pt x="936019" y="1068548"/>
                </a:lnTo>
                <a:lnTo>
                  <a:pt x="993263" y="1056650"/>
                </a:lnTo>
                <a:lnTo>
                  <a:pt x="1048535" y="1041665"/>
                </a:lnTo>
                <a:lnTo>
                  <a:pt x="1101641" y="1023735"/>
                </a:lnTo>
                <a:lnTo>
                  <a:pt x="1152388" y="1002999"/>
                </a:lnTo>
                <a:lnTo>
                  <a:pt x="1200582" y="979596"/>
                </a:lnTo>
                <a:lnTo>
                  <a:pt x="1246031" y="953668"/>
                </a:lnTo>
                <a:lnTo>
                  <a:pt x="1288541" y="925353"/>
                </a:lnTo>
                <a:lnTo>
                  <a:pt x="1327920" y="894793"/>
                </a:lnTo>
                <a:lnTo>
                  <a:pt x="1363973" y="862126"/>
                </a:lnTo>
                <a:lnTo>
                  <a:pt x="1396509" y="827494"/>
                </a:lnTo>
                <a:lnTo>
                  <a:pt x="1425333" y="791036"/>
                </a:lnTo>
                <a:lnTo>
                  <a:pt x="1450252" y="752891"/>
                </a:lnTo>
                <a:lnTo>
                  <a:pt x="1471074" y="713201"/>
                </a:lnTo>
                <a:lnTo>
                  <a:pt x="1487605" y="672105"/>
                </a:lnTo>
                <a:lnTo>
                  <a:pt x="1499652" y="629743"/>
                </a:lnTo>
                <a:lnTo>
                  <a:pt x="1507022" y="586255"/>
                </a:lnTo>
                <a:lnTo>
                  <a:pt x="1509521" y="541781"/>
                </a:lnTo>
                <a:close/>
              </a:path>
            </a:pathLst>
          </a:custGeom>
          <a:solidFill>
            <a:srgbClr val="FFFF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 name="object 3"/>
          <p:cNvSpPr txBox="1"/>
          <p:nvPr/>
        </p:nvSpPr>
        <p:spPr>
          <a:xfrm>
            <a:off x="1060837" y="1416075"/>
            <a:ext cx="7031355" cy="4206280"/>
          </a:xfrm>
          <a:prstGeom prst="rect">
            <a:avLst/>
          </a:prstGeom>
        </p:spPr>
        <p:txBody>
          <a:bodyPr vert="horz" wrap="square" lIns="0" tIns="0" rIns="0" bIns="0" rtlCol="0">
            <a:spAutoFit/>
          </a:bodyPr>
          <a:lstStyle/>
          <a:p>
            <a:pPr marL="12700">
              <a:lnSpc>
                <a:spcPct val="100000"/>
              </a:lnSpc>
            </a:pPr>
            <a:r>
              <a:rPr sz="2400" b="1" spc="-5" dirty="0">
                <a:latin typeface="Arial" panose="020B0604020202020204" pitchFamily="34" charset="0"/>
                <a:ea typeface="Microsoft JhengHei UI" panose="020B0604030504040204" pitchFamily="34" charset="-120"/>
                <a:cs typeface="微软雅黑"/>
              </a:rPr>
              <a:t>示例：仓储管理的E-R Diagram</a:t>
            </a:r>
            <a:endParaRPr sz="2400" dirty="0">
              <a:latin typeface="Arial" panose="020B0604020202020204" pitchFamily="34" charset="0"/>
              <a:ea typeface="Microsoft JhengHei UI" panose="020B0604030504040204" pitchFamily="34" charset="-120"/>
              <a:cs typeface="微软雅黑"/>
            </a:endParaRPr>
          </a:p>
          <a:p>
            <a:pPr>
              <a:lnSpc>
                <a:spcPct val="100000"/>
              </a:lnSpc>
              <a:spcBef>
                <a:spcPts val="50"/>
              </a:spcBef>
            </a:pPr>
            <a:endParaRPr sz="2800" dirty="0">
              <a:latin typeface="Arial" panose="020B0604020202020204" pitchFamily="34" charset="0"/>
              <a:ea typeface="Microsoft JhengHei UI" panose="020B0604030504040204" pitchFamily="34" charset="-120"/>
              <a:cs typeface="Times New Roman"/>
            </a:endParaRPr>
          </a:p>
          <a:p>
            <a:pPr marL="390525" indent="-342900">
              <a:lnSpc>
                <a:spcPct val="100000"/>
              </a:lnSpc>
              <a:buFont typeface="Wingdings" panose="05000000000000000000" pitchFamily="2" charset="2"/>
              <a:buChar char="Ø"/>
            </a:pPr>
            <a:r>
              <a:rPr sz="2000" spc="-5" dirty="0" err="1">
                <a:latin typeface="Arial" panose="020B0604020202020204" pitchFamily="34" charset="0"/>
                <a:ea typeface="Microsoft JhengHei UI" panose="020B0604030504040204" pitchFamily="34" charset="-120"/>
                <a:cs typeface="微软雅黑"/>
              </a:rPr>
              <a:t>需求理解</a:t>
            </a:r>
            <a:r>
              <a:rPr sz="2000" spc="-5" dirty="0">
                <a:latin typeface="Arial" panose="020B0604020202020204" pitchFamily="34" charset="0"/>
                <a:ea typeface="Microsoft JhengHei UI" panose="020B0604030504040204" pitchFamily="34" charset="-120"/>
                <a:cs typeface="微软雅黑"/>
              </a:rPr>
              <a:t>：</a:t>
            </a:r>
            <a:endParaRPr sz="2000" dirty="0">
              <a:latin typeface="Arial" panose="020B0604020202020204" pitchFamily="34" charset="0"/>
              <a:ea typeface="Microsoft JhengHei UI" panose="020B0604030504040204" pitchFamily="34" charset="-120"/>
              <a:cs typeface="微软雅黑"/>
            </a:endParaRPr>
          </a:p>
          <a:p>
            <a:pPr marL="457200" indent="-457200">
              <a:lnSpc>
                <a:spcPct val="100000"/>
              </a:lnSpc>
              <a:spcBef>
                <a:spcPts val="13"/>
              </a:spcBef>
              <a:buFont typeface="Wingdings" panose="05000000000000000000" pitchFamily="2" charset="2"/>
              <a:buChar char="Ø"/>
            </a:pPr>
            <a:endParaRPr sz="2900" dirty="0">
              <a:latin typeface="Arial" panose="020B0604020202020204" pitchFamily="34" charset="0"/>
              <a:ea typeface="Microsoft JhengHei UI" panose="020B0604030504040204" pitchFamily="34" charset="-120"/>
              <a:cs typeface="Times New Roman"/>
            </a:endParaRPr>
          </a:p>
          <a:p>
            <a:pPr marL="390525" indent="-342900">
              <a:lnSpc>
                <a:spcPct val="100000"/>
              </a:lnSpc>
              <a:buFont typeface="Wingdings" panose="05000000000000000000" pitchFamily="2" charset="2"/>
              <a:buChar char="Ø"/>
            </a:pPr>
            <a:r>
              <a:rPr sz="2000" spc="-5" dirty="0" err="1">
                <a:latin typeface="Arial" panose="020B0604020202020204" pitchFamily="34" charset="0"/>
                <a:ea typeface="Microsoft JhengHei UI" panose="020B0604030504040204" pitchFamily="34" charset="-120"/>
                <a:cs typeface="微软雅黑"/>
              </a:rPr>
              <a:t>管理零件</a:t>
            </a:r>
            <a:endParaRPr sz="2000" dirty="0">
              <a:latin typeface="Arial" panose="020B0604020202020204" pitchFamily="34" charset="0"/>
              <a:ea typeface="Microsoft JhengHei UI" panose="020B0604030504040204" pitchFamily="34" charset="-120"/>
              <a:cs typeface="微软雅黑"/>
            </a:endParaRPr>
          </a:p>
          <a:p>
            <a:pPr marL="390525" indent="-342900">
              <a:lnSpc>
                <a:spcPct val="100000"/>
              </a:lnSpc>
              <a:spcBef>
                <a:spcPts val="470"/>
              </a:spcBef>
              <a:buFont typeface="Wingdings" panose="05000000000000000000" pitchFamily="2" charset="2"/>
              <a:buChar char="Ø"/>
            </a:pPr>
            <a:r>
              <a:rPr sz="2000" spc="-5" dirty="0" err="1">
                <a:latin typeface="Arial" panose="020B0604020202020204" pitchFamily="34" charset="0"/>
                <a:ea typeface="Microsoft JhengHei UI" panose="020B0604030504040204" pitchFamily="34" charset="-120"/>
                <a:cs typeface="微软雅黑"/>
              </a:rPr>
              <a:t>管理零件的来源</a:t>
            </a:r>
            <a:r>
              <a:rPr sz="2000" spc="-5" dirty="0">
                <a:latin typeface="Arial" panose="020B0604020202020204" pitchFamily="34" charset="0"/>
                <a:ea typeface="Microsoft JhengHei UI" panose="020B0604030504040204" pitchFamily="34" charset="-120"/>
                <a:cs typeface="微软雅黑"/>
              </a:rPr>
              <a:t>—哪些零件来自于哪些供应商</a:t>
            </a:r>
            <a:endParaRPr sz="2000" dirty="0">
              <a:latin typeface="Arial" panose="020B0604020202020204" pitchFamily="34" charset="0"/>
              <a:ea typeface="Microsoft JhengHei UI" panose="020B0604030504040204" pitchFamily="34" charset="-120"/>
              <a:cs typeface="微软雅黑"/>
            </a:endParaRPr>
          </a:p>
          <a:p>
            <a:pPr marL="390525" indent="-342900">
              <a:lnSpc>
                <a:spcPct val="100000"/>
              </a:lnSpc>
              <a:spcBef>
                <a:spcPts val="480"/>
              </a:spcBef>
              <a:buFont typeface="Wingdings" panose="05000000000000000000" pitchFamily="2" charset="2"/>
              <a:buChar char="Ø"/>
            </a:pPr>
            <a:r>
              <a:rPr sz="2000" spc="-5" dirty="0" err="1">
                <a:latin typeface="Arial" panose="020B0604020202020204" pitchFamily="34" charset="0"/>
                <a:ea typeface="Microsoft JhengHei UI" panose="020B0604030504040204" pitchFamily="34" charset="-120"/>
                <a:cs typeface="微软雅黑"/>
              </a:rPr>
              <a:t>管理零件的去向</a:t>
            </a:r>
            <a:r>
              <a:rPr sz="2000" spc="-5" dirty="0">
                <a:latin typeface="Arial" panose="020B0604020202020204" pitchFamily="34" charset="0"/>
                <a:ea typeface="Microsoft JhengHei UI" panose="020B0604030504040204" pitchFamily="34" charset="-120"/>
                <a:cs typeface="微软雅黑"/>
              </a:rPr>
              <a:t>—哪个零件供应给哪一个项目使用</a:t>
            </a:r>
            <a:endParaRPr sz="2000" dirty="0">
              <a:latin typeface="Arial" panose="020B0604020202020204" pitchFamily="34" charset="0"/>
              <a:ea typeface="Microsoft JhengHei UI" panose="020B0604030504040204" pitchFamily="34" charset="-120"/>
              <a:cs typeface="微软雅黑"/>
            </a:endParaRPr>
          </a:p>
          <a:p>
            <a:pPr marL="390525" indent="-342900">
              <a:lnSpc>
                <a:spcPct val="100000"/>
              </a:lnSpc>
              <a:spcBef>
                <a:spcPts val="470"/>
              </a:spcBef>
              <a:buFont typeface="Wingdings" panose="05000000000000000000" pitchFamily="2" charset="2"/>
              <a:buChar char="Ø"/>
            </a:pPr>
            <a:r>
              <a:rPr sz="2000" spc="-5" dirty="0" err="1">
                <a:latin typeface="Arial" panose="020B0604020202020204" pitchFamily="34" charset="0"/>
                <a:ea typeface="Microsoft JhengHei UI" panose="020B0604030504040204" pitchFamily="34" charset="-120"/>
                <a:cs typeface="微软雅黑"/>
              </a:rPr>
              <a:t>管理多个仓库</a:t>
            </a:r>
            <a:r>
              <a:rPr sz="2000" spc="-5" dirty="0">
                <a:latin typeface="Arial" panose="020B0604020202020204" pitchFamily="34" charset="0"/>
                <a:ea typeface="Microsoft JhengHei UI" panose="020B0604030504040204" pitchFamily="34" charset="-120"/>
                <a:cs typeface="微软雅黑"/>
              </a:rPr>
              <a:t>---哪个零件存在哪个仓库中</a:t>
            </a:r>
            <a:endParaRPr sz="2000" dirty="0">
              <a:latin typeface="Arial" panose="020B0604020202020204" pitchFamily="34" charset="0"/>
              <a:ea typeface="Microsoft JhengHei UI" panose="020B0604030504040204" pitchFamily="34" charset="-120"/>
              <a:cs typeface="微软雅黑"/>
            </a:endParaRPr>
          </a:p>
          <a:p>
            <a:pPr marL="390525" indent="-342900">
              <a:lnSpc>
                <a:spcPct val="100000"/>
              </a:lnSpc>
              <a:spcBef>
                <a:spcPts val="470"/>
              </a:spcBef>
              <a:buFont typeface="Wingdings" panose="05000000000000000000" pitchFamily="2" charset="2"/>
              <a:buChar char="Ø"/>
            </a:pPr>
            <a:r>
              <a:rPr sz="2000" spc="-5" dirty="0" err="1">
                <a:latin typeface="Arial" panose="020B0604020202020204" pitchFamily="34" charset="0"/>
                <a:ea typeface="Microsoft JhengHei UI" panose="020B0604030504040204" pitchFamily="34" charset="-120"/>
                <a:cs typeface="微软雅黑"/>
              </a:rPr>
              <a:t>管理职工</a:t>
            </a:r>
            <a:r>
              <a:rPr sz="2000" spc="-5" dirty="0">
                <a:latin typeface="Arial" panose="020B0604020202020204" pitchFamily="34" charset="0"/>
                <a:ea typeface="Microsoft JhengHei UI" panose="020B0604030504040204" pitchFamily="34" charset="-120"/>
                <a:cs typeface="微软雅黑"/>
              </a:rPr>
              <a:t>---哪个职工管理哪个仓库</a:t>
            </a:r>
            <a:endParaRPr sz="2000" dirty="0">
              <a:latin typeface="Arial" panose="020B0604020202020204" pitchFamily="34" charset="0"/>
              <a:ea typeface="Microsoft JhengHei UI" panose="020B0604030504040204" pitchFamily="34" charset="-120"/>
              <a:cs typeface="微软雅黑"/>
            </a:endParaRPr>
          </a:p>
          <a:p>
            <a:pPr marL="5875020" marR="5080" algn="ctr">
              <a:lnSpc>
                <a:spcPct val="100000"/>
              </a:lnSpc>
              <a:spcBef>
                <a:spcPts val="85"/>
              </a:spcBef>
            </a:pPr>
            <a:r>
              <a:rPr sz="1800" b="1" dirty="0">
                <a:solidFill>
                  <a:srgbClr val="3333CC"/>
                </a:solidFill>
                <a:latin typeface="Arial" panose="020B0604020202020204" pitchFamily="34" charset="0"/>
                <a:ea typeface="Microsoft JhengHei UI" panose="020B0604030504040204" pitchFamily="34" charset="-120"/>
                <a:cs typeface="微软雅黑"/>
              </a:rPr>
              <a:t>这些需求相 互之间是有 关联的</a:t>
            </a:r>
            <a:endParaRPr sz="1800" dirty="0">
              <a:latin typeface="Arial" panose="020B0604020202020204" pitchFamily="34" charset="0"/>
              <a:ea typeface="Microsoft JhengHei UI" panose="020B0604030504040204" pitchFamily="34" charset="-120"/>
              <a:cs typeface="微软雅黑"/>
            </a:endParaRPr>
          </a:p>
        </p:txBody>
      </p:sp>
      <p:sp>
        <p:nvSpPr>
          <p:cNvPr id="4" name="object 4"/>
          <p:cNvSpPr txBox="1">
            <a:spLocks noGrp="1"/>
          </p:cNvSpPr>
          <p:nvPr>
            <p:ph type="title"/>
          </p:nvPr>
        </p:nvSpPr>
        <p:spPr>
          <a:xfrm>
            <a:off x="1048118" y="387604"/>
            <a:ext cx="8597163" cy="338682"/>
          </a:xfrm>
          <a:prstGeom prst="rect">
            <a:avLst/>
          </a:prstGeom>
        </p:spPr>
        <p:txBody>
          <a:bodyPr vert="horz" wrap="square" lIns="0" tIns="0" rIns="0" bIns="0" rtlCol="0">
            <a:spAutoFit/>
          </a:bodyPr>
          <a:lstStyle/>
          <a:p>
            <a:pPr>
              <a:lnSpc>
                <a:spcPct val="119700"/>
              </a:lnSpc>
            </a:pPr>
            <a:r>
              <a:rPr sz="2000" spc="-5" dirty="0">
                <a:solidFill>
                  <a:srgbClr val="FFFFFF"/>
                </a:solidFill>
                <a:latin typeface="Arial" panose="020B0604020202020204" pitchFamily="34" charset="0"/>
              </a:rPr>
              <a:t>E-</a:t>
            </a:r>
            <a:r>
              <a:rPr sz="2000" spc="-10" dirty="0">
                <a:solidFill>
                  <a:srgbClr val="FFFFFF"/>
                </a:solidFill>
                <a:latin typeface="Arial" panose="020B0604020202020204" pitchFamily="34" charset="0"/>
              </a:rPr>
              <a:t>R</a:t>
            </a:r>
            <a:r>
              <a:rPr sz="2000" dirty="0">
                <a:solidFill>
                  <a:srgbClr val="FFFFFF"/>
                </a:solidFill>
                <a:latin typeface="Arial" panose="020B0604020202020204" pitchFamily="34" charset="0"/>
                <a:cs typeface="华文中宋"/>
              </a:rPr>
              <a:t>模型</a:t>
            </a:r>
            <a:r>
              <a:rPr sz="2000" spc="-15" dirty="0">
                <a:solidFill>
                  <a:srgbClr val="FFFFFF"/>
                </a:solidFill>
                <a:latin typeface="Arial" panose="020B0604020202020204" pitchFamily="34" charset="0"/>
              </a:rPr>
              <a:t>-</a:t>
            </a:r>
            <a:r>
              <a:rPr sz="2000" spc="-5" dirty="0">
                <a:solidFill>
                  <a:srgbClr val="FFFFFF"/>
                </a:solidFill>
                <a:latin typeface="Arial" panose="020B0604020202020204" pitchFamily="34" charset="0"/>
                <a:cs typeface="华文中宋"/>
              </a:rPr>
              <a:t>建模案例讲解</a:t>
            </a:r>
            <a:r>
              <a:rPr sz="2000" spc="-5" dirty="0">
                <a:solidFill>
                  <a:srgbClr val="FFFFFF"/>
                </a:solidFill>
                <a:latin typeface="Arial" panose="020B0604020202020204" pitchFamily="34" charset="0"/>
              </a:rPr>
              <a:t>(che</a:t>
            </a:r>
            <a:r>
              <a:rPr sz="2000" spc="-10" dirty="0">
                <a:solidFill>
                  <a:srgbClr val="FFFFFF"/>
                </a:solidFill>
                <a:latin typeface="Arial" panose="020B0604020202020204" pitchFamily="34" charset="0"/>
              </a:rPr>
              <a:t>n</a:t>
            </a:r>
            <a:r>
              <a:rPr sz="2000" dirty="0">
                <a:solidFill>
                  <a:srgbClr val="FFFFFF"/>
                </a:solidFill>
                <a:latin typeface="Arial" panose="020B0604020202020204" pitchFamily="34" charset="0"/>
                <a:cs typeface="华文中宋"/>
              </a:rPr>
              <a:t>方法</a:t>
            </a:r>
            <a:r>
              <a:rPr sz="2000" spc="-5" dirty="0">
                <a:solidFill>
                  <a:srgbClr val="FFFFFF"/>
                </a:solidFill>
                <a:latin typeface="Arial" panose="020B0604020202020204" pitchFamily="34" charset="0"/>
              </a:rPr>
              <a:t>) (1)E-R</a:t>
            </a:r>
            <a:r>
              <a:rPr sz="2000" spc="-5" dirty="0">
                <a:solidFill>
                  <a:srgbClr val="FFFFFF"/>
                </a:solidFill>
                <a:latin typeface="Arial" panose="020B0604020202020204" pitchFamily="34" charset="0"/>
                <a:cs typeface="华文中宋"/>
              </a:rPr>
              <a:t>模型有三种表达方法</a:t>
            </a:r>
            <a:endParaRPr sz="2000" dirty="0">
              <a:latin typeface="Arial" panose="020B0604020202020204" pitchFamily="34" charset="0"/>
              <a:cs typeface="华文中宋"/>
            </a:endParaRPr>
          </a:p>
        </p:txBody>
      </p:sp>
      <p:sp>
        <p:nvSpPr>
          <p:cNvPr id="5" name="object 5"/>
          <p:cNvSpPr/>
          <p:nvPr/>
        </p:nvSpPr>
        <p:spPr>
          <a:xfrm>
            <a:off x="6604127" y="4333494"/>
            <a:ext cx="1808480" cy="1297305"/>
          </a:xfrm>
          <a:custGeom>
            <a:avLst/>
            <a:gdLst/>
            <a:ahLst/>
            <a:cxnLst/>
            <a:rect l="l" t="t" r="r" b="b"/>
            <a:pathLst>
              <a:path w="1808479" h="1297304">
                <a:moveTo>
                  <a:pt x="1808226" y="648461"/>
                </a:moveTo>
                <a:lnTo>
                  <a:pt x="1805230" y="595277"/>
                </a:lnTo>
                <a:lnTo>
                  <a:pt x="1796396" y="543277"/>
                </a:lnTo>
                <a:lnTo>
                  <a:pt x="1781958" y="492627"/>
                </a:lnTo>
                <a:lnTo>
                  <a:pt x="1762146" y="443496"/>
                </a:lnTo>
                <a:lnTo>
                  <a:pt x="1737193" y="396049"/>
                </a:lnTo>
                <a:lnTo>
                  <a:pt x="1707331" y="350454"/>
                </a:lnTo>
                <a:lnTo>
                  <a:pt x="1672791" y="306877"/>
                </a:lnTo>
                <a:lnTo>
                  <a:pt x="1633807" y="265486"/>
                </a:lnTo>
                <a:lnTo>
                  <a:pt x="1590609" y="226448"/>
                </a:lnTo>
                <a:lnTo>
                  <a:pt x="1543431" y="189928"/>
                </a:lnTo>
                <a:lnTo>
                  <a:pt x="1492503" y="156094"/>
                </a:lnTo>
                <a:lnTo>
                  <a:pt x="1438058" y="125114"/>
                </a:lnTo>
                <a:lnTo>
                  <a:pt x="1380328" y="97153"/>
                </a:lnTo>
                <a:lnTo>
                  <a:pt x="1319546" y="72379"/>
                </a:lnTo>
                <a:lnTo>
                  <a:pt x="1255942" y="50958"/>
                </a:lnTo>
                <a:lnTo>
                  <a:pt x="1189750" y="33058"/>
                </a:lnTo>
                <a:lnTo>
                  <a:pt x="1121200" y="18845"/>
                </a:lnTo>
                <a:lnTo>
                  <a:pt x="1050526" y="8487"/>
                </a:lnTo>
                <a:lnTo>
                  <a:pt x="977959" y="2149"/>
                </a:lnTo>
                <a:lnTo>
                  <a:pt x="903732" y="0"/>
                </a:lnTo>
                <a:lnTo>
                  <a:pt x="829612" y="2149"/>
                </a:lnTo>
                <a:lnTo>
                  <a:pt x="757143" y="8487"/>
                </a:lnTo>
                <a:lnTo>
                  <a:pt x="686557" y="18845"/>
                </a:lnTo>
                <a:lnTo>
                  <a:pt x="618085" y="33058"/>
                </a:lnTo>
                <a:lnTo>
                  <a:pt x="551961" y="50958"/>
                </a:lnTo>
                <a:lnTo>
                  <a:pt x="488418" y="72379"/>
                </a:lnTo>
                <a:lnTo>
                  <a:pt x="427687" y="97153"/>
                </a:lnTo>
                <a:lnTo>
                  <a:pt x="370002" y="125114"/>
                </a:lnTo>
                <a:lnTo>
                  <a:pt x="315595" y="156094"/>
                </a:lnTo>
                <a:lnTo>
                  <a:pt x="264699" y="189928"/>
                </a:lnTo>
                <a:lnTo>
                  <a:pt x="217546" y="226448"/>
                </a:lnTo>
                <a:lnTo>
                  <a:pt x="174369" y="265486"/>
                </a:lnTo>
                <a:lnTo>
                  <a:pt x="135401" y="306877"/>
                </a:lnTo>
                <a:lnTo>
                  <a:pt x="100874" y="350454"/>
                </a:lnTo>
                <a:lnTo>
                  <a:pt x="71020" y="396049"/>
                </a:lnTo>
                <a:lnTo>
                  <a:pt x="46073" y="443496"/>
                </a:lnTo>
                <a:lnTo>
                  <a:pt x="26265" y="492627"/>
                </a:lnTo>
                <a:lnTo>
                  <a:pt x="11828" y="543277"/>
                </a:lnTo>
                <a:lnTo>
                  <a:pt x="2995" y="595277"/>
                </a:lnTo>
                <a:lnTo>
                  <a:pt x="0" y="648462"/>
                </a:lnTo>
                <a:lnTo>
                  <a:pt x="2995" y="701646"/>
                </a:lnTo>
                <a:lnTo>
                  <a:pt x="11828" y="753646"/>
                </a:lnTo>
                <a:lnTo>
                  <a:pt x="26265" y="804296"/>
                </a:lnTo>
                <a:lnTo>
                  <a:pt x="46073" y="853427"/>
                </a:lnTo>
                <a:lnTo>
                  <a:pt x="71020" y="900874"/>
                </a:lnTo>
                <a:lnTo>
                  <a:pt x="100874" y="946469"/>
                </a:lnTo>
                <a:lnTo>
                  <a:pt x="135401" y="990046"/>
                </a:lnTo>
                <a:lnTo>
                  <a:pt x="160020" y="1016194"/>
                </a:lnTo>
                <a:lnTo>
                  <a:pt x="160020" y="648462"/>
                </a:lnTo>
                <a:lnTo>
                  <a:pt x="162485" y="604673"/>
                </a:lnTo>
                <a:lnTo>
                  <a:pt x="169754" y="561867"/>
                </a:lnTo>
                <a:lnTo>
                  <a:pt x="181635" y="520180"/>
                </a:lnTo>
                <a:lnTo>
                  <a:pt x="197937" y="479749"/>
                </a:lnTo>
                <a:lnTo>
                  <a:pt x="218467" y="440709"/>
                </a:lnTo>
                <a:lnTo>
                  <a:pt x="243036" y="403199"/>
                </a:lnTo>
                <a:lnTo>
                  <a:pt x="271450" y="367354"/>
                </a:lnTo>
                <a:lnTo>
                  <a:pt x="303519" y="333310"/>
                </a:lnTo>
                <a:lnTo>
                  <a:pt x="339052" y="301206"/>
                </a:lnTo>
                <a:lnTo>
                  <a:pt x="377856" y="271176"/>
                </a:lnTo>
                <a:lnTo>
                  <a:pt x="419741" y="243358"/>
                </a:lnTo>
                <a:lnTo>
                  <a:pt x="464515" y="217889"/>
                </a:lnTo>
                <a:lnTo>
                  <a:pt x="511986" y="194904"/>
                </a:lnTo>
                <a:lnTo>
                  <a:pt x="561963" y="174541"/>
                </a:lnTo>
                <a:lnTo>
                  <a:pt x="614255" y="156936"/>
                </a:lnTo>
                <a:lnTo>
                  <a:pt x="668670" y="142225"/>
                </a:lnTo>
                <a:lnTo>
                  <a:pt x="725016" y="130546"/>
                </a:lnTo>
                <a:lnTo>
                  <a:pt x="783103" y="122035"/>
                </a:lnTo>
                <a:lnTo>
                  <a:pt x="842739" y="116828"/>
                </a:lnTo>
                <a:lnTo>
                  <a:pt x="903732" y="115061"/>
                </a:lnTo>
                <a:lnTo>
                  <a:pt x="964833" y="116828"/>
                </a:lnTo>
                <a:lnTo>
                  <a:pt x="1024566" y="122035"/>
                </a:lnTo>
                <a:lnTo>
                  <a:pt x="1082741" y="130546"/>
                </a:lnTo>
                <a:lnTo>
                  <a:pt x="1139165" y="142225"/>
                </a:lnTo>
                <a:lnTo>
                  <a:pt x="1193649" y="156936"/>
                </a:lnTo>
                <a:lnTo>
                  <a:pt x="1246001" y="174541"/>
                </a:lnTo>
                <a:lnTo>
                  <a:pt x="1296030" y="194904"/>
                </a:lnTo>
                <a:lnTo>
                  <a:pt x="1343546" y="217889"/>
                </a:lnTo>
                <a:lnTo>
                  <a:pt x="1388357" y="243358"/>
                </a:lnTo>
                <a:lnTo>
                  <a:pt x="1430273" y="271176"/>
                </a:lnTo>
                <a:lnTo>
                  <a:pt x="1469104" y="301206"/>
                </a:lnTo>
                <a:lnTo>
                  <a:pt x="1504657" y="333310"/>
                </a:lnTo>
                <a:lnTo>
                  <a:pt x="1536742" y="367354"/>
                </a:lnTo>
                <a:lnTo>
                  <a:pt x="1565169" y="403199"/>
                </a:lnTo>
                <a:lnTo>
                  <a:pt x="1589746" y="440709"/>
                </a:lnTo>
                <a:lnTo>
                  <a:pt x="1610282" y="479749"/>
                </a:lnTo>
                <a:lnTo>
                  <a:pt x="1626587" y="520180"/>
                </a:lnTo>
                <a:lnTo>
                  <a:pt x="1638470" y="561867"/>
                </a:lnTo>
                <a:lnTo>
                  <a:pt x="1645740" y="604673"/>
                </a:lnTo>
                <a:lnTo>
                  <a:pt x="1648206" y="648461"/>
                </a:lnTo>
                <a:lnTo>
                  <a:pt x="1648206" y="1016149"/>
                </a:lnTo>
                <a:lnTo>
                  <a:pt x="1672791" y="990046"/>
                </a:lnTo>
                <a:lnTo>
                  <a:pt x="1707331" y="946469"/>
                </a:lnTo>
                <a:lnTo>
                  <a:pt x="1737193" y="900874"/>
                </a:lnTo>
                <a:lnTo>
                  <a:pt x="1762146" y="853427"/>
                </a:lnTo>
                <a:lnTo>
                  <a:pt x="1781958" y="804296"/>
                </a:lnTo>
                <a:lnTo>
                  <a:pt x="1796396" y="753646"/>
                </a:lnTo>
                <a:lnTo>
                  <a:pt x="1805230" y="701646"/>
                </a:lnTo>
                <a:lnTo>
                  <a:pt x="1808226" y="648461"/>
                </a:lnTo>
                <a:close/>
              </a:path>
              <a:path w="1808479" h="1297304">
                <a:moveTo>
                  <a:pt x="1648206" y="1016149"/>
                </a:moveTo>
                <a:lnTo>
                  <a:pt x="1648206" y="648461"/>
                </a:lnTo>
                <a:lnTo>
                  <a:pt x="1645740" y="692250"/>
                </a:lnTo>
                <a:lnTo>
                  <a:pt x="1638470" y="735056"/>
                </a:lnTo>
                <a:lnTo>
                  <a:pt x="1626587" y="776743"/>
                </a:lnTo>
                <a:lnTo>
                  <a:pt x="1610282" y="817174"/>
                </a:lnTo>
                <a:lnTo>
                  <a:pt x="1589746" y="856214"/>
                </a:lnTo>
                <a:lnTo>
                  <a:pt x="1565169" y="893724"/>
                </a:lnTo>
                <a:lnTo>
                  <a:pt x="1536742" y="929569"/>
                </a:lnTo>
                <a:lnTo>
                  <a:pt x="1504657" y="963613"/>
                </a:lnTo>
                <a:lnTo>
                  <a:pt x="1469104" y="995717"/>
                </a:lnTo>
                <a:lnTo>
                  <a:pt x="1430274" y="1025747"/>
                </a:lnTo>
                <a:lnTo>
                  <a:pt x="1388357" y="1053565"/>
                </a:lnTo>
                <a:lnTo>
                  <a:pt x="1343546" y="1079034"/>
                </a:lnTo>
                <a:lnTo>
                  <a:pt x="1296030" y="1102019"/>
                </a:lnTo>
                <a:lnTo>
                  <a:pt x="1246001" y="1122382"/>
                </a:lnTo>
                <a:lnTo>
                  <a:pt x="1193649" y="1139987"/>
                </a:lnTo>
                <a:lnTo>
                  <a:pt x="1139165" y="1154698"/>
                </a:lnTo>
                <a:lnTo>
                  <a:pt x="1082741" y="1166377"/>
                </a:lnTo>
                <a:lnTo>
                  <a:pt x="1024566" y="1174888"/>
                </a:lnTo>
                <a:lnTo>
                  <a:pt x="964833" y="1180095"/>
                </a:lnTo>
                <a:lnTo>
                  <a:pt x="903732" y="1181862"/>
                </a:lnTo>
                <a:lnTo>
                  <a:pt x="842739" y="1180095"/>
                </a:lnTo>
                <a:lnTo>
                  <a:pt x="783103" y="1174888"/>
                </a:lnTo>
                <a:lnTo>
                  <a:pt x="725016" y="1166377"/>
                </a:lnTo>
                <a:lnTo>
                  <a:pt x="668670" y="1154698"/>
                </a:lnTo>
                <a:lnTo>
                  <a:pt x="614255" y="1139987"/>
                </a:lnTo>
                <a:lnTo>
                  <a:pt x="561963" y="1122382"/>
                </a:lnTo>
                <a:lnTo>
                  <a:pt x="511986" y="1102019"/>
                </a:lnTo>
                <a:lnTo>
                  <a:pt x="464515" y="1079034"/>
                </a:lnTo>
                <a:lnTo>
                  <a:pt x="419741" y="1053565"/>
                </a:lnTo>
                <a:lnTo>
                  <a:pt x="377856" y="1025747"/>
                </a:lnTo>
                <a:lnTo>
                  <a:pt x="339052" y="995717"/>
                </a:lnTo>
                <a:lnTo>
                  <a:pt x="303519" y="963613"/>
                </a:lnTo>
                <a:lnTo>
                  <a:pt x="271450" y="929569"/>
                </a:lnTo>
                <a:lnTo>
                  <a:pt x="243036" y="893724"/>
                </a:lnTo>
                <a:lnTo>
                  <a:pt x="218467" y="856214"/>
                </a:lnTo>
                <a:lnTo>
                  <a:pt x="197937" y="817174"/>
                </a:lnTo>
                <a:lnTo>
                  <a:pt x="181635" y="776743"/>
                </a:lnTo>
                <a:lnTo>
                  <a:pt x="169754" y="735056"/>
                </a:lnTo>
                <a:lnTo>
                  <a:pt x="162485" y="692250"/>
                </a:lnTo>
                <a:lnTo>
                  <a:pt x="160020" y="648462"/>
                </a:lnTo>
                <a:lnTo>
                  <a:pt x="160020" y="1016194"/>
                </a:lnTo>
                <a:lnTo>
                  <a:pt x="217546" y="1070475"/>
                </a:lnTo>
                <a:lnTo>
                  <a:pt x="264699" y="1106995"/>
                </a:lnTo>
                <a:lnTo>
                  <a:pt x="315595" y="1140829"/>
                </a:lnTo>
                <a:lnTo>
                  <a:pt x="370002" y="1171809"/>
                </a:lnTo>
                <a:lnTo>
                  <a:pt x="427687" y="1199770"/>
                </a:lnTo>
                <a:lnTo>
                  <a:pt x="488418" y="1224544"/>
                </a:lnTo>
                <a:lnTo>
                  <a:pt x="551961" y="1245965"/>
                </a:lnTo>
                <a:lnTo>
                  <a:pt x="618085" y="1263865"/>
                </a:lnTo>
                <a:lnTo>
                  <a:pt x="686557" y="1278078"/>
                </a:lnTo>
                <a:lnTo>
                  <a:pt x="757143" y="1288436"/>
                </a:lnTo>
                <a:lnTo>
                  <a:pt x="829612" y="1294774"/>
                </a:lnTo>
                <a:lnTo>
                  <a:pt x="903732" y="1296924"/>
                </a:lnTo>
                <a:lnTo>
                  <a:pt x="977959" y="1294774"/>
                </a:lnTo>
                <a:lnTo>
                  <a:pt x="1050526" y="1288436"/>
                </a:lnTo>
                <a:lnTo>
                  <a:pt x="1121200" y="1278078"/>
                </a:lnTo>
                <a:lnTo>
                  <a:pt x="1189750" y="1263865"/>
                </a:lnTo>
                <a:lnTo>
                  <a:pt x="1255942" y="1245965"/>
                </a:lnTo>
                <a:lnTo>
                  <a:pt x="1319546" y="1224544"/>
                </a:lnTo>
                <a:lnTo>
                  <a:pt x="1380328" y="1199770"/>
                </a:lnTo>
                <a:lnTo>
                  <a:pt x="1438058" y="1171809"/>
                </a:lnTo>
                <a:lnTo>
                  <a:pt x="1492503" y="1140829"/>
                </a:lnTo>
                <a:lnTo>
                  <a:pt x="1543430" y="1106995"/>
                </a:lnTo>
                <a:lnTo>
                  <a:pt x="1590609" y="1070475"/>
                </a:lnTo>
                <a:lnTo>
                  <a:pt x="1633807" y="1031437"/>
                </a:lnTo>
                <a:lnTo>
                  <a:pt x="1648206" y="1016149"/>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 name="object 7"/>
          <p:cNvSpPr/>
          <p:nvPr/>
        </p:nvSpPr>
        <p:spPr>
          <a:xfrm>
            <a:off x="6753491" y="4440173"/>
            <a:ext cx="1510030" cy="1084580"/>
          </a:xfrm>
          <a:custGeom>
            <a:avLst/>
            <a:gdLst/>
            <a:ahLst/>
            <a:cxnLst/>
            <a:rect l="l" t="t" r="r" b="b"/>
            <a:pathLst>
              <a:path w="1510029" h="1084579">
                <a:moveTo>
                  <a:pt x="754379" y="0"/>
                </a:moveTo>
                <a:lnTo>
                  <a:pt x="692484" y="1794"/>
                </a:lnTo>
                <a:lnTo>
                  <a:pt x="631971" y="7084"/>
                </a:lnTo>
                <a:lnTo>
                  <a:pt x="573034" y="15731"/>
                </a:lnTo>
                <a:lnTo>
                  <a:pt x="515867" y="27596"/>
                </a:lnTo>
                <a:lnTo>
                  <a:pt x="460664" y="42541"/>
                </a:lnTo>
                <a:lnTo>
                  <a:pt x="407618" y="60425"/>
                </a:lnTo>
                <a:lnTo>
                  <a:pt x="356924" y="81112"/>
                </a:lnTo>
                <a:lnTo>
                  <a:pt x="308774" y="104461"/>
                </a:lnTo>
                <a:lnTo>
                  <a:pt x="263363" y="130333"/>
                </a:lnTo>
                <a:lnTo>
                  <a:pt x="220884" y="158591"/>
                </a:lnTo>
                <a:lnTo>
                  <a:pt x="181532" y="189094"/>
                </a:lnTo>
                <a:lnTo>
                  <a:pt x="145499" y="221705"/>
                </a:lnTo>
                <a:lnTo>
                  <a:pt x="112980" y="256284"/>
                </a:lnTo>
                <a:lnTo>
                  <a:pt x="84168" y="292692"/>
                </a:lnTo>
                <a:lnTo>
                  <a:pt x="59257" y="330791"/>
                </a:lnTo>
                <a:lnTo>
                  <a:pt x="38441" y="370441"/>
                </a:lnTo>
                <a:lnTo>
                  <a:pt x="21913" y="411504"/>
                </a:lnTo>
                <a:lnTo>
                  <a:pt x="9868" y="453841"/>
                </a:lnTo>
                <a:lnTo>
                  <a:pt x="2499" y="497313"/>
                </a:lnTo>
                <a:lnTo>
                  <a:pt x="0" y="541782"/>
                </a:lnTo>
                <a:lnTo>
                  <a:pt x="2499" y="586255"/>
                </a:lnTo>
                <a:lnTo>
                  <a:pt x="9868" y="629743"/>
                </a:lnTo>
                <a:lnTo>
                  <a:pt x="21913" y="672105"/>
                </a:lnTo>
                <a:lnTo>
                  <a:pt x="38441" y="713201"/>
                </a:lnTo>
                <a:lnTo>
                  <a:pt x="59257" y="752891"/>
                </a:lnTo>
                <a:lnTo>
                  <a:pt x="84168" y="791036"/>
                </a:lnTo>
                <a:lnTo>
                  <a:pt x="112980" y="827494"/>
                </a:lnTo>
                <a:lnTo>
                  <a:pt x="145499" y="862126"/>
                </a:lnTo>
                <a:lnTo>
                  <a:pt x="181532" y="894793"/>
                </a:lnTo>
                <a:lnTo>
                  <a:pt x="220884" y="925353"/>
                </a:lnTo>
                <a:lnTo>
                  <a:pt x="263363" y="953668"/>
                </a:lnTo>
                <a:lnTo>
                  <a:pt x="308774" y="979596"/>
                </a:lnTo>
                <a:lnTo>
                  <a:pt x="356924" y="1002999"/>
                </a:lnTo>
                <a:lnTo>
                  <a:pt x="407618" y="1023735"/>
                </a:lnTo>
                <a:lnTo>
                  <a:pt x="460664" y="1041665"/>
                </a:lnTo>
                <a:lnTo>
                  <a:pt x="515867" y="1056650"/>
                </a:lnTo>
                <a:lnTo>
                  <a:pt x="573034" y="1068548"/>
                </a:lnTo>
                <a:lnTo>
                  <a:pt x="631971" y="1077220"/>
                </a:lnTo>
                <a:lnTo>
                  <a:pt x="692484" y="1082526"/>
                </a:lnTo>
                <a:lnTo>
                  <a:pt x="754379" y="1084326"/>
                </a:lnTo>
                <a:lnTo>
                  <a:pt x="816384" y="1082526"/>
                </a:lnTo>
                <a:lnTo>
                  <a:pt x="876994" y="1077220"/>
                </a:lnTo>
                <a:lnTo>
                  <a:pt x="936019" y="1068548"/>
                </a:lnTo>
                <a:lnTo>
                  <a:pt x="993263" y="1056650"/>
                </a:lnTo>
                <a:lnTo>
                  <a:pt x="1048535" y="1041665"/>
                </a:lnTo>
                <a:lnTo>
                  <a:pt x="1101641" y="1023735"/>
                </a:lnTo>
                <a:lnTo>
                  <a:pt x="1152388" y="1002999"/>
                </a:lnTo>
                <a:lnTo>
                  <a:pt x="1200582" y="979596"/>
                </a:lnTo>
                <a:lnTo>
                  <a:pt x="1246031" y="953668"/>
                </a:lnTo>
                <a:lnTo>
                  <a:pt x="1288541" y="925353"/>
                </a:lnTo>
                <a:lnTo>
                  <a:pt x="1327920" y="894793"/>
                </a:lnTo>
                <a:lnTo>
                  <a:pt x="1363973" y="862126"/>
                </a:lnTo>
                <a:lnTo>
                  <a:pt x="1396509" y="827494"/>
                </a:lnTo>
                <a:lnTo>
                  <a:pt x="1425333" y="791036"/>
                </a:lnTo>
                <a:lnTo>
                  <a:pt x="1450252" y="752891"/>
                </a:lnTo>
                <a:lnTo>
                  <a:pt x="1471074" y="713201"/>
                </a:lnTo>
                <a:lnTo>
                  <a:pt x="1487605" y="672105"/>
                </a:lnTo>
                <a:lnTo>
                  <a:pt x="1499652" y="629743"/>
                </a:lnTo>
                <a:lnTo>
                  <a:pt x="1507022" y="586255"/>
                </a:lnTo>
                <a:lnTo>
                  <a:pt x="1509521" y="541781"/>
                </a:lnTo>
                <a:lnTo>
                  <a:pt x="1507022" y="497313"/>
                </a:lnTo>
                <a:lnTo>
                  <a:pt x="1499652" y="453841"/>
                </a:lnTo>
                <a:lnTo>
                  <a:pt x="1487605" y="411504"/>
                </a:lnTo>
                <a:lnTo>
                  <a:pt x="1471074" y="370441"/>
                </a:lnTo>
                <a:lnTo>
                  <a:pt x="1450252" y="330791"/>
                </a:lnTo>
                <a:lnTo>
                  <a:pt x="1425333" y="292692"/>
                </a:lnTo>
                <a:lnTo>
                  <a:pt x="1396509" y="256284"/>
                </a:lnTo>
                <a:lnTo>
                  <a:pt x="1363973" y="221705"/>
                </a:lnTo>
                <a:lnTo>
                  <a:pt x="1327920" y="189094"/>
                </a:lnTo>
                <a:lnTo>
                  <a:pt x="1288541" y="158591"/>
                </a:lnTo>
                <a:lnTo>
                  <a:pt x="1246031" y="130333"/>
                </a:lnTo>
                <a:lnTo>
                  <a:pt x="1200582" y="104461"/>
                </a:lnTo>
                <a:lnTo>
                  <a:pt x="1152388" y="81112"/>
                </a:lnTo>
                <a:lnTo>
                  <a:pt x="1101641" y="60425"/>
                </a:lnTo>
                <a:lnTo>
                  <a:pt x="1048535" y="42541"/>
                </a:lnTo>
                <a:lnTo>
                  <a:pt x="993263" y="27596"/>
                </a:lnTo>
                <a:lnTo>
                  <a:pt x="936019" y="15731"/>
                </a:lnTo>
                <a:lnTo>
                  <a:pt x="876994" y="7084"/>
                </a:lnTo>
                <a:lnTo>
                  <a:pt x="816384" y="1794"/>
                </a:lnTo>
                <a:lnTo>
                  <a:pt x="754379"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8" name="矩形 7">
            <a:extLst>
              <a:ext uri="{FF2B5EF4-FFF2-40B4-BE49-F238E27FC236}">
                <a16:creationId xmlns="" xmlns:a16="http://schemas.microsoft.com/office/drawing/2014/main" id="{1155C6FE-9808-4634-B0FF-25B2DCE8F322}"/>
              </a:ext>
            </a:extLst>
          </p:cNvPr>
          <p:cNvSpPr/>
          <p:nvPr/>
        </p:nvSpPr>
        <p:spPr>
          <a:xfrm>
            <a:off x="241300" y="383633"/>
            <a:ext cx="67818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Arial" panose="020B0604020202020204" pitchFamily="34" charset="0"/>
                <a:ea typeface="Microsoft JhengHei UI" panose="020B0604030504040204" pitchFamily="34" charset="-120"/>
              </a:rPr>
              <a:t>E-R</a:t>
            </a:r>
            <a:r>
              <a:rPr lang="zh-CN" altLang="en-US" sz="2800" b="1" u="dbl" spc="-5" dirty="0">
                <a:solidFill>
                  <a:srgbClr val="000000"/>
                </a:solidFill>
                <a:latin typeface="Arial" panose="020B0604020202020204" pitchFamily="34" charset="0"/>
                <a:ea typeface="Microsoft JhengHei UI" panose="020B0604030504040204" pitchFamily="34" charset="-120"/>
              </a:rPr>
              <a:t>模型</a:t>
            </a:r>
            <a:r>
              <a:rPr lang="en-US" altLang="zh-CN" sz="2800" b="1" u="dbl" spc="-5" dirty="0">
                <a:solidFill>
                  <a:srgbClr val="000000"/>
                </a:solidFill>
                <a:latin typeface="Arial" panose="020B0604020202020204" pitchFamily="34" charset="0"/>
                <a:ea typeface="Microsoft JhengHei UI" panose="020B0604030504040204" pitchFamily="34" charset="-120"/>
              </a:rPr>
              <a:t>—</a:t>
            </a:r>
            <a:r>
              <a:rPr lang="zh-CN" altLang="en-US" sz="2800" b="1" u="dbl" spc="-5" dirty="0">
                <a:solidFill>
                  <a:srgbClr val="000000"/>
                </a:solidFill>
                <a:latin typeface="Arial" panose="020B0604020202020204" pitchFamily="34" charset="0"/>
                <a:ea typeface="Microsoft JhengHei UI" panose="020B0604030504040204" pitchFamily="34" charset="-120"/>
              </a:rPr>
              <a:t>建模案例讲解</a:t>
            </a:r>
            <a:r>
              <a:rPr lang="zh-CN" altLang="en-US" sz="2400" b="1" u="dbl" spc="-5" dirty="0">
                <a:solidFill>
                  <a:srgbClr val="000000"/>
                </a:solidFill>
                <a:latin typeface="Arial" panose="020B0604020202020204" pitchFamily="34" charset="0"/>
                <a:ea typeface="Microsoft JhengHei UI" panose="020B0604030504040204" pitchFamily="34" charset="-120"/>
              </a:rPr>
              <a:t>（</a:t>
            </a:r>
            <a:r>
              <a:rPr lang="en-US" altLang="zh-CN" sz="2400" b="1" u="dbl" spc="-5" dirty="0">
                <a:solidFill>
                  <a:srgbClr val="000000"/>
                </a:solidFill>
                <a:latin typeface="Arial" panose="020B0604020202020204" pitchFamily="34" charset="0"/>
                <a:ea typeface="Microsoft JhengHei UI" panose="020B0604030504040204" pitchFamily="34" charset="-120"/>
              </a:rPr>
              <a:t>Chen</a:t>
            </a:r>
            <a:r>
              <a:rPr lang="zh-CN" altLang="en-US" sz="2400" b="1" u="dbl" spc="-5" dirty="0">
                <a:solidFill>
                  <a:srgbClr val="000000"/>
                </a:solidFill>
                <a:latin typeface="Arial" panose="020B0604020202020204" pitchFamily="34" charset="0"/>
                <a:ea typeface="Microsoft JhengHei UI" panose="020B0604030504040204" pitchFamily="34" charset="-120"/>
              </a:rPr>
              <a:t>方法）</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body" idx="4294967295"/>
          </p:nvPr>
        </p:nvSpPr>
        <p:spPr>
          <a:xfrm>
            <a:off x="850900" y="1385104"/>
            <a:ext cx="8699500" cy="4265800"/>
          </a:xfrm>
          <a:prstGeom prst="rect">
            <a:avLst/>
          </a:prstGeom>
        </p:spPr>
        <p:txBody>
          <a:bodyPr vert="horz" wrap="square" lIns="0" tIns="109745" rIns="0" bIns="0" rtlCol="0">
            <a:spAutoFit/>
          </a:bodyPr>
          <a:lstStyle/>
          <a:p>
            <a:pPr marL="447675" indent="-342900">
              <a:lnSpc>
                <a:spcPct val="200000"/>
              </a:lnSpc>
              <a:buFont typeface="Wingdings" panose="05000000000000000000" pitchFamily="2" charset="2"/>
              <a:buChar char="p"/>
            </a:pPr>
            <a:r>
              <a:rPr sz="2000" b="1" spc="-5" dirty="0" err="1">
                <a:solidFill>
                  <a:srgbClr val="000000"/>
                </a:solidFill>
                <a:ea typeface="Microsoft JhengHei UI" panose="020B0604030504040204" pitchFamily="34" charset="-120"/>
              </a:rPr>
              <a:t>理解数据建模与数据库设计</a:t>
            </a:r>
            <a:endParaRPr sz="2000" b="1" dirty="0">
              <a:ea typeface="Microsoft JhengHei UI" panose="020B0604030504040204" pitchFamily="34" charset="-120"/>
              <a:cs typeface="Wingdings"/>
            </a:endParaRPr>
          </a:p>
          <a:p>
            <a:pPr marL="447675" indent="-342900">
              <a:lnSpc>
                <a:spcPct val="200000"/>
              </a:lnSpc>
              <a:spcBef>
                <a:spcPts val="1200"/>
              </a:spcBef>
              <a:buFont typeface="Wingdings" panose="05000000000000000000" pitchFamily="2" charset="2"/>
              <a:buChar char="p"/>
            </a:pPr>
            <a:r>
              <a:rPr sz="2000" b="1" spc="-5" dirty="0" err="1">
                <a:solidFill>
                  <a:srgbClr val="000000"/>
                </a:solidFill>
                <a:ea typeface="Microsoft JhengHei UI" panose="020B0604030504040204" pitchFamily="34" charset="-120"/>
              </a:rPr>
              <a:t>扎实地理解并掌握E-R</a:t>
            </a:r>
            <a:r>
              <a:rPr sz="2000" b="1" spc="-5" dirty="0" err="1" smtClean="0">
                <a:solidFill>
                  <a:srgbClr val="000000"/>
                </a:solidFill>
                <a:ea typeface="Microsoft JhengHei UI" panose="020B0604030504040204" pitchFamily="34" charset="-120"/>
              </a:rPr>
              <a:t>模型：</a:t>
            </a:r>
            <a:r>
              <a:rPr sz="1800" b="1" spc="-5" dirty="0" err="1" smtClean="0">
                <a:solidFill>
                  <a:srgbClr val="000000"/>
                </a:solidFill>
                <a:ea typeface="Microsoft JhengHei UI" panose="020B0604030504040204" pitchFamily="34" charset="-120"/>
              </a:rPr>
              <a:t>数据建模与数据库设计的重要工具</a:t>
            </a:r>
            <a:endParaRPr lang="en-US" b="1" spc="-5" dirty="0">
              <a:solidFill>
                <a:srgbClr val="000000"/>
              </a:solidFill>
              <a:ea typeface="Microsoft JhengHei UI" panose="020B0604030504040204" pitchFamily="34" charset="-120"/>
            </a:endParaRPr>
          </a:p>
          <a:p>
            <a:pPr marL="104775">
              <a:lnSpc>
                <a:spcPct val="200000"/>
              </a:lnSpc>
              <a:spcBef>
                <a:spcPts val="1200"/>
              </a:spcBef>
            </a:pPr>
            <a:r>
              <a:rPr lang="en-US" sz="2000" b="1" spc="-5" dirty="0">
                <a:solidFill>
                  <a:srgbClr val="000000"/>
                </a:solidFill>
                <a:ea typeface="Microsoft JhengHei UI" panose="020B0604030504040204" pitchFamily="34" charset="-120"/>
              </a:rPr>
              <a:t> </a:t>
            </a:r>
            <a:r>
              <a:rPr lang="en-US" sz="2000" b="1" spc="-5" dirty="0" smtClean="0">
                <a:solidFill>
                  <a:srgbClr val="000000"/>
                </a:solidFill>
                <a:ea typeface="Microsoft JhengHei UI" panose="020B0604030504040204" pitchFamily="34" charset="-120"/>
              </a:rPr>
              <a:t>    </a:t>
            </a:r>
            <a:r>
              <a:rPr sz="2000" spc="-5" dirty="0" err="1" smtClean="0">
                <a:solidFill>
                  <a:srgbClr val="CC0000"/>
                </a:solidFill>
                <a:ea typeface="Microsoft JhengHei UI" panose="020B0604030504040204" pitchFamily="34" charset="-120"/>
              </a:rPr>
              <a:t>能够</a:t>
            </a:r>
            <a:r>
              <a:rPr lang="zh-CN" altLang="en-US" sz="2000" spc="-5" dirty="0">
                <a:solidFill>
                  <a:srgbClr val="CC0000"/>
                </a:solidFill>
                <a:ea typeface="Microsoft JhengHei UI" panose="020B0604030504040204" pitchFamily="34" charset="-120"/>
              </a:rPr>
              <a:t>正确</a:t>
            </a:r>
            <a:r>
              <a:rPr sz="2000" spc="-5" dirty="0" err="1" smtClean="0">
                <a:solidFill>
                  <a:srgbClr val="CC0000"/>
                </a:solidFill>
                <a:ea typeface="Microsoft JhengHei UI" panose="020B0604030504040204" pitchFamily="34" charset="-120"/>
              </a:rPr>
              <a:t>绘制</a:t>
            </a:r>
            <a:r>
              <a:rPr sz="2000" spc="-5" dirty="0" err="1">
                <a:solidFill>
                  <a:srgbClr val="CC0000"/>
                </a:solidFill>
                <a:ea typeface="Microsoft JhengHei UI" panose="020B0604030504040204" pitchFamily="34" charset="-120"/>
              </a:rPr>
              <a:t>E-R</a:t>
            </a:r>
            <a:r>
              <a:rPr sz="2000" spc="-5" dirty="0" err="1" smtClean="0">
                <a:solidFill>
                  <a:srgbClr val="CC0000"/>
                </a:solidFill>
                <a:ea typeface="Microsoft JhengHei UI" panose="020B0604030504040204" pitchFamily="34" charset="-120"/>
              </a:rPr>
              <a:t>图</a:t>
            </a:r>
            <a:endParaRPr sz="2000" dirty="0">
              <a:ea typeface="Microsoft JhengHei UI" panose="020B0604030504040204" pitchFamily="34" charset="-120"/>
            </a:endParaRPr>
          </a:p>
          <a:p>
            <a:pPr marL="447675" marR="1402080" indent="-342900">
              <a:lnSpc>
                <a:spcPct val="200000"/>
              </a:lnSpc>
              <a:buFont typeface="Wingdings" panose="05000000000000000000" pitchFamily="2" charset="2"/>
              <a:buChar char="p"/>
            </a:pPr>
            <a:r>
              <a:rPr sz="2000" b="1" spc="-5" dirty="0" err="1">
                <a:solidFill>
                  <a:srgbClr val="000000"/>
                </a:solidFill>
                <a:ea typeface="Microsoft JhengHei UI" panose="020B0604030504040204" pitchFamily="34" charset="-120"/>
              </a:rPr>
              <a:t>能够用</a:t>
            </a:r>
            <a:r>
              <a:rPr sz="2000" b="1" spc="-5" dirty="0" err="1" smtClean="0">
                <a:solidFill>
                  <a:srgbClr val="000000"/>
                </a:solidFill>
                <a:ea typeface="Microsoft JhengHei UI" panose="020B0604030504040204" pitchFamily="34" charset="-120"/>
              </a:rPr>
              <a:t>E-R模型准确理解现实世界并进行数据库</a:t>
            </a:r>
            <a:r>
              <a:rPr sz="2000" spc="-5" dirty="0" err="1" smtClean="0">
                <a:solidFill>
                  <a:srgbClr val="000000"/>
                </a:solidFill>
                <a:ea typeface="Microsoft JhengHei UI" panose="020B0604030504040204" pitchFamily="34" charset="-120"/>
              </a:rPr>
              <a:t>设计</a:t>
            </a:r>
            <a:r>
              <a:rPr sz="2000" spc="-5" dirty="0" smtClean="0">
                <a:solidFill>
                  <a:srgbClr val="000000"/>
                </a:solidFill>
                <a:ea typeface="Microsoft JhengHei UI" panose="020B0604030504040204" pitchFamily="34" charset="-120"/>
              </a:rPr>
              <a:t> </a:t>
            </a:r>
            <a:endParaRPr lang="en-US" sz="2000" spc="-5" dirty="0" smtClean="0">
              <a:solidFill>
                <a:srgbClr val="000000"/>
              </a:solidFill>
              <a:ea typeface="Microsoft JhengHei UI" panose="020B0604030504040204" pitchFamily="34" charset="-120"/>
            </a:endParaRPr>
          </a:p>
          <a:p>
            <a:pPr marL="104775" marR="1402080">
              <a:lnSpc>
                <a:spcPct val="200000"/>
              </a:lnSpc>
            </a:pPr>
            <a:r>
              <a:rPr lang="en-US" sz="2000" spc="-5" dirty="0" smtClean="0">
                <a:solidFill>
                  <a:srgbClr val="000000"/>
                </a:solidFill>
                <a:ea typeface="Microsoft JhengHei UI" panose="020B0604030504040204" pitchFamily="34" charset="-120"/>
              </a:rPr>
              <a:t>    </a:t>
            </a:r>
            <a:r>
              <a:rPr sz="2000" spc="-5" dirty="0" err="1" smtClean="0">
                <a:solidFill>
                  <a:srgbClr val="CC0000"/>
                </a:solidFill>
                <a:ea typeface="Microsoft JhengHei UI" panose="020B0604030504040204" pitchFamily="34" charset="-120"/>
              </a:rPr>
              <a:t>理解现实世界并进行抽象的能力</a:t>
            </a:r>
            <a:r>
              <a:rPr sz="2000" spc="-5" dirty="0" err="1">
                <a:solidFill>
                  <a:srgbClr val="CC0000"/>
                </a:solidFill>
                <a:ea typeface="Microsoft JhengHei UI" panose="020B0604030504040204" pitchFamily="34" charset="-120"/>
              </a:rPr>
              <a:t>，理解并抽象得正确</a:t>
            </a:r>
            <a:endParaRPr sz="2000" dirty="0">
              <a:ea typeface="Microsoft JhengHei UI" panose="020B0604030504040204" pitchFamily="34" charset="-120"/>
              <a:cs typeface="Wingdings"/>
            </a:endParaRPr>
          </a:p>
          <a:p>
            <a:pPr marL="447675" indent="-342900">
              <a:lnSpc>
                <a:spcPct val="200000"/>
              </a:lnSpc>
              <a:spcBef>
                <a:spcPts val="1200"/>
              </a:spcBef>
              <a:buFont typeface="Wingdings" panose="05000000000000000000" pitchFamily="2" charset="2"/>
              <a:buChar char="p"/>
            </a:pPr>
            <a:r>
              <a:rPr sz="2000" b="1" spc="-5" dirty="0" err="1">
                <a:solidFill>
                  <a:srgbClr val="000000"/>
                </a:solidFill>
                <a:ea typeface="Microsoft JhengHei UI" panose="020B0604030504040204" pitchFamily="34" charset="-120"/>
              </a:rPr>
              <a:t>能够分析数据库设计的正确性</a:t>
            </a:r>
            <a:endParaRPr sz="2000" b="1" dirty="0">
              <a:ea typeface="Microsoft JhengHei UI" panose="020B0604030504040204" pitchFamily="34" charset="-120"/>
              <a:cs typeface="Wingdings"/>
            </a:endParaRPr>
          </a:p>
        </p:txBody>
      </p:sp>
      <p:sp>
        <p:nvSpPr>
          <p:cNvPr id="5" name="矩形 4">
            <a:extLst>
              <a:ext uri="{FF2B5EF4-FFF2-40B4-BE49-F238E27FC236}">
                <a16:creationId xmlns="" xmlns:a16="http://schemas.microsoft.com/office/drawing/2014/main" id="{9D9B48E0-6402-4016-BEE2-A459CB9FD924}"/>
              </a:ext>
            </a:extLst>
          </p:cNvPr>
          <p:cNvSpPr/>
          <p:nvPr/>
        </p:nvSpPr>
        <p:spPr>
          <a:xfrm>
            <a:off x="241300" y="383633"/>
            <a:ext cx="5346700" cy="523220"/>
          </a:xfrm>
          <a:prstGeom prst="rect">
            <a:avLst/>
          </a:prstGeom>
        </p:spPr>
        <p:txBody>
          <a:bodyPr>
            <a:spAutoFit/>
          </a:bodyPr>
          <a:lstStyle/>
          <a:p>
            <a:pPr marL="48895">
              <a:lnSpc>
                <a:spcPct val="100000"/>
              </a:lnSpc>
            </a:pPr>
            <a:r>
              <a:rPr lang="zh-CN" altLang="en-US" sz="2800" b="1" u="dbl" spc="-5" dirty="0">
                <a:solidFill>
                  <a:srgbClr val="000000"/>
                </a:solidFill>
                <a:latin typeface="Microsoft JhengHei" panose="020B0604030504040204" pitchFamily="34" charset="-120"/>
                <a:ea typeface="Microsoft JhengHei" panose="020B0604030504040204" pitchFamily="34" charset="-120"/>
                <a:cs typeface="Arial" panose="020B0604020202020204"/>
              </a:rPr>
              <a:t>数据建模之思想与方法</a:t>
            </a:r>
            <a:endParaRPr lang="zh-CN" altLang="en-US" sz="2400" u="dbl" dirty="0">
              <a:latin typeface="Arial" panose="020B0604020202020204"/>
              <a:cs typeface="Arial" panose="020B0604020202020204"/>
            </a:endParaRPr>
          </a:p>
        </p:txBody>
      </p:sp>
    </p:spTree>
    <p:extLst>
      <p:ext uri="{BB962C8B-B14F-4D97-AF65-F5344CB8AC3E}">
        <p14:creationId xmlns:p14="http://schemas.microsoft.com/office/powerpoint/2010/main" val="27363955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48118" y="387604"/>
            <a:ext cx="8597163" cy="338041"/>
          </a:xfrm>
          <a:prstGeom prst="rect">
            <a:avLst/>
          </a:prstGeom>
        </p:spPr>
        <p:txBody>
          <a:bodyPr vert="horz" wrap="square" lIns="0" tIns="0" rIns="0" bIns="0" rtlCol="0">
            <a:spAutoFit/>
          </a:bodyPr>
          <a:lstStyle/>
          <a:p>
            <a:pPr>
              <a:lnSpc>
                <a:spcPct val="119700"/>
              </a:lnSpc>
            </a:pPr>
            <a:r>
              <a:rPr sz="2000" spc="-5" dirty="0">
                <a:solidFill>
                  <a:srgbClr val="FFFFFF"/>
                </a:solidFill>
                <a:latin typeface="Arial" panose="020B0604020202020204" pitchFamily="34" charset="0"/>
                <a:cs typeface="Arial"/>
              </a:rPr>
              <a:t>E-</a:t>
            </a:r>
            <a:r>
              <a:rPr sz="2000" spc="-10" dirty="0">
                <a:solidFill>
                  <a:srgbClr val="FFFFFF"/>
                </a:solidFill>
                <a:latin typeface="Arial" panose="020B0604020202020204" pitchFamily="34" charset="0"/>
                <a:cs typeface="Arial"/>
              </a:rPr>
              <a:t>R</a:t>
            </a:r>
            <a:r>
              <a:rPr sz="2000" dirty="0">
                <a:solidFill>
                  <a:srgbClr val="FFFFFF"/>
                </a:solidFill>
                <a:latin typeface="Arial" panose="020B0604020202020204" pitchFamily="34" charset="0"/>
                <a:cs typeface="华文中宋"/>
              </a:rPr>
              <a:t>模型</a:t>
            </a:r>
            <a:r>
              <a:rPr sz="2000" spc="-15" dirty="0">
                <a:solidFill>
                  <a:srgbClr val="FFFFFF"/>
                </a:solidFill>
                <a:latin typeface="Arial" panose="020B0604020202020204" pitchFamily="34" charset="0"/>
                <a:cs typeface="Arial"/>
              </a:rPr>
              <a:t>-</a:t>
            </a:r>
            <a:r>
              <a:rPr sz="2000" spc="-5" dirty="0">
                <a:solidFill>
                  <a:srgbClr val="FFFFFF"/>
                </a:solidFill>
                <a:latin typeface="Arial" panose="020B0604020202020204" pitchFamily="34" charset="0"/>
                <a:cs typeface="华文中宋"/>
              </a:rPr>
              <a:t>建模案例讲解</a:t>
            </a:r>
            <a:r>
              <a:rPr sz="2000" spc="-5" dirty="0">
                <a:solidFill>
                  <a:srgbClr val="FFFFFF"/>
                </a:solidFill>
                <a:latin typeface="Arial" panose="020B0604020202020204" pitchFamily="34" charset="0"/>
                <a:cs typeface="Arial"/>
              </a:rPr>
              <a:t>(che</a:t>
            </a:r>
            <a:r>
              <a:rPr sz="2000" spc="-10" dirty="0">
                <a:solidFill>
                  <a:srgbClr val="FFFFFF"/>
                </a:solidFill>
                <a:latin typeface="Arial" panose="020B0604020202020204" pitchFamily="34" charset="0"/>
                <a:cs typeface="Arial"/>
              </a:rPr>
              <a:t>n</a:t>
            </a:r>
            <a:r>
              <a:rPr sz="2000" dirty="0">
                <a:solidFill>
                  <a:srgbClr val="FFFFFF"/>
                </a:solidFill>
                <a:latin typeface="Arial" panose="020B0604020202020204" pitchFamily="34" charset="0"/>
                <a:cs typeface="华文中宋"/>
              </a:rPr>
              <a:t>方法</a:t>
            </a:r>
            <a:r>
              <a:rPr sz="2000" spc="-5" dirty="0">
                <a:solidFill>
                  <a:srgbClr val="FFFFFF"/>
                </a:solidFill>
                <a:latin typeface="Arial" panose="020B0604020202020204" pitchFamily="34" charset="0"/>
                <a:cs typeface="Arial"/>
              </a:rPr>
              <a:t>) </a:t>
            </a:r>
            <a:r>
              <a:rPr sz="2000" spc="-10" dirty="0">
                <a:solidFill>
                  <a:srgbClr val="FFFFFF"/>
                </a:solidFill>
                <a:latin typeface="Arial" panose="020B0604020202020204" pitchFamily="34" charset="0"/>
                <a:cs typeface="Arial"/>
              </a:rPr>
              <a:t>(2</a:t>
            </a:r>
            <a:r>
              <a:rPr sz="2000" spc="-5" dirty="0">
                <a:solidFill>
                  <a:srgbClr val="FFFFFF"/>
                </a:solidFill>
                <a:latin typeface="Arial" panose="020B0604020202020204" pitchFamily="34" charset="0"/>
                <a:cs typeface="Arial"/>
              </a:rPr>
              <a:t>)</a:t>
            </a:r>
            <a:r>
              <a:rPr sz="2000" spc="-5" dirty="0">
                <a:solidFill>
                  <a:srgbClr val="FFFFFF"/>
                </a:solidFill>
                <a:latin typeface="Arial" panose="020B0604020202020204" pitchFamily="34" charset="0"/>
                <a:cs typeface="华文中宋"/>
              </a:rPr>
              <a:t>运</a:t>
            </a:r>
            <a:r>
              <a:rPr sz="2000" dirty="0">
                <a:solidFill>
                  <a:srgbClr val="FFFFFF"/>
                </a:solidFill>
                <a:latin typeface="Arial" panose="020B0604020202020204" pitchFamily="34" charset="0"/>
                <a:cs typeface="华文中宋"/>
              </a:rPr>
              <a:t>用</a:t>
            </a:r>
            <a:r>
              <a:rPr sz="2000" spc="-5" dirty="0">
                <a:solidFill>
                  <a:srgbClr val="FFFFFF"/>
                </a:solidFill>
                <a:latin typeface="Arial" panose="020B0604020202020204" pitchFamily="34" charset="0"/>
                <a:cs typeface="Arial"/>
              </a:rPr>
              <a:t>E-R</a:t>
            </a:r>
            <a:r>
              <a:rPr sz="2000" spc="-5" dirty="0">
                <a:solidFill>
                  <a:srgbClr val="FFFFFF"/>
                </a:solidFill>
                <a:latin typeface="Arial" panose="020B0604020202020204" pitchFamily="34" charset="0"/>
                <a:cs typeface="华文中宋"/>
              </a:rPr>
              <a:t>模型理解需求并建模的步骤</a:t>
            </a:r>
            <a:endParaRPr sz="2000">
              <a:latin typeface="Arial" panose="020B0604020202020204" pitchFamily="34" charset="0"/>
              <a:cs typeface="华文中宋"/>
            </a:endParaRPr>
          </a:p>
        </p:txBody>
      </p:sp>
      <p:sp>
        <p:nvSpPr>
          <p:cNvPr id="4" name="object 4"/>
          <p:cNvSpPr txBox="1"/>
          <p:nvPr/>
        </p:nvSpPr>
        <p:spPr>
          <a:xfrm>
            <a:off x="2503817" y="3206495"/>
            <a:ext cx="976630" cy="307777"/>
          </a:xfrm>
          <a:prstGeom prst="rect">
            <a:avLst/>
          </a:prstGeom>
          <a:solidFill>
            <a:srgbClr val="FFCC99"/>
          </a:solidFill>
          <a:ln w="9525">
            <a:solidFill>
              <a:srgbClr val="000000"/>
            </a:solidFill>
          </a:ln>
        </p:spPr>
        <p:txBody>
          <a:bodyPr vert="horz" wrap="square" lIns="0" tIns="0" rIns="0" bIns="0" rtlCol="0">
            <a:spAutoFit/>
          </a:bodyPr>
          <a:lstStyle/>
          <a:p>
            <a:pPr marL="113664">
              <a:lnSpc>
                <a:spcPct val="100000"/>
              </a:lnSpc>
            </a:pPr>
            <a:r>
              <a:rPr sz="2000" b="1" spc="-5" dirty="0">
                <a:latin typeface="Arial" panose="020B0604020202020204" pitchFamily="34" charset="0"/>
                <a:ea typeface="Microsoft JhengHei UI" panose="020B0604030504040204" pitchFamily="34" charset="-120"/>
                <a:cs typeface="微软雅黑"/>
              </a:rPr>
              <a:t>供应商</a:t>
            </a:r>
            <a:endParaRPr sz="2000">
              <a:latin typeface="Arial" panose="020B0604020202020204" pitchFamily="34" charset="0"/>
              <a:ea typeface="Microsoft JhengHei UI" panose="020B0604030504040204" pitchFamily="34" charset="-120"/>
              <a:cs typeface="微软雅黑"/>
            </a:endParaRPr>
          </a:p>
        </p:txBody>
      </p:sp>
      <p:sp>
        <p:nvSpPr>
          <p:cNvPr id="5" name="object 5"/>
          <p:cNvSpPr txBox="1"/>
          <p:nvPr/>
        </p:nvSpPr>
        <p:spPr>
          <a:xfrm>
            <a:off x="4715141" y="5227320"/>
            <a:ext cx="976630" cy="307777"/>
          </a:xfrm>
          <a:prstGeom prst="rect">
            <a:avLst/>
          </a:prstGeom>
          <a:solidFill>
            <a:srgbClr val="FFCC99"/>
          </a:solidFill>
          <a:ln w="9525">
            <a:solidFill>
              <a:srgbClr val="000000"/>
            </a:solidFill>
          </a:ln>
        </p:spPr>
        <p:txBody>
          <a:bodyPr vert="horz" wrap="square" lIns="0" tIns="0" rIns="0" bIns="0" rtlCol="0">
            <a:spAutoFit/>
          </a:bodyPr>
          <a:lstStyle/>
          <a:p>
            <a:pPr marL="208915">
              <a:lnSpc>
                <a:spcPct val="100000"/>
              </a:lnSpc>
            </a:pPr>
            <a:r>
              <a:rPr sz="2000" b="1" spc="-5" dirty="0">
                <a:latin typeface="Arial" panose="020B0604020202020204" pitchFamily="34" charset="0"/>
                <a:ea typeface="Microsoft JhengHei UI" panose="020B0604030504040204" pitchFamily="34" charset="-120"/>
                <a:cs typeface="微软雅黑"/>
              </a:rPr>
              <a:t>零件</a:t>
            </a:r>
            <a:endParaRPr sz="2000">
              <a:latin typeface="Arial" panose="020B0604020202020204" pitchFamily="34" charset="0"/>
              <a:ea typeface="Microsoft JhengHei UI" panose="020B0604030504040204" pitchFamily="34" charset="-120"/>
              <a:cs typeface="微软雅黑"/>
            </a:endParaRPr>
          </a:p>
        </p:txBody>
      </p:sp>
      <p:sp>
        <p:nvSpPr>
          <p:cNvPr id="6" name="object 6"/>
          <p:cNvSpPr txBox="1"/>
          <p:nvPr/>
        </p:nvSpPr>
        <p:spPr>
          <a:xfrm>
            <a:off x="1620659" y="5227320"/>
            <a:ext cx="977265" cy="307777"/>
          </a:xfrm>
          <a:prstGeom prst="rect">
            <a:avLst/>
          </a:prstGeom>
          <a:solidFill>
            <a:srgbClr val="FFCC99"/>
          </a:solidFill>
          <a:ln w="9525">
            <a:solidFill>
              <a:srgbClr val="000000"/>
            </a:solidFill>
          </a:ln>
        </p:spPr>
        <p:txBody>
          <a:bodyPr vert="horz" wrap="square" lIns="0" tIns="0" rIns="0" bIns="0" rtlCol="0">
            <a:spAutoFit/>
          </a:bodyPr>
          <a:lstStyle/>
          <a:p>
            <a:pPr marL="209550">
              <a:lnSpc>
                <a:spcPct val="100000"/>
              </a:lnSpc>
            </a:pPr>
            <a:r>
              <a:rPr sz="2000" b="1" spc="-5" dirty="0">
                <a:latin typeface="Arial" panose="020B0604020202020204" pitchFamily="34" charset="0"/>
                <a:ea typeface="Microsoft JhengHei UI" panose="020B0604030504040204" pitchFamily="34" charset="-120"/>
                <a:cs typeface="微软雅黑"/>
              </a:rPr>
              <a:t>项目</a:t>
            </a:r>
            <a:endParaRPr sz="2000">
              <a:latin typeface="Arial" panose="020B0604020202020204" pitchFamily="34" charset="0"/>
              <a:ea typeface="Microsoft JhengHei UI" panose="020B0604030504040204" pitchFamily="34" charset="-120"/>
              <a:cs typeface="微软雅黑"/>
            </a:endParaRPr>
          </a:p>
        </p:txBody>
      </p:sp>
      <p:sp>
        <p:nvSpPr>
          <p:cNvPr id="7" name="object 7"/>
          <p:cNvSpPr txBox="1"/>
          <p:nvPr/>
        </p:nvSpPr>
        <p:spPr>
          <a:xfrm>
            <a:off x="4713617" y="3206495"/>
            <a:ext cx="976630" cy="307777"/>
          </a:xfrm>
          <a:prstGeom prst="rect">
            <a:avLst/>
          </a:prstGeom>
          <a:solidFill>
            <a:srgbClr val="FFCC99"/>
          </a:solidFill>
          <a:ln w="9525">
            <a:solidFill>
              <a:srgbClr val="000000"/>
            </a:solidFill>
          </a:ln>
        </p:spPr>
        <p:txBody>
          <a:bodyPr vert="horz" wrap="square" lIns="0" tIns="0" rIns="0" bIns="0" rtlCol="0">
            <a:spAutoFit/>
          </a:bodyPr>
          <a:lstStyle/>
          <a:p>
            <a:pPr marL="208915">
              <a:lnSpc>
                <a:spcPct val="100000"/>
              </a:lnSpc>
            </a:pPr>
            <a:r>
              <a:rPr sz="2000" b="1" spc="-5" dirty="0">
                <a:latin typeface="Arial" panose="020B0604020202020204" pitchFamily="34" charset="0"/>
                <a:ea typeface="Microsoft JhengHei UI" panose="020B0604030504040204" pitchFamily="34" charset="-120"/>
                <a:cs typeface="微软雅黑"/>
              </a:rPr>
              <a:t>仓库</a:t>
            </a:r>
            <a:endParaRPr sz="2000">
              <a:latin typeface="Arial" panose="020B0604020202020204" pitchFamily="34" charset="0"/>
              <a:ea typeface="Microsoft JhengHei UI" panose="020B0604030504040204" pitchFamily="34" charset="-120"/>
              <a:cs typeface="微软雅黑"/>
            </a:endParaRPr>
          </a:p>
        </p:txBody>
      </p:sp>
      <p:sp>
        <p:nvSpPr>
          <p:cNvPr id="8" name="object 8"/>
          <p:cNvSpPr txBox="1"/>
          <p:nvPr/>
        </p:nvSpPr>
        <p:spPr>
          <a:xfrm>
            <a:off x="7773796" y="3206495"/>
            <a:ext cx="977265" cy="307777"/>
          </a:xfrm>
          <a:prstGeom prst="rect">
            <a:avLst/>
          </a:prstGeom>
          <a:solidFill>
            <a:srgbClr val="FFCC99"/>
          </a:solidFill>
          <a:ln w="9525">
            <a:solidFill>
              <a:srgbClr val="000000"/>
            </a:solidFill>
          </a:ln>
        </p:spPr>
        <p:txBody>
          <a:bodyPr vert="horz" wrap="square" lIns="0" tIns="0" rIns="0" bIns="0" rtlCol="0">
            <a:spAutoFit/>
          </a:bodyPr>
          <a:lstStyle/>
          <a:p>
            <a:pPr marL="209550">
              <a:lnSpc>
                <a:spcPct val="100000"/>
              </a:lnSpc>
            </a:pPr>
            <a:r>
              <a:rPr sz="2000" b="1" spc="-5" dirty="0">
                <a:latin typeface="Arial" panose="020B0604020202020204" pitchFamily="34" charset="0"/>
                <a:ea typeface="Microsoft JhengHei UI" panose="020B0604030504040204" pitchFamily="34" charset="-120"/>
                <a:cs typeface="微软雅黑"/>
              </a:rPr>
              <a:t>职工</a:t>
            </a:r>
            <a:endParaRPr sz="2000">
              <a:latin typeface="Arial" panose="020B0604020202020204" pitchFamily="34" charset="0"/>
              <a:ea typeface="Microsoft JhengHei UI" panose="020B0604030504040204" pitchFamily="34" charset="-120"/>
              <a:cs typeface="微软雅黑"/>
            </a:endParaRPr>
          </a:p>
        </p:txBody>
      </p:sp>
      <p:sp>
        <p:nvSpPr>
          <p:cNvPr id="9" name="object 9"/>
          <p:cNvSpPr txBox="1"/>
          <p:nvPr/>
        </p:nvSpPr>
        <p:spPr>
          <a:xfrm>
            <a:off x="1034929" y="1459388"/>
            <a:ext cx="8355965" cy="1485022"/>
          </a:xfrm>
          <a:prstGeom prst="rect">
            <a:avLst/>
          </a:prstGeom>
        </p:spPr>
        <p:txBody>
          <a:bodyPr vert="horz" wrap="square" lIns="0" tIns="0" rIns="0" bIns="0" rtlCol="0">
            <a:spAutoFit/>
          </a:bodyPr>
          <a:lstStyle/>
          <a:p>
            <a:pPr marL="12700">
              <a:lnSpc>
                <a:spcPct val="100000"/>
              </a:lnSpc>
            </a:pPr>
            <a:r>
              <a:rPr sz="2400" b="1" spc="-5" dirty="0">
                <a:solidFill>
                  <a:srgbClr val="3333CC"/>
                </a:solidFill>
                <a:latin typeface="Arial" panose="020B0604020202020204" pitchFamily="34" charset="0"/>
                <a:ea typeface="Microsoft JhengHei UI" panose="020B0604030504040204" pitchFamily="34" charset="-120"/>
                <a:cs typeface="Arial"/>
              </a:rPr>
              <a:t>Step</a:t>
            </a:r>
            <a:r>
              <a:rPr sz="2400" b="1" dirty="0">
                <a:solidFill>
                  <a:srgbClr val="3333CC"/>
                </a:solidFill>
                <a:latin typeface="Arial" panose="020B0604020202020204" pitchFamily="34" charset="0"/>
                <a:ea typeface="Microsoft JhengHei UI" panose="020B0604030504040204" pitchFamily="34" charset="-120"/>
                <a:cs typeface="Arial"/>
              </a:rPr>
              <a:t>1 </a:t>
            </a:r>
            <a:r>
              <a:rPr sz="2400" b="1" dirty="0">
                <a:solidFill>
                  <a:srgbClr val="3333CC"/>
                </a:solidFill>
                <a:latin typeface="Arial" panose="020B0604020202020204" pitchFamily="34" charset="0"/>
                <a:ea typeface="Microsoft JhengHei UI" panose="020B0604030504040204" pitchFamily="34" charset="-120"/>
                <a:cs typeface="微软雅黑"/>
              </a:rPr>
              <a:t>理解需求，寻找实体</a:t>
            </a:r>
            <a:endParaRPr sz="2400" dirty="0">
              <a:latin typeface="Arial" panose="020B0604020202020204" pitchFamily="34" charset="0"/>
              <a:ea typeface="Microsoft JhengHei UI" panose="020B0604030504040204" pitchFamily="34" charset="-120"/>
              <a:cs typeface="微软雅黑"/>
            </a:endParaRPr>
          </a:p>
          <a:p>
            <a:pPr marL="355600" indent="-342900">
              <a:lnSpc>
                <a:spcPct val="100000"/>
              </a:lnSpc>
              <a:spcBef>
                <a:spcPts val="785"/>
              </a:spcBef>
              <a:buFont typeface="Wingdings" panose="05000000000000000000" pitchFamily="2" charset="2"/>
              <a:buChar char="p"/>
            </a:pPr>
            <a:r>
              <a:rPr sz="2000" b="1" spc="-5" dirty="0" err="1">
                <a:latin typeface="Arial" panose="020B0604020202020204" pitchFamily="34" charset="0"/>
                <a:ea typeface="Microsoft JhengHei UI" panose="020B0604030504040204" pitchFamily="34" charset="-120"/>
                <a:cs typeface="Arial"/>
              </a:rPr>
              <a:t>E-</a:t>
            </a:r>
            <a:r>
              <a:rPr sz="2000" b="1" spc="-10" dirty="0" err="1">
                <a:latin typeface="Arial" panose="020B0604020202020204" pitchFamily="34" charset="0"/>
                <a:ea typeface="Microsoft JhengHei UI" panose="020B0604030504040204" pitchFamily="34" charset="-120"/>
                <a:cs typeface="Arial"/>
              </a:rPr>
              <a:t>R</a:t>
            </a:r>
            <a:r>
              <a:rPr sz="2000" b="1" spc="-10" dirty="0" err="1">
                <a:latin typeface="Arial" panose="020B0604020202020204" pitchFamily="34" charset="0"/>
                <a:ea typeface="Microsoft JhengHei UI" panose="020B0604030504040204" pitchFamily="34" charset="-120"/>
                <a:cs typeface="新宋体"/>
              </a:rPr>
              <a:t>图建模首先要找出问题领域的实体，即找出有哪些</a:t>
            </a:r>
            <a:r>
              <a:rPr sz="2000" b="1" dirty="0" err="1">
                <a:latin typeface="Arial" panose="020B0604020202020204" pitchFamily="34" charset="0"/>
                <a:ea typeface="Microsoft JhengHei UI" panose="020B0604030504040204" pitchFamily="34" charset="-120"/>
                <a:cs typeface="新宋体"/>
              </a:rPr>
              <a:t>类</a:t>
            </a:r>
            <a:r>
              <a:rPr sz="2000" b="1" spc="-15" dirty="0">
                <a:latin typeface="Arial" panose="020B0604020202020204" pitchFamily="34" charset="0"/>
                <a:ea typeface="Microsoft JhengHei UI" panose="020B0604030504040204" pitchFamily="34" charset="-120"/>
                <a:cs typeface="Arial"/>
              </a:rPr>
              <a:t>/</a:t>
            </a:r>
            <a:r>
              <a:rPr sz="2000" b="1" spc="-10" dirty="0">
                <a:latin typeface="Arial" panose="020B0604020202020204" pitchFamily="34" charset="0"/>
                <a:ea typeface="Microsoft JhengHei UI" panose="020B0604030504040204" pitchFamily="34" charset="-120"/>
                <a:cs typeface="新宋体"/>
              </a:rPr>
              <a:t>实体</a:t>
            </a:r>
            <a:endParaRPr sz="2000" dirty="0">
              <a:latin typeface="Arial" panose="020B0604020202020204" pitchFamily="34" charset="0"/>
              <a:ea typeface="Microsoft JhengHei UI" panose="020B0604030504040204" pitchFamily="34" charset="-120"/>
              <a:cs typeface="新宋体"/>
            </a:endParaRPr>
          </a:p>
          <a:p>
            <a:pPr marL="355600" indent="-342900">
              <a:lnSpc>
                <a:spcPct val="100000"/>
              </a:lnSpc>
              <a:spcBef>
                <a:spcPts val="680"/>
              </a:spcBef>
              <a:buFont typeface="Wingdings" panose="05000000000000000000" pitchFamily="2" charset="2"/>
              <a:buChar char="p"/>
            </a:pPr>
            <a:r>
              <a:rPr sz="2000" b="1" spc="-5" dirty="0" err="1">
                <a:solidFill>
                  <a:srgbClr val="3333CC"/>
                </a:solidFill>
                <a:latin typeface="Arial" panose="020B0604020202020204" pitchFamily="34" charset="0"/>
                <a:ea typeface="Microsoft JhengHei UI" panose="020B0604030504040204" pitchFamily="34" charset="-120"/>
                <a:cs typeface="微软雅黑"/>
              </a:rPr>
              <a:t>能够用一个个、一件件、一串串等重叠量词形容的</a:t>
            </a:r>
            <a:r>
              <a:rPr sz="2000" b="1" spc="-10" dirty="0" err="1">
                <a:latin typeface="Arial" panose="020B0604020202020204" pitchFamily="34" charset="0"/>
                <a:ea typeface="Microsoft JhengHei UI" panose="020B0604030504040204" pitchFamily="34" charset="-120"/>
                <a:cs typeface="新宋体"/>
              </a:rPr>
              <a:t>，而不是一个、一</a:t>
            </a:r>
            <a:r>
              <a:rPr sz="2000" b="1" spc="-5" dirty="0" err="1">
                <a:latin typeface="Arial" panose="020B0604020202020204" pitchFamily="34" charset="0"/>
                <a:ea typeface="Microsoft JhengHei UI" panose="020B0604030504040204" pitchFamily="34" charset="-120"/>
                <a:cs typeface="新宋体"/>
              </a:rPr>
              <a:t>件</a:t>
            </a:r>
            <a:r>
              <a:rPr sz="2000" b="1" spc="-5" dirty="0">
                <a:latin typeface="Arial" panose="020B0604020202020204" pitchFamily="34" charset="0"/>
                <a:ea typeface="Microsoft JhengHei UI" panose="020B0604030504040204" pitchFamily="34" charset="-120"/>
                <a:cs typeface="Arial"/>
              </a:rPr>
              <a:t>…</a:t>
            </a:r>
            <a:endParaRPr sz="2000" dirty="0">
              <a:latin typeface="Arial" panose="020B0604020202020204" pitchFamily="34" charset="0"/>
              <a:ea typeface="Microsoft JhengHei UI" panose="020B0604030504040204" pitchFamily="34" charset="-120"/>
              <a:cs typeface="Arial"/>
            </a:endParaRPr>
          </a:p>
        </p:txBody>
      </p:sp>
      <p:sp>
        <p:nvSpPr>
          <p:cNvPr id="10" name="object 10"/>
          <p:cNvSpPr/>
          <p:nvPr/>
        </p:nvSpPr>
        <p:spPr>
          <a:xfrm>
            <a:off x="7289927" y="6387846"/>
            <a:ext cx="2628900" cy="819150"/>
          </a:xfrm>
          <a:prstGeom prst="rect">
            <a:avLst/>
          </a:prstGeom>
          <a:blipFill>
            <a:blip r:embed="rId2"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1" name="object 11"/>
          <p:cNvSpPr/>
          <p:nvPr/>
        </p:nvSpPr>
        <p:spPr>
          <a:xfrm>
            <a:off x="7283843" y="6381750"/>
            <a:ext cx="2635250" cy="825500"/>
          </a:xfrm>
          <a:custGeom>
            <a:avLst/>
            <a:gdLst/>
            <a:ahLst/>
            <a:cxnLst/>
            <a:rect l="l" t="t" r="r" b="b"/>
            <a:pathLst>
              <a:path w="2635250" h="825500">
                <a:moveTo>
                  <a:pt x="0" y="825246"/>
                </a:moveTo>
                <a:lnTo>
                  <a:pt x="0" y="0"/>
                </a:lnTo>
                <a:lnTo>
                  <a:pt x="2634996" y="0"/>
                </a:lnTo>
              </a:path>
            </a:pathLst>
          </a:custGeom>
          <a:ln w="12700">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2" name="object 12"/>
          <p:cNvSpPr/>
          <p:nvPr/>
        </p:nvSpPr>
        <p:spPr>
          <a:xfrm>
            <a:off x="7203820" y="4405121"/>
            <a:ext cx="2322830" cy="1405255"/>
          </a:xfrm>
          <a:custGeom>
            <a:avLst/>
            <a:gdLst/>
            <a:ahLst/>
            <a:cxnLst/>
            <a:rect l="l" t="t" r="r" b="b"/>
            <a:pathLst>
              <a:path w="2322829" h="1405254">
                <a:moveTo>
                  <a:pt x="2322576" y="702563"/>
                </a:moveTo>
                <a:lnTo>
                  <a:pt x="2318728" y="644964"/>
                </a:lnTo>
                <a:lnTo>
                  <a:pt x="2307383" y="588642"/>
                </a:lnTo>
                <a:lnTo>
                  <a:pt x="2288839" y="533780"/>
                </a:lnTo>
                <a:lnTo>
                  <a:pt x="2263396" y="480559"/>
                </a:lnTo>
                <a:lnTo>
                  <a:pt x="2231350" y="429160"/>
                </a:lnTo>
                <a:lnTo>
                  <a:pt x="2193000" y="379764"/>
                </a:lnTo>
                <a:lnTo>
                  <a:pt x="2148646" y="332553"/>
                </a:lnTo>
                <a:lnTo>
                  <a:pt x="2098584" y="287706"/>
                </a:lnTo>
                <a:lnTo>
                  <a:pt x="2043114" y="245407"/>
                </a:lnTo>
                <a:lnTo>
                  <a:pt x="1982533" y="205835"/>
                </a:lnTo>
                <a:lnTo>
                  <a:pt x="1917140" y="169172"/>
                </a:lnTo>
                <a:lnTo>
                  <a:pt x="1847234" y="135599"/>
                </a:lnTo>
                <a:lnTo>
                  <a:pt x="1773112" y="105297"/>
                </a:lnTo>
                <a:lnTo>
                  <a:pt x="1695073" y="78448"/>
                </a:lnTo>
                <a:lnTo>
                  <a:pt x="1613415" y="55233"/>
                </a:lnTo>
                <a:lnTo>
                  <a:pt x="1528437" y="35832"/>
                </a:lnTo>
                <a:lnTo>
                  <a:pt x="1440437" y="20427"/>
                </a:lnTo>
                <a:lnTo>
                  <a:pt x="1349713" y="9199"/>
                </a:lnTo>
                <a:lnTo>
                  <a:pt x="1256564" y="2330"/>
                </a:lnTo>
                <a:lnTo>
                  <a:pt x="1161288" y="0"/>
                </a:lnTo>
                <a:lnTo>
                  <a:pt x="1066114" y="2330"/>
                </a:lnTo>
                <a:lnTo>
                  <a:pt x="973047" y="9199"/>
                </a:lnTo>
                <a:lnTo>
                  <a:pt x="882385" y="20427"/>
                </a:lnTo>
                <a:lnTo>
                  <a:pt x="794430" y="35832"/>
                </a:lnTo>
                <a:lnTo>
                  <a:pt x="709481" y="55233"/>
                </a:lnTo>
                <a:lnTo>
                  <a:pt x="627838" y="78448"/>
                </a:lnTo>
                <a:lnTo>
                  <a:pt x="549801" y="105297"/>
                </a:lnTo>
                <a:lnTo>
                  <a:pt x="475670" y="135599"/>
                </a:lnTo>
                <a:lnTo>
                  <a:pt x="405746" y="169172"/>
                </a:lnTo>
                <a:lnTo>
                  <a:pt x="340328" y="205835"/>
                </a:lnTo>
                <a:lnTo>
                  <a:pt x="279716" y="245407"/>
                </a:lnTo>
                <a:lnTo>
                  <a:pt x="224210" y="287706"/>
                </a:lnTo>
                <a:lnTo>
                  <a:pt x="174111" y="332553"/>
                </a:lnTo>
                <a:lnTo>
                  <a:pt x="129719" y="379764"/>
                </a:lnTo>
                <a:lnTo>
                  <a:pt x="91332" y="429160"/>
                </a:lnTo>
                <a:lnTo>
                  <a:pt x="59253" y="480559"/>
                </a:lnTo>
                <a:lnTo>
                  <a:pt x="33779" y="533780"/>
                </a:lnTo>
                <a:lnTo>
                  <a:pt x="15213" y="588642"/>
                </a:lnTo>
                <a:lnTo>
                  <a:pt x="3853" y="644964"/>
                </a:lnTo>
                <a:lnTo>
                  <a:pt x="0" y="702563"/>
                </a:lnTo>
                <a:lnTo>
                  <a:pt x="3853" y="760163"/>
                </a:lnTo>
                <a:lnTo>
                  <a:pt x="15213" y="816485"/>
                </a:lnTo>
                <a:lnTo>
                  <a:pt x="33779" y="871347"/>
                </a:lnTo>
                <a:lnTo>
                  <a:pt x="59253" y="924568"/>
                </a:lnTo>
                <a:lnTo>
                  <a:pt x="91332" y="975967"/>
                </a:lnTo>
                <a:lnTo>
                  <a:pt x="129719" y="1025363"/>
                </a:lnTo>
                <a:lnTo>
                  <a:pt x="174111" y="1072574"/>
                </a:lnTo>
                <a:lnTo>
                  <a:pt x="206502" y="1101569"/>
                </a:lnTo>
                <a:lnTo>
                  <a:pt x="206502" y="702563"/>
                </a:lnTo>
                <a:lnTo>
                  <a:pt x="209667" y="655148"/>
                </a:lnTo>
                <a:lnTo>
                  <a:pt x="218998" y="608785"/>
                </a:lnTo>
                <a:lnTo>
                  <a:pt x="234251" y="563623"/>
                </a:lnTo>
                <a:lnTo>
                  <a:pt x="255178" y="519812"/>
                </a:lnTo>
                <a:lnTo>
                  <a:pt x="281535" y="477500"/>
                </a:lnTo>
                <a:lnTo>
                  <a:pt x="313075" y="436837"/>
                </a:lnTo>
                <a:lnTo>
                  <a:pt x="349553" y="397971"/>
                </a:lnTo>
                <a:lnTo>
                  <a:pt x="390723" y="361053"/>
                </a:lnTo>
                <a:lnTo>
                  <a:pt x="436339" y="326232"/>
                </a:lnTo>
                <a:lnTo>
                  <a:pt x="486156" y="293655"/>
                </a:lnTo>
                <a:lnTo>
                  <a:pt x="539927" y="263473"/>
                </a:lnTo>
                <a:lnTo>
                  <a:pt x="597408" y="235835"/>
                </a:lnTo>
                <a:lnTo>
                  <a:pt x="658351" y="210890"/>
                </a:lnTo>
                <a:lnTo>
                  <a:pt x="722513" y="188787"/>
                </a:lnTo>
                <a:lnTo>
                  <a:pt x="789646" y="169675"/>
                </a:lnTo>
                <a:lnTo>
                  <a:pt x="859505" y="153704"/>
                </a:lnTo>
                <a:lnTo>
                  <a:pt x="931845" y="141022"/>
                </a:lnTo>
                <a:lnTo>
                  <a:pt x="1006419" y="131779"/>
                </a:lnTo>
                <a:lnTo>
                  <a:pt x="1082982" y="126124"/>
                </a:lnTo>
                <a:lnTo>
                  <a:pt x="1161288" y="124205"/>
                </a:lnTo>
                <a:lnTo>
                  <a:pt x="1239702" y="126124"/>
                </a:lnTo>
                <a:lnTo>
                  <a:pt x="1316363" y="131779"/>
                </a:lnTo>
                <a:lnTo>
                  <a:pt x="1391024" y="141022"/>
                </a:lnTo>
                <a:lnTo>
                  <a:pt x="1463442" y="153704"/>
                </a:lnTo>
                <a:lnTo>
                  <a:pt x="1533370" y="169675"/>
                </a:lnTo>
                <a:lnTo>
                  <a:pt x="1600563" y="188787"/>
                </a:lnTo>
                <a:lnTo>
                  <a:pt x="1664776" y="210890"/>
                </a:lnTo>
                <a:lnTo>
                  <a:pt x="1725765" y="235835"/>
                </a:lnTo>
                <a:lnTo>
                  <a:pt x="1783283" y="263473"/>
                </a:lnTo>
                <a:lnTo>
                  <a:pt x="1837086" y="293655"/>
                </a:lnTo>
                <a:lnTo>
                  <a:pt x="1886929" y="326232"/>
                </a:lnTo>
                <a:lnTo>
                  <a:pt x="1932566" y="361053"/>
                </a:lnTo>
                <a:lnTo>
                  <a:pt x="1973752" y="397971"/>
                </a:lnTo>
                <a:lnTo>
                  <a:pt x="2010242" y="436837"/>
                </a:lnTo>
                <a:lnTo>
                  <a:pt x="2041790" y="477500"/>
                </a:lnTo>
                <a:lnTo>
                  <a:pt x="2068153" y="519812"/>
                </a:lnTo>
                <a:lnTo>
                  <a:pt x="2089084" y="563623"/>
                </a:lnTo>
                <a:lnTo>
                  <a:pt x="2104338" y="608785"/>
                </a:lnTo>
                <a:lnTo>
                  <a:pt x="2113670" y="655148"/>
                </a:lnTo>
                <a:lnTo>
                  <a:pt x="2116836" y="702563"/>
                </a:lnTo>
                <a:lnTo>
                  <a:pt x="2116836" y="1101071"/>
                </a:lnTo>
                <a:lnTo>
                  <a:pt x="2148646" y="1072574"/>
                </a:lnTo>
                <a:lnTo>
                  <a:pt x="2193000" y="1025363"/>
                </a:lnTo>
                <a:lnTo>
                  <a:pt x="2231350" y="975967"/>
                </a:lnTo>
                <a:lnTo>
                  <a:pt x="2263396" y="924568"/>
                </a:lnTo>
                <a:lnTo>
                  <a:pt x="2288839" y="871347"/>
                </a:lnTo>
                <a:lnTo>
                  <a:pt x="2307383" y="816485"/>
                </a:lnTo>
                <a:lnTo>
                  <a:pt x="2318728" y="760163"/>
                </a:lnTo>
                <a:lnTo>
                  <a:pt x="2322576" y="702563"/>
                </a:lnTo>
                <a:close/>
              </a:path>
              <a:path w="2322829" h="1405254">
                <a:moveTo>
                  <a:pt x="2116836" y="1101071"/>
                </a:moveTo>
                <a:lnTo>
                  <a:pt x="2116836" y="702563"/>
                </a:lnTo>
                <a:lnTo>
                  <a:pt x="2113670" y="749973"/>
                </a:lnTo>
                <a:lnTo>
                  <a:pt x="2104338" y="796321"/>
                </a:lnTo>
                <a:lnTo>
                  <a:pt x="2089084" y="841458"/>
                </a:lnTo>
                <a:lnTo>
                  <a:pt x="2068153" y="885236"/>
                </a:lnTo>
                <a:lnTo>
                  <a:pt x="2041790" y="927508"/>
                </a:lnTo>
                <a:lnTo>
                  <a:pt x="2010242" y="968126"/>
                </a:lnTo>
                <a:lnTo>
                  <a:pt x="1973752" y="1006941"/>
                </a:lnTo>
                <a:lnTo>
                  <a:pt x="1932566" y="1043805"/>
                </a:lnTo>
                <a:lnTo>
                  <a:pt x="1886929" y="1078571"/>
                </a:lnTo>
                <a:lnTo>
                  <a:pt x="1837086" y="1111091"/>
                </a:lnTo>
                <a:lnTo>
                  <a:pt x="1783283" y="1141216"/>
                </a:lnTo>
                <a:lnTo>
                  <a:pt x="1725765" y="1168798"/>
                </a:lnTo>
                <a:lnTo>
                  <a:pt x="1664776" y="1193689"/>
                </a:lnTo>
                <a:lnTo>
                  <a:pt x="1600563" y="1215742"/>
                </a:lnTo>
                <a:lnTo>
                  <a:pt x="1533370" y="1234809"/>
                </a:lnTo>
                <a:lnTo>
                  <a:pt x="1463442" y="1250740"/>
                </a:lnTo>
                <a:lnTo>
                  <a:pt x="1391024" y="1263389"/>
                </a:lnTo>
                <a:lnTo>
                  <a:pt x="1316363" y="1272607"/>
                </a:lnTo>
                <a:lnTo>
                  <a:pt x="1239702" y="1278247"/>
                </a:lnTo>
                <a:lnTo>
                  <a:pt x="1161288" y="1280159"/>
                </a:lnTo>
                <a:lnTo>
                  <a:pt x="1082982" y="1278247"/>
                </a:lnTo>
                <a:lnTo>
                  <a:pt x="1006419" y="1272607"/>
                </a:lnTo>
                <a:lnTo>
                  <a:pt x="931845" y="1263389"/>
                </a:lnTo>
                <a:lnTo>
                  <a:pt x="859505" y="1250740"/>
                </a:lnTo>
                <a:lnTo>
                  <a:pt x="789646" y="1234809"/>
                </a:lnTo>
                <a:lnTo>
                  <a:pt x="722513" y="1215742"/>
                </a:lnTo>
                <a:lnTo>
                  <a:pt x="658351" y="1193689"/>
                </a:lnTo>
                <a:lnTo>
                  <a:pt x="597408" y="1168798"/>
                </a:lnTo>
                <a:lnTo>
                  <a:pt x="539927" y="1141216"/>
                </a:lnTo>
                <a:lnTo>
                  <a:pt x="486156" y="1111091"/>
                </a:lnTo>
                <a:lnTo>
                  <a:pt x="436339" y="1078571"/>
                </a:lnTo>
                <a:lnTo>
                  <a:pt x="390723" y="1043805"/>
                </a:lnTo>
                <a:lnTo>
                  <a:pt x="349553" y="1006941"/>
                </a:lnTo>
                <a:lnTo>
                  <a:pt x="313075" y="968126"/>
                </a:lnTo>
                <a:lnTo>
                  <a:pt x="281535" y="927508"/>
                </a:lnTo>
                <a:lnTo>
                  <a:pt x="255178" y="885236"/>
                </a:lnTo>
                <a:lnTo>
                  <a:pt x="234251" y="841458"/>
                </a:lnTo>
                <a:lnTo>
                  <a:pt x="218998" y="796321"/>
                </a:lnTo>
                <a:lnTo>
                  <a:pt x="209667" y="749973"/>
                </a:lnTo>
                <a:lnTo>
                  <a:pt x="206502" y="702563"/>
                </a:lnTo>
                <a:lnTo>
                  <a:pt x="206502" y="1101569"/>
                </a:lnTo>
                <a:lnTo>
                  <a:pt x="279716" y="1159720"/>
                </a:lnTo>
                <a:lnTo>
                  <a:pt x="340328" y="1199292"/>
                </a:lnTo>
                <a:lnTo>
                  <a:pt x="405746" y="1235955"/>
                </a:lnTo>
                <a:lnTo>
                  <a:pt x="475670" y="1269528"/>
                </a:lnTo>
                <a:lnTo>
                  <a:pt x="549801" y="1299830"/>
                </a:lnTo>
                <a:lnTo>
                  <a:pt x="627838" y="1326679"/>
                </a:lnTo>
                <a:lnTo>
                  <a:pt x="709481" y="1349894"/>
                </a:lnTo>
                <a:lnTo>
                  <a:pt x="794430" y="1369295"/>
                </a:lnTo>
                <a:lnTo>
                  <a:pt x="882385" y="1384700"/>
                </a:lnTo>
                <a:lnTo>
                  <a:pt x="973047" y="1395928"/>
                </a:lnTo>
                <a:lnTo>
                  <a:pt x="1066114" y="1402797"/>
                </a:lnTo>
                <a:lnTo>
                  <a:pt x="1161288" y="1405127"/>
                </a:lnTo>
                <a:lnTo>
                  <a:pt x="1256564" y="1402797"/>
                </a:lnTo>
                <a:lnTo>
                  <a:pt x="1349713" y="1395928"/>
                </a:lnTo>
                <a:lnTo>
                  <a:pt x="1440437" y="1384700"/>
                </a:lnTo>
                <a:lnTo>
                  <a:pt x="1528437" y="1369295"/>
                </a:lnTo>
                <a:lnTo>
                  <a:pt x="1613415" y="1349894"/>
                </a:lnTo>
                <a:lnTo>
                  <a:pt x="1695073" y="1326679"/>
                </a:lnTo>
                <a:lnTo>
                  <a:pt x="1773112" y="1299830"/>
                </a:lnTo>
                <a:lnTo>
                  <a:pt x="1847234" y="1269528"/>
                </a:lnTo>
                <a:lnTo>
                  <a:pt x="1917140" y="1235955"/>
                </a:lnTo>
                <a:lnTo>
                  <a:pt x="1982533" y="1199292"/>
                </a:lnTo>
                <a:lnTo>
                  <a:pt x="2043114" y="1159720"/>
                </a:lnTo>
                <a:lnTo>
                  <a:pt x="2098584" y="1117421"/>
                </a:lnTo>
                <a:lnTo>
                  <a:pt x="2116836" y="1101071"/>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3" name="object 13"/>
          <p:cNvSpPr/>
          <p:nvPr/>
        </p:nvSpPr>
        <p:spPr>
          <a:xfrm>
            <a:off x="7396619" y="4519421"/>
            <a:ext cx="1938020" cy="1176655"/>
          </a:xfrm>
          <a:custGeom>
            <a:avLst/>
            <a:gdLst/>
            <a:ahLst/>
            <a:cxnLst/>
            <a:rect l="l" t="t" r="r" b="b"/>
            <a:pathLst>
              <a:path w="1938020" h="1176654">
                <a:moveTo>
                  <a:pt x="1937765" y="588263"/>
                </a:moveTo>
                <a:lnTo>
                  <a:pt x="1934555" y="539951"/>
                </a:lnTo>
                <a:lnTo>
                  <a:pt x="1925090" y="492726"/>
                </a:lnTo>
                <a:lnTo>
                  <a:pt x="1909618" y="446739"/>
                </a:lnTo>
                <a:lnTo>
                  <a:pt x="1888388" y="402140"/>
                </a:lnTo>
                <a:lnTo>
                  <a:pt x="1861649" y="359080"/>
                </a:lnTo>
                <a:lnTo>
                  <a:pt x="1829649" y="317709"/>
                </a:lnTo>
                <a:lnTo>
                  <a:pt x="1792637" y="278176"/>
                </a:lnTo>
                <a:lnTo>
                  <a:pt x="1750862" y="240633"/>
                </a:lnTo>
                <a:lnTo>
                  <a:pt x="1704572" y="205230"/>
                </a:lnTo>
                <a:lnTo>
                  <a:pt x="1654016" y="172116"/>
                </a:lnTo>
                <a:lnTo>
                  <a:pt x="1599442" y="141443"/>
                </a:lnTo>
                <a:lnTo>
                  <a:pt x="1541099" y="113361"/>
                </a:lnTo>
                <a:lnTo>
                  <a:pt x="1479235" y="88019"/>
                </a:lnTo>
                <a:lnTo>
                  <a:pt x="1414100" y="65569"/>
                </a:lnTo>
                <a:lnTo>
                  <a:pt x="1345942" y="46160"/>
                </a:lnTo>
                <a:lnTo>
                  <a:pt x="1275008" y="29943"/>
                </a:lnTo>
                <a:lnTo>
                  <a:pt x="1201549" y="17068"/>
                </a:lnTo>
                <a:lnTo>
                  <a:pt x="1125813" y="7686"/>
                </a:lnTo>
                <a:lnTo>
                  <a:pt x="1048047" y="1946"/>
                </a:lnTo>
                <a:lnTo>
                  <a:pt x="968501" y="0"/>
                </a:lnTo>
                <a:lnTo>
                  <a:pt x="889065" y="1946"/>
                </a:lnTo>
                <a:lnTo>
                  <a:pt x="811397" y="7686"/>
                </a:lnTo>
                <a:lnTo>
                  <a:pt x="735748" y="17068"/>
                </a:lnTo>
                <a:lnTo>
                  <a:pt x="662366" y="29943"/>
                </a:lnTo>
                <a:lnTo>
                  <a:pt x="591502" y="46160"/>
                </a:lnTo>
                <a:lnTo>
                  <a:pt x="523404" y="65569"/>
                </a:lnTo>
                <a:lnTo>
                  <a:pt x="458320" y="88019"/>
                </a:lnTo>
                <a:lnTo>
                  <a:pt x="396502" y="113361"/>
                </a:lnTo>
                <a:lnTo>
                  <a:pt x="338196" y="141443"/>
                </a:lnTo>
                <a:lnTo>
                  <a:pt x="283654" y="172116"/>
                </a:lnTo>
                <a:lnTo>
                  <a:pt x="233123" y="205230"/>
                </a:lnTo>
                <a:lnTo>
                  <a:pt x="186854" y="240633"/>
                </a:lnTo>
                <a:lnTo>
                  <a:pt x="145095" y="278176"/>
                </a:lnTo>
                <a:lnTo>
                  <a:pt x="108095" y="317709"/>
                </a:lnTo>
                <a:lnTo>
                  <a:pt x="76104" y="359080"/>
                </a:lnTo>
                <a:lnTo>
                  <a:pt x="49371" y="402140"/>
                </a:lnTo>
                <a:lnTo>
                  <a:pt x="28145" y="446739"/>
                </a:lnTo>
                <a:lnTo>
                  <a:pt x="12675" y="492726"/>
                </a:lnTo>
                <a:lnTo>
                  <a:pt x="3210" y="539951"/>
                </a:lnTo>
                <a:lnTo>
                  <a:pt x="0" y="588264"/>
                </a:lnTo>
                <a:lnTo>
                  <a:pt x="3210" y="636473"/>
                </a:lnTo>
                <a:lnTo>
                  <a:pt x="12675" y="683616"/>
                </a:lnTo>
                <a:lnTo>
                  <a:pt x="28145" y="729540"/>
                </a:lnTo>
                <a:lnTo>
                  <a:pt x="49371" y="774094"/>
                </a:lnTo>
                <a:lnTo>
                  <a:pt x="76104" y="817125"/>
                </a:lnTo>
                <a:lnTo>
                  <a:pt x="108095" y="858482"/>
                </a:lnTo>
                <a:lnTo>
                  <a:pt x="145095" y="898013"/>
                </a:lnTo>
                <a:lnTo>
                  <a:pt x="186854" y="935565"/>
                </a:lnTo>
                <a:lnTo>
                  <a:pt x="233123" y="970986"/>
                </a:lnTo>
                <a:lnTo>
                  <a:pt x="283654" y="1004125"/>
                </a:lnTo>
                <a:lnTo>
                  <a:pt x="338196" y="1034829"/>
                </a:lnTo>
                <a:lnTo>
                  <a:pt x="396502" y="1062947"/>
                </a:lnTo>
                <a:lnTo>
                  <a:pt x="458320" y="1088326"/>
                </a:lnTo>
                <a:lnTo>
                  <a:pt x="523404" y="1110814"/>
                </a:lnTo>
                <a:lnTo>
                  <a:pt x="591502" y="1130260"/>
                </a:lnTo>
                <a:lnTo>
                  <a:pt x="662366" y="1146511"/>
                </a:lnTo>
                <a:lnTo>
                  <a:pt x="735748" y="1159415"/>
                </a:lnTo>
                <a:lnTo>
                  <a:pt x="811397" y="1168821"/>
                </a:lnTo>
                <a:lnTo>
                  <a:pt x="889065" y="1174575"/>
                </a:lnTo>
                <a:lnTo>
                  <a:pt x="968501" y="1176528"/>
                </a:lnTo>
                <a:lnTo>
                  <a:pt x="1048047" y="1174575"/>
                </a:lnTo>
                <a:lnTo>
                  <a:pt x="1125813" y="1168821"/>
                </a:lnTo>
                <a:lnTo>
                  <a:pt x="1201549" y="1159415"/>
                </a:lnTo>
                <a:lnTo>
                  <a:pt x="1275008" y="1146511"/>
                </a:lnTo>
                <a:lnTo>
                  <a:pt x="1345942" y="1130260"/>
                </a:lnTo>
                <a:lnTo>
                  <a:pt x="1414100" y="1110814"/>
                </a:lnTo>
                <a:lnTo>
                  <a:pt x="1479235" y="1088326"/>
                </a:lnTo>
                <a:lnTo>
                  <a:pt x="1541099" y="1062947"/>
                </a:lnTo>
                <a:lnTo>
                  <a:pt x="1599442" y="1034829"/>
                </a:lnTo>
                <a:lnTo>
                  <a:pt x="1654016" y="1004125"/>
                </a:lnTo>
                <a:lnTo>
                  <a:pt x="1704572" y="970986"/>
                </a:lnTo>
                <a:lnTo>
                  <a:pt x="1750862" y="935565"/>
                </a:lnTo>
                <a:lnTo>
                  <a:pt x="1792637" y="898013"/>
                </a:lnTo>
                <a:lnTo>
                  <a:pt x="1829649" y="858482"/>
                </a:lnTo>
                <a:lnTo>
                  <a:pt x="1861649" y="817125"/>
                </a:lnTo>
                <a:lnTo>
                  <a:pt x="1888388" y="774094"/>
                </a:lnTo>
                <a:lnTo>
                  <a:pt x="1909618" y="729540"/>
                </a:lnTo>
                <a:lnTo>
                  <a:pt x="1925090" y="683616"/>
                </a:lnTo>
                <a:lnTo>
                  <a:pt x="1934555" y="636473"/>
                </a:lnTo>
                <a:lnTo>
                  <a:pt x="1937765" y="588263"/>
                </a:lnTo>
                <a:close/>
              </a:path>
            </a:pathLst>
          </a:custGeom>
          <a:solidFill>
            <a:srgbClr val="FFFF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4" name="object 14"/>
          <p:cNvSpPr/>
          <p:nvPr/>
        </p:nvSpPr>
        <p:spPr>
          <a:xfrm>
            <a:off x="7396619" y="4519421"/>
            <a:ext cx="1938020" cy="1176655"/>
          </a:xfrm>
          <a:custGeom>
            <a:avLst/>
            <a:gdLst/>
            <a:ahLst/>
            <a:cxnLst/>
            <a:rect l="l" t="t" r="r" b="b"/>
            <a:pathLst>
              <a:path w="1938020" h="1176654">
                <a:moveTo>
                  <a:pt x="968501" y="0"/>
                </a:moveTo>
                <a:lnTo>
                  <a:pt x="889065" y="1946"/>
                </a:lnTo>
                <a:lnTo>
                  <a:pt x="811397" y="7686"/>
                </a:lnTo>
                <a:lnTo>
                  <a:pt x="735748" y="17068"/>
                </a:lnTo>
                <a:lnTo>
                  <a:pt x="662366" y="29943"/>
                </a:lnTo>
                <a:lnTo>
                  <a:pt x="591502" y="46160"/>
                </a:lnTo>
                <a:lnTo>
                  <a:pt x="523404" y="65569"/>
                </a:lnTo>
                <a:lnTo>
                  <a:pt x="458320" y="88019"/>
                </a:lnTo>
                <a:lnTo>
                  <a:pt x="396502" y="113361"/>
                </a:lnTo>
                <a:lnTo>
                  <a:pt x="338196" y="141443"/>
                </a:lnTo>
                <a:lnTo>
                  <a:pt x="283654" y="172116"/>
                </a:lnTo>
                <a:lnTo>
                  <a:pt x="233123" y="205230"/>
                </a:lnTo>
                <a:lnTo>
                  <a:pt x="186854" y="240633"/>
                </a:lnTo>
                <a:lnTo>
                  <a:pt x="145095" y="278176"/>
                </a:lnTo>
                <a:lnTo>
                  <a:pt x="108095" y="317709"/>
                </a:lnTo>
                <a:lnTo>
                  <a:pt x="76104" y="359080"/>
                </a:lnTo>
                <a:lnTo>
                  <a:pt x="49371" y="402140"/>
                </a:lnTo>
                <a:lnTo>
                  <a:pt x="28145" y="446739"/>
                </a:lnTo>
                <a:lnTo>
                  <a:pt x="12675" y="492726"/>
                </a:lnTo>
                <a:lnTo>
                  <a:pt x="3210" y="539951"/>
                </a:lnTo>
                <a:lnTo>
                  <a:pt x="0" y="588264"/>
                </a:lnTo>
                <a:lnTo>
                  <a:pt x="3210" y="636473"/>
                </a:lnTo>
                <a:lnTo>
                  <a:pt x="12675" y="683616"/>
                </a:lnTo>
                <a:lnTo>
                  <a:pt x="28145" y="729540"/>
                </a:lnTo>
                <a:lnTo>
                  <a:pt x="49371" y="774094"/>
                </a:lnTo>
                <a:lnTo>
                  <a:pt x="76104" y="817125"/>
                </a:lnTo>
                <a:lnTo>
                  <a:pt x="108095" y="858482"/>
                </a:lnTo>
                <a:lnTo>
                  <a:pt x="145095" y="898013"/>
                </a:lnTo>
                <a:lnTo>
                  <a:pt x="186854" y="935565"/>
                </a:lnTo>
                <a:lnTo>
                  <a:pt x="233123" y="970986"/>
                </a:lnTo>
                <a:lnTo>
                  <a:pt x="283654" y="1004125"/>
                </a:lnTo>
                <a:lnTo>
                  <a:pt x="338196" y="1034829"/>
                </a:lnTo>
                <a:lnTo>
                  <a:pt x="396502" y="1062947"/>
                </a:lnTo>
                <a:lnTo>
                  <a:pt x="458320" y="1088326"/>
                </a:lnTo>
                <a:lnTo>
                  <a:pt x="523404" y="1110814"/>
                </a:lnTo>
                <a:lnTo>
                  <a:pt x="591502" y="1130260"/>
                </a:lnTo>
                <a:lnTo>
                  <a:pt x="662366" y="1146511"/>
                </a:lnTo>
                <a:lnTo>
                  <a:pt x="735748" y="1159415"/>
                </a:lnTo>
                <a:lnTo>
                  <a:pt x="811397" y="1168821"/>
                </a:lnTo>
                <a:lnTo>
                  <a:pt x="889065" y="1174575"/>
                </a:lnTo>
                <a:lnTo>
                  <a:pt x="968501" y="1176528"/>
                </a:lnTo>
                <a:lnTo>
                  <a:pt x="1048047" y="1174575"/>
                </a:lnTo>
                <a:lnTo>
                  <a:pt x="1125813" y="1168821"/>
                </a:lnTo>
                <a:lnTo>
                  <a:pt x="1201549" y="1159415"/>
                </a:lnTo>
                <a:lnTo>
                  <a:pt x="1275008" y="1146511"/>
                </a:lnTo>
                <a:lnTo>
                  <a:pt x="1345942" y="1130260"/>
                </a:lnTo>
                <a:lnTo>
                  <a:pt x="1414100" y="1110814"/>
                </a:lnTo>
                <a:lnTo>
                  <a:pt x="1479235" y="1088326"/>
                </a:lnTo>
                <a:lnTo>
                  <a:pt x="1541099" y="1062947"/>
                </a:lnTo>
                <a:lnTo>
                  <a:pt x="1599442" y="1034829"/>
                </a:lnTo>
                <a:lnTo>
                  <a:pt x="1654016" y="1004125"/>
                </a:lnTo>
                <a:lnTo>
                  <a:pt x="1704572" y="970986"/>
                </a:lnTo>
                <a:lnTo>
                  <a:pt x="1750862" y="935565"/>
                </a:lnTo>
                <a:lnTo>
                  <a:pt x="1792637" y="898013"/>
                </a:lnTo>
                <a:lnTo>
                  <a:pt x="1829649" y="858482"/>
                </a:lnTo>
                <a:lnTo>
                  <a:pt x="1861649" y="817125"/>
                </a:lnTo>
                <a:lnTo>
                  <a:pt x="1888388" y="774094"/>
                </a:lnTo>
                <a:lnTo>
                  <a:pt x="1909618" y="729540"/>
                </a:lnTo>
                <a:lnTo>
                  <a:pt x="1925090" y="683616"/>
                </a:lnTo>
                <a:lnTo>
                  <a:pt x="1934555" y="636473"/>
                </a:lnTo>
                <a:lnTo>
                  <a:pt x="1937765" y="588263"/>
                </a:lnTo>
                <a:lnTo>
                  <a:pt x="1934555" y="539951"/>
                </a:lnTo>
                <a:lnTo>
                  <a:pt x="1925090" y="492726"/>
                </a:lnTo>
                <a:lnTo>
                  <a:pt x="1909618" y="446739"/>
                </a:lnTo>
                <a:lnTo>
                  <a:pt x="1888388" y="402140"/>
                </a:lnTo>
                <a:lnTo>
                  <a:pt x="1861649" y="359080"/>
                </a:lnTo>
                <a:lnTo>
                  <a:pt x="1829649" y="317709"/>
                </a:lnTo>
                <a:lnTo>
                  <a:pt x="1792637" y="278176"/>
                </a:lnTo>
                <a:lnTo>
                  <a:pt x="1750862" y="240633"/>
                </a:lnTo>
                <a:lnTo>
                  <a:pt x="1704572" y="205230"/>
                </a:lnTo>
                <a:lnTo>
                  <a:pt x="1654016" y="172116"/>
                </a:lnTo>
                <a:lnTo>
                  <a:pt x="1599442" y="141443"/>
                </a:lnTo>
                <a:lnTo>
                  <a:pt x="1541099" y="113361"/>
                </a:lnTo>
                <a:lnTo>
                  <a:pt x="1479235" y="88019"/>
                </a:lnTo>
                <a:lnTo>
                  <a:pt x="1414100" y="65569"/>
                </a:lnTo>
                <a:lnTo>
                  <a:pt x="1345942" y="46160"/>
                </a:lnTo>
                <a:lnTo>
                  <a:pt x="1275008" y="29943"/>
                </a:lnTo>
                <a:lnTo>
                  <a:pt x="1201549" y="17068"/>
                </a:lnTo>
                <a:lnTo>
                  <a:pt x="1125813" y="7686"/>
                </a:lnTo>
                <a:lnTo>
                  <a:pt x="1048047" y="1946"/>
                </a:lnTo>
                <a:lnTo>
                  <a:pt x="968501"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5" name="object 15"/>
          <p:cNvSpPr txBox="1"/>
          <p:nvPr/>
        </p:nvSpPr>
        <p:spPr>
          <a:xfrm>
            <a:off x="7552314" y="4728074"/>
            <a:ext cx="1625600" cy="830997"/>
          </a:xfrm>
          <a:prstGeom prst="rect">
            <a:avLst/>
          </a:prstGeom>
        </p:spPr>
        <p:txBody>
          <a:bodyPr vert="horz" wrap="square" lIns="0" tIns="0" rIns="0" bIns="0" rtlCol="0">
            <a:spAutoFit/>
          </a:bodyPr>
          <a:lstStyle/>
          <a:p>
            <a:pPr marL="12700" marR="5080" algn="just">
              <a:lnSpc>
                <a:spcPct val="100000"/>
              </a:lnSpc>
            </a:pPr>
            <a:r>
              <a:rPr sz="1800" b="1" dirty="0">
                <a:solidFill>
                  <a:srgbClr val="3333CC"/>
                </a:solidFill>
                <a:latin typeface="Arial" panose="020B0604020202020204" pitchFamily="34" charset="0"/>
                <a:ea typeface="Microsoft JhengHei UI" panose="020B0604030504040204" pitchFamily="34" charset="-120"/>
                <a:cs typeface="微软雅黑"/>
              </a:rPr>
              <a:t>要覆盖需求涉及 到的可独立管理 的每一类事物</a:t>
            </a:r>
            <a:endParaRPr sz="1800">
              <a:latin typeface="Arial" panose="020B0604020202020204" pitchFamily="34" charset="0"/>
              <a:ea typeface="Microsoft JhengHei UI" panose="020B0604030504040204" pitchFamily="34" charset="-120"/>
              <a:cs typeface="微软雅黑"/>
            </a:endParaRPr>
          </a:p>
        </p:txBody>
      </p:sp>
      <p:sp>
        <p:nvSpPr>
          <p:cNvPr id="17" name="矩形 16">
            <a:extLst>
              <a:ext uri="{FF2B5EF4-FFF2-40B4-BE49-F238E27FC236}">
                <a16:creationId xmlns="" xmlns:a16="http://schemas.microsoft.com/office/drawing/2014/main" id="{FDAD0082-B277-4ABD-AF7B-80CA4A8BE915}"/>
              </a:ext>
            </a:extLst>
          </p:cNvPr>
          <p:cNvSpPr/>
          <p:nvPr/>
        </p:nvSpPr>
        <p:spPr>
          <a:xfrm>
            <a:off x="241300" y="383633"/>
            <a:ext cx="67818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Arial" panose="020B0604020202020204" pitchFamily="34" charset="0"/>
                <a:ea typeface="Microsoft JhengHei UI" panose="020B0604030504040204" pitchFamily="34" charset="-120"/>
              </a:rPr>
              <a:t>E-R</a:t>
            </a:r>
            <a:r>
              <a:rPr lang="zh-CN" altLang="en-US" sz="2800" b="1" u="dbl" spc="-5" dirty="0">
                <a:solidFill>
                  <a:srgbClr val="000000"/>
                </a:solidFill>
                <a:latin typeface="Arial" panose="020B0604020202020204" pitchFamily="34" charset="0"/>
                <a:ea typeface="Microsoft JhengHei UI" panose="020B0604030504040204" pitchFamily="34" charset="-120"/>
              </a:rPr>
              <a:t>模型</a:t>
            </a:r>
            <a:r>
              <a:rPr lang="en-US" altLang="zh-CN" sz="2800" b="1" u="dbl" spc="-5" dirty="0">
                <a:solidFill>
                  <a:srgbClr val="000000"/>
                </a:solidFill>
                <a:latin typeface="Arial" panose="020B0604020202020204" pitchFamily="34" charset="0"/>
                <a:ea typeface="Microsoft JhengHei UI" panose="020B0604030504040204" pitchFamily="34" charset="-120"/>
              </a:rPr>
              <a:t>—</a:t>
            </a:r>
            <a:r>
              <a:rPr lang="zh-CN" altLang="en-US" sz="2800" b="1" u="dbl" spc="-5" dirty="0">
                <a:solidFill>
                  <a:srgbClr val="000000"/>
                </a:solidFill>
                <a:latin typeface="Arial" panose="020B0604020202020204" pitchFamily="34" charset="0"/>
                <a:ea typeface="Microsoft JhengHei UI" panose="020B0604030504040204" pitchFamily="34" charset="-120"/>
              </a:rPr>
              <a:t>建模案例讲解</a:t>
            </a:r>
            <a:r>
              <a:rPr lang="zh-CN" altLang="en-US" sz="2400" b="1" u="dbl" spc="-5" dirty="0">
                <a:solidFill>
                  <a:srgbClr val="000000"/>
                </a:solidFill>
                <a:latin typeface="Arial" panose="020B0604020202020204" pitchFamily="34" charset="0"/>
                <a:ea typeface="Microsoft JhengHei UI" panose="020B0604030504040204" pitchFamily="34" charset="-120"/>
              </a:rPr>
              <a:t>（</a:t>
            </a:r>
            <a:r>
              <a:rPr lang="en-US" altLang="zh-CN" sz="2400" b="1" u="dbl" spc="-5" dirty="0">
                <a:solidFill>
                  <a:srgbClr val="000000"/>
                </a:solidFill>
                <a:latin typeface="Arial" panose="020B0604020202020204" pitchFamily="34" charset="0"/>
                <a:ea typeface="Microsoft JhengHei UI" panose="020B0604030504040204" pitchFamily="34" charset="-120"/>
              </a:rPr>
              <a:t>Chen</a:t>
            </a:r>
            <a:r>
              <a:rPr lang="zh-CN" altLang="en-US" sz="2400" b="1" u="dbl" spc="-5" dirty="0">
                <a:solidFill>
                  <a:srgbClr val="000000"/>
                </a:solidFill>
                <a:latin typeface="Arial" panose="020B0604020202020204" pitchFamily="34" charset="0"/>
                <a:ea typeface="Microsoft JhengHei UI" panose="020B0604030504040204" pitchFamily="34" charset="-120"/>
              </a:rPr>
              <a:t>方法）</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2" grpId="0" animBg="1"/>
      <p:bldP spid="13" grpId="0" animBg="1"/>
      <p:bldP spid="14" grpId="0" animBg="1"/>
      <p:bldP spid="1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503817" y="3206495"/>
            <a:ext cx="976630" cy="307777"/>
          </a:xfrm>
          <a:prstGeom prst="rect">
            <a:avLst/>
          </a:prstGeom>
          <a:solidFill>
            <a:srgbClr val="FFCC99"/>
          </a:solidFill>
          <a:ln w="9525">
            <a:solidFill>
              <a:srgbClr val="000000"/>
            </a:solidFill>
          </a:ln>
        </p:spPr>
        <p:txBody>
          <a:bodyPr vert="horz" wrap="square" lIns="0" tIns="0" rIns="0" bIns="0" rtlCol="0">
            <a:spAutoFit/>
          </a:bodyPr>
          <a:lstStyle/>
          <a:p>
            <a:pPr marL="113664">
              <a:lnSpc>
                <a:spcPct val="100000"/>
              </a:lnSpc>
            </a:pPr>
            <a:r>
              <a:rPr sz="2000" b="1" spc="-5" dirty="0">
                <a:latin typeface="Arial" panose="020B0604020202020204" pitchFamily="34" charset="0"/>
                <a:ea typeface="Microsoft JhengHei UI" panose="020B0604030504040204" pitchFamily="34" charset="-120"/>
                <a:cs typeface="微软雅黑"/>
              </a:rPr>
              <a:t>供应商</a:t>
            </a:r>
            <a:endParaRPr sz="2000">
              <a:latin typeface="Arial" panose="020B0604020202020204" pitchFamily="34" charset="0"/>
              <a:ea typeface="Microsoft JhengHei UI" panose="020B0604030504040204" pitchFamily="34" charset="-120"/>
              <a:cs typeface="微软雅黑"/>
            </a:endParaRPr>
          </a:p>
        </p:txBody>
      </p:sp>
      <p:sp>
        <p:nvSpPr>
          <p:cNvPr id="4" name="object 4"/>
          <p:cNvSpPr/>
          <p:nvPr/>
        </p:nvSpPr>
        <p:spPr>
          <a:xfrm>
            <a:off x="4715141" y="5227320"/>
            <a:ext cx="976630" cy="533400"/>
          </a:xfrm>
          <a:custGeom>
            <a:avLst/>
            <a:gdLst/>
            <a:ahLst/>
            <a:cxnLst/>
            <a:rect l="l" t="t" r="r" b="b"/>
            <a:pathLst>
              <a:path w="976629" h="533400">
                <a:moveTo>
                  <a:pt x="0" y="0"/>
                </a:moveTo>
                <a:lnTo>
                  <a:pt x="0" y="533400"/>
                </a:lnTo>
                <a:lnTo>
                  <a:pt x="976122" y="533400"/>
                </a:lnTo>
                <a:lnTo>
                  <a:pt x="976122" y="0"/>
                </a:lnTo>
                <a:lnTo>
                  <a:pt x="0" y="0"/>
                </a:lnTo>
                <a:close/>
              </a:path>
            </a:pathLst>
          </a:custGeom>
          <a:solidFill>
            <a:srgbClr val="FFCC99"/>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 name="object 5"/>
          <p:cNvSpPr/>
          <p:nvPr/>
        </p:nvSpPr>
        <p:spPr>
          <a:xfrm>
            <a:off x="4715141" y="5227320"/>
            <a:ext cx="976630" cy="533400"/>
          </a:xfrm>
          <a:custGeom>
            <a:avLst/>
            <a:gdLst/>
            <a:ahLst/>
            <a:cxnLst/>
            <a:rect l="l" t="t" r="r" b="b"/>
            <a:pathLst>
              <a:path w="976629" h="533400">
                <a:moveTo>
                  <a:pt x="0" y="0"/>
                </a:moveTo>
                <a:lnTo>
                  <a:pt x="0" y="533400"/>
                </a:lnTo>
                <a:lnTo>
                  <a:pt x="976122" y="533400"/>
                </a:lnTo>
                <a:lnTo>
                  <a:pt x="976122" y="0"/>
                </a:lnTo>
                <a:lnTo>
                  <a:pt x="0"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 name="object 6"/>
          <p:cNvSpPr txBox="1"/>
          <p:nvPr/>
        </p:nvSpPr>
        <p:spPr>
          <a:xfrm>
            <a:off x="4916557" y="5384571"/>
            <a:ext cx="533400" cy="307777"/>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零件</a:t>
            </a:r>
            <a:endParaRPr sz="2000">
              <a:latin typeface="Arial" panose="020B0604020202020204" pitchFamily="34" charset="0"/>
              <a:ea typeface="Microsoft JhengHei UI" panose="020B0604030504040204" pitchFamily="34" charset="-120"/>
              <a:cs typeface="微软雅黑"/>
            </a:endParaRPr>
          </a:p>
        </p:txBody>
      </p:sp>
      <p:sp>
        <p:nvSpPr>
          <p:cNvPr id="7" name="object 7"/>
          <p:cNvSpPr/>
          <p:nvPr/>
        </p:nvSpPr>
        <p:spPr>
          <a:xfrm>
            <a:off x="1620659" y="5227320"/>
            <a:ext cx="977265" cy="533400"/>
          </a:xfrm>
          <a:custGeom>
            <a:avLst/>
            <a:gdLst/>
            <a:ahLst/>
            <a:cxnLst/>
            <a:rect l="l" t="t" r="r" b="b"/>
            <a:pathLst>
              <a:path w="977264" h="533400">
                <a:moveTo>
                  <a:pt x="0" y="0"/>
                </a:moveTo>
                <a:lnTo>
                  <a:pt x="0" y="533400"/>
                </a:lnTo>
                <a:lnTo>
                  <a:pt x="976884" y="533400"/>
                </a:lnTo>
                <a:lnTo>
                  <a:pt x="976884" y="0"/>
                </a:lnTo>
                <a:lnTo>
                  <a:pt x="0" y="0"/>
                </a:lnTo>
                <a:close/>
              </a:path>
            </a:pathLst>
          </a:custGeom>
          <a:solidFill>
            <a:srgbClr val="FFCC99"/>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8" name="object 8"/>
          <p:cNvSpPr/>
          <p:nvPr/>
        </p:nvSpPr>
        <p:spPr>
          <a:xfrm>
            <a:off x="1620659" y="5227320"/>
            <a:ext cx="977265" cy="533400"/>
          </a:xfrm>
          <a:custGeom>
            <a:avLst/>
            <a:gdLst/>
            <a:ahLst/>
            <a:cxnLst/>
            <a:rect l="l" t="t" r="r" b="b"/>
            <a:pathLst>
              <a:path w="977264" h="533400">
                <a:moveTo>
                  <a:pt x="0" y="0"/>
                </a:moveTo>
                <a:lnTo>
                  <a:pt x="0" y="533400"/>
                </a:lnTo>
                <a:lnTo>
                  <a:pt x="976884" y="533400"/>
                </a:lnTo>
                <a:lnTo>
                  <a:pt x="976884" y="0"/>
                </a:lnTo>
                <a:lnTo>
                  <a:pt x="0"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9" name="object 9"/>
          <p:cNvSpPr txBox="1"/>
          <p:nvPr/>
        </p:nvSpPr>
        <p:spPr>
          <a:xfrm>
            <a:off x="1822837" y="5384571"/>
            <a:ext cx="533400" cy="307777"/>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项目</a:t>
            </a:r>
            <a:endParaRPr sz="2000">
              <a:latin typeface="Arial" panose="020B0604020202020204" pitchFamily="34" charset="0"/>
              <a:ea typeface="Microsoft JhengHei UI" panose="020B0604030504040204" pitchFamily="34" charset="-120"/>
              <a:cs typeface="微软雅黑"/>
            </a:endParaRPr>
          </a:p>
        </p:txBody>
      </p:sp>
      <p:sp>
        <p:nvSpPr>
          <p:cNvPr id="10" name="object 10"/>
          <p:cNvSpPr txBox="1"/>
          <p:nvPr/>
        </p:nvSpPr>
        <p:spPr>
          <a:xfrm>
            <a:off x="4713617" y="3206495"/>
            <a:ext cx="976630" cy="307777"/>
          </a:xfrm>
          <a:prstGeom prst="rect">
            <a:avLst/>
          </a:prstGeom>
          <a:solidFill>
            <a:srgbClr val="FFCC99"/>
          </a:solidFill>
          <a:ln w="9525">
            <a:solidFill>
              <a:srgbClr val="000000"/>
            </a:solidFill>
          </a:ln>
        </p:spPr>
        <p:txBody>
          <a:bodyPr vert="horz" wrap="square" lIns="0" tIns="0" rIns="0" bIns="0" rtlCol="0">
            <a:spAutoFit/>
          </a:bodyPr>
          <a:lstStyle/>
          <a:p>
            <a:pPr marL="208915">
              <a:lnSpc>
                <a:spcPct val="100000"/>
              </a:lnSpc>
            </a:pPr>
            <a:r>
              <a:rPr sz="2000" b="1" spc="-5" dirty="0">
                <a:latin typeface="Arial" panose="020B0604020202020204" pitchFamily="34" charset="0"/>
                <a:ea typeface="Microsoft JhengHei UI" panose="020B0604030504040204" pitchFamily="34" charset="-120"/>
                <a:cs typeface="微软雅黑"/>
              </a:rPr>
              <a:t>仓库</a:t>
            </a:r>
            <a:endParaRPr sz="2000">
              <a:latin typeface="Arial" panose="020B0604020202020204" pitchFamily="34" charset="0"/>
              <a:ea typeface="Microsoft JhengHei UI" panose="020B0604030504040204" pitchFamily="34" charset="-120"/>
              <a:cs typeface="微软雅黑"/>
            </a:endParaRPr>
          </a:p>
        </p:txBody>
      </p:sp>
      <p:sp>
        <p:nvSpPr>
          <p:cNvPr id="11" name="object 11"/>
          <p:cNvSpPr txBox="1"/>
          <p:nvPr/>
        </p:nvSpPr>
        <p:spPr>
          <a:xfrm>
            <a:off x="7773796" y="3206495"/>
            <a:ext cx="977265" cy="307777"/>
          </a:xfrm>
          <a:prstGeom prst="rect">
            <a:avLst/>
          </a:prstGeom>
          <a:solidFill>
            <a:srgbClr val="FFCC99"/>
          </a:solidFill>
          <a:ln w="9525">
            <a:solidFill>
              <a:srgbClr val="000000"/>
            </a:solidFill>
          </a:ln>
        </p:spPr>
        <p:txBody>
          <a:bodyPr vert="horz" wrap="square" lIns="0" tIns="0" rIns="0" bIns="0" rtlCol="0">
            <a:spAutoFit/>
          </a:bodyPr>
          <a:lstStyle/>
          <a:p>
            <a:pPr marL="209550">
              <a:lnSpc>
                <a:spcPct val="100000"/>
              </a:lnSpc>
            </a:pPr>
            <a:r>
              <a:rPr sz="2000" b="1" spc="-5" dirty="0">
                <a:latin typeface="Arial" panose="020B0604020202020204" pitchFamily="34" charset="0"/>
                <a:ea typeface="Microsoft JhengHei UI" panose="020B0604030504040204" pitchFamily="34" charset="-120"/>
                <a:cs typeface="微软雅黑"/>
              </a:rPr>
              <a:t>职工</a:t>
            </a:r>
            <a:endParaRPr sz="2000">
              <a:latin typeface="Arial" panose="020B0604020202020204" pitchFamily="34" charset="0"/>
              <a:ea typeface="Microsoft JhengHei UI" panose="020B0604030504040204" pitchFamily="34" charset="-120"/>
              <a:cs typeface="微软雅黑"/>
            </a:endParaRPr>
          </a:p>
        </p:txBody>
      </p:sp>
      <p:sp>
        <p:nvSpPr>
          <p:cNvPr id="12" name="object 12"/>
          <p:cNvSpPr/>
          <p:nvPr/>
        </p:nvSpPr>
        <p:spPr>
          <a:xfrm>
            <a:off x="1736483" y="1965198"/>
            <a:ext cx="951230" cy="487045"/>
          </a:xfrm>
          <a:custGeom>
            <a:avLst/>
            <a:gdLst/>
            <a:ahLst/>
            <a:cxnLst/>
            <a:rect l="l" t="t" r="r" b="b"/>
            <a:pathLst>
              <a:path w="951230" h="487044">
                <a:moveTo>
                  <a:pt x="475488" y="0"/>
                </a:moveTo>
                <a:lnTo>
                  <a:pt x="436555" y="806"/>
                </a:lnTo>
                <a:lnTo>
                  <a:pt x="398477" y="3185"/>
                </a:lnTo>
                <a:lnTo>
                  <a:pt x="325380" y="12411"/>
                </a:lnTo>
                <a:lnTo>
                  <a:pt x="257184" y="27178"/>
                </a:lnTo>
                <a:lnTo>
                  <a:pt x="194876" y="46987"/>
                </a:lnTo>
                <a:lnTo>
                  <a:pt x="139445" y="71342"/>
                </a:lnTo>
                <a:lnTo>
                  <a:pt x="91878" y="99742"/>
                </a:lnTo>
                <a:lnTo>
                  <a:pt x="53163" y="131691"/>
                </a:lnTo>
                <a:lnTo>
                  <a:pt x="24286" y="166689"/>
                </a:lnTo>
                <a:lnTo>
                  <a:pt x="6236" y="204238"/>
                </a:lnTo>
                <a:lnTo>
                  <a:pt x="0" y="243840"/>
                </a:lnTo>
                <a:lnTo>
                  <a:pt x="1579" y="263757"/>
                </a:lnTo>
                <a:lnTo>
                  <a:pt x="13846" y="302210"/>
                </a:lnTo>
                <a:lnTo>
                  <a:pt x="37433" y="338399"/>
                </a:lnTo>
                <a:lnTo>
                  <a:pt x="71352" y="371822"/>
                </a:lnTo>
                <a:lnTo>
                  <a:pt x="114617" y="401976"/>
                </a:lnTo>
                <a:lnTo>
                  <a:pt x="166240" y="428359"/>
                </a:lnTo>
                <a:lnTo>
                  <a:pt x="225232" y="450466"/>
                </a:lnTo>
                <a:lnTo>
                  <a:pt x="290607" y="467796"/>
                </a:lnTo>
                <a:lnTo>
                  <a:pt x="361377" y="479845"/>
                </a:lnTo>
                <a:lnTo>
                  <a:pt x="436555" y="486111"/>
                </a:lnTo>
                <a:lnTo>
                  <a:pt x="475488" y="486918"/>
                </a:lnTo>
                <a:lnTo>
                  <a:pt x="514524" y="486111"/>
                </a:lnTo>
                <a:lnTo>
                  <a:pt x="552683" y="483732"/>
                </a:lnTo>
                <a:lnTo>
                  <a:pt x="625888" y="474512"/>
                </a:lnTo>
                <a:lnTo>
                  <a:pt x="694127" y="459760"/>
                </a:lnTo>
                <a:lnTo>
                  <a:pt x="756428" y="439978"/>
                </a:lnTo>
                <a:lnTo>
                  <a:pt x="811815" y="415671"/>
                </a:lnTo>
                <a:lnTo>
                  <a:pt x="859316" y="387339"/>
                </a:lnTo>
                <a:lnTo>
                  <a:pt x="897956" y="355488"/>
                </a:lnTo>
                <a:lnTo>
                  <a:pt x="926762" y="320619"/>
                </a:lnTo>
                <a:lnTo>
                  <a:pt x="944760" y="283235"/>
                </a:lnTo>
                <a:lnTo>
                  <a:pt x="950976" y="243839"/>
                </a:lnTo>
                <a:lnTo>
                  <a:pt x="949401" y="223813"/>
                </a:lnTo>
                <a:lnTo>
                  <a:pt x="937173" y="185175"/>
                </a:lnTo>
                <a:lnTo>
                  <a:pt x="913649" y="148840"/>
                </a:lnTo>
                <a:lnTo>
                  <a:pt x="879805" y="115304"/>
                </a:lnTo>
                <a:lnTo>
                  <a:pt x="836612" y="85067"/>
                </a:lnTo>
                <a:lnTo>
                  <a:pt x="785046" y="58628"/>
                </a:lnTo>
                <a:lnTo>
                  <a:pt x="726081" y="36483"/>
                </a:lnTo>
                <a:lnTo>
                  <a:pt x="660689" y="19133"/>
                </a:lnTo>
                <a:lnTo>
                  <a:pt x="589846" y="7074"/>
                </a:lnTo>
                <a:lnTo>
                  <a:pt x="514524" y="806"/>
                </a:lnTo>
                <a:lnTo>
                  <a:pt x="475488"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3" name="object 13"/>
          <p:cNvSpPr txBox="1"/>
          <p:nvPr/>
        </p:nvSpPr>
        <p:spPr>
          <a:xfrm>
            <a:off x="1922659" y="2111911"/>
            <a:ext cx="591185" cy="215444"/>
          </a:xfrm>
          <a:prstGeom prst="rect">
            <a:avLst/>
          </a:prstGeom>
        </p:spPr>
        <p:txBody>
          <a:bodyPr vert="horz" wrap="square" lIns="0" tIns="0" rIns="0" bIns="0" rtlCol="0">
            <a:spAutoFit/>
          </a:bodyPr>
          <a:lstStyle/>
          <a:p>
            <a:pPr marL="12700">
              <a:lnSpc>
                <a:spcPct val="100000"/>
              </a:lnSpc>
              <a:tabLst>
                <a:tab pos="400050" algn="l"/>
              </a:tabLst>
            </a:pPr>
            <a:r>
              <a:rPr sz="1400" b="1" spc="-5" dirty="0">
                <a:latin typeface="Arial" panose="020B0604020202020204" pitchFamily="34" charset="0"/>
                <a:ea typeface="Microsoft JhengHei UI" panose="020B0604030504040204" pitchFamily="34" charset="-120"/>
                <a:cs typeface="微软雅黑"/>
              </a:rPr>
              <a:t>姓	名</a:t>
            </a:r>
            <a:endParaRPr sz="1400">
              <a:latin typeface="Arial" panose="020B0604020202020204" pitchFamily="34" charset="0"/>
              <a:ea typeface="Microsoft JhengHei UI" panose="020B0604030504040204" pitchFamily="34" charset="-120"/>
              <a:cs typeface="微软雅黑"/>
            </a:endParaRPr>
          </a:p>
        </p:txBody>
      </p:sp>
      <p:sp>
        <p:nvSpPr>
          <p:cNvPr id="14" name="object 14"/>
          <p:cNvSpPr/>
          <p:nvPr/>
        </p:nvSpPr>
        <p:spPr>
          <a:xfrm>
            <a:off x="2341511" y="2462022"/>
            <a:ext cx="951230" cy="487045"/>
          </a:xfrm>
          <a:custGeom>
            <a:avLst/>
            <a:gdLst/>
            <a:ahLst/>
            <a:cxnLst/>
            <a:rect l="l" t="t" r="r" b="b"/>
            <a:pathLst>
              <a:path w="951229" h="487044">
                <a:moveTo>
                  <a:pt x="475488" y="0"/>
                </a:moveTo>
                <a:lnTo>
                  <a:pt x="436555" y="806"/>
                </a:lnTo>
                <a:lnTo>
                  <a:pt x="398477" y="3185"/>
                </a:lnTo>
                <a:lnTo>
                  <a:pt x="325380" y="12411"/>
                </a:lnTo>
                <a:lnTo>
                  <a:pt x="257184" y="27178"/>
                </a:lnTo>
                <a:lnTo>
                  <a:pt x="194876" y="46987"/>
                </a:lnTo>
                <a:lnTo>
                  <a:pt x="139445" y="71342"/>
                </a:lnTo>
                <a:lnTo>
                  <a:pt x="91878" y="99742"/>
                </a:lnTo>
                <a:lnTo>
                  <a:pt x="53163" y="131691"/>
                </a:lnTo>
                <a:lnTo>
                  <a:pt x="24286" y="166689"/>
                </a:lnTo>
                <a:lnTo>
                  <a:pt x="6236" y="204238"/>
                </a:lnTo>
                <a:lnTo>
                  <a:pt x="0" y="243840"/>
                </a:lnTo>
                <a:lnTo>
                  <a:pt x="1579" y="263757"/>
                </a:lnTo>
                <a:lnTo>
                  <a:pt x="13846" y="302210"/>
                </a:lnTo>
                <a:lnTo>
                  <a:pt x="37433" y="338399"/>
                </a:lnTo>
                <a:lnTo>
                  <a:pt x="71352" y="371822"/>
                </a:lnTo>
                <a:lnTo>
                  <a:pt x="114617" y="401976"/>
                </a:lnTo>
                <a:lnTo>
                  <a:pt x="166240" y="428359"/>
                </a:lnTo>
                <a:lnTo>
                  <a:pt x="225232" y="450466"/>
                </a:lnTo>
                <a:lnTo>
                  <a:pt x="290607" y="467796"/>
                </a:lnTo>
                <a:lnTo>
                  <a:pt x="361377" y="479845"/>
                </a:lnTo>
                <a:lnTo>
                  <a:pt x="436555" y="486111"/>
                </a:lnTo>
                <a:lnTo>
                  <a:pt x="475488" y="486918"/>
                </a:lnTo>
                <a:lnTo>
                  <a:pt x="514524" y="486111"/>
                </a:lnTo>
                <a:lnTo>
                  <a:pt x="552683" y="483732"/>
                </a:lnTo>
                <a:lnTo>
                  <a:pt x="625888" y="474512"/>
                </a:lnTo>
                <a:lnTo>
                  <a:pt x="694127" y="459760"/>
                </a:lnTo>
                <a:lnTo>
                  <a:pt x="756428" y="439978"/>
                </a:lnTo>
                <a:lnTo>
                  <a:pt x="811815" y="415671"/>
                </a:lnTo>
                <a:lnTo>
                  <a:pt x="859316" y="387339"/>
                </a:lnTo>
                <a:lnTo>
                  <a:pt x="897956" y="355488"/>
                </a:lnTo>
                <a:lnTo>
                  <a:pt x="926762" y="320619"/>
                </a:lnTo>
                <a:lnTo>
                  <a:pt x="944760" y="283235"/>
                </a:lnTo>
                <a:lnTo>
                  <a:pt x="950976" y="243839"/>
                </a:lnTo>
                <a:lnTo>
                  <a:pt x="949401" y="223813"/>
                </a:lnTo>
                <a:lnTo>
                  <a:pt x="937173" y="185175"/>
                </a:lnTo>
                <a:lnTo>
                  <a:pt x="913649" y="148840"/>
                </a:lnTo>
                <a:lnTo>
                  <a:pt x="879805" y="115304"/>
                </a:lnTo>
                <a:lnTo>
                  <a:pt x="836612" y="85067"/>
                </a:lnTo>
                <a:lnTo>
                  <a:pt x="785046" y="58628"/>
                </a:lnTo>
                <a:lnTo>
                  <a:pt x="726081" y="36483"/>
                </a:lnTo>
                <a:lnTo>
                  <a:pt x="660689" y="19133"/>
                </a:lnTo>
                <a:lnTo>
                  <a:pt x="589846" y="7074"/>
                </a:lnTo>
                <a:lnTo>
                  <a:pt x="514524" y="806"/>
                </a:lnTo>
                <a:lnTo>
                  <a:pt x="475488"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5" name="object 15"/>
          <p:cNvSpPr txBox="1"/>
          <p:nvPr/>
        </p:nvSpPr>
        <p:spPr>
          <a:xfrm>
            <a:off x="2527687" y="2608735"/>
            <a:ext cx="643890" cy="215444"/>
          </a:xfrm>
          <a:prstGeom prst="rect">
            <a:avLst/>
          </a:prstGeom>
        </p:spPr>
        <p:txBody>
          <a:bodyPr vert="horz" wrap="square" lIns="0" tIns="0" rIns="0" bIns="0" rtlCol="0">
            <a:spAutoFit/>
          </a:bodyPr>
          <a:lstStyle/>
          <a:p>
            <a:pPr marL="12700">
              <a:lnSpc>
                <a:spcPct val="100000"/>
              </a:lnSpc>
              <a:tabLst>
                <a:tab pos="452755" algn="l"/>
              </a:tabLst>
            </a:pPr>
            <a:r>
              <a:rPr sz="1400" b="1" spc="-5" dirty="0">
                <a:latin typeface="Arial" panose="020B0604020202020204" pitchFamily="34" charset="0"/>
                <a:ea typeface="Microsoft JhengHei UI" panose="020B0604030504040204" pitchFamily="34" charset="-120"/>
                <a:cs typeface="微软雅黑"/>
              </a:rPr>
              <a:t>地	址</a:t>
            </a:r>
            <a:endParaRPr sz="1400">
              <a:latin typeface="Arial" panose="020B0604020202020204" pitchFamily="34" charset="0"/>
              <a:ea typeface="Microsoft JhengHei UI" panose="020B0604030504040204" pitchFamily="34" charset="-120"/>
              <a:cs typeface="微软雅黑"/>
            </a:endParaRPr>
          </a:p>
        </p:txBody>
      </p:sp>
      <p:sp>
        <p:nvSpPr>
          <p:cNvPr id="16" name="object 16"/>
          <p:cNvSpPr/>
          <p:nvPr/>
        </p:nvSpPr>
        <p:spPr>
          <a:xfrm>
            <a:off x="3443363" y="2462022"/>
            <a:ext cx="951230" cy="487045"/>
          </a:xfrm>
          <a:custGeom>
            <a:avLst/>
            <a:gdLst/>
            <a:ahLst/>
            <a:cxnLst/>
            <a:rect l="l" t="t" r="r" b="b"/>
            <a:pathLst>
              <a:path w="951229" h="487044">
                <a:moveTo>
                  <a:pt x="475488" y="0"/>
                </a:moveTo>
                <a:lnTo>
                  <a:pt x="436451" y="806"/>
                </a:lnTo>
                <a:lnTo>
                  <a:pt x="398292" y="3185"/>
                </a:lnTo>
                <a:lnTo>
                  <a:pt x="325087" y="12411"/>
                </a:lnTo>
                <a:lnTo>
                  <a:pt x="256848" y="27178"/>
                </a:lnTo>
                <a:lnTo>
                  <a:pt x="194547" y="46987"/>
                </a:lnTo>
                <a:lnTo>
                  <a:pt x="139160" y="71342"/>
                </a:lnTo>
                <a:lnTo>
                  <a:pt x="91659" y="99742"/>
                </a:lnTo>
                <a:lnTo>
                  <a:pt x="53019" y="131691"/>
                </a:lnTo>
                <a:lnTo>
                  <a:pt x="24213" y="166689"/>
                </a:lnTo>
                <a:lnTo>
                  <a:pt x="6215" y="204238"/>
                </a:lnTo>
                <a:lnTo>
                  <a:pt x="0" y="243840"/>
                </a:lnTo>
                <a:lnTo>
                  <a:pt x="1574" y="263757"/>
                </a:lnTo>
                <a:lnTo>
                  <a:pt x="13802" y="302210"/>
                </a:lnTo>
                <a:lnTo>
                  <a:pt x="37326" y="338399"/>
                </a:lnTo>
                <a:lnTo>
                  <a:pt x="71170" y="371822"/>
                </a:lnTo>
                <a:lnTo>
                  <a:pt x="114363" y="401976"/>
                </a:lnTo>
                <a:lnTo>
                  <a:pt x="165929" y="428359"/>
                </a:lnTo>
                <a:lnTo>
                  <a:pt x="224894" y="450466"/>
                </a:lnTo>
                <a:lnTo>
                  <a:pt x="290286" y="467796"/>
                </a:lnTo>
                <a:lnTo>
                  <a:pt x="361129" y="479845"/>
                </a:lnTo>
                <a:lnTo>
                  <a:pt x="436451" y="486111"/>
                </a:lnTo>
                <a:lnTo>
                  <a:pt x="475488" y="486918"/>
                </a:lnTo>
                <a:lnTo>
                  <a:pt x="514524" y="486111"/>
                </a:lnTo>
                <a:lnTo>
                  <a:pt x="552683" y="483732"/>
                </a:lnTo>
                <a:lnTo>
                  <a:pt x="625888" y="474512"/>
                </a:lnTo>
                <a:lnTo>
                  <a:pt x="694127" y="459760"/>
                </a:lnTo>
                <a:lnTo>
                  <a:pt x="756428" y="439978"/>
                </a:lnTo>
                <a:lnTo>
                  <a:pt x="811815" y="415671"/>
                </a:lnTo>
                <a:lnTo>
                  <a:pt x="859316" y="387339"/>
                </a:lnTo>
                <a:lnTo>
                  <a:pt x="897956" y="355488"/>
                </a:lnTo>
                <a:lnTo>
                  <a:pt x="926762" y="320619"/>
                </a:lnTo>
                <a:lnTo>
                  <a:pt x="944760" y="283235"/>
                </a:lnTo>
                <a:lnTo>
                  <a:pt x="950976" y="243839"/>
                </a:lnTo>
                <a:lnTo>
                  <a:pt x="949401" y="223813"/>
                </a:lnTo>
                <a:lnTo>
                  <a:pt x="937173" y="185175"/>
                </a:lnTo>
                <a:lnTo>
                  <a:pt x="913649" y="148840"/>
                </a:lnTo>
                <a:lnTo>
                  <a:pt x="879805" y="115304"/>
                </a:lnTo>
                <a:lnTo>
                  <a:pt x="836612" y="85067"/>
                </a:lnTo>
                <a:lnTo>
                  <a:pt x="785046" y="58628"/>
                </a:lnTo>
                <a:lnTo>
                  <a:pt x="726081" y="36483"/>
                </a:lnTo>
                <a:lnTo>
                  <a:pt x="660689" y="19133"/>
                </a:lnTo>
                <a:lnTo>
                  <a:pt x="589846" y="7074"/>
                </a:lnTo>
                <a:lnTo>
                  <a:pt x="514524" y="806"/>
                </a:lnTo>
                <a:lnTo>
                  <a:pt x="475488"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7" name="object 17"/>
          <p:cNvSpPr txBox="1"/>
          <p:nvPr/>
        </p:nvSpPr>
        <p:spPr>
          <a:xfrm>
            <a:off x="3629539" y="2608735"/>
            <a:ext cx="591185" cy="215444"/>
          </a:xfrm>
          <a:prstGeom prst="rect">
            <a:avLst/>
          </a:prstGeom>
        </p:spPr>
        <p:txBody>
          <a:bodyPr vert="horz" wrap="square" lIns="0" tIns="0" rIns="0" bIns="0" rtlCol="0">
            <a:spAutoFit/>
          </a:bodyPr>
          <a:lstStyle/>
          <a:p>
            <a:pPr marL="12700">
              <a:lnSpc>
                <a:spcPct val="100000"/>
              </a:lnSpc>
              <a:tabLst>
                <a:tab pos="400050" algn="l"/>
              </a:tabLst>
            </a:pPr>
            <a:r>
              <a:rPr sz="1400" b="1" spc="-5" dirty="0">
                <a:latin typeface="Arial" panose="020B0604020202020204" pitchFamily="34" charset="0"/>
                <a:ea typeface="Microsoft JhengHei UI" panose="020B0604030504040204" pitchFamily="34" charset="-120"/>
                <a:cs typeface="微软雅黑"/>
              </a:rPr>
              <a:t>帐	号</a:t>
            </a:r>
            <a:endParaRPr sz="1400">
              <a:latin typeface="Arial" panose="020B0604020202020204" pitchFamily="34" charset="0"/>
              <a:ea typeface="Microsoft JhengHei UI" panose="020B0604030504040204" pitchFamily="34" charset="-120"/>
              <a:cs typeface="微软雅黑"/>
            </a:endParaRPr>
          </a:p>
        </p:txBody>
      </p:sp>
      <p:sp>
        <p:nvSpPr>
          <p:cNvPr id="18" name="object 18"/>
          <p:cNvSpPr/>
          <p:nvPr/>
        </p:nvSpPr>
        <p:spPr>
          <a:xfrm>
            <a:off x="2968637" y="1965198"/>
            <a:ext cx="951230" cy="487045"/>
          </a:xfrm>
          <a:custGeom>
            <a:avLst/>
            <a:gdLst/>
            <a:ahLst/>
            <a:cxnLst/>
            <a:rect l="l" t="t" r="r" b="b"/>
            <a:pathLst>
              <a:path w="951229" h="487044">
                <a:moveTo>
                  <a:pt x="475488" y="0"/>
                </a:moveTo>
                <a:lnTo>
                  <a:pt x="436451" y="806"/>
                </a:lnTo>
                <a:lnTo>
                  <a:pt x="398292" y="3185"/>
                </a:lnTo>
                <a:lnTo>
                  <a:pt x="325087" y="12411"/>
                </a:lnTo>
                <a:lnTo>
                  <a:pt x="256848" y="27178"/>
                </a:lnTo>
                <a:lnTo>
                  <a:pt x="194547" y="46987"/>
                </a:lnTo>
                <a:lnTo>
                  <a:pt x="139160" y="71342"/>
                </a:lnTo>
                <a:lnTo>
                  <a:pt x="91659" y="99742"/>
                </a:lnTo>
                <a:lnTo>
                  <a:pt x="53019" y="131691"/>
                </a:lnTo>
                <a:lnTo>
                  <a:pt x="24213" y="166689"/>
                </a:lnTo>
                <a:lnTo>
                  <a:pt x="6215" y="204238"/>
                </a:lnTo>
                <a:lnTo>
                  <a:pt x="0" y="243840"/>
                </a:lnTo>
                <a:lnTo>
                  <a:pt x="1574" y="263757"/>
                </a:lnTo>
                <a:lnTo>
                  <a:pt x="13802" y="302210"/>
                </a:lnTo>
                <a:lnTo>
                  <a:pt x="37326" y="338399"/>
                </a:lnTo>
                <a:lnTo>
                  <a:pt x="71170" y="371822"/>
                </a:lnTo>
                <a:lnTo>
                  <a:pt x="114363" y="401976"/>
                </a:lnTo>
                <a:lnTo>
                  <a:pt x="165929" y="428359"/>
                </a:lnTo>
                <a:lnTo>
                  <a:pt x="224894" y="450466"/>
                </a:lnTo>
                <a:lnTo>
                  <a:pt x="290286" y="467796"/>
                </a:lnTo>
                <a:lnTo>
                  <a:pt x="361129" y="479845"/>
                </a:lnTo>
                <a:lnTo>
                  <a:pt x="436451" y="486111"/>
                </a:lnTo>
                <a:lnTo>
                  <a:pt x="475488" y="486918"/>
                </a:lnTo>
                <a:lnTo>
                  <a:pt x="514524" y="486111"/>
                </a:lnTo>
                <a:lnTo>
                  <a:pt x="552683" y="483732"/>
                </a:lnTo>
                <a:lnTo>
                  <a:pt x="625888" y="474512"/>
                </a:lnTo>
                <a:lnTo>
                  <a:pt x="694127" y="459760"/>
                </a:lnTo>
                <a:lnTo>
                  <a:pt x="756428" y="439978"/>
                </a:lnTo>
                <a:lnTo>
                  <a:pt x="811815" y="415671"/>
                </a:lnTo>
                <a:lnTo>
                  <a:pt x="859316" y="387339"/>
                </a:lnTo>
                <a:lnTo>
                  <a:pt x="897956" y="355488"/>
                </a:lnTo>
                <a:lnTo>
                  <a:pt x="926762" y="320619"/>
                </a:lnTo>
                <a:lnTo>
                  <a:pt x="944760" y="283235"/>
                </a:lnTo>
                <a:lnTo>
                  <a:pt x="950976" y="243839"/>
                </a:lnTo>
                <a:lnTo>
                  <a:pt x="949401" y="223813"/>
                </a:lnTo>
                <a:lnTo>
                  <a:pt x="937173" y="185175"/>
                </a:lnTo>
                <a:lnTo>
                  <a:pt x="913649" y="148840"/>
                </a:lnTo>
                <a:lnTo>
                  <a:pt x="879805" y="115304"/>
                </a:lnTo>
                <a:lnTo>
                  <a:pt x="836612" y="85067"/>
                </a:lnTo>
                <a:lnTo>
                  <a:pt x="785046" y="58628"/>
                </a:lnTo>
                <a:lnTo>
                  <a:pt x="726081" y="36483"/>
                </a:lnTo>
                <a:lnTo>
                  <a:pt x="660689" y="19133"/>
                </a:lnTo>
                <a:lnTo>
                  <a:pt x="589846" y="7074"/>
                </a:lnTo>
                <a:lnTo>
                  <a:pt x="514524" y="806"/>
                </a:lnTo>
                <a:lnTo>
                  <a:pt x="475488"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9" name="object 19"/>
          <p:cNvSpPr txBox="1"/>
          <p:nvPr/>
        </p:nvSpPr>
        <p:spPr>
          <a:xfrm>
            <a:off x="3154813" y="2111911"/>
            <a:ext cx="5581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电话号</a:t>
            </a:r>
            <a:endParaRPr sz="1400">
              <a:latin typeface="Arial" panose="020B0604020202020204" pitchFamily="34" charset="0"/>
              <a:ea typeface="Microsoft JhengHei UI" panose="020B0604030504040204" pitchFamily="34" charset="-120"/>
              <a:cs typeface="微软雅黑"/>
            </a:endParaRPr>
          </a:p>
        </p:txBody>
      </p:sp>
      <p:sp>
        <p:nvSpPr>
          <p:cNvPr id="20" name="object 20"/>
          <p:cNvSpPr/>
          <p:nvPr/>
        </p:nvSpPr>
        <p:spPr>
          <a:xfrm>
            <a:off x="1265567" y="2460498"/>
            <a:ext cx="951230" cy="487045"/>
          </a:xfrm>
          <a:custGeom>
            <a:avLst/>
            <a:gdLst/>
            <a:ahLst/>
            <a:cxnLst/>
            <a:rect l="l" t="t" r="r" b="b"/>
            <a:pathLst>
              <a:path w="951230" h="487044">
                <a:moveTo>
                  <a:pt x="475488" y="0"/>
                </a:moveTo>
                <a:lnTo>
                  <a:pt x="436451" y="806"/>
                </a:lnTo>
                <a:lnTo>
                  <a:pt x="398292" y="3185"/>
                </a:lnTo>
                <a:lnTo>
                  <a:pt x="325087" y="12411"/>
                </a:lnTo>
                <a:lnTo>
                  <a:pt x="256848" y="27178"/>
                </a:lnTo>
                <a:lnTo>
                  <a:pt x="194547" y="46987"/>
                </a:lnTo>
                <a:lnTo>
                  <a:pt x="139160" y="71342"/>
                </a:lnTo>
                <a:lnTo>
                  <a:pt x="91659" y="99742"/>
                </a:lnTo>
                <a:lnTo>
                  <a:pt x="53019" y="131691"/>
                </a:lnTo>
                <a:lnTo>
                  <a:pt x="24213" y="166689"/>
                </a:lnTo>
                <a:lnTo>
                  <a:pt x="6215" y="204238"/>
                </a:lnTo>
                <a:lnTo>
                  <a:pt x="0" y="243840"/>
                </a:lnTo>
                <a:lnTo>
                  <a:pt x="1574" y="263757"/>
                </a:lnTo>
                <a:lnTo>
                  <a:pt x="13802" y="302210"/>
                </a:lnTo>
                <a:lnTo>
                  <a:pt x="37326" y="338399"/>
                </a:lnTo>
                <a:lnTo>
                  <a:pt x="71170" y="371822"/>
                </a:lnTo>
                <a:lnTo>
                  <a:pt x="114363" y="401976"/>
                </a:lnTo>
                <a:lnTo>
                  <a:pt x="165929" y="428359"/>
                </a:lnTo>
                <a:lnTo>
                  <a:pt x="224894" y="450466"/>
                </a:lnTo>
                <a:lnTo>
                  <a:pt x="290286" y="467796"/>
                </a:lnTo>
                <a:lnTo>
                  <a:pt x="361129" y="479845"/>
                </a:lnTo>
                <a:lnTo>
                  <a:pt x="436451" y="486111"/>
                </a:lnTo>
                <a:lnTo>
                  <a:pt x="475488" y="486918"/>
                </a:lnTo>
                <a:lnTo>
                  <a:pt x="514420" y="486111"/>
                </a:lnTo>
                <a:lnTo>
                  <a:pt x="552498" y="483732"/>
                </a:lnTo>
                <a:lnTo>
                  <a:pt x="625595" y="474512"/>
                </a:lnTo>
                <a:lnTo>
                  <a:pt x="693791" y="459760"/>
                </a:lnTo>
                <a:lnTo>
                  <a:pt x="756099" y="439978"/>
                </a:lnTo>
                <a:lnTo>
                  <a:pt x="811530" y="415671"/>
                </a:lnTo>
                <a:lnTo>
                  <a:pt x="859097" y="387339"/>
                </a:lnTo>
                <a:lnTo>
                  <a:pt x="897812" y="355488"/>
                </a:lnTo>
                <a:lnTo>
                  <a:pt x="926689" y="320619"/>
                </a:lnTo>
                <a:lnTo>
                  <a:pt x="944739" y="283235"/>
                </a:lnTo>
                <a:lnTo>
                  <a:pt x="950976" y="243839"/>
                </a:lnTo>
                <a:lnTo>
                  <a:pt x="949396" y="223813"/>
                </a:lnTo>
                <a:lnTo>
                  <a:pt x="937129" y="185175"/>
                </a:lnTo>
                <a:lnTo>
                  <a:pt x="913542" y="148840"/>
                </a:lnTo>
                <a:lnTo>
                  <a:pt x="879623" y="115304"/>
                </a:lnTo>
                <a:lnTo>
                  <a:pt x="836358" y="85067"/>
                </a:lnTo>
                <a:lnTo>
                  <a:pt x="784735" y="58628"/>
                </a:lnTo>
                <a:lnTo>
                  <a:pt x="725743" y="36483"/>
                </a:lnTo>
                <a:lnTo>
                  <a:pt x="660368" y="19133"/>
                </a:lnTo>
                <a:lnTo>
                  <a:pt x="589598" y="7074"/>
                </a:lnTo>
                <a:lnTo>
                  <a:pt x="514420" y="806"/>
                </a:lnTo>
                <a:lnTo>
                  <a:pt x="475488"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1" name="object 21"/>
          <p:cNvSpPr txBox="1"/>
          <p:nvPr/>
        </p:nvSpPr>
        <p:spPr>
          <a:xfrm>
            <a:off x="1450981" y="2607211"/>
            <a:ext cx="7359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供应商号</a:t>
            </a:r>
            <a:endParaRPr sz="1400">
              <a:latin typeface="Arial" panose="020B0604020202020204" pitchFamily="34" charset="0"/>
              <a:ea typeface="Microsoft JhengHei UI" panose="020B0604030504040204" pitchFamily="34" charset="-120"/>
              <a:cs typeface="微软雅黑"/>
            </a:endParaRPr>
          </a:p>
        </p:txBody>
      </p:sp>
      <p:sp>
        <p:nvSpPr>
          <p:cNvPr id="22" name="object 22"/>
          <p:cNvSpPr/>
          <p:nvPr/>
        </p:nvSpPr>
        <p:spPr>
          <a:xfrm>
            <a:off x="1922411" y="2906267"/>
            <a:ext cx="603885" cy="325755"/>
          </a:xfrm>
          <a:custGeom>
            <a:avLst/>
            <a:gdLst/>
            <a:ahLst/>
            <a:cxnLst/>
            <a:rect l="l" t="t" r="r" b="b"/>
            <a:pathLst>
              <a:path w="603885" h="325755">
                <a:moveTo>
                  <a:pt x="0" y="0"/>
                </a:moveTo>
                <a:lnTo>
                  <a:pt x="603504" y="325373"/>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3" name="object 23"/>
          <p:cNvSpPr/>
          <p:nvPr/>
        </p:nvSpPr>
        <p:spPr>
          <a:xfrm>
            <a:off x="2269883" y="2465070"/>
            <a:ext cx="372110" cy="744855"/>
          </a:xfrm>
          <a:custGeom>
            <a:avLst/>
            <a:gdLst/>
            <a:ahLst/>
            <a:cxnLst/>
            <a:rect l="l" t="t" r="r" b="b"/>
            <a:pathLst>
              <a:path w="372110" h="744855">
                <a:moveTo>
                  <a:pt x="0" y="0"/>
                </a:moveTo>
                <a:lnTo>
                  <a:pt x="0" y="419100"/>
                </a:lnTo>
                <a:lnTo>
                  <a:pt x="371856" y="744474"/>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4" name="object 24"/>
          <p:cNvSpPr/>
          <p:nvPr/>
        </p:nvSpPr>
        <p:spPr>
          <a:xfrm>
            <a:off x="2827667" y="2976372"/>
            <a:ext cx="24130" cy="255270"/>
          </a:xfrm>
          <a:custGeom>
            <a:avLst/>
            <a:gdLst/>
            <a:ahLst/>
            <a:cxnLst/>
            <a:rect l="l" t="t" r="r" b="b"/>
            <a:pathLst>
              <a:path w="24130" h="255269">
                <a:moveTo>
                  <a:pt x="0" y="0"/>
                </a:moveTo>
                <a:lnTo>
                  <a:pt x="23622" y="25527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5" name="object 25"/>
          <p:cNvSpPr/>
          <p:nvPr/>
        </p:nvSpPr>
        <p:spPr>
          <a:xfrm>
            <a:off x="3153041" y="2465070"/>
            <a:ext cx="255270" cy="744855"/>
          </a:xfrm>
          <a:custGeom>
            <a:avLst/>
            <a:gdLst/>
            <a:ahLst/>
            <a:cxnLst/>
            <a:rect l="l" t="t" r="r" b="b"/>
            <a:pathLst>
              <a:path w="255270" h="744855">
                <a:moveTo>
                  <a:pt x="255269" y="0"/>
                </a:moveTo>
                <a:lnTo>
                  <a:pt x="255269" y="489204"/>
                </a:lnTo>
                <a:lnTo>
                  <a:pt x="0" y="744474"/>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6" name="object 26"/>
          <p:cNvSpPr/>
          <p:nvPr/>
        </p:nvSpPr>
        <p:spPr>
          <a:xfrm>
            <a:off x="3408311" y="2976372"/>
            <a:ext cx="347980" cy="233679"/>
          </a:xfrm>
          <a:custGeom>
            <a:avLst/>
            <a:gdLst/>
            <a:ahLst/>
            <a:cxnLst/>
            <a:rect l="l" t="t" r="r" b="b"/>
            <a:pathLst>
              <a:path w="347979" h="233680">
                <a:moveTo>
                  <a:pt x="347472" y="0"/>
                </a:moveTo>
                <a:lnTo>
                  <a:pt x="0" y="233172"/>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7" name="object 27"/>
          <p:cNvSpPr/>
          <p:nvPr/>
        </p:nvSpPr>
        <p:spPr>
          <a:xfrm>
            <a:off x="5631065" y="2404872"/>
            <a:ext cx="951230" cy="487045"/>
          </a:xfrm>
          <a:custGeom>
            <a:avLst/>
            <a:gdLst/>
            <a:ahLst/>
            <a:cxnLst/>
            <a:rect l="l" t="t" r="r" b="b"/>
            <a:pathLst>
              <a:path w="951229" h="487044">
                <a:moveTo>
                  <a:pt x="475488" y="0"/>
                </a:moveTo>
                <a:lnTo>
                  <a:pt x="436451" y="806"/>
                </a:lnTo>
                <a:lnTo>
                  <a:pt x="398292" y="3185"/>
                </a:lnTo>
                <a:lnTo>
                  <a:pt x="325087" y="12411"/>
                </a:lnTo>
                <a:lnTo>
                  <a:pt x="256848" y="27178"/>
                </a:lnTo>
                <a:lnTo>
                  <a:pt x="194547" y="46987"/>
                </a:lnTo>
                <a:lnTo>
                  <a:pt x="139160" y="71342"/>
                </a:lnTo>
                <a:lnTo>
                  <a:pt x="91659" y="99742"/>
                </a:lnTo>
                <a:lnTo>
                  <a:pt x="53019" y="131691"/>
                </a:lnTo>
                <a:lnTo>
                  <a:pt x="24213" y="166689"/>
                </a:lnTo>
                <a:lnTo>
                  <a:pt x="6215" y="204238"/>
                </a:lnTo>
                <a:lnTo>
                  <a:pt x="0" y="243840"/>
                </a:lnTo>
                <a:lnTo>
                  <a:pt x="1574" y="263757"/>
                </a:lnTo>
                <a:lnTo>
                  <a:pt x="13802" y="302210"/>
                </a:lnTo>
                <a:lnTo>
                  <a:pt x="37326" y="338399"/>
                </a:lnTo>
                <a:lnTo>
                  <a:pt x="71170" y="371822"/>
                </a:lnTo>
                <a:lnTo>
                  <a:pt x="114363" y="401976"/>
                </a:lnTo>
                <a:lnTo>
                  <a:pt x="165929" y="428359"/>
                </a:lnTo>
                <a:lnTo>
                  <a:pt x="224894" y="450466"/>
                </a:lnTo>
                <a:lnTo>
                  <a:pt x="290286" y="467796"/>
                </a:lnTo>
                <a:lnTo>
                  <a:pt x="361129" y="479845"/>
                </a:lnTo>
                <a:lnTo>
                  <a:pt x="436451" y="486111"/>
                </a:lnTo>
                <a:lnTo>
                  <a:pt x="475488" y="486918"/>
                </a:lnTo>
                <a:lnTo>
                  <a:pt x="514420" y="486111"/>
                </a:lnTo>
                <a:lnTo>
                  <a:pt x="552498" y="483732"/>
                </a:lnTo>
                <a:lnTo>
                  <a:pt x="625595" y="474512"/>
                </a:lnTo>
                <a:lnTo>
                  <a:pt x="693791" y="459760"/>
                </a:lnTo>
                <a:lnTo>
                  <a:pt x="756099" y="439978"/>
                </a:lnTo>
                <a:lnTo>
                  <a:pt x="811530" y="415671"/>
                </a:lnTo>
                <a:lnTo>
                  <a:pt x="859097" y="387339"/>
                </a:lnTo>
                <a:lnTo>
                  <a:pt x="897812" y="355488"/>
                </a:lnTo>
                <a:lnTo>
                  <a:pt x="926689" y="320619"/>
                </a:lnTo>
                <a:lnTo>
                  <a:pt x="944739" y="283235"/>
                </a:lnTo>
                <a:lnTo>
                  <a:pt x="950976" y="243839"/>
                </a:lnTo>
                <a:lnTo>
                  <a:pt x="949396" y="223813"/>
                </a:lnTo>
                <a:lnTo>
                  <a:pt x="937129" y="185175"/>
                </a:lnTo>
                <a:lnTo>
                  <a:pt x="913542" y="148840"/>
                </a:lnTo>
                <a:lnTo>
                  <a:pt x="879623" y="115304"/>
                </a:lnTo>
                <a:lnTo>
                  <a:pt x="836358" y="85067"/>
                </a:lnTo>
                <a:lnTo>
                  <a:pt x="784735" y="58628"/>
                </a:lnTo>
                <a:lnTo>
                  <a:pt x="725743" y="36483"/>
                </a:lnTo>
                <a:lnTo>
                  <a:pt x="660368" y="19133"/>
                </a:lnTo>
                <a:lnTo>
                  <a:pt x="589598" y="7074"/>
                </a:lnTo>
                <a:lnTo>
                  <a:pt x="514420" y="806"/>
                </a:lnTo>
                <a:lnTo>
                  <a:pt x="475488"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8" name="object 28"/>
          <p:cNvSpPr txBox="1"/>
          <p:nvPr/>
        </p:nvSpPr>
        <p:spPr>
          <a:xfrm>
            <a:off x="5816479" y="2551585"/>
            <a:ext cx="5581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电话号</a:t>
            </a:r>
            <a:endParaRPr sz="1400">
              <a:latin typeface="Arial" panose="020B0604020202020204" pitchFamily="34" charset="0"/>
              <a:ea typeface="Microsoft JhengHei UI" panose="020B0604030504040204" pitchFamily="34" charset="-120"/>
              <a:cs typeface="微软雅黑"/>
            </a:endParaRPr>
          </a:p>
        </p:txBody>
      </p:sp>
      <p:sp>
        <p:nvSpPr>
          <p:cNvPr id="29" name="object 29"/>
          <p:cNvSpPr/>
          <p:nvPr/>
        </p:nvSpPr>
        <p:spPr>
          <a:xfrm>
            <a:off x="5061089" y="1872995"/>
            <a:ext cx="951230" cy="487680"/>
          </a:xfrm>
          <a:custGeom>
            <a:avLst/>
            <a:gdLst/>
            <a:ahLst/>
            <a:cxnLst/>
            <a:rect l="l" t="t" r="r" b="b"/>
            <a:pathLst>
              <a:path w="951229" h="487680">
                <a:moveTo>
                  <a:pt x="475488" y="0"/>
                </a:moveTo>
                <a:lnTo>
                  <a:pt x="436451" y="806"/>
                </a:lnTo>
                <a:lnTo>
                  <a:pt x="398292" y="3185"/>
                </a:lnTo>
                <a:lnTo>
                  <a:pt x="325087" y="12411"/>
                </a:lnTo>
                <a:lnTo>
                  <a:pt x="256848" y="27178"/>
                </a:lnTo>
                <a:lnTo>
                  <a:pt x="194547" y="46987"/>
                </a:lnTo>
                <a:lnTo>
                  <a:pt x="139160" y="71342"/>
                </a:lnTo>
                <a:lnTo>
                  <a:pt x="91659" y="99742"/>
                </a:lnTo>
                <a:lnTo>
                  <a:pt x="53019" y="131691"/>
                </a:lnTo>
                <a:lnTo>
                  <a:pt x="24213" y="166689"/>
                </a:lnTo>
                <a:lnTo>
                  <a:pt x="6215" y="204238"/>
                </a:lnTo>
                <a:lnTo>
                  <a:pt x="0" y="243840"/>
                </a:lnTo>
                <a:lnTo>
                  <a:pt x="1574" y="263763"/>
                </a:lnTo>
                <a:lnTo>
                  <a:pt x="13802" y="302256"/>
                </a:lnTo>
                <a:lnTo>
                  <a:pt x="37326" y="338518"/>
                </a:lnTo>
                <a:lnTo>
                  <a:pt x="71170" y="372037"/>
                </a:lnTo>
                <a:lnTo>
                  <a:pt x="114363" y="402300"/>
                </a:lnTo>
                <a:lnTo>
                  <a:pt x="165929" y="428797"/>
                </a:lnTo>
                <a:lnTo>
                  <a:pt x="224894" y="451014"/>
                </a:lnTo>
                <a:lnTo>
                  <a:pt x="290286" y="468439"/>
                </a:lnTo>
                <a:lnTo>
                  <a:pt x="361129" y="480561"/>
                </a:lnTo>
                <a:lnTo>
                  <a:pt x="436451" y="486867"/>
                </a:lnTo>
                <a:lnTo>
                  <a:pt x="475488" y="487680"/>
                </a:lnTo>
                <a:lnTo>
                  <a:pt x="514524" y="486867"/>
                </a:lnTo>
                <a:lnTo>
                  <a:pt x="552683" y="484473"/>
                </a:lnTo>
                <a:lnTo>
                  <a:pt x="625888" y="475195"/>
                </a:lnTo>
                <a:lnTo>
                  <a:pt x="694127" y="460357"/>
                </a:lnTo>
                <a:lnTo>
                  <a:pt x="756428" y="440472"/>
                </a:lnTo>
                <a:lnTo>
                  <a:pt x="811815" y="416052"/>
                </a:lnTo>
                <a:lnTo>
                  <a:pt x="859316" y="387608"/>
                </a:lnTo>
                <a:lnTo>
                  <a:pt x="897956" y="355652"/>
                </a:lnTo>
                <a:lnTo>
                  <a:pt x="926762" y="320698"/>
                </a:lnTo>
                <a:lnTo>
                  <a:pt x="944760" y="283256"/>
                </a:lnTo>
                <a:lnTo>
                  <a:pt x="950976" y="243839"/>
                </a:lnTo>
                <a:lnTo>
                  <a:pt x="949401" y="223813"/>
                </a:lnTo>
                <a:lnTo>
                  <a:pt x="937173" y="185175"/>
                </a:lnTo>
                <a:lnTo>
                  <a:pt x="913649" y="148840"/>
                </a:lnTo>
                <a:lnTo>
                  <a:pt x="879805" y="115304"/>
                </a:lnTo>
                <a:lnTo>
                  <a:pt x="836612" y="85067"/>
                </a:lnTo>
                <a:lnTo>
                  <a:pt x="785046" y="58628"/>
                </a:lnTo>
                <a:lnTo>
                  <a:pt x="726081" y="36483"/>
                </a:lnTo>
                <a:lnTo>
                  <a:pt x="660689" y="19133"/>
                </a:lnTo>
                <a:lnTo>
                  <a:pt x="589846" y="7074"/>
                </a:lnTo>
                <a:lnTo>
                  <a:pt x="514524" y="806"/>
                </a:lnTo>
                <a:lnTo>
                  <a:pt x="475488" y="0"/>
                </a:lnTo>
                <a:close/>
              </a:path>
            </a:pathLst>
          </a:custGeom>
          <a:ln w="9524">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0" name="object 30"/>
          <p:cNvSpPr txBox="1"/>
          <p:nvPr/>
        </p:nvSpPr>
        <p:spPr>
          <a:xfrm>
            <a:off x="5246503" y="2019709"/>
            <a:ext cx="643890" cy="215444"/>
          </a:xfrm>
          <a:prstGeom prst="rect">
            <a:avLst/>
          </a:prstGeom>
        </p:spPr>
        <p:txBody>
          <a:bodyPr vert="horz" wrap="square" lIns="0" tIns="0" rIns="0" bIns="0" rtlCol="0">
            <a:spAutoFit/>
          </a:bodyPr>
          <a:lstStyle/>
          <a:p>
            <a:pPr marL="12700">
              <a:lnSpc>
                <a:spcPct val="100000"/>
              </a:lnSpc>
              <a:tabLst>
                <a:tab pos="452755" algn="l"/>
              </a:tabLst>
            </a:pPr>
            <a:r>
              <a:rPr sz="1400" b="1" spc="-5" dirty="0">
                <a:latin typeface="Arial" panose="020B0604020202020204" pitchFamily="34" charset="0"/>
                <a:ea typeface="Microsoft JhengHei UI" panose="020B0604030504040204" pitchFamily="34" charset="-120"/>
                <a:cs typeface="微软雅黑"/>
              </a:rPr>
              <a:t>面	积</a:t>
            </a:r>
            <a:endParaRPr sz="1400">
              <a:latin typeface="Arial" panose="020B0604020202020204" pitchFamily="34" charset="0"/>
              <a:ea typeface="Microsoft JhengHei UI" panose="020B0604030504040204" pitchFamily="34" charset="-120"/>
              <a:cs typeface="微软雅黑"/>
            </a:endParaRPr>
          </a:p>
        </p:txBody>
      </p:sp>
      <p:sp>
        <p:nvSpPr>
          <p:cNvPr id="31" name="object 31"/>
          <p:cNvSpPr/>
          <p:nvPr/>
        </p:nvSpPr>
        <p:spPr>
          <a:xfrm>
            <a:off x="4554359" y="2403348"/>
            <a:ext cx="951230" cy="487045"/>
          </a:xfrm>
          <a:custGeom>
            <a:avLst/>
            <a:gdLst/>
            <a:ahLst/>
            <a:cxnLst/>
            <a:rect l="l" t="t" r="r" b="b"/>
            <a:pathLst>
              <a:path w="951229" h="487044">
                <a:moveTo>
                  <a:pt x="475488" y="0"/>
                </a:moveTo>
                <a:lnTo>
                  <a:pt x="436555" y="806"/>
                </a:lnTo>
                <a:lnTo>
                  <a:pt x="398477" y="3185"/>
                </a:lnTo>
                <a:lnTo>
                  <a:pt x="325380" y="12411"/>
                </a:lnTo>
                <a:lnTo>
                  <a:pt x="257184" y="27178"/>
                </a:lnTo>
                <a:lnTo>
                  <a:pt x="194876" y="46987"/>
                </a:lnTo>
                <a:lnTo>
                  <a:pt x="139445" y="71342"/>
                </a:lnTo>
                <a:lnTo>
                  <a:pt x="91878" y="99742"/>
                </a:lnTo>
                <a:lnTo>
                  <a:pt x="53163" y="131691"/>
                </a:lnTo>
                <a:lnTo>
                  <a:pt x="24286" y="166689"/>
                </a:lnTo>
                <a:lnTo>
                  <a:pt x="6236" y="204238"/>
                </a:lnTo>
                <a:lnTo>
                  <a:pt x="0" y="243840"/>
                </a:lnTo>
                <a:lnTo>
                  <a:pt x="1579" y="263757"/>
                </a:lnTo>
                <a:lnTo>
                  <a:pt x="13846" y="302210"/>
                </a:lnTo>
                <a:lnTo>
                  <a:pt x="37433" y="338399"/>
                </a:lnTo>
                <a:lnTo>
                  <a:pt x="71352" y="371822"/>
                </a:lnTo>
                <a:lnTo>
                  <a:pt x="114617" y="401976"/>
                </a:lnTo>
                <a:lnTo>
                  <a:pt x="166240" y="428359"/>
                </a:lnTo>
                <a:lnTo>
                  <a:pt x="225232" y="450466"/>
                </a:lnTo>
                <a:lnTo>
                  <a:pt x="290607" y="467796"/>
                </a:lnTo>
                <a:lnTo>
                  <a:pt x="361377" y="479845"/>
                </a:lnTo>
                <a:lnTo>
                  <a:pt x="436555" y="486111"/>
                </a:lnTo>
                <a:lnTo>
                  <a:pt x="475488" y="486918"/>
                </a:lnTo>
                <a:lnTo>
                  <a:pt x="514524" y="486111"/>
                </a:lnTo>
                <a:lnTo>
                  <a:pt x="552683" y="483732"/>
                </a:lnTo>
                <a:lnTo>
                  <a:pt x="625888" y="474512"/>
                </a:lnTo>
                <a:lnTo>
                  <a:pt x="694127" y="459760"/>
                </a:lnTo>
                <a:lnTo>
                  <a:pt x="756428" y="439978"/>
                </a:lnTo>
                <a:lnTo>
                  <a:pt x="811815" y="415671"/>
                </a:lnTo>
                <a:lnTo>
                  <a:pt x="859316" y="387339"/>
                </a:lnTo>
                <a:lnTo>
                  <a:pt x="897956" y="355488"/>
                </a:lnTo>
                <a:lnTo>
                  <a:pt x="926762" y="320619"/>
                </a:lnTo>
                <a:lnTo>
                  <a:pt x="944760" y="283235"/>
                </a:lnTo>
                <a:lnTo>
                  <a:pt x="950976" y="243839"/>
                </a:lnTo>
                <a:lnTo>
                  <a:pt x="949401" y="223813"/>
                </a:lnTo>
                <a:lnTo>
                  <a:pt x="937173" y="185175"/>
                </a:lnTo>
                <a:lnTo>
                  <a:pt x="913649" y="148840"/>
                </a:lnTo>
                <a:lnTo>
                  <a:pt x="879805" y="115304"/>
                </a:lnTo>
                <a:lnTo>
                  <a:pt x="836612" y="85067"/>
                </a:lnTo>
                <a:lnTo>
                  <a:pt x="785046" y="58628"/>
                </a:lnTo>
                <a:lnTo>
                  <a:pt x="726081" y="36483"/>
                </a:lnTo>
                <a:lnTo>
                  <a:pt x="660689" y="19133"/>
                </a:lnTo>
                <a:lnTo>
                  <a:pt x="589846" y="7074"/>
                </a:lnTo>
                <a:lnTo>
                  <a:pt x="514524" y="806"/>
                </a:lnTo>
                <a:lnTo>
                  <a:pt x="475488"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2" name="object 32"/>
          <p:cNvSpPr txBox="1"/>
          <p:nvPr/>
        </p:nvSpPr>
        <p:spPr>
          <a:xfrm>
            <a:off x="4740535" y="2550061"/>
            <a:ext cx="5581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仓库号</a:t>
            </a:r>
            <a:endParaRPr sz="1400">
              <a:latin typeface="Arial" panose="020B0604020202020204" pitchFamily="34" charset="0"/>
              <a:ea typeface="Microsoft JhengHei UI" panose="020B0604030504040204" pitchFamily="34" charset="-120"/>
              <a:cs typeface="微软雅黑"/>
            </a:endParaRPr>
          </a:p>
        </p:txBody>
      </p:sp>
      <p:sp>
        <p:nvSpPr>
          <p:cNvPr id="33" name="object 33"/>
          <p:cNvSpPr/>
          <p:nvPr/>
        </p:nvSpPr>
        <p:spPr>
          <a:xfrm>
            <a:off x="4987937" y="2906267"/>
            <a:ext cx="32384" cy="325755"/>
          </a:xfrm>
          <a:custGeom>
            <a:avLst/>
            <a:gdLst/>
            <a:ahLst/>
            <a:cxnLst/>
            <a:rect l="l" t="t" r="r" b="b"/>
            <a:pathLst>
              <a:path w="32385" h="325755">
                <a:moveTo>
                  <a:pt x="0" y="0"/>
                </a:moveTo>
                <a:lnTo>
                  <a:pt x="32004" y="325374"/>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4" name="object 34"/>
          <p:cNvSpPr/>
          <p:nvPr/>
        </p:nvSpPr>
        <p:spPr>
          <a:xfrm>
            <a:off x="5405513" y="2860548"/>
            <a:ext cx="489584" cy="349250"/>
          </a:xfrm>
          <a:custGeom>
            <a:avLst/>
            <a:gdLst/>
            <a:ahLst/>
            <a:cxnLst/>
            <a:rect l="l" t="t" r="r" b="b"/>
            <a:pathLst>
              <a:path w="489585" h="349250">
                <a:moveTo>
                  <a:pt x="489203" y="0"/>
                </a:moveTo>
                <a:lnTo>
                  <a:pt x="0" y="348996"/>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5" name="object 35"/>
          <p:cNvSpPr/>
          <p:nvPr/>
        </p:nvSpPr>
        <p:spPr>
          <a:xfrm>
            <a:off x="5172341" y="2349245"/>
            <a:ext cx="400050" cy="860425"/>
          </a:xfrm>
          <a:custGeom>
            <a:avLst/>
            <a:gdLst/>
            <a:ahLst/>
            <a:cxnLst/>
            <a:rect l="l" t="t" r="r" b="b"/>
            <a:pathLst>
              <a:path w="400050" h="860425">
                <a:moveTo>
                  <a:pt x="395477" y="0"/>
                </a:moveTo>
                <a:lnTo>
                  <a:pt x="400049" y="520445"/>
                </a:lnTo>
                <a:lnTo>
                  <a:pt x="0" y="860297"/>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6" name="object 36"/>
          <p:cNvSpPr/>
          <p:nvPr/>
        </p:nvSpPr>
        <p:spPr>
          <a:xfrm>
            <a:off x="8698115" y="2371344"/>
            <a:ext cx="951230" cy="487680"/>
          </a:xfrm>
          <a:custGeom>
            <a:avLst/>
            <a:gdLst/>
            <a:ahLst/>
            <a:cxnLst/>
            <a:rect l="l" t="t" r="r" b="b"/>
            <a:pathLst>
              <a:path w="951229" h="487680">
                <a:moveTo>
                  <a:pt x="475488" y="0"/>
                </a:moveTo>
                <a:lnTo>
                  <a:pt x="436451" y="806"/>
                </a:lnTo>
                <a:lnTo>
                  <a:pt x="398292" y="3185"/>
                </a:lnTo>
                <a:lnTo>
                  <a:pt x="325087" y="12411"/>
                </a:lnTo>
                <a:lnTo>
                  <a:pt x="256848" y="27178"/>
                </a:lnTo>
                <a:lnTo>
                  <a:pt x="194547" y="46987"/>
                </a:lnTo>
                <a:lnTo>
                  <a:pt x="139160" y="71342"/>
                </a:lnTo>
                <a:lnTo>
                  <a:pt x="91659" y="99742"/>
                </a:lnTo>
                <a:lnTo>
                  <a:pt x="53019" y="131691"/>
                </a:lnTo>
                <a:lnTo>
                  <a:pt x="24213" y="166689"/>
                </a:lnTo>
                <a:lnTo>
                  <a:pt x="6215" y="204238"/>
                </a:lnTo>
                <a:lnTo>
                  <a:pt x="0" y="243840"/>
                </a:lnTo>
                <a:lnTo>
                  <a:pt x="1574" y="263866"/>
                </a:lnTo>
                <a:lnTo>
                  <a:pt x="13802" y="302504"/>
                </a:lnTo>
                <a:lnTo>
                  <a:pt x="37326" y="338839"/>
                </a:lnTo>
                <a:lnTo>
                  <a:pt x="71170" y="372375"/>
                </a:lnTo>
                <a:lnTo>
                  <a:pt x="114363" y="402612"/>
                </a:lnTo>
                <a:lnTo>
                  <a:pt x="165929" y="429051"/>
                </a:lnTo>
                <a:lnTo>
                  <a:pt x="224894" y="451196"/>
                </a:lnTo>
                <a:lnTo>
                  <a:pt x="290286" y="468546"/>
                </a:lnTo>
                <a:lnTo>
                  <a:pt x="361129" y="480605"/>
                </a:lnTo>
                <a:lnTo>
                  <a:pt x="436451" y="486873"/>
                </a:lnTo>
                <a:lnTo>
                  <a:pt x="475488" y="487680"/>
                </a:lnTo>
                <a:lnTo>
                  <a:pt x="514420" y="486873"/>
                </a:lnTo>
                <a:lnTo>
                  <a:pt x="552498" y="484494"/>
                </a:lnTo>
                <a:lnTo>
                  <a:pt x="625595" y="475268"/>
                </a:lnTo>
                <a:lnTo>
                  <a:pt x="693791" y="460501"/>
                </a:lnTo>
                <a:lnTo>
                  <a:pt x="756099" y="440692"/>
                </a:lnTo>
                <a:lnTo>
                  <a:pt x="811530" y="416337"/>
                </a:lnTo>
                <a:lnTo>
                  <a:pt x="859097" y="387937"/>
                </a:lnTo>
                <a:lnTo>
                  <a:pt x="897812" y="355988"/>
                </a:lnTo>
                <a:lnTo>
                  <a:pt x="926689" y="320990"/>
                </a:lnTo>
                <a:lnTo>
                  <a:pt x="944739" y="283441"/>
                </a:lnTo>
                <a:lnTo>
                  <a:pt x="950976" y="243839"/>
                </a:lnTo>
                <a:lnTo>
                  <a:pt x="949396" y="223813"/>
                </a:lnTo>
                <a:lnTo>
                  <a:pt x="937129" y="185175"/>
                </a:lnTo>
                <a:lnTo>
                  <a:pt x="913542" y="148840"/>
                </a:lnTo>
                <a:lnTo>
                  <a:pt x="879623" y="115304"/>
                </a:lnTo>
                <a:lnTo>
                  <a:pt x="836358" y="85067"/>
                </a:lnTo>
                <a:lnTo>
                  <a:pt x="784735" y="58628"/>
                </a:lnTo>
                <a:lnTo>
                  <a:pt x="725743" y="36483"/>
                </a:lnTo>
                <a:lnTo>
                  <a:pt x="660368" y="19133"/>
                </a:lnTo>
                <a:lnTo>
                  <a:pt x="589598" y="7074"/>
                </a:lnTo>
                <a:lnTo>
                  <a:pt x="514420" y="806"/>
                </a:lnTo>
                <a:lnTo>
                  <a:pt x="475488" y="0"/>
                </a:lnTo>
                <a:close/>
              </a:path>
            </a:pathLst>
          </a:custGeom>
          <a:ln w="9524">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7" name="object 37"/>
          <p:cNvSpPr txBox="1"/>
          <p:nvPr/>
        </p:nvSpPr>
        <p:spPr>
          <a:xfrm>
            <a:off x="8883529" y="2518056"/>
            <a:ext cx="591185" cy="215444"/>
          </a:xfrm>
          <a:prstGeom prst="rect">
            <a:avLst/>
          </a:prstGeom>
        </p:spPr>
        <p:txBody>
          <a:bodyPr vert="horz" wrap="square" lIns="0" tIns="0" rIns="0" bIns="0" rtlCol="0">
            <a:spAutoFit/>
          </a:bodyPr>
          <a:lstStyle/>
          <a:p>
            <a:pPr marL="12700">
              <a:lnSpc>
                <a:spcPct val="100000"/>
              </a:lnSpc>
              <a:tabLst>
                <a:tab pos="400050" algn="l"/>
              </a:tabLst>
            </a:pPr>
            <a:r>
              <a:rPr sz="1400" b="1" spc="-5" dirty="0">
                <a:latin typeface="Arial" panose="020B0604020202020204" pitchFamily="34" charset="0"/>
                <a:ea typeface="Microsoft JhengHei UI" panose="020B0604030504040204" pitchFamily="34" charset="-120"/>
                <a:cs typeface="微软雅黑"/>
              </a:rPr>
              <a:t>职	称</a:t>
            </a:r>
            <a:endParaRPr sz="1400">
              <a:latin typeface="Arial" panose="020B0604020202020204" pitchFamily="34" charset="0"/>
              <a:ea typeface="Microsoft JhengHei UI" panose="020B0604030504040204" pitchFamily="34" charset="-120"/>
              <a:cs typeface="微软雅黑"/>
            </a:endParaRPr>
          </a:p>
        </p:txBody>
      </p:sp>
      <p:sp>
        <p:nvSpPr>
          <p:cNvPr id="38" name="object 38"/>
          <p:cNvSpPr/>
          <p:nvPr/>
        </p:nvSpPr>
        <p:spPr>
          <a:xfrm>
            <a:off x="7413383" y="1839467"/>
            <a:ext cx="951230" cy="487680"/>
          </a:xfrm>
          <a:custGeom>
            <a:avLst/>
            <a:gdLst/>
            <a:ahLst/>
            <a:cxnLst/>
            <a:rect l="l" t="t" r="r" b="b"/>
            <a:pathLst>
              <a:path w="951229" h="487680">
                <a:moveTo>
                  <a:pt x="475488" y="0"/>
                </a:moveTo>
                <a:lnTo>
                  <a:pt x="436555" y="806"/>
                </a:lnTo>
                <a:lnTo>
                  <a:pt x="398477" y="3185"/>
                </a:lnTo>
                <a:lnTo>
                  <a:pt x="325380" y="12411"/>
                </a:lnTo>
                <a:lnTo>
                  <a:pt x="257184" y="27178"/>
                </a:lnTo>
                <a:lnTo>
                  <a:pt x="194876" y="46987"/>
                </a:lnTo>
                <a:lnTo>
                  <a:pt x="139446" y="71342"/>
                </a:lnTo>
                <a:lnTo>
                  <a:pt x="91878" y="99742"/>
                </a:lnTo>
                <a:lnTo>
                  <a:pt x="53163" y="131691"/>
                </a:lnTo>
                <a:lnTo>
                  <a:pt x="24286" y="166689"/>
                </a:lnTo>
                <a:lnTo>
                  <a:pt x="6236" y="204238"/>
                </a:lnTo>
                <a:lnTo>
                  <a:pt x="0" y="243840"/>
                </a:lnTo>
                <a:lnTo>
                  <a:pt x="1579" y="263866"/>
                </a:lnTo>
                <a:lnTo>
                  <a:pt x="13846" y="302504"/>
                </a:lnTo>
                <a:lnTo>
                  <a:pt x="37433" y="338839"/>
                </a:lnTo>
                <a:lnTo>
                  <a:pt x="71352" y="372375"/>
                </a:lnTo>
                <a:lnTo>
                  <a:pt x="114617" y="402612"/>
                </a:lnTo>
                <a:lnTo>
                  <a:pt x="166240" y="429051"/>
                </a:lnTo>
                <a:lnTo>
                  <a:pt x="225232" y="451196"/>
                </a:lnTo>
                <a:lnTo>
                  <a:pt x="290607" y="468546"/>
                </a:lnTo>
                <a:lnTo>
                  <a:pt x="361377" y="480605"/>
                </a:lnTo>
                <a:lnTo>
                  <a:pt x="436555" y="486873"/>
                </a:lnTo>
                <a:lnTo>
                  <a:pt x="475488" y="487680"/>
                </a:lnTo>
                <a:lnTo>
                  <a:pt x="514524" y="486873"/>
                </a:lnTo>
                <a:lnTo>
                  <a:pt x="552683" y="484494"/>
                </a:lnTo>
                <a:lnTo>
                  <a:pt x="625888" y="475268"/>
                </a:lnTo>
                <a:lnTo>
                  <a:pt x="694127" y="460501"/>
                </a:lnTo>
                <a:lnTo>
                  <a:pt x="756428" y="440692"/>
                </a:lnTo>
                <a:lnTo>
                  <a:pt x="811815" y="416337"/>
                </a:lnTo>
                <a:lnTo>
                  <a:pt x="859316" y="387937"/>
                </a:lnTo>
                <a:lnTo>
                  <a:pt x="897956" y="355988"/>
                </a:lnTo>
                <a:lnTo>
                  <a:pt x="926762" y="320990"/>
                </a:lnTo>
                <a:lnTo>
                  <a:pt x="944760" y="283441"/>
                </a:lnTo>
                <a:lnTo>
                  <a:pt x="950976" y="243839"/>
                </a:lnTo>
                <a:lnTo>
                  <a:pt x="949401" y="223813"/>
                </a:lnTo>
                <a:lnTo>
                  <a:pt x="937173" y="185175"/>
                </a:lnTo>
                <a:lnTo>
                  <a:pt x="913649" y="148840"/>
                </a:lnTo>
                <a:lnTo>
                  <a:pt x="879805" y="115304"/>
                </a:lnTo>
                <a:lnTo>
                  <a:pt x="836612" y="85067"/>
                </a:lnTo>
                <a:lnTo>
                  <a:pt x="785046" y="58628"/>
                </a:lnTo>
                <a:lnTo>
                  <a:pt x="726081" y="36483"/>
                </a:lnTo>
                <a:lnTo>
                  <a:pt x="660689" y="19133"/>
                </a:lnTo>
                <a:lnTo>
                  <a:pt x="589846" y="7074"/>
                </a:lnTo>
                <a:lnTo>
                  <a:pt x="514524" y="806"/>
                </a:lnTo>
                <a:lnTo>
                  <a:pt x="475488" y="0"/>
                </a:lnTo>
                <a:close/>
              </a:path>
            </a:pathLst>
          </a:custGeom>
          <a:ln w="9524">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9" name="object 39"/>
          <p:cNvSpPr txBox="1"/>
          <p:nvPr/>
        </p:nvSpPr>
        <p:spPr>
          <a:xfrm>
            <a:off x="7599559" y="1986181"/>
            <a:ext cx="643890" cy="215444"/>
          </a:xfrm>
          <a:prstGeom prst="rect">
            <a:avLst/>
          </a:prstGeom>
        </p:spPr>
        <p:txBody>
          <a:bodyPr vert="horz" wrap="square" lIns="0" tIns="0" rIns="0" bIns="0" rtlCol="0">
            <a:spAutoFit/>
          </a:bodyPr>
          <a:lstStyle/>
          <a:p>
            <a:pPr marL="12700">
              <a:lnSpc>
                <a:spcPct val="100000"/>
              </a:lnSpc>
              <a:tabLst>
                <a:tab pos="452755" algn="l"/>
              </a:tabLst>
            </a:pPr>
            <a:r>
              <a:rPr sz="1400" b="1" spc="-5" dirty="0">
                <a:latin typeface="Arial" panose="020B0604020202020204" pitchFamily="34" charset="0"/>
                <a:ea typeface="Microsoft JhengHei UI" panose="020B0604030504040204" pitchFamily="34" charset="-120"/>
                <a:cs typeface="微软雅黑"/>
              </a:rPr>
              <a:t>姓	名</a:t>
            </a:r>
            <a:endParaRPr sz="1400">
              <a:latin typeface="Arial" panose="020B0604020202020204" pitchFamily="34" charset="0"/>
              <a:ea typeface="Microsoft JhengHei UI" panose="020B0604030504040204" pitchFamily="34" charset="-120"/>
              <a:cs typeface="微软雅黑"/>
            </a:endParaRPr>
          </a:p>
        </p:txBody>
      </p:sp>
      <p:sp>
        <p:nvSpPr>
          <p:cNvPr id="40" name="object 40"/>
          <p:cNvSpPr/>
          <p:nvPr/>
        </p:nvSpPr>
        <p:spPr>
          <a:xfrm>
            <a:off x="7216775" y="2369820"/>
            <a:ext cx="951230" cy="487680"/>
          </a:xfrm>
          <a:custGeom>
            <a:avLst/>
            <a:gdLst/>
            <a:ahLst/>
            <a:cxnLst/>
            <a:rect l="l" t="t" r="r" b="b"/>
            <a:pathLst>
              <a:path w="951229" h="487680">
                <a:moveTo>
                  <a:pt x="475488" y="0"/>
                </a:moveTo>
                <a:lnTo>
                  <a:pt x="436451" y="806"/>
                </a:lnTo>
                <a:lnTo>
                  <a:pt x="398292" y="3185"/>
                </a:lnTo>
                <a:lnTo>
                  <a:pt x="325087" y="12411"/>
                </a:lnTo>
                <a:lnTo>
                  <a:pt x="256848" y="27178"/>
                </a:lnTo>
                <a:lnTo>
                  <a:pt x="194547" y="46987"/>
                </a:lnTo>
                <a:lnTo>
                  <a:pt x="139160" y="71342"/>
                </a:lnTo>
                <a:lnTo>
                  <a:pt x="91659" y="99742"/>
                </a:lnTo>
                <a:lnTo>
                  <a:pt x="53019" y="131691"/>
                </a:lnTo>
                <a:lnTo>
                  <a:pt x="24213" y="166689"/>
                </a:lnTo>
                <a:lnTo>
                  <a:pt x="6215" y="204238"/>
                </a:lnTo>
                <a:lnTo>
                  <a:pt x="0" y="243840"/>
                </a:lnTo>
                <a:lnTo>
                  <a:pt x="1574" y="263763"/>
                </a:lnTo>
                <a:lnTo>
                  <a:pt x="13802" y="302256"/>
                </a:lnTo>
                <a:lnTo>
                  <a:pt x="37326" y="338518"/>
                </a:lnTo>
                <a:lnTo>
                  <a:pt x="71170" y="372037"/>
                </a:lnTo>
                <a:lnTo>
                  <a:pt x="114363" y="402300"/>
                </a:lnTo>
                <a:lnTo>
                  <a:pt x="165929" y="428797"/>
                </a:lnTo>
                <a:lnTo>
                  <a:pt x="224894" y="451014"/>
                </a:lnTo>
                <a:lnTo>
                  <a:pt x="290286" y="468439"/>
                </a:lnTo>
                <a:lnTo>
                  <a:pt x="361129" y="480561"/>
                </a:lnTo>
                <a:lnTo>
                  <a:pt x="436451" y="486867"/>
                </a:lnTo>
                <a:lnTo>
                  <a:pt x="475488" y="487680"/>
                </a:lnTo>
                <a:lnTo>
                  <a:pt x="514524" y="486867"/>
                </a:lnTo>
                <a:lnTo>
                  <a:pt x="552683" y="484473"/>
                </a:lnTo>
                <a:lnTo>
                  <a:pt x="625888" y="475195"/>
                </a:lnTo>
                <a:lnTo>
                  <a:pt x="694127" y="460357"/>
                </a:lnTo>
                <a:lnTo>
                  <a:pt x="756428" y="440472"/>
                </a:lnTo>
                <a:lnTo>
                  <a:pt x="811815" y="416052"/>
                </a:lnTo>
                <a:lnTo>
                  <a:pt x="859316" y="387608"/>
                </a:lnTo>
                <a:lnTo>
                  <a:pt x="897956" y="355652"/>
                </a:lnTo>
                <a:lnTo>
                  <a:pt x="926762" y="320698"/>
                </a:lnTo>
                <a:lnTo>
                  <a:pt x="944760" y="283256"/>
                </a:lnTo>
                <a:lnTo>
                  <a:pt x="950976" y="243839"/>
                </a:lnTo>
                <a:lnTo>
                  <a:pt x="949401" y="223813"/>
                </a:lnTo>
                <a:lnTo>
                  <a:pt x="937173" y="185175"/>
                </a:lnTo>
                <a:lnTo>
                  <a:pt x="913649" y="148840"/>
                </a:lnTo>
                <a:lnTo>
                  <a:pt x="879805" y="115304"/>
                </a:lnTo>
                <a:lnTo>
                  <a:pt x="836612" y="85067"/>
                </a:lnTo>
                <a:lnTo>
                  <a:pt x="785046" y="58628"/>
                </a:lnTo>
                <a:lnTo>
                  <a:pt x="726081" y="36483"/>
                </a:lnTo>
                <a:lnTo>
                  <a:pt x="660689" y="19133"/>
                </a:lnTo>
                <a:lnTo>
                  <a:pt x="589846" y="7074"/>
                </a:lnTo>
                <a:lnTo>
                  <a:pt x="514524" y="806"/>
                </a:lnTo>
                <a:lnTo>
                  <a:pt x="475488" y="0"/>
                </a:lnTo>
                <a:close/>
              </a:path>
            </a:pathLst>
          </a:custGeom>
          <a:ln w="9524">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1" name="object 41"/>
          <p:cNvSpPr txBox="1"/>
          <p:nvPr/>
        </p:nvSpPr>
        <p:spPr>
          <a:xfrm>
            <a:off x="7402963" y="2516533"/>
            <a:ext cx="5581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职工号</a:t>
            </a:r>
            <a:endParaRPr sz="1400">
              <a:latin typeface="Arial" panose="020B0604020202020204" pitchFamily="34" charset="0"/>
              <a:ea typeface="Microsoft JhengHei UI" panose="020B0604030504040204" pitchFamily="34" charset="-120"/>
              <a:cs typeface="微软雅黑"/>
            </a:endParaRPr>
          </a:p>
        </p:txBody>
      </p:sp>
      <p:sp>
        <p:nvSpPr>
          <p:cNvPr id="42" name="object 42"/>
          <p:cNvSpPr/>
          <p:nvPr/>
        </p:nvSpPr>
        <p:spPr>
          <a:xfrm>
            <a:off x="8435987" y="1849373"/>
            <a:ext cx="951230" cy="487045"/>
          </a:xfrm>
          <a:custGeom>
            <a:avLst/>
            <a:gdLst/>
            <a:ahLst/>
            <a:cxnLst/>
            <a:rect l="l" t="t" r="r" b="b"/>
            <a:pathLst>
              <a:path w="951229" h="487044">
                <a:moveTo>
                  <a:pt x="475488" y="0"/>
                </a:moveTo>
                <a:lnTo>
                  <a:pt x="436451" y="806"/>
                </a:lnTo>
                <a:lnTo>
                  <a:pt x="398292" y="3185"/>
                </a:lnTo>
                <a:lnTo>
                  <a:pt x="325087" y="12411"/>
                </a:lnTo>
                <a:lnTo>
                  <a:pt x="256848" y="27178"/>
                </a:lnTo>
                <a:lnTo>
                  <a:pt x="194547" y="46987"/>
                </a:lnTo>
                <a:lnTo>
                  <a:pt x="139160" y="71342"/>
                </a:lnTo>
                <a:lnTo>
                  <a:pt x="91659" y="99742"/>
                </a:lnTo>
                <a:lnTo>
                  <a:pt x="53019" y="131691"/>
                </a:lnTo>
                <a:lnTo>
                  <a:pt x="24213" y="166689"/>
                </a:lnTo>
                <a:lnTo>
                  <a:pt x="6215" y="204238"/>
                </a:lnTo>
                <a:lnTo>
                  <a:pt x="0" y="243840"/>
                </a:lnTo>
                <a:lnTo>
                  <a:pt x="1574" y="263757"/>
                </a:lnTo>
                <a:lnTo>
                  <a:pt x="13802" y="302210"/>
                </a:lnTo>
                <a:lnTo>
                  <a:pt x="37326" y="338399"/>
                </a:lnTo>
                <a:lnTo>
                  <a:pt x="71170" y="371822"/>
                </a:lnTo>
                <a:lnTo>
                  <a:pt x="114363" y="401976"/>
                </a:lnTo>
                <a:lnTo>
                  <a:pt x="165929" y="428359"/>
                </a:lnTo>
                <a:lnTo>
                  <a:pt x="224894" y="450466"/>
                </a:lnTo>
                <a:lnTo>
                  <a:pt x="290286" y="467796"/>
                </a:lnTo>
                <a:lnTo>
                  <a:pt x="361129" y="479845"/>
                </a:lnTo>
                <a:lnTo>
                  <a:pt x="436451" y="486111"/>
                </a:lnTo>
                <a:lnTo>
                  <a:pt x="475488" y="486918"/>
                </a:lnTo>
                <a:lnTo>
                  <a:pt x="514524" y="486111"/>
                </a:lnTo>
                <a:lnTo>
                  <a:pt x="552683" y="483732"/>
                </a:lnTo>
                <a:lnTo>
                  <a:pt x="625888" y="474512"/>
                </a:lnTo>
                <a:lnTo>
                  <a:pt x="694127" y="459760"/>
                </a:lnTo>
                <a:lnTo>
                  <a:pt x="756428" y="439978"/>
                </a:lnTo>
                <a:lnTo>
                  <a:pt x="811815" y="415671"/>
                </a:lnTo>
                <a:lnTo>
                  <a:pt x="859316" y="387339"/>
                </a:lnTo>
                <a:lnTo>
                  <a:pt x="897956" y="355488"/>
                </a:lnTo>
                <a:lnTo>
                  <a:pt x="926762" y="320619"/>
                </a:lnTo>
                <a:lnTo>
                  <a:pt x="944760" y="283235"/>
                </a:lnTo>
                <a:lnTo>
                  <a:pt x="950976" y="243839"/>
                </a:lnTo>
                <a:lnTo>
                  <a:pt x="949401" y="223813"/>
                </a:lnTo>
                <a:lnTo>
                  <a:pt x="937173" y="185175"/>
                </a:lnTo>
                <a:lnTo>
                  <a:pt x="913649" y="148840"/>
                </a:lnTo>
                <a:lnTo>
                  <a:pt x="879805" y="115304"/>
                </a:lnTo>
                <a:lnTo>
                  <a:pt x="836612" y="85067"/>
                </a:lnTo>
                <a:lnTo>
                  <a:pt x="785046" y="58628"/>
                </a:lnTo>
                <a:lnTo>
                  <a:pt x="726081" y="36483"/>
                </a:lnTo>
                <a:lnTo>
                  <a:pt x="660689" y="19133"/>
                </a:lnTo>
                <a:lnTo>
                  <a:pt x="589846" y="7074"/>
                </a:lnTo>
                <a:lnTo>
                  <a:pt x="514524" y="806"/>
                </a:lnTo>
                <a:lnTo>
                  <a:pt x="475488"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3" name="object 43"/>
          <p:cNvSpPr txBox="1"/>
          <p:nvPr/>
        </p:nvSpPr>
        <p:spPr>
          <a:xfrm>
            <a:off x="8622163" y="1996087"/>
            <a:ext cx="643890" cy="215444"/>
          </a:xfrm>
          <a:prstGeom prst="rect">
            <a:avLst/>
          </a:prstGeom>
        </p:spPr>
        <p:txBody>
          <a:bodyPr vert="horz" wrap="square" lIns="0" tIns="0" rIns="0" bIns="0" rtlCol="0">
            <a:spAutoFit/>
          </a:bodyPr>
          <a:lstStyle/>
          <a:p>
            <a:pPr marL="12700">
              <a:lnSpc>
                <a:spcPct val="100000"/>
              </a:lnSpc>
              <a:tabLst>
                <a:tab pos="452755" algn="l"/>
              </a:tabLst>
            </a:pPr>
            <a:r>
              <a:rPr sz="1400" b="1" spc="-5" dirty="0">
                <a:latin typeface="Arial" panose="020B0604020202020204" pitchFamily="34" charset="0"/>
                <a:ea typeface="Microsoft JhengHei UI" panose="020B0604030504040204" pitchFamily="34" charset="-120"/>
                <a:cs typeface="微软雅黑"/>
              </a:rPr>
              <a:t>年	龄</a:t>
            </a:r>
            <a:endParaRPr sz="1400">
              <a:latin typeface="Arial" panose="020B0604020202020204" pitchFamily="34" charset="0"/>
              <a:ea typeface="Microsoft JhengHei UI" panose="020B0604030504040204" pitchFamily="34" charset="-120"/>
              <a:cs typeface="微软雅黑"/>
            </a:endParaRPr>
          </a:p>
        </p:txBody>
      </p:sp>
      <p:sp>
        <p:nvSpPr>
          <p:cNvPr id="44" name="object 44"/>
          <p:cNvSpPr/>
          <p:nvPr/>
        </p:nvSpPr>
        <p:spPr>
          <a:xfrm>
            <a:off x="7751698" y="2860548"/>
            <a:ext cx="209550" cy="325755"/>
          </a:xfrm>
          <a:custGeom>
            <a:avLst/>
            <a:gdLst/>
            <a:ahLst/>
            <a:cxnLst/>
            <a:rect l="l" t="t" r="r" b="b"/>
            <a:pathLst>
              <a:path w="209550" h="325755">
                <a:moveTo>
                  <a:pt x="0" y="0"/>
                </a:moveTo>
                <a:lnTo>
                  <a:pt x="209550" y="325374"/>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5" name="object 45"/>
          <p:cNvSpPr/>
          <p:nvPr/>
        </p:nvSpPr>
        <p:spPr>
          <a:xfrm>
            <a:off x="8169275" y="2279142"/>
            <a:ext cx="48260" cy="930910"/>
          </a:xfrm>
          <a:custGeom>
            <a:avLst/>
            <a:gdLst/>
            <a:ahLst/>
            <a:cxnLst/>
            <a:rect l="l" t="t" r="r" b="b"/>
            <a:pathLst>
              <a:path w="48259" h="930910">
                <a:moveTo>
                  <a:pt x="48005" y="0"/>
                </a:moveTo>
                <a:lnTo>
                  <a:pt x="48005" y="627126"/>
                </a:lnTo>
                <a:lnTo>
                  <a:pt x="0" y="930402"/>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6" name="object 46"/>
          <p:cNvSpPr/>
          <p:nvPr/>
        </p:nvSpPr>
        <p:spPr>
          <a:xfrm>
            <a:off x="8333105" y="2303526"/>
            <a:ext cx="347980" cy="906144"/>
          </a:xfrm>
          <a:custGeom>
            <a:avLst/>
            <a:gdLst/>
            <a:ahLst/>
            <a:cxnLst/>
            <a:rect l="l" t="t" r="r" b="b"/>
            <a:pathLst>
              <a:path w="347979" h="906144">
                <a:moveTo>
                  <a:pt x="347472" y="0"/>
                </a:moveTo>
                <a:lnTo>
                  <a:pt x="0" y="906018"/>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7" name="object 47"/>
          <p:cNvSpPr/>
          <p:nvPr/>
        </p:nvSpPr>
        <p:spPr>
          <a:xfrm>
            <a:off x="8564753" y="2860548"/>
            <a:ext cx="395605" cy="349250"/>
          </a:xfrm>
          <a:custGeom>
            <a:avLst/>
            <a:gdLst/>
            <a:ahLst/>
            <a:cxnLst/>
            <a:rect l="l" t="t" r="r" b="b"/>
            <a:pathLst>
              <a:path w="395604" h="349250">
                <a:moveTo>
                  <a:pt x="395477" y="0"/>
                </a:moveTo>
                <a:lnTo>
                  <a:pt x="0" y="348996"/>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8" name="object 48"/>
          <p:cNvSpPr/>
          <p:nvPr/>
        </p:nvSpPr>
        <p:spPr>
          <a:xfrm>
            <a:off x="4190872" y="6554723"/>
            <a:ext cx="951230" cy="487045"/>
          </a:xfrm>
          <a:custGeom>
            <a:avLst/>
            <a:gdLst/>
            <a:ahLst/>
            <a:cxnLst/>
            <a:rect l="l" t="t" r="r" b="b"/>
            <a:pathLst>
              <a:path w="951229" h="487045">
                <a:moveTo>
                  <a:pt x="475488" y="0"/>
                </a:moveTo>
                <a:lnTo>
                  <a:pt x="436555" y="806"/>
                </a:lnTo>
                <a:lnTo>
                  <a:pt x="398477" y="3185"/>
                </a:lnTo>
                <a:lnTo>
                  <a:pt x="325380" y="12411"/>
                </a:lnTo>
                <a:lnTo>
                  <a:pt x="257184" y="27178"/>
                </a:lnTo>
                <a:lnTo>
                  <a:pt x="194876" y="46987"/>
                </a:lnTo>
                <a:lnTo>
                  <a:pt x="139445" y="71342"/>
                </a:lnTo>
                <a:lnTo>
                  <a:pt x="91878" y="99742"/>
                </a:lnTo>
                <a:lnTo>
                  <a:pt x="53163" y="131691"/>
                </a:lnTo>
                <a:lnTo>
                  <a:pt x="24286" y="166689"/>
                </a:lnTo>
                <a:lnTo>
                  <a:pt x="6236" y="204238"/>
                </a:lnTo>
                <a:lnTo>
                  <a:pt x="0" y="243839"/>
                </a:lnTo>
                <a:lnTo>
                  <a:pt x="1579" y="263757"/>
                </a:lnTo>
                <a:lnTo>
                  <a:pt x="13846" y="302210"/>
                </a:lnTo>
                <a:lnTo>
                  <a:pt x="37433" y="338399"/>
                </a:lnTo>
                <a:lnTo>
                  <a:pt x="71352" y="371822"/>
                </a:lnTo>
                <a:lnTo>
                  <a:pt x="114617" y="401976"/>
                </a:lnTo>
                <a:lnTo>
                  <a:pt x="166240" y="428359"/>
                </a:lnTo>
                <a:lnTo>
                  <a:pt x="225232" y="450466"/>
                </a:lnTo>
                <a:lnTo>
                  <a:pt x="290607" y="467796"/>
                </a:lnTo>
                <a:lnTo>
                  <a:pt x="361377" y="479845"/>
                </a:lnTo>
                <a:lnTo>
                  <a:pt x="436555" y="486111"/>
                </a:lnTo>
                <a:lnTo>
                  <a:pt x="475488" y="486917"/>
                </a:lnTo>
                <a:lnTo>
                  <a:pt x="514524" y="486111"/>
                </a:lnTo>
                <a:lnTo>
                  <a:pt x="552683" y="483732"/>
                </a:lnTo>
                <a:lnTo>
                  <a:pt x="625888" y="474512"/>
                </a:lnTo>
                <a:lnTo>
                  <a:pt x="694127" y="459760"/>
                </a:lnTo>
                <a:lnTo>
                  <a:pt x="756428" y="439978"/>
                </a:lnTo>
                <a:lnTo>
                  <a:pt x="811815" y="415670"/>
                </a:lnTo>
                <a:lnTo>
                  <a:pt x="859316" y="387339"/>
                </a:lnTo>
                <a:lnTo>
                  <a:pt x="897956" y="355488"/>
                </a:lnTo>
                <a:lnTo>
                  <a:pt x="926762" y="320619"/>
                </a:lnTo>
                <a:lnTo>
                  <a:pt x="944760" y="283235"/>
                </a:lnTo>
                <a:lnTo>
                  <a:pt x="950976" y="243839"/>
                </a:lnTo>
                <a:lnTo>
                  <a:pt x="949401" y="223813"/>
                </a:lnTo>
                <a:lnTo>
                  <a:pt x="937173" y="185175"/>
                </a:lnTo>
                <a:lnTo>
                  <a:pt x="913649" y="148840"/>
                </a:lnTo>
                <a:lnTo>
                  <a:pt x="879805" y="115304"/>
                </a:lnTo>
                <a:lnTo>
                  <a:pt x="836612" y="85067"/>
                </a:lnTo>
                <a:lnTo>
                  <a:pt x="785046" y="58628"/>
                </a:lnTo>
                <a:lnTo>
                  <a:pt x="726081" y="36483"/>
                </a:lnTo>
                <a:lnTo>
                  <a:pt x="660689" y="19133"/>
                </a:lnTo>
                <a:lnTo>
                  <a:pt x="589846" y="7074"/>
                </a:lnTo>
                <a:lnTo>
                  <a:pt x="514524" y="806"/>
                </a:lnTo>
                <a:lnTo>
                  <a:pt x="475488"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9" name="object 49"/>
          <p:cNvSpPr txBox="1"/>
          <p:nvPr/>
        </p:nvSpPr>
        <p:spPr>
          <a:xfrm>
            <a:off x="4377061" y="6701435"/>
            <a:ext cx="591185" cy="215444"/>
          </a:xfrm>
          <a:prstGeom prst="rect">
            <a:avLst/>
          </a:prstGeom>
        </p:spPr>
        <p:txBody>
          <a:bodyPr vert="horz" wrap="square" lIns="0" tIns="0" rIns="0" bIns="0" rtlCol="0">
            <a:spAutoFit/>
          </a:bodyPr>
          <a:lstStyle/>
          <a:p>
            <a:pPr marL="12700">
              <a:lnSpc>
                <a:spcPct val="100000"/>
              </a:lnSpc>
              <a:tabLst>
                <a:tab pos="400050" algn="l"/>
              </a:tabLst>
            </a:pPr>
            <a:r>
              <a:rPr sz="1400" b="1" spc="-5" dirty="0">
                <a:latin typeface="Arial" panose="020B0604020202020204" pitchFamily="34" charset="0"/>
                <a:ea typeface="Microsoft JhengHei UI" panose="020B0604030504040204" pitchFamily="34" charset="-120"/>
                <a:cs typeface="微软雅黑"/>
              </a:rPr>
              <a:t>名	称</a:t>
            </a:r>
            <a:endParaRPr sz="1400">
              <a:latin typeface="Arial" panose="020B0604020202020204" pitchFamily="34" charset="0"/>
              <a:ea typeface="Microsoft JhengHei UI" panose="020B0604030504040204" pitchFamily="34" charset="-120"/>
              <a:cs typeface="微软雅黑"/>
            </a:endParaRPr>
          </a:p>
        </p:txBody>
      </p:sp>
      <p:sp>
        <p:nvSpPr>
          <p:cNvPr id="50" name="object 50"/>
          <p:cNvSpPr/>
          <p:nvPr/>
        </p:nvSpPr>
        <p:spPr>
          <a:xfrm>
            <a:off x="4795913" y="6075426"/>
            <a:ext cx="951230" cy="487045"/>
          </a:xfrm>
          <a:custGeom>
            <a:avLst/>
            <a:gdLst/>
            <a:ahLst/>
            <a:cxnLst/>
            <a:rect l="l" t="t" r="r" b="b"/>
            <a:pathLst>
              <a:path w="951229" h="487045">
                <a:moveTo>
                  <a:pt x="475488" y="0"/>
                </a:moveTo>
                <a:lnTo>
                  <a:pt x="436451" y="806"/>
                </a:lnTo>
                <a:lnTo>
                  <a:pt x="398292" y="3185"/>
                </a:lnTo>
                <a:lnTo>
                  <a:pt x="325087" y="12405"/>
                </a:lnTo>
                <a:lnTo>
                  <a:pt x="256848" y="27157"/>
                </a:lnTo>
                <a:lnTo>
                  <a:pt x="194547" y="46939"/>
                </a:lnTo>
                <a:lnTo>
                  <a:pt x="139160" y="71247"/>
                </a:lnTo>
                <a:lnTo>
                  <a:pt x="91659" y="99578"/>
                </a:lnTo>
                <a:lnTo>
                  <a:pt x="53019" y="131429"/>
                </a:lnTo>
                <a:lnTo>
                  <a:pt x="24213" y="166298"/>
                </a:lnTo>
                <a:lnTo>
                  <a:pt x="6215" y="203682"/>
                </a:lnTo>
                <a:lnTo>
                  <a:pt x="0" y="243078"/>
                </a:lnTo>
                <a:lnTo>
                  <a:pt x="1574" y="263104"/>
                </a:lnTo>
                <a:lnTo>
                  <a:pt x="13802" y="301742"/>
                </a:lnTo>
                <a:lnTo>
                  <a:pt x="37326" y="338077"/>
                </a:lnTo>
                <a:lnTo>
                  <a:pt x="71170" y="371613"/>
                </a:lnTo>
                <a:lnTo>
                  <a:pt x="114363" y="401850"/>
                </a:lnTo>
                <a:lnTo>
                  <a:pt x="165929" y="428289"/>
                </a:lnTo>
                <a:lnTo>
                  <a:pt x="224894" y="450434"/>
                </a:lnTo>
                <a:lnTo>
                  <a:pt x="290286" y="467784"/>
                </a:lnTo>
                <a:lnTo>
                  <a:pt x="361129" y="479843"/>
                </a:lnTo>
                <a:lnTo>
                  <a:pt x="436451" y="486111"/>
                </a:lnTo>
                <a:lnTo>
                  <a:pt x="475488" y="486918"/>
                </a:lnTo>
                <a:lnTo>
                  <a:pt x="514524" y="486111"/>
                </a:lnTo>
                <a:lnTo>
                  <a:pt x="552683" y="483732"/>
                </a:lnTo>
                <a:lnTo>
                  <a:pt x="625888" y="474506"/>
                </a:lnTo>
                <a:lnTo>
                  <a:pt x="694127" y="459739"/>
                </a:lnTo>
                <a:lnTo>
                  <a:pt x="756428" y="439930"/>
                </a:lnTo>
                <a:lnTo>
                  <a:pt x="811815" y="415575"/>
                </a:lnTo>
                <a:lnTo>
                  <a:pt x="859316" y="387175"/>
                </a:lnTo>
                <a:lnTo>
                  <a:pt x="897956" y="355226"/>
                </a:lnTo>
                <a:lnTo>
                  <a:pt x="926762" y="320228"/>
                </a:lnTo>
                <a:lnTo>
                  <a:pt x="944760" y="282679"/>
                </a:lnTo>
                <a:lnTo>
                  <a:pt x="950976" y="243077"/>
                </a:lnTo>
                <a:lnTo>
                  <a:pt x="949401" y="223160"/>
                </a:lnTo>
                <a:lnTo>
                  <a:pt x="937173" y="184707"/>
                </a:lnTo>
                <a:lnTo>
                  <a:pt x="913649" y="148518"/>
                </a:lnTo>
                <a:lnTo>
                  <a:pt x="879805" y="115095"/>
                </a:lnTo>
                <a:lnTo>
                  <a:pt x="836612" y="84941"/>
                </a:lnTo>
                <a:lnTo>
                  <a:pt x="785046" y="58558"/>
                </a:lnTo>
                <a:lnTo>
                  <a:pt x="726081" y="36451"/>
                </a:lnTo>
                <a:lnTo>
                  <a:pt x="660689" y="19121"/>
                </a:lnTo>
                <a:lnTo>
                  <a:pt x="589846" y="7072"/>
                </a:lnTo>
                <a:lnTo>
                  <a:pt x="514524" y="806"/>
                </a:lnTo>
                <a:lnTo>
                  <a:pt x="475488"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1" name="object 51"/>
          <p:cNvSpPr txBox="1"/>
          <p:nvPr/>
        </p:nvSpPr>
        <p:spPr>
          <a:xfrm>
            <a:off x="4982089" y="6222139"/>
            <a:ext cx="591185" cy="215444"/>
          </a:xfrm>
          <a:prstGeom prst="rect">
            <a:avLst/>
          </a:prstGeom>
        </p:spPr>
        <p:txBody>
          <a:bodyPr vert="horz" wrap="square" lIns="0" tIns="0" rIns="0" bIns="0" rtlCol="0">
            <a:spAutoFit/>
          </a:bodyPr>
          <a:lstStyle/>
          <a:p>
            <a:pPr marL="12700">
              <a:lnSpc>
                <a:spcPct val="100000"/>
              </a:lnSpc>
              <a:tabLst>
                <a:tab pos="400050" algn="l"/>
              </a:tabLst>
            </a:pPr>
            <a:r>
              <a:rPr sz="1400" b="1" spc="-5" dirty="0">
                <a:latin typeface="Arial" panose="020B0604020202020204" pitchFamily="34" charset="0"/>
                <a:ea typeface="Microsoft JhengHei UI" panose="020B0604030504040204" pitchFamily="34" charset="-120"/>
                <a:cs typeface="微软雅黑"/>
              </a:rPr>
              <a:t>规	格</a:t>
            </a:r>
            <a:endParaRPr sz="1400">
              <a:latin typeface="Arial" panose="020B0604020202020204" pitchFamily="34" charset="0"/>
              <a:ea typeface="Microsoft JhengHei UI" panose="020B0604030504040204" pitchFamily="34" charset="-120"/>
              <a:cs typeface="微软雅黑"/>
            </a:endParaRPr>
          </a:p>
        </p:txBody>
      </p:sp>
      <p:sp>
        <p:nvSpPr>
          <p:cNvPr id="52" name="object 52"/>
          <p:cNvSpPr/>
          <p:nvPr/>
        </p:nvSpPr>
        <p:spPr>
          <a:xfrm>
            <a:off x="5945009" y="6075426"/>
            <a:ext cx="951230" cy="487045"/>
          </a:xfrm>
          <a:custGeom>
            <a:avLst/>
            <a:gdLst/>
            <a:ahLst/>
            <a:cxnLst/>
            <a:rect l="l" t="t" r="r" b="b"/>
            <a:pathLst>
              <a:path w="951229" h="487045">
                <a:moveTo>
                  <a:pt x="475488" y="0"/>
                </a:moveTo>
                <a:lnTo>
                  <a:pt x="436555" y="806"/>
                </a:lnTo>
                <a:lnTo>
                  <a:pt x="398477" y="3185"/>
                </a:lnTo>
                <a:lnTo>
                  <a:pt x="325380" y="12405"/>
                </a:lnTo>
                <a:lnTo>
                  <a:pt x="257184" y="27157"/>
                </a:lnTo>
                <a:lnTo>
                  <a:pt x="194876" y="46939"/>
                </a:lnTo>
                <a:lnTo>
                  <a:pt x="139445" y="71247"/>
                </a:lnTo>
                <a:lnTo>
                  <a:pt x="91878" y="99578"/>
                </a:lnTo>
                <a:lnTo>
                  <a:pt x="53163" y="131429"/>
                </a:lnTo>
                <a:lnTo>
                  <a:pt x="24286" y="166298"/>
                </a:lnTo>
                <a:lnTo>
                  <a:pt x="6236" y="203682"/>
                </a:lnTo>
                <a:lnTo>
                  <a:pt x="0" y="243078"/>
                </a:lnTo>
                <a:lnTo>
                  <a:pt x="1579" y="263104"/>
                </a:lnTo>
                <a:lnTo>
                  <a:pt x="13846" y="301742"/>
                </a:lnTo>
                <a:lnTo>
                  <a:pt x="37433" y="338077"/>
                </a:lnTo>
                <a:lnTo>
                  <a:pt x="71352" y="371613"/>
                </a:lnTo>
                <a:lnTo>
                  <a:pt x="114617" y="401850"/>
                </a:lnTo>
                <a:lnTo>
                  <a:pt x="166240" y="428289"/>
                </a:lnTo>
                <a:lnTo>
                  <a:pt x="225232" y="450434"/>
                </a:lnTo>
                <a:lnTo>
                  <a:pt x="290607" y="467784"/>
                </a:lnTo>
                <a:lnTo>
                  <a:pt x="361377" y="479843"/>
                </a:lnTo>
                <a:lnTo>
                  <a:pt x="436555" y="486111"/>
                </a:lnTo>
                <a:lnTo>
                  <a:pt x="475488" y="486918"/>
                </a:lnTo>
                <a:lnTo>
                  <a:pt x="514524" y="486111"/>
                </a:lnTo>
                <a:lnTo>
                  <a:pt x="552683" y="483732"/>
                </a:lnTo>
                <a:lnTo>
                  <a:pt x="625888" y="474506"/>
                </a:lnTo>
                <a:lnTo>
                  <a:pt x="694127" y="459739"/>
                </a:lnTo>
                <a:lnTo>
                  <a:pt x="756428" y="439930"/>
                </a:lnTo>
                <a:lnTo>
                  <a:pt x="811815" y="415575"/>
                </a:lnTo>
                <a:lnTo>
                  <a:pt x="859316" y="387175"/>
                </a:lnTo>
                <a:lnTo>
                  <a:pt x="897956" y="355226"/>
                </a:lnTo>
                <a:lnTo>
                  <a:pt x="926762" y="320228"/>
                </a:lnTo>
                <a:lnTo>
                  <a:pt x="944760" y="282679"/>
                </a:lnTo>
                <a:lnTo>
                  <a:pt x="950976" y="243077"/>
                </a:lnTo>
                <a:lnTo>
                  <a:pt x="949401" y="223160"/>
                </a:lnTo>
                <a:lnTo>
                  <a:pt x="937173" y="184707"/>
                </a:lnTo>
                <a:lnTo>
                  <a:pt x="913649" y="148518"/>
                </a:lnTo>
                <a:lnTo>
                  <a:pt x="879805" y="115095"/>
                </a:lnTo>
                <a:lnTo>
                  <a:pt x="836612" y="84941"/>
                </a:lnTo>
                <a:lnTo>
                  <a:pt x="785046" y="58558"/>
                </a:lnTo>
                <a:lnTo>
                  <a:pt x="726081" y="36451"/>
                </a:lnTo>
                <a:lnTo>
                  <a:pt x="660689" y="19121"/>
                </a:lnTo>
                <a:lnTo>
                  <a:pt x="589846" y="7072"/>
                </a:lnTo>
                <a:lnTo>
                  <a:pt x="514524" y="806"/>
                </a:lnTo>
                <a:lnTo>
                  <a:pt x="475488"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3" name="object 53"/>
          <p:cNvSpPr txBox="1"/>
          <p:nvPr/>
        </p:nvSpPr>
        <p:spPr>
          <a:xfrm>
            <a:off x="6131185" y="6222139"/>
            <a:ext cx="643890" cy="215444"/>
          </a:xfrm>
          <a:prstGeom prst="rect">
            <a:avLst/>
          </a:prstGeom>
        </p:spPr>
        <p:txBody>
          <a:bodyPr vert="horz" wrap="square" lIns="0" tIns="0" rIns="0" bIns="0" rtlCol="0">
            <a:spAutoFit/>
          </a:bodyPr>
          <a:lstStyle/>
          <a:p>
            <a:pPr marL="12700">
              <a:lnSpc>
                <a:spcPct val="100000"/>
              </a:lnSpc>
              <a:tabLst>
                <a:tab pos="452755" algn="l"/>
              </a:tabLst>
            </a:pPr>
            <a:r>
              <a:rPr sz="1400" b="1" spc="-5" dirty="0">
                <a:latin typeface="Arial" panose="020B0604020202020204" pitchFamily="34" charset="0"/>
                <a:ea typeface="Microsoft JhengHei UI" panose="020B0604030504040204" pitchFamily="34" charset="-120"/>
                <a:cs typeface="微软雅黑"/>
              </a:rPr>
              <a:t>描	述</a:t>
            </a:r>
            <a:endParaRPr sz="1400">
              <a:latin typeface="Arial" panose="020B0604020202020204" pitchFamily="34" charset="0"/>
              <a:ea typeface="Microsoft JhengHei UI" panose="020B0604030504040204" pitchFamily="34" charset="-120"/>
              <a:cs typeface="微软雅黑"/>
            </a:endParaRPr>
          </a:p>
        </p:txBody>
      </p:sp>
      <p:sp>
        <p:nvSpPr>
          <p:cNvPr id="54" name="object 54"/>
          <p:cNvSpPr/>
          <p:nvPr/>
        </p:nvSpPr>
        <p:spPr>
          <a:xfrm>
            <a:off x="5423039" y="6554723"/>
            <a:ext cx="951230" cy="487045"/>
          </a:xfrm>
          <a:custGeom>
            <a:avLst/>
            <a:gdLst/>
            <a:ahLst/>
            <a:cxnLst/>
            <a:rect l="l" t="t" r="r" b="b"/>
            <a:pathLst>
              <a:path w="951229" h="487045">
                <a:moveTo>
                  <a:pt x="475488" y="0"/>
                </a:moveTo>
                <a:lnTo>
                  <a:pt x="436451" y="806"/>
                </a:lnTo>
                <a:lnTo>
                  <a:pt x="398292" y="3185"/>
                </a:lnTo>
                <a:lnTo>
                  <a:pt x="325087" y="12411"/>
                </a:lnTo>
                <a:lnTo>
                  <a:pt x="256848" y="27178"/>
                </a:lnTo>
                <a:lnTo>
                  <a:pt x="194547" y="46987"/>
                </a:lnTo>
                <a:lnTo>
                  <a:pt x="139160" y="71342"/>
                </a:lnTo>
                <a:lnTo>
                  <a:pt x="91659" y="99742"/>
                </a:lnTo>
                <a:lnTo>
                  <a:pt x="53019" y="131691"/>
                </a:lnTo>
                <a:lnTo>
                  <a:pt x="24213" y="166689"/>
                </a:lnTo>
                <a:lnTo>
                  <a:pt x="6215" y="204238"/>
                </a:lnTo>
                <a:lnTo>
                  <a:pt x="0" y="243840"/>
                </a:lnTo>
                <a:lnTo>
                  <a:pt x="1574" y="263757"/>
                </a:lnTo>
                <a:lnTo>
                  <a:pt x="13802" y="302210"/>
                </a:lnTo>
                <a:lnTo>
                  <a:pt x="37326" y="338399"/>
                </a:lnTo>
                <a:lnTo>
                  <a:pt x="71170" y="371822"/>
                </a:lnTo>
                <a:lnTo>
                  <a:pt x="114363" y="401976"/>
                </a:lnTo>
                <a:lnTo>
                  <a:pt x="165929" y="428359"/>
                </a:lnTo>
                <a:lnTo>
                  <a:pt x="224894" y="450466"/>
                </a:lnTo>
                <a:lnTo>
                  <a:pt x="290286" y="467796"/>
                </a:lnTo>
                <a:lnTo>
                  <a:pt x="361129" y="479845"/>
                </a:lnTo>
                <a:lnTo>
                  <a:pt x="436451" y="486111"/>
                </a:lnTo>
                <a:lnTo>
                  <a:pt x="475488" y="486918"/>
                </a:lnTo>
                <a:lnTo>
                  <a:pt x="514524" y="486111"/>
                </a:lnTo>
                <a:lnTo>
                  <a:pt x="552683" y="483732"/>
                </a:lnTo>
                <a:lnTo>
                  <a:pt x="625888" y="474512"/>
                </a:lnTo>
                <a:lnTo>
                  <a:pt x="694127" y="459760"/>
                </a:lnTo>
                <a:lnTo>
                  <a:pt x="756428" y="439978"/>
                </a:lnTo>
                <a:lnTo>
                  <a:pt x="811815" y="415671"/>
                </a:lnTo>
                <a:lnTo>
                  <a:pt x="859316" y="387339"/>
                </a:lnTo>
                <a:lnTo>
                  <a:pt x="897956" y="355488"/>
                </a:lnTo>
                <a:lnTo>
                  <a:pt x="926762" y="320619"/>
                </a:lnTo>
                <a:lnTo>
                  <a:pt x="944760" y="283235"/>
                </a:lnTo>
                <a:lnTo>
                  <a:pt x="950976" y="243839"/>
                </a:lnTo>
                <a:lnTo>
                  <a:pt x="949401" y="223813"/>
                </a:lnTo>
                <a:lnTo>
                  <a:pt x="937173" y="185175"/>
                </a:lnTo>
                <a:lnTo>
                  <a:pt x="913649" y="148840"/>
                </a:lnTo>
                <a:lnTo>
                  <a:pt x="879805" y="115304"/>
                </a:lnTo>
                <a:lnTo>
                  <a:pt x="836612" y="85067"/>
                </a:lnTo>
                <a:lnTo>
                  <a:pt x="785046" y="58628"/>
                </a:lnTo>
                <a:lnTo>
                  <a:pt x="726081" y="36483"/>
                </a:lnTo>
                <a:lnTo>
                  <a:pt x="660689" y="19133"/>
                </a:lnTo>
                <a:lnTo>
                  <a:pt x="589846" y="7074"/>
                </a:lnTo>
                <a:lnTo>
                  <a:pt x="514524" y="806"/>
                </a:lnTo>
                <a:lnTo>
                  <a:pt x="475488"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5" name="object 55"/>
          <p:cNvSpPr txBox="1"/>
          <p:nvPr/>
        </p:nvSpPr>
        <p:spPr>
          <a:xfrm>
            <a:off x="5608453" y="6701435"/>
            <a:ext cx="591185" cy="215444"/>
          </a:xfrm>
          <a:prstGeom prst="rect">
            <a:avLst/>
          </a:prstGeom>
        </p:spPr>
        <p:txBody>
          <a:bodyPr vert="horz" wrap="square" lIns="0" tIns="0" rIns="0" bIns="0" rtlCol="0">
            <a:spAutoFit/>
          </a:bodyPr>
          <a:lstStyle/>
          <a:p>
            <a:pPr marL="12700">
              <a:lnSpc>
                <a:spcPct val="100000"/>
              </a:lnSpc>
              <a:tabLst>
                <a:tab pos="400050" algn="l"/>
              </a:tabLst>
            </a:pPr>
            <a:r>
              <a:rPr sz="1400" b="1" spc="-5" dirty="0">
                <a:latin typeface="Arial" panose="020B0604020202020204" pitchFamily="34" charset="0"/>
                <a:ea typeface="Microsoft JhengHei UI" panose="020B0604030504040204" pitchFamily="34" charset="-120"/>
                <a:cs typeface="微软雅黑"/>
              </a:rPr>
              <a:t>单	价</a:t>
            </a:r>
            <a:endParaRPr sz="1400">
              <a:latin typeface="Arial" panose="020B0604020202020204" pitchFamily="34" charset="0"/>
              <a:ea typeface="Microsoft JhengHei UI" panose="020B0604030504040204" pitchFamily="34" charset="-120"/>
              <a:cs typeface="微软雅黑"/>
            </a:endParaRPr>
          </a:p>
        </p:txBody>
      </p:sp>
      <p:sp>
        <p:nvSpPr>
          <p:cNvPr id="56" name="object 56"/>
          <p:cNvSpPr/>
          <p:nvPr/>
        </p:nvSpPr>
        <p:spPr>
          <a:xfrm>
            <a:off x="3719969" y="6073140"/>
            <a:ext cx="950594" cy="487680"/>
          </a:xfrm>
          <a:custGeom>
            <a:avLst/>
            <a:gdLst/>
            <a:ahLst/>
            <a:cxnLst/>
            <a:rect l="l" t="t" r="r" b="b"/>
            <a:pathLst>
              <a:path w="950595" h="487679">
                <a:moveTo>
                  <a:pt x="475488" y="0"/>
                </a:moveTo>
                <a:lnTo>
                  <a:pt x="436451" y="812"/>
                </a:lnTo>
                <a:lnTo>
                  <a:pt x="398292" y="3206"/>
                </a:lnTo>
                <a:lnTo>
                  <a:pt x="325087" y="12484"/>
                </a:lnTo>
                <a:lnTo>
                  <a:pt x="256848" y="27322"/>
                </a:lnTo>
                <a:lnTo>
                  <a:pt x="194547" y="47207"/>
                </a:lnTo>
                <a:lnTo>
                  <a:pt x="139160" y="71628"/>
                </a:lnTo>
                <a:lnTo>
                  <a:pt x="91659" y="100071"/>
                </a:lnTo>
                <a:lnTo>
                  <a:pt x="53019" y="132027"/>
                </a:lnTo>
                <a:lnTo>
                  <a:pt x="24213" y="166981"/>
                </a:lnTo>
                <a:lnTo>
                  <a:pt x="6215" y="204423"/>
                </a:lnTo>
                <a:lnTo>
                  <a:pt x="0" y="243840"/>
                </a:lnTo>
                <a:lnTo>
                  <a:pt x="1574" y="263866"/>
                </a:lnTo>
                <a:lnTo>
                  <a:pt x="13802" y="302504"/>
                </a:lnTo>
                <a:lnTo>
                  <a:pt x="37326" y="338839"/>
                </a:lnTo>
                <a:lnTo>
                  <a:pt x="71170" y="372375"/>
                </a:lnTo>
                <a:lnTo>
                  <a:pt x="114363" y="402612"/>
                </a:lnTo>
                <a:lnTo>
                  <a:pt x="165929" y="429051"/>
                </a:lnTo>
                <a:lnTo>
                  <a:pt x="224894" y="451196"/>
                </a:lnTo>
                <a:lnTo>
                  <a:pt x="290286" y="468546"/>
                </a:lnTo>
                <a:lnTo>
                  <a:pt x="361129" y="480605"/>
                </a:lnTo>
                <a:lnTo>
                  <a:pt x="436451" y="486873"/>
                </a:lnTo>
                <a:lnTo>
                  <a:pt x="475488" y="487680"/>
                </a:lnTo>
                <a:lnTo>
                  <a:pt x="514415" y="486873"/>
                </a:lnTo>
                <a:lnTo>
                  <a:pt x="552477" y="484494"/>
                </a:lnTo>
                <a:lnTo>
                  <a:pt x="625516" y="475268"/>
                </a:lnTo>
                <a:lnTo>
                  <a:pt x="693627" y="460501"/>
                </a:lnTo>
                <a:lnTo>
                  <a:pt x="755830" y="440692"/>
                </a:lnTo>
                <a:lnTo>
                  <a:pt x="811149" y="416337"/>
                </a:lnTo>
                <a:lnTo>
                  <a:pt x="858603" y="387937"/>
                </a:lnTo>
                <a:lnTo>
                  <a:pt x="897215" y="355988"/>
                </a:lnTo>
                <a:lnTo>
                  <a:pt x="926006" y="320990"/>
                </a:lnTo>
                <a:lnTo>
                  <a:pt x="943999" y="283441"/>
                </a:lnTo>
                <a:lnTo>
                  <a:pt x="950213" y="243839"/>
                </a:lnTo>
                <a:lnTo>
                  <a:pt x="948639" y="223916"/>
                </a:lnTo>
                <a:lnTo>
                  <a:pt x="936413" y="185423"/>
                </a:lnTo>
                <a:lnTo>
                  <a:pt x="912899" y="149161"/>
                </a:lnTo>
                <a:lnTo>
                  <a:pt x="879075" y="115642"/>
                </a:lnTo>
                <a:lnTo>
                  <a:pt x="835920" y="85379"/>
                </a:lnTo>
                <a:lnTo>
                  <a:pt x="784411" y="58882"/>
                </a:lnTo>
                <a:lnTo>
                  <a:pt x="725528" y="36665"/>
                </a:lnTo>
                <a:lnTo>
                  <a:pt x="660249" y="19240"/>
                </a:lnTo>
                <a:lnTo>
                  <a:pt x="589551" y="7118"/>
                </a:lnTo>
                <a:lnTo>
                  <a:pt x="514415" y="812"/>
                </a:lnTo>
                <a:lnTo>
                  <a:pt x="475488"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7" name="object 57"/>
          <p:cNvSpPr txBox="1"/>
          <p:nvPr/>
        </p:nvSpPr>
        <p:spPr>
          <a:xfrm>
            <a:off x="3905383" y="6220614"/>
            <a:ext cx="5581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零件号</a:t>
            </a:r>
            <a:endParaRPr sz="1400">
              <a:latin typeface="Arial" panose="020B0604020202020204" pitchFamily="34" charset="0"/>
              <a:ea typeface="Microsoft JhengHei UI" panose="020B0604030504040204" pitchFamily="34" charset="-120"/>
              <a:cs typeface="微软雅黑"/>
            </a:endParaRPr>
          </a:p>
        </p:txBody>
      </p:sp>
      <p:sp>
        <p:nvSpPr>
          <p:cNvPr id="58" name="object 58"/>
          <p:cNvSpPr/>
          <p:nvPr/>
        </p:nvSpPr>
        <p:spPr>
          <a:xfrm>
            <a:off x="4291469" y="5765291"/>
            <a:ext cx="441325" cy="302260"/>
          </a:xfrm>
          <a:custGeom>
            <a:avLst/>
            <a:gdLst/>
            <a:ahLst/>
            <a:cxnLst/>
            <a:rect l="l" t="t" r="r" b="b"/>
            <a:pathLst>
              <a:path w="441325" h="302260">
                <a:moveTo>
                  <a:pt x="0" y="301751"/>
                </a:moveTo>
                <a:lnTo>
                  <a:pt x="441198" y="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9" name="object 59"/>
          <p:cNvSpPr/>
          <p:nvPr/>
        </p:nvSpPr>
        <p:spPr>
          <a:xfrm>
            <a:off x="5685167" y="5765291"/>
            <a:ext cx="581025" cy="302260"/>
          </a:xfrm>
          <a:custGeom>
            <a:avLst/>
            <a:gdLst/>
            <a:ahLst/>
            <a:cxnLst/>
            <a:rect l="l" t="t" r="r" b="b"/>
            <a:pathLst>
              <a:path w="581025" h="302260">
                <a:moveTo>
                  <a:pt x="0" y="0"/>
                </a:moveTo>
                <a:lnTo>
                  <a:pt x="580644" y="301751"/>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0" name="object 60"/>
          <p:cNvSpPr/>
          <p:nvPr/>
        </p:nvSpPr>
        <p:spPr>
          <a:xfrm>
            <a:off x="5218061" y="5765291"/>
            <a:ext cx="0" cy="323850"/>
          </a:xfrm>
          <a:custGeom>
            <a:avLst/>
            <a:gdLst/>
            <a:ahLst/>
            <a:cxnLst/>
            <a:rect l="l" t="t" r="r" b="b"/>
            <a:pathLst>
              <a:path h="323850">
                <a:moveTo>
                  <a:pt x="0" y="0"/>
                </a:moveTo>
                <a:lnTo>
                  <a:pt x="0" y="323849"/>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1" name="object 61"/>
          <p:cNvSpPr/>
          <p:nvPr/>
        </p:nvSpPr>
        <p:spPr>
          <a:xfrm>
            <a:off x="4732667" y="5765291"/>
            <a:ext cx="255270" cy="789940"/>
          </a:xfrm>
          <a:custGeom>
            <a:avLst/>
            <a:gdLst/>
            <a:ahLst/>
            <a:cxnLst/>
            <a:rect l="l" t="t" r="r" b="b"/>
            <a:pathLst>
              <a:path w="255270" h="789940">
                <a:moveTo>
                  <a:pt x="255270" y="0"/>
                </a:moveTo>
                <a:lnTo>
                  <a:pt x="0" y="231647"/>
                </a:lnTo>
                <a:lnTo>
                  <a:pt x="0" y="789431"/>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2" name="object 62"/>
          <p:cNvSpPr/>
          <p:nvPr/>
        </p:nvSpPr>
        <p:spPr>
          <a:xfrm>
            <a:off x="5453519" y="5765291"/>
            <a:ext cx="393700" cy="813435"/>
          </a:xfrm>
          <a:custGeom>
            <a:avLst/>
            <a:gdLst/>
            <a:ahLst/>
            <a:cxnLst/>
            <a:rect l="l" t="t" r="r" b="b"/>
            <a:pathLst>
              <a:path w="393700" h="813434">
                <a:moveTo>
                  <a:pt x="0" y="0"/>
                </a:moveTo>
                <a:lnTo>
                  <a:pt x="393192" y="254507"/>
                </a:lnTo>
                <a:lnTo>
                  <a:pt x="393192" y="813053"/>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3" name="object 63"/>
          <p:cNvSpPr/>
          <p:nvPr/>
        </p:nvSpPr>
        <p:spPr>
          <a:xfrm>
            <a:off x="2224163" y="6065520"/>
            <a:ext cx="951230" cy="487680"/>
          </a:xfrm>
          <a:custGeom>
            <a:avLst/>
            <a:gdLst/>
            <a:ahLst/>
            <a:cxnLst/>
            <a:rect l="l" t="t" r="r" b="b"/>
            <a:pathLst>
              <a:path w="951230" h="487679">
                <a:moveTo>
                  <a:pt x="475488" y="0"/>
                </a:moveTo>
                <a:lnTo>
                  <a:pt x="436451" y="806"/>
                </a:lnTo>
                <a:lnTo>
                  <a:pt x="398292" y="3185"/>
                </a:lnTo>
                <a:lnTo>
                  <a:pt x="325087" y="12411"/>
                </a:lnTo>
                <a:lnTo>
                  <a:pt x="256848" y="27178"/>
                </a:lnTo>
                <a:lnTo>
                  <a:pt x="194547" y="46987"/>
                </a:lnTo>
                <a:lnTo>
                  <a:pt x="139160" y="71342"/>
                </a:lnTo>
                <a:lnTo>
                  <a:pt x="91659" y="99742"/>
                </a:lnTo>
                <a:lnTo>
                  <a:pt x="53019" y="131691"/>
                </a:lnTo>
                <a:lnTo>
                  <a:pt x="24213" y="166689"/>
                </a:lnTo>
                <a:lnTo>
                  <a:pt x="6215" y="204238"/>
                </a:lnTo>
                <a:lnTo>
                  <a:pt x="0" y="243840"/>
                </a:lnTo>
                <a:lnTo>
                  <a:pt x="1574" y="263763"/>
                </a:lnTo>
                <a:lnTo>
                  <a:pt x="13802" y="302256"/>
                </a:lnTo>
                <a:lnTo>
                  <a:pt x="37326" y="338518"/>
                </a:lnTo>
                <a:lnTo>
                  <a:pt x="71170" y="372037"/>
                </a:lnTo>
                <a:lnTo>
                  <a:pt x="114363" y="402300"/>
                </a:lnTo>
                <a:lnTo>
                  <a:pt x="165929" y="428797"/>
                </a:lnTo>
                <a:lnTo>
                  <a:pt x="224894" y="451014"/>
                </a:lnTo>
                <a:lnTo>
                  <a:pt x="290286" y="468439"/>
                </a:lnTo>
                <a:lnTo>
                  <a:pt x="361129" y="480561"/>
                </a:lnTo>
                <a:lnTo>
                  <a:pt x="436451" y="486867"/>
                </a:lnTo>
                <a:lnTo>
                  <a:pt x="475488" y="487680"/>
                </a:lnTo>
                <a:lnTo>
                  <a:pt x="514524" y="486867"/>
                </a:lnTo>
                <a:lnTo>
                  <a:pt x="552683" y="484473"/>
                </a:lnTo>
                <a:lnTo>
                  <a:pt x="625888" y="475195"/>
                </a:lnTo>
                <a:lnTo>
                  <a:pt x="694127" y="460357"/>
                </a:lnTo>
                <a:lnTo>
                  <a:pt x="756428" y="440472"/>
                </a:lnTo>
                <a:lnTo>
                  <a:pt x="811815" y="416052"/>
                </a:lnTo>
                <a:lnTo>
                  <a:pt x="859316" y="387608"/>
                </a:lnTo>
                <a:lnTo>
                  <a:pt x="897956" y="355652"/>
                </a:lnTo>
                <a:lnTo>
                  <a:pt x="926762" y="320698"/>
                </a:lnTo>
                <a:lnTo>
                  <a:pt x="944760" y="283256"/>
                </a:lnTo>
                <a:lnTo>
                  <a:pt x="950976" y="243839"/>
                </a:lnTo>
                <a:lnTo>
                  <a:pt x="949401" y="223813"/>
                </a:lnTo>
                <a:lnTo>
                  <a:pt x="937173" y="185175"/>
                </a:lnTo>
                <a:lnTo>
                  <a:pt x="913649" y="148840"/>
                </a:lnTo>
                <a:lnTo>
                  <a:pt x="879805" y="115304"/>
                </a:lnTo>
                <a:lnTo>
                  <a:pt x="836612" y="85067"/>
                </a:lnTo>
                <a:lnTo>
                  <a:pt x="785046" y="58628"/>
                </a:lnTo>
                <a:lnTo>
                  <a:pt x="726081" y="36483"/>
                </a:lnTo>
                <a:lnTo>
                  <a:pt x="660689" y="19133"/>
                </a:lnTo>
                <a:lnTo>
                  <a:pt x="589846" y="7074"/>
                </a:lnTo>
                <a:lnTo>
                  <a:pt x="514524" y="806"/>
                </a:lnTo>
                <a:lnTo>
                  <a:pt x="475488" y="0"/>
                </a:lnTo>
                <a:close/>
              </a:path>
            </a:pathLst>
          </a:custGeom>
          <a:ln w="9524">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4" name="object 64"/>
          <p:cNvSpPr txBox="1"/>
          <p:nvPr/>
        </p:nvSpPr>
        <p:spPr>
          <a:xfrm>
            <a:off x="2410339" y="6212233"/>
            <a:ext cx="7359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开工日期</a:t>
            </a:r>
            <a:endParaRPr sz="1400">
              <a:latin typeface="Arial" panose="020B0604020202020204" pitchFamily="34" charset="0"/>
              <a:ea typeface="Microsoft JhengHei UI" panose="020B0604030504040204" pitchFamily="34" charset="-120"/>
              <a:cs typeface="微软雅黑"/>
            </a:endParaRPr>
          </a:p>
        </p:txBody>
      </p:sp>
      <p:sp>
        <p:nvSpPr>
          <p:cNvPr id="65" name="object 65"/>
          <p:cNvSpPr/>
          <p:nvPr/>
        </p:nvSpPr>
        <p:spPr>
          <a:xfrm>
            <a:off x="1605419" y="6554723"/>
            <a:ext cx="950594" cy="487045"/>
          </a:xfrm>
          <a:custGeom>
            <a:avLst/>
            <a:gdLst/>
            <a:ahLst/>
            <a:cxnLst/>
            <a:rect l="l" t="t" r="r" b="b"/>
            <a:pathLst>
              <a:path w="950594" h="487045">
                <a:moveTo>
                  <a:pt x="475488" y="0"/>
                </a:moveTo>
                <a:lnTo>
                  <a:pt x="436451" y="806"/>
                </a:lnTo>
                <a:lnTo>
                  <a:pt x="398292" y="3185"/>
                </a:lnTo>
                <a:lnTo>
                  <a:pt x="325087" y="12411"/>
                </a:lnTo>
                <a:lnTo>
                  <a:pt x="256848" y="27178"/>
                </a:lnTo>
                <a:lnTo>
                  <a:pt x="194547" y="46987"/>
                </a:lnTo>
                <a:lnTo>
                  <a:pt x="139160" y="71342"/>
                </a:lnTo>
                <a:lnTo>
                  <a:pt x="91659" y="99742"/>
                </a:lnTo>
                <a:lnTo>
                  <a:pt x="53019" y="131691"/>
                </a:lnTo>
                <a:lnTo>
                  <a:pt x="24213" y="166689"/>
                </a:lnTo>
                <a:lnTo>
                  <a:pt x="6215" y="204238"/>
                </a:lnTo>
                <a:lnTo>
                  <a:pt x="0" y="243840"/>
                </a:lnTo>
                <a:lnTo>
                  <a:pt x="1574" y="263757"/>
                </a:lnTo>
                <a:lnTo>
                  <a:pt x="13802" y="302210"/>
                </a:lnTo>
                <a:lnTo>
                  <a:pt x="37326" y="338399"/>
                </a:lnTo>
                <a:lnTo>
                  <a:pt x="71170" y="371822"/>
                </a:lnTo>
                <a:lnTo>
                  <a:pt x="114363" y="401976"/>
                </a:lnTo>
                <a:lnTo>
                  <a:pt x="165929" y="428359"/>
                </a:lnTo>
                <a:lnTo>
                  <a:pt x="224894" y="450466"/>
                </a:lnTo>
                <a:lnTo>
                  <a:pt x="290286" y="467796"/>
                </a:lnTo>
                <a:lnTo>
                  <a:pt x="361129" y="479845"/>
                </a:lnTo>
                <a:lnTo>
                  <a:pt x="436451" y="486111"/>
                </a:lnTo>
                <a:lnTo>
                  <a:pt x="475488" y="486918"/>
                </a:lnTo>
                <a:lnTo>
                  <a:pt x="514415" y="486111"/>
                </a:lnTo>
                <a:lnTo>
                  <a:pt x="552477" y="483732"/>
                </a:lnTo>
                <a:lnTo>
                  <a:pt x="625516" y="474512"/>
                </a:lnTo>
                <a:lnTo>
                  <a:pt x="693627" y="459760"/>
                </a:lnTo>
                <a:lnTo>
                  <a:pt x="755830" y="439978"/>
                </a:lnTo>
                <a:lnTo>
                  <a:pt x="811149" y="415671"/>
                </a:lnTo>
                <a:lnTo>
                  <a:pt x="858603" y="387339"/>
                </a:lnTo>
                <a:lnTo>
                  <a:pt x="897215" y="355488"/>
                </a:lnTo>
                <a:lnTo>
                  <a:pt x="926006" y="320619"/>
                </a:lnTo>
                <a:lnTo>
                  <a:pt x="943999" y="283235"/>
                </a:lnTo>
                <a:lnTo>
                  <a:pt x="950213" y="243839"/>
                </a:lnTo>
                <a:lnTo>
                  <a:pt x="948639" y="223813"/>
                </a:lnTo>
                <a:lnTo>
                  <a:pt x="936413" y="185175"/>
                </a:lnTo>
                <a:lnTo>
                  <a:pt x="912899" y="148840"/>
                </a:lnTo>
                <a:lnTo>
                  <a:pt x="879075" y="115304"/>
                </a:lnTo>
                <a:lnTo>
                  <a:pt x="835920" y="85067"/>
                </a:lnTo>
                <a:lnTo>
                  <a:pt x="784411" y="58628"/>
                </a:lnTo>
                <a:lnTo>
                  <a:pt x="725528" y="36483"/>
                </a:lnTo>
                <a:lnTo>
                  <a:pt x="660249" y="19133"/>
                </a:lnTo>
                <a:lnTo>
                  <a:pt x="589551" y="7074"/>
                </a:lnTo>
                <a:lnTo>
                  <a:pt x="514415" y="806"/>
                </a:lnTo>
                <a:lnTo>
                  <a:pt x="475488"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6" name="object 66"/>
          <p:cNvSpPr txBox="1"/>
          <p:nvPr/>
        </p:nvSpPr>
        <p:spPr>
          <a:xfrm>
            <a:off x="1790833" y="6701435"/>
            <a:ext cx="7359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项目预算</a:t>
            </a:r>
            <a:endParaRPr sz="1400">
              <a:latin typeface="Arial" panose="020B0604020202020204" pitchFamily="34" charset="0"/>
              <a:ea typeface="Microsoft JhengHei UI" panose="020B0604030504040204" pitchFamily="34" charset="-120"/>
              <a:cs typeface="微软雅黑"/>
            </a:endParaRPr>
          </a:p>
        </p:txBody>
      </p:sp>
      <p:sp>
        <p:nvSpPr>
          <p:cNvPr id="67" name="object 67"/>
          <p:cNvSpPr/>
          <p:nvPr/>
        </p:nvSpPr>
        <p:spPr>
          <a:xfrm>
            <a:off x="1028585" y="6040373"/>
            <a:ext cx="951230" cy="487045"/>
          </a:xfrm>
          <a:custGeom>
            <a:avLst/>
            <a:gdLst/>
            <a:ahLst/>
            <a:cxnLst/>
            <a:rect l="l" t="t" r="r" b="b"/>
            <a:pathLst>
              <a:path w="951230" h="487045">
                <a:moveTo>
                  <a:pt x="475488" y="0"/>
                </a:moveTo>
                <a:lnTo>
                  <a:pt x="436555" y="806"/>
                </a:lnTo>
                <a:lnTo>
                  <a:pt x="398477" y="3185"/>
                </a:lnTo>
                <a:lnTo>
                  <a:pt x="325380" y="12411"/>
                </a:lnTo>
                <a:lnTo>
                  <a:pt x="257184" y="27178"/>
                </a:lnTo>
                <a:lnTo>
                  <a:pt x="194876" y="46987"/>
                </a:lnTo>
                <a:lnTo>
                  <a:pt x="139445" y="71342"/>
                </a:lnTo>
                <a:lnTo>
                  <a:pt x="91878" y="99742"/>
                </a:lnTo>
                <a:lnTo>
                  <a:pt x="53163" y="131691"/>
                </a:lnTo>
                <a:lnTo>
                  <a:pt x="24286" y="166689"/>
                </a:lnTo>
                <a:lnTo>
                  <a:pt x="6236" y="204238"/>
                </a:lnTo>
                <a:lnTo>
                  <a:pt x="0" y="243840"/>
                </a:lnTo>
                <a:lnTo>
                  <a:pt x="1579" y="263757"/>
                </a:lnTo>
                <a:lnTo>
                  <a:pt x="13846" y="302210"/>
                </a:lnTo>
                <a:lnTo>
                  <a:pt x="37433" y="338399"/>
                </a:lnTo>
                <a:lnTo>
                  <a:pt x="71352" y="371822"/>
                </a:lnTo>
                <a:lnTo>
                  <a:pt x="114617" y="401976"/>
                </a:lnTo>
                <a:lnTo>
                  <a:pt x="166240" y="428359"/>
                </a:lnTo>
                <a:lnTo>
                  <a:pt x="225232" y="450466"/>
                </a:lnTo>
                <a:lnTo>
                  <a:pt x="290607" y="467796"/>
                </a:lnTo>
                <a:lnTo>
                  <a:pt x="361377" y="479845"/>
                </a:lnTo>
                <a:lnTo>
                  <a:pt x="436555" y="486111"/>
                </a:lnTo>
                <a:lnTo>
                  <a:pt x="475488" y="486918"/>
                </a:lnTo>
                <a:lnTo>
                  <a:pt x="514524" y="486111"/>
                </a:lnTo>
                <a:lnTo>
                  <a:pt x="552683" y="483732"/>
                </a:lnTo>
                <a:lnTo>
                  <a:pt x="625888" y="474512"/>
                </a:lnTo>
                <a:lnTo>
                  <a:pt x="694127" y="459760"/>
                </a:lnTo>
                <a:lnTo>
                  <a:pt x="756428" y="439978"/>
                </a:lnTo>
                <a:lnTo>
                  <a:pt x="811815" y="415671"/>
                </a:lnTo>
                <a:lnTo>
                  <a:pt x="859316" y="387339"/>
                </a:lnTo>
                <a:lnTo>
                  <a:pt x="897956" y="355488"/>
                </a:lnTo>
                <a:lnTo>
                  <a:pt x="926762" y="320619"/>
                </a:lnTo>
                <a:lnTo>
                  <a:pt x="944760" y="283235"/>
                </a:lnTo>
                <a:lnTo>
                  <a:pt x="950976" y="243839"/>
                </a:lnTo>
                <a:lnTo>
                  <a:pt x="949401" y="223813"/>
                </a:lnTo>
                <a:lnTo>
                  <a:pt x="937173" y="185175"/>
                </a:lnTo>
                <a:lnTo>
                  <a:pt x="913649" y="148840"/>
                </a:lnTo>
                <a:lnTo>
                  <a:pt x="879805" y="115304"/>
                </a:lnTo>
                <a:lnTo>
                  <a:pt x="836612" y="85067"/>
                </a:lnTo>
                <a:lnTo>
                  <a:pt x="785046" y="58628"/>
                </a:lnTo>
                <a:lnTo>
                  <a:pt x="726081" y="36483"/>
                </a:lnTo>
                <a:lnTo>
                  <a:pt x="660689" y="19133"/>
                </a:lnTo>
                <a:lnTo>
                  <a:pt x="589846" y="7074"/>
                </a:lnTo>
                <a:lnTo>
                  <a:pt x="514524" y="806"/>
                </a:lnTo>
                <a:lnTo>
                  <a:pt x="475488"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8" name="object 68"/>
          <p:cNvSpPr txBox="1"/>
          <p:nvPr/>
        </p:nvSpPr>
        <p:spPr>
          <a:xfrm>
            <a:off x="1214761" y="6187085"/>
            <a:ext cx="5581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项目号</a:t>
            </a:r>
            <a:endParaRPr sz="1400">
              <a:latin typeface="Arial" panose="020B0604020202020204" pitchFamily="34" charset="0"/>
              <a:ea typeface="Microsoft JhengHei UI" panose="020B0604030504040204" pitchFamily="34" charset="-120"/>
              <a:cs typeface="微软雅黑"/>
            </a:endParaRPr>
          </a:p>
        </p:txBody>
      </p:sp>
      <p:sp>
        <p:nvSpPr>
          <p:cNvPr id="69" name="object 69"/>
          <p:cNvSpPr/>
          <p:nvPr/>
        </p:nvSpPr>
        <p:spPr>
          <a:xfrm>
            <a:off x="2106815" y="5763767"/>
            <a:ext cx="0" cy="814705"/>
          </a:xfrm>
          <a:custGeom>
            <a:avLst/>
            <a:gdLst/>
            <a:ahLst/>
            <a:cxnLst/>
            <a:rect l="l" t="t" r="r" b="b"/>
            <a:pathLst>
              <a:path h="814704">
                <a:moveTo>
                  <a:pt x="0" y="0"/>
                </a:moveTo>
                <a:lnTo>
                  <a:pt x="0" y="814578"/>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0" name="object 70"/>
          <p:cNvSpPr/>
          <p:nvPr/>
        </p:nvSpPr>
        <p:spPr>
          <a:xfrm>
            <a:off x="1549793" y="5765291"/>
            <a:ext cx="325755" cy="300355"/>
          </a:xfrm>
          <a:custGeom>
            <a:avLst/>
            <a:gdLst/>
            <a:ahLst/>
            <a:cxnLst/>
            <a:rect l="l" t="t" r="r" b="b"/>
            <a:pathLst>
              <a:path w="325755" h="300354">
                <a:moveTo>
                  <a:pt x="325374" y="0"/>
                </a:moveTo>
                <a:lnTo>
                  <a:pt x="0" y="300228"/>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1" name="object 71"/>
          <p:cNvSpPr/>
          <p:nvPr/>
        </p:nvSpPr>
        <p:spPr>
          <a:xfrm>
            <a:off x="2410091" y="5765291"/>
            <a:ext cx="231775" cy="323850"/>
          </a:xfrm>
          <a:custGeom>
            <a:avLst/>
            <a:gdLst/>
            <a:ahLst/>
            <a:cxnLst/>
            <a:rect l="l" t="t" r="r" b="b"/>
            <a:pathLst>
              <a:path w="231775" h="323850">
                <a:moveTo>
                  <a:pt x="0" y="0"/>
                </a:moveTo>
                <a:lnTo>
                  <a:pt x="231647" y="32385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2" name="object 72"/>
          <p:cNvSpPr txBox="1"/>
          <p:nvPr/>
        </p:nvSpPr>
        <p:spPr>
          <a:xfrm>
            <a:off x="1012831" y="1392332"/>
            <a:ext cx="3904615" cy="369332"/>
          </a:xfrm>
          <a:prstGeom prst="rect">
            <a:avLst/>
          </a:prstGeom>
        </p:spPr>
        <p:txBody>
          <a:bodyPr vert="horz" wrap="square" lIns="0" tIns="0" rIns="0" bIns="0" rtlCol="0">
            <a:spAutoFit/>
          </a:bodyPr>
          <a:lstStyle/>
          <a:p>
            <a:pPr marL="12700">
              <a:lnSpc>
                <a:spcPct val="100000"/>
              </a:lnSpc>
            </a:pPr>
            <a:r>
              <a:rPr sz="2400" b="1" dirty="0">
                <a:solidFill>
                  <a:srgbClr val="3333CC"/>
                </a:solidFill>
                <a:latin typeface="Arial" panose="020B0604020202020204" pitchFamily="34" charset="0"/>
                <a:ea typeface="Microsoft JhengHei UI" panose="020B0604030504040204" pitchFamily="34" charset="-120"/>
                <a:cs typeface="Arial"/>
              </a:rPr>
              <a:t>Step</a:t>
            </a:r>
            <a:r>
              <a:rPr sz="2400" b="1" spc="-5" dirty="0">
                <a:solidFill>
                  <a:srgbClr val="3333CC"/>
                </a:solidFill>
                <a:latin typeface="Arial" panose="020B0604020202020204" pitchFamily="34" charset="0"/>
                <a:ea typeface="Microsoft JhengHei UI" panose="020B0604030504040204" pitchFamily="34" charset="-120"/>
                <a:cs typeface="Arial"/>
              </a:rPr>
              <a:t>2</a:t>
            </a:r>
            <a:r>
              <a:rPr sz="2400" b="1" dirty="0">
                <a:solidFill>
                  <a:srgbClr val="3333CC"/>
                </a:solidFill>
                <a:latin typeface="Arial" panose="020B0604020202020204" pitchFamily="34" charset="0"/>
                <a:ea typeface="Microsoft JhengHei UI" panose="020B0604030504040204" pitchFamily="34" charset="-120"/>
                <a:cs typeface="微软雅黑"/>
              </a:rPr>
              <a:t>用属性刻画每一个实体</a:t>
            </a:r>
            <a:endParaRPr sz="2400">
              <a:latin typeface="Arial" panose="020B0604020202020204" pitchFamily="34" charset="0"/>
              <a:ea typeface="Microsoft JhengHei UI" panose="020B0604030504040204" pitchFamily="34" charset="-120"/>
              <a:cs typeface="微软雅黑"/>
            </a:endParaRPr>
          </a:p>
        </p:txBody>
      </p:sp>
      <p:sp>
        <p:nvSpPr>
          <p:cNvPr id="73" name="object 73"/>
          <p:cNvSpPr/>
          <p:nvPr/>
        </p:nvSpPr>
        <p:spPr>
          <a:xfrm>
            <a:off x="7232777" y="4047744"/>
            <a:ext cx="1836420" cy="1040130"/>
          </a:xfrm>
          <a:custGeom>
            <a:avLst/>
            <a:gdLst/>
            <a:ahLst/>
            <a:cxnLst/>
            <a:rect l="l" t="t" r="r" b="b"/>
            <a:pathLst>
              <a:path w="1836420" h="1040129">
                <a:moveTo>
                  <a:pt x="1836420" y="519684"/>
                </a:moveTo>
                <a:lnTo>
                  <a:pt x="1833378" y="477129"/>
                </a:lnTo>
                <a:lnTo>
                  <a:pt x="1824412" y="435510"/>
                </a:lnTo>
                <a:lnTo>
                  <a:pt x="1809756" y="394960"/>
                </a:lnTo>
                <a:lnTo>
                  <a:pt x="1789645" y="355616"/>
                </a:lnTo>
                <a:lnTo>
                  <a:pt x="1764315" y="317611"/>
                </a:lnTo>
                <a:lnTo>
                  <a:pt x="1734002" y="281080"/>
                </a:lnTo>
                <a:lnTo>
                  <a:pt x="1698941" y="246159"/>
                </a:lnTo>
                <a:lnTo>
                  <a:pt x="1659367" y="212982"/>
                </a:lnTo>
                <a:lnTo>
                  <a:pt x="1615516" y="181684"/>
                </a:lnTo>
                <a:lnTo>
                  <a:pt x="1567624" y="152400"/>
                </a:lnTo>
                <a:lnTo>
                  <a:pt x="1515925" y="125264"/>
                </a:lnTo>
                <a:lnTo>
                  <a:pt x="1460656" y="100413"/>
                </a:lnTo>
                <a:lnTo>
                  <a:pt x="1402051" y="77980"/>
                </a:lnTo>
                <a:lnTo>
                  <a:pt x="1340347" y="58100"/>
                </a:lnTo>
                <a:lnTo>
                  <a:pt x="1275778" y="40909"/>
                </a:lnTo>
                <a:lnTo>
                  <a:pt x="1208580" y="26541"/>
                </a:lnTo>
                <a:lnTo>
                  <a:pt x="1138989" y="15132"/>
                </a:lnTo>
                <a:lnTo>
                  <a:pt x="1067240" y="6815"/>
                </a:lnTo>
                <a:lnTo>
                  <a:pt x="993568" y="1726"/>
                </a:lnTo>
                <a:lnTo>
                  <a:pt x="918210" y="0"/>
                </a:lnTo>
                <a:lnTo>
                  <a:pt x="842954" y="1726"/>
                </a:lnTo>
                <a:lnTo>
                  <a:pt x="769364" y="6815"/>
                </a:lnTo>
                <a:lnTo>
                  <a:pt x="697678" y="15132"/>
                </a:lnTo>
                <a:lnTo>
                  <a:pt x="628131" y="26541"/>
                </a:lnTo>
                <a:lnTo>
                  <a:pt x="560962" y="40909"/>
                </a:lnTo>
                <a:lnTo>
                  <a:pt x="496408" y="58100"/>
                </a:lnTo>
                <a:lnTo>
                  <a:pt x="434706" y="77980"/>
                </a:lnTo>
                <a:lnTo>
                  <a:pt x="376092" y="100413"/>
                </a:lnTo>
                <a:lnTo>
                  <a:pt x="320805" y="125264"/>
                </a:lnTo>
                <a:lnTo>
                  <a:pt x="269081" y="152400"/>
                </a:lnTo>
                <a:lnTo>
                  <a:pt x="221157" y="181684"/>
                </a:lnTo>
                <a:lnTo>
                  <a:pt x="177271" y="212982"/>
                </a:lnTo>
                <a:lnTo>
                  <a:pt x="137660" y="246159"/>
                </a:lnTo>
                <a:lnTo>
                  <a:pt x="102561" y="281080"/>
                </a:lnTo>
                <a:lnTo>
                  <a:pt x="72211" y="317611"/>
                </a:lnTo>
                <a:lnTo>
                  <a:pt x="46847" y="355616"/>
                </a:lnTo>
                <a:lnTo>
                  <a:pt x="26707" y="394960"/>
                </a:lnTo>
                <a:lnTo>
                  <a:pt x="12028" y="435510"/>
                </a:lnTo>
                <a:lnTo>
                  <a:pt x="3046" y="477129"/>
                </a:lnTo>
                <a:lnTo>
                  <a:pt x="0" y="519684"/>
                </a:lnTo>
                <a:lnTo>
                  <a:pt x="3046" y="562346"/>
                </a:lnTo>
                <a:lnTo>
                  <a:pt x="12028" y="604064"/>
                </a:lnTo>
                <a:lnTo>
                  <a:pt x="26707" y="644701"/>
                </a:lnTo>
                <a:lnTo>
                  <a:pt x="46847" y="684123"/>
                </a:lnTo>
                <a:lnTo>
                  <a:pt x="72211" y="722197"/>
                </a:lnTo>
                <a:lnTo>
                  <a:pt x="102561" y="758788"/>
                </a:lnTo>
                <a:lnTo>
                  <a:pt x="137660" y="793761"/>
                </a:lnTo>
                <a:lnTo>
                  <a:pt x="163068" y="815070"/>
                </a:lnTo>
                <a:lnTo>
                  <a:pt x="163068" y="519684"/>
                </a:lnTo>
                <a:lnTo>
                  <a:pt x="165567" y="484606"/>
                </a:lnTo>
                <a:lnTo>
                  <a:pt x="184984" y="416913"/>
                </a:lnTo>
                <a:lnTo>
                  <a:pt x="222337" y="353234"/>
                </a:lnTo>
                <a:lnTo>
                  <a:pt x="247256" y="323174"/>
                </a:lnTo>
                <a:lnTo>
                  <a:pt x="276080" y="294447"/>
                </a:lnTo>
                <a:lnTo>
                  <a:pt x="308616" y="267163"/>
                </a:lnTo>
                <a:lnTo>
                  <a:pt x="344669" y="241430"/>
                </a:lnTo>
                <a:lnTo>
                  <a:pt x="384048" y="217360"/>
                </a:lnTo>
                <a:lnTo>
                  <a:pt x="426558" y="195061"/>
                </a:lnTo>
                <a:lnTo>
                  <a:pt x="472007" y="174644"/>
                </a:lnTo>
                <a:lnTo>
                  <a:pt x="520201" y="156218"/>
                </a:lnTo>
                <a:lnTo>
                  <a:pt x="570948" y="139892"/>
                </a:lnTo>
                <a:lnTo>
                  <a:pt x="624054" y="125777"/>
                </a:lnTo>
                <a:lnTo>
                  <a:pt x="679326" y="113983"/>
                </a:lnTo>
                <a:lnTo>
                  <a:pt x="736570" y="104618"/>
                </a:lnTo>
                <a:lnTo>
                  <a:pt x="795595" y="97793"/>
                </a:lnTo>
                <a:lnTo>
                  <a:pt x="856205" y="93618"/>
                </a:lnTo>
                <a:lnTo>
                  <a:pt x="918210" y="92202"/>
                </a:lnTo>
                <a:lnTo>
                  <a:pt x="980219" y="93618"/>
                </a:lnTo>
                <a:lnTo>
                  <a:pt x="1040846" y="97793"/>
                </a:lnTo>
                <a:lnTo>
                  <a:pt x="1099895" y="104618"/>
                </a:lnTo>
                <a:lnTo>
                  <a:pt x="1157173" y="113983"/>
                </a:lnTo>
                <a:lnTo>
                  <a:pt x="1212484" y="125777"/>
                </a:lnTo>
                <a:lnTo>
                  <a:pt x="1265636" y="139892"/>
                </a:lnTo>
                <a:lnTo>
                  <a:pt x="1316433" y="156218"/>
                </a:lnTo>
                <a:lnTo>
                  <a:pt x="1364681" y="174644"/>
                </a:lnTo>
                <a:lnTo>
                  <a:pt x="1410185" y="195061"/>
                </a:lnTo>
                <a:lnTo>
                  <a:pt x="1452752" y="217360"/>
                </a:lnTo>
                <a:lnTo>
                  <a:pt x="1492188" y="241430"/>
                </a:lnTo>
                <a:lnTo>
                  <a:pt x="1528297" y="267163"/>
                </a:lnTo>
                <a:lnTo>
                  <a:pt x="1560886" y="294447"/>
                </a:lnTo>
                <a:lnTo>
                  <a:pt x="1589760" y="323174"/>
                </a:lnTo>
                <a:lnTo>
                  <a:pt x="1614725" y="353234"/>
                </a:lnTo>
                <a:lnTo>
                  <a:pt x="1652151" y="416913"/>
                </a:lnTo>
                <a:lnTo>
                  <a:pt x="1671608" y="484606"/>
                </a:lnTo>
                <a:lnTo>
                  <a:pt x="1674114" y="519684"/>
                </a:lnTo>
                <a:lnTo>
                  <a:pt x="1674114" y="814604"/>
                </a:lnTo>
                <a:lnTo>
                  <a:pt x="1698941" y="793761"/>
                </a:lnTo>
                <a:lnTo>
                  <a:pt x="1734002" y="758788"/>
                </a:lnTo>
                <a:lnTo>
                  <a:pt x="1764315" y="722197"/>
                </a:lnTo>
                <a:lnTo>
                  <a:pt x="1789645" y="684123"/>
                </a:lnTo>
                <a:lnTo>
                  <a:pt x="1809756" y="644701"/>
                </a:lnTo>
                <a:lnTo>
                  <a:pt x="1824412" y="604064"/>
                </a:lnTo>
                <a:lnTo>
                  <a:pt x="1833378" y="562346"/>
                </a:lnTo>
                <a:lnTo>
                  <a:pt x="1836420" y="519684"/>
                </a:lnTo>
                <a:close/>
              </a:path>
              <a:path w="1836420" h="1040129">
                <a:moveTo>
                  <a:pt x="1674114" y="814604"/>
                </a:moveTo>
                <a:lnTo>
                  <a:pt x="1674114" y="519684"/>
                </a:lnTo>
                <a:lnTo>
                  <a:pt x="1671608" y="554767"/>
                </a:lnTo>
                <a:lnTo>
                  <a:pt x="1664223" y="589076"/>
                </a:lnTo>
                <a:lnTo>
                  <a:pt x="1635587" y="654929"/>
                </a:lnTo>
                <a:lnTo>
                  <a:pt x="1589760" y="716357"/>
                </a:lnTo>
                <a:lnTo>
                  <a:pt x="1560886" y="745134"/>
                </a:lnTo>
                <a:lnTo>
                  <a:pt x="1528297" y="772472"/>
                </a:lnTo>
                <a:lnTo>
                  <a:pt x="1492188" y="798261"/>
                </a:lnTo>
                <a:lnTo>
                  <a:pt x="1452752" y="822388"/>
                </a:lnTo>
                <a:lnTo>
                  <a:pt x="1410185" y="844744"/>
                </a:lnTo>
                <a:lnTo>
                  <a:pt x="1364681" y="865217"/>
                </a:lnTo>
                <a:lnTo>
                  <a:pt x="1316433" y="883697"/>
                </a:lnTo>
                <a:lnTo>
                  <a:pt x="1265636" y="900072"/>
                </a:lnTo>
                <a:lnTo>
                  <a:pt x="1212484" y="914233"/>
                </a:lnTo>
                <a:lnTo>
                  <a:pt x="1157173" y="926067"/>
                </a:lnTo>
                <a:lnTo>
                  <a:pt x="1099895" y="935465"/>
                </a:lnTo>
                <a:lnTo>
                  <a:pt x="1040846" y="942315"/>
                </a:lnTo>
                <a:lnTo>
                  <a:pt x="980219" y="946506"/>
                </a:lnTo>
                <a:lnTo>
                  <a:pt x="918210" y="947928"/>
                </a:lnTo>
                <a:lnTo>
                  <a:pt x="856205" y="946506"/>
                </a:lnTo>
                <a:lnTo>
                  <a:pt x="795595" y="942315"/>
                </a:lnTo>
                <a:lnTo>
                  <a:pt x="736570" y="935465"/>
                </a:lnTo>
                <a:lnTo>
                  <a:pt x="679326" y="926067"/>
                </a:lnTo>
                <a:lnTo>
                  <a:pt x="624054" y="914233"/>
                </a:lnTo>
                <a:lnTo>
                  <a:pt x="570948" y="900072"/>
                </a:lnTo>
                <a:lnTo>
                  <a:pt x="520201" y="883697"/>
                </a:lnTo>
                <a:lnTo>
                  <a:pt x="472007" y="865217"/>
                </a:lnTo>
                <a:lnTo>
                  <a:pt x="426558" y="844744"/>
                </a:lnTo>
                <a:lnTo>
                  <a:pt x="384048" y="822388"/>
                </a:lnTo>
                <a:lnTo>
                  <a:pt x="344669" y="798261"/>
                </a:lnTo>
                <a:lnTo>
                  <a:pt x="308616" y="772472"/>
                </a:lnTo>
                <a:lnTo>
                  <a:pt x="276080" y="745134"/>
                </a:lnTo>
                <a:lnTo>
                  <a:pt x="247256" y="716357"/>
                </a:lnTo>
                <a:lnTo>
                  <a:pt x="222337" y="686252"/>
                </a:lnTo>
                <a:lnTo>
                  <a:pt x="184984" y="622500"/>
                </a:lnTo>
                <a:lnTo>
                  <a:pt x="165567" y="554767"/>
                </a:lnTo>
                <a:lnTo>
                  <a:pt x="163068" y="519684"/>
                </a:lnTo>
                <a:lnTo>
                  <a:pt x="163068" y="815070"/>
                </a:lnTo>
                <a:lnTo>
                  <a:pt x="221157" y="858319"/>
                </a:lnTo>
                <a:lnTo>
                  <a:pt x="269081" y="887634"/>
                </a:lnTo>
                <a:lnTo>
                  <a:pt x="320805" y="914795"/>
                </a:lnTo>
                <a:lnTo>
                  <a:pt x="376092" y="939667"/>
                </a:lnTo>
                <a:lnTo>
                  <a:pt x="434706" y="962116"/>
                </a:lnTo>
                <a:lnTo>
                  <a:pt x="496408" y="982008"/>
                </a:lnTo>
                <a:lnTo>
                  <a:pt x="560962" y="999208"/>
                </a:lnTo>
                <a:lnTo>
                  <a:pt x="628131" y="1013581"/>
                </a:lnTo>
                <a:lnTo>
                  <a:pt x="697678" y="1024995"/>
                </a:lnTo>
                <a:lnTo>
                  <a:pt x="769364" y="1033313"/>
                </a:lnTo>
                <a:lnTo>
                  <a:pt x="842954" y="1038403"/>
                </a:lnTo>
                <a:lnTo>
                  <a:pt x="918210" y="1040130"/>
                </a:lnTo>
                <a:lnTo>
                  <a:pt x="993568" y="1038403"/>
                </a:lnTo>
                <a:lnTo>
                  <a:pt x="1067240" y="1033313"/>
                </a:lnTo>
                <a:lnTo>
                  <a:pt x="1138989" y="1024995"/>
                </a:lnTo>
                <a:lnTo>
                  <a:pt x="1208580" y="1013581"/>
                </a:lnTo>
                <a:lnTo>
                  <a:pt x="1275778" y="999208"/>
                </a:lnTo>
                <a:lnTo>
                  <a:pt x="1340347" y="982008"/>
                </a:lnTo>
                <a:lnTo>
                  <a:pt x="1402051" y="962116"/>
                </a:lnTo>
                <a:lnTo>
                  <a:pt x="1460656" y="939667"/>
                </a:lnTo>
                <a:lnTo>
                  <a:pt x="1515925" y="914795"/>
                </a:lnTo>
                <a:lnTo>
                  <a:pt x="1567624" y="887634"/>
                </a:lnTo>
                <a:lnTo>
                  <a:pt x="1615516" y="858319"/>
                </a:lnTo>
                <a:lnTo>
                  <a:pt x="1659367" y="826983"/>
                </a:lnTo>
                <a:lnTo>
                  <a:pt x="1674114" y="814604"/>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4" name="object 74"/>
          <p:cNvSpPr/>
          <p:nvPr/>
        </p:nvSpPr>
        <p:spPr>
          <a:xfrm>
            <a:off x="7385177" y="4133850"/>
            <a:ext cx="1531620" cy="868044"/>
          </a:xfrm>
          <a:custGeom>
            <a:avLst/>
            <a:gdLst/>
            <a:ahLst/>
            <a:cxnLst/>
            <a:rect l="l" t="t" r="r" b="b"/>
            <a:pathLst>
              <a:path w="1531620" h="868045">
                <a:moveTo>
                  <a:pt x="1531619" y="433577"/>
                </a:moveTo>
                <a:lnTo>
                  <a:pt x="1521595" y="363295"/>
                </a:lnTo>
                <a:lnTo>
                  <a:pt x="1492575" y="296606"/>
                </a:lnTo>
                <a:lnTo>
                  <a:pt x="1471433" y="264890"/>
                </a:lnTo>
                <a:lnTo>
                  <a:pt x="1446135" y="234407"/>
                </a:lnTo>
                <a:lnTo>
                  <a:pt x="1416875" y="205272"/>
                </a:lnTo>
                <a:lnTo>
                  <a:pt x="1383852" y="177594"/>
                </a:lnTo>
                <a:lnTo>
                  <a:pt x="1347264" y="151487"/>
                </a:lnTo>
                <a:lnTo>
                  <a:pt x="1307306" y="127063"/>
                </a:lnTo>
                <a:lnTo>
                  <a:pt x="1264176" y="104433"/>
                </a:lnTo>
                <a:lnTo>
                  <a:pt x="1218072" y="83710"/>
                </a:lnTo>
                <a:lnTo>
                  <a:pt x="1169190" y="65005"/>
                </a:lnTo>
                <a:lnTo>
                  <a:pt x="1117728" y="48431"/>
                </a:lnTo>
                <a:lnTo>
                  <a:pt x="1063882" y="34099"/>
                </a:lnTo>
                <a:lnTo>
                  <a:pt x="1007851" y="22122"/>
                </a:lnTo>
                <a:lnTo>
                  <a:pt x="949831" y="12611"/>
                </a:lnTo>
                <a:lnTo>
                  <a:pt x="890019" y="5679"/>
                </a:lnTo>
                <a:lnTo>
                  <a:pt x="828613" y="1438"/>
                </a:lnTo>
                <a:lnTo>
                  <a:pt x="765809" y="0"/>
                </a:lnTo>
                <a:lnTo>
                  <a:pt x="703006" y="1438"/>
                </a:lnTo>
                <a:lnTo>
                  <a:pt x="641600" y="5679"/>
                </a:lnTo>
                <a:lnTo>
                  <a:pt x="581788" y="12611"/>
                </a:lnTo>
                <a:lnTo>
                  <a:pt x="523768" y="22122"/>
                </a:lnTo>
                <a:lnTo>
                  <a:pt x="467737" y="34099"/>
                </a:lnTo>
                <a:lnTo>
                  <a:pt x="413891" y="48431"/>
                </a:lnTo>
                <a:lnTo>
                  <a:pt x="362429" y="65005"/>
                </a:lnTo>
                <a:lnTo>
                  <a:pt x="313547" y="83710"/>
                </a:lnTo>
                <a:lnTo>
                  <a:pt x="267443" y="104433"/>
                </a:lnTo>
                <a:lnTo>
                  <a:pt x="224313" y="127063"/>
                </a:lnTo>
                <a:lnTo>
                  <a:pt x="184355" y="151487"/>
                </a:lnTo>
                <a:lnTo>
                  <a:pt x="147767" y="177594"/>
                </a:lnTo>
                <a:lnTo>
                  <a:pt x="114744" y="205272"/>
                </a:lnTo>
                <a:lnTo>
                  <a:pt x="85484" y="234407"/>
                </a:lnTo>
                <a:lnTo>
                  <a:pt x="60186" y="264890"/>
                </a:lnTo>
                <a:lnTo>
                  <a:pt x="39044" y="296606"/>
                </a:lnTo>
                <a:lnTo>
                  <a:pt x="10024" y="363295"/>
                </a:lnTo>
                <a:lnTo>
                  <a:pt x="0" y="433578"/>
                </a:lnTo>
                <a:lnTo>
                  <a:pt x="2538" y="469221"/>
                </a:lnTo>
                <a:lnTo>
                  <a:pt x="22258" y="538003"/>
                </a:lnTo>
                <a:lnTo>
                  <a:pt x="60186" y="602706"/>
                </a:lnTo>
                <a:lnTo>
                  <a:pt x="85484" y="633248"/>
                </a:lnTo>
                <a:lnTo>
                  <a:pt x="114744" y="662436"/>
                </a:lnTo>
                <a:lnTo>
                  <a:pt x="147767" y="690158"/>
                </a:lnTo>
                <a:lnTo>
                  <a:pt x="184355" y="716303"/>
                </a:lnTo>
                <a:lnTo>
                  <a:pt x="224313" y="740759"/>
                </a:lnTo>
                <a:lnTo>
                  <a:pt x="267443" y="763414"/>
                </a:lnTo>
                <a:lnTo>
                  <a:pt x="313547" y="784158"/>
                </a:lnTo>
                <a:lnTo>
                  <a:pt x="362429" y="802879"/>
                </a:lnTo>
                <a:lnTo>
                  <a:pt x="413891" y="819466"/>
                </a:lnTo>
                <a:lnTo>
                  <a:pt x="467737" y="833806"/>
                </a:lnTo>
                <a:lnTo>
                  <a:pt x="523768" y="845789"/>
                </a:lnTo>
                <a:lnTo>
                  <a:pt x="581788" y="855303"/>
                </a:lnTo>
                <a:lnTo>
                  <a:pt x="641600" y="862237"/>
                </a:lnTo>
                <a:lnTo>
                  <a:pt x="703006" y="866479"/>
                </a:lnTo>
                <a:lnTo>
                  <a:pt x="765809" y="867918"/>
                </a:lnTo>
                <a:lnTo>
                  <a:pt x="828613" y="866479"/>
                </a:lnTo>
                <a:lnTo>
                  <a:pt x="890019" y="862237"/>
                </a:lnTo>
                <a:lnTo>
                  <a:pt x="949831" y="855303"/>
                </a:lnTo>
                <a:lnTo>
                  <a:pt x="1007851" y="845789"/>
                </a:lnTo>
                <a:lnTo>
                  <a:pt x="1063882" y="833806"/>
                </a:lnTo>
                <a:lnTo>
                  <a:pt x="1117728" y="819466"/>
                </a:lnTo>
                <a:lnTo>
                  <a:pt x="1169190" y="802879"/>
                </a:lnTo>
                <a:lnTo>
                  <a:pt x="1218072" y="784158"/>
                </a:lnTo>
                <a:lnTo>
                  <a:pt x="1264176" y="763414"/>
                </a:lnTo>
                <a:lnTo>
                  <a:pt x="1307306" y="740759"/>
                </a:lnTo>
                <a:lnTo>
                  <a:pt x="1347264" y="716303"/>
                </a:lnTo>
                <a:lnTo>
                  <a:pt x="1383852" y="690158"/>
                </a:lnTo>
                <a:lnTo>
                  <a:pt x="1416875" y="662436"/>
                </a:lnTo>
                <a:lnTo>
                  <a:pt x="1446135" y="633248"/>
                </a:lnTo>
                <a:lnTo>
                  <a:pt x="1471433" y="602706"/>
                </a:lnTo>
                <a:lnTo>
                  <a:pt x="1492575" y="570920"/>
                </a:lnTo>
                <a:lnTo>
                  <a:pt x="1521595" y="504066"/>
                </a:lnTo>
                <a:lnTo>
                  <a:pt x="1531619" y="433577"/>
                </a:lnTo>
                <a:close/>
              </a:path>
            </a:pathLst>
          </a:custGeom>
          <a:solidFill>
            <a:srgbClr val="FFFF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5" name="object 75"/>
          <p:cNvSpPr/>
          <p:nvPr/>
        </p:nvSpPr>
        <p:spPr>
          <a:xfrm>
            <a:off x="7385177" y="4133850"/>
            <a:ext cx="1531620" cy="868044"/>
          </a:xfrm>
          <a:custGeom>
            <a:avLst/>
            <a:gdLst/>
            <a:ahLst/>
            <a:cxnLst/>
            <a:rect l="l" t="t" r="r" b="b"/>
            <a:pathLst>
              <a:path w="1531620" h="868045">
                <a:moveTo>
                  <a:pt x="765809" y="0"/>
                </a:moveTo>
                <a:lnTo>
                  <a:pt x="703006" y="1438"/>
                </a:lnTo>
                <a:lnTo>
                  <a:pt x="641600" y="5679"/>
                </a:lnTo>
                <a:lnTo>
                  <a:pt x="581788" y="12611"/>
                </a:lnTo>
                <a:lnTo>
                  <a:pt x="523768" y="22122"/>
                </a:lnTo>
                <a:lnTo>
                  <a:pt x="467737" y="34099"/>
                </a:lnTo>
                <a:lnTo>
                  <a:pt x="413891" y="48431"/>
                </a:lnTo>
                <a:lnTo>
                  <a:pt x="362429" y="65005"/>
                </a:lnTo>
                <a:lnTo>
                  <a:pt x="313547" y="83710"/>
                </a:lnTo>
                <a:lnTo>
                  <a:pt x="267443" y="104433"/>
                </a:lnTo>
                <a:lnTo>
                  <a:pt x="224313" y="127063"/>
                </a:lnTo>
                <a:lnTo>
                  <a:pt x="184355" y="151487"/>
                </a:lnTo>
                <a:lnTo>
                  <a:pt x="147767" y="177594"/>
                </a:lnTo>
                <a:lnTo>
                  <a:pt x="114744" y="205272"/>
                </a:lnTo>
                <a:lnTo>
                  <a:pt x="85484" y="234407"/>
                </a:lnTo>
                <a:lnTo>
                  <a:pt x="60186" y="264890"/>
                </a:lnTo>
                <a:lnTo>
                  <a:pt x="39044" y="296606"/>
                </a:lnTo>
                <a:lnTo>
                  <a:pt x="10024" y="363295"/>
                </a:lnTo>
                <a:lnTo>
                  <a:pt x="0" y="433578"/>
                </a:lnTo>
                <a:lnTo>
                  <a:pt x="2538" y="469221"/>
                </a:lnTo>
                <a:lnTo>
                  <a:pt x="22258" y="538003"/>
                </a:lnTo>
                <a:lnTo>
                  <a:pt x="60186" y="602706"/>
                </a:lnTo>
                <a:lnTo>
                  <a:pt x="85484" y="633248"/>
                </a:lnTo>
                <a:lnTo>
                  <a:pt x="114744" y="662436"/>
                </a:lnTo>
                <a:lnTo>
                  <a:pt x="147767" y="690158"/>
                </a:lnTo>
                <a:lnTo>
                  <a:pt x="184355" y="716303"/>
                </a:lnTo>
                <a:lnTo>
                  <a:pt x="224313" y="740759"/>
                </a:lnTo>
                <a:lnTo>
                  <a:pt x="267443" y="763414"/>
                </a:lnTo>
                <a:lnTo>
                  <a:pt x="313547" y="784158"/>
                </a:lnTo>
                <a:lnTo>
                  <a:pt x="362429" y="802879"/>
                </a:lnTo>
                <a:lnTo>
                  <a:pt x="413891" y="819466"/>
                </a:lnTo>
                <a:lnTo>
                  <a:pt x="467737" y="833806"/>
                </a:lnTo>
                <a:lnTo>
                  <a:pt x="523768" y="845789"/>
                </a:lnTo>
                <a:lnTo>
                  <a:pt x="581788" y="855303"/>
                </a:lnTo>
                <a:lnTo>
                  <a:pt x="641600" y="862237"/>
                </a:lnTo>
                <a:lnTo>
                  <a:pt x="703006" y="866479"/>
                </a:lnTo>
                <a:lnTo>
                  <a:pt x="765809" y="867918"/>
                </a:lnTo>
                <a:lnTo>
                  <a:pt x="828613" y="866479"/>
                </a:lnTo>
                <a:lnTo>
                  <a:pt x="890019" y="862237"/>
                </a:lnTo>
                <a:lnTo>
                  <a:pt x="949831" y="855303"/>
                </a:lnTo>
                <a:lnTo>
                  <a:pt x="1007851" y="845789"/>
                </a:lnTo>
                <a:lnTo>
                  <a:pt x="1063882" y="833806"/>
                </a:lnTo>
                <a:lnTo>
                  <a:pt x="1117728" y="819466"/>
                </a:lnTo>
                <a:lnTo>
                  <a:pt x="1169190" y="802879"/>
                </a:lnTo>
                <a:lnTo>
                  <a:pt x="1218072" y="784158"/>
                </a:lnTo>
                <a:lnTo>
                  <a:pt x="1264176" y="763414"/>
                </a:lnTo>
                <a:lnTo>
                  <a:pt x="1307306" y="740759"/>
                </a:lnTo>
                <a:lnTo>
                  <a:pt x="1347264" y="716303"/>
                </a:lnTo>
                <a:lnTo>
                  <a:pt x="1383852" y="690158"/>
                </a:lnTo>
                <a:lnTo>
                  <a:pt x="1416875" y="662436"/>
                </a:lnTo>
                <a:lnTo>
                  <a:pt x="1446135" y="633248"/>
                </a:lnTo>
                <a:lnTo>
                  <a:pt x="1471433" y="602706"/>
                </a:lnTo>
                <a:lnTo>
                  <a:pt x="1492575" y="570920"/>
                </a:lnTo>
                <a:lnTo>
                  <a:pt x="1521595" y="504066"/>
                </a:lnTo>
                <a:lnTo>
                  <a:pt x="1531619" y="433577"/>
                </a:lnTo>
                <a:lnTo>
                  <a:pt x="1529081" y="398043"/>
                </a:lnTo>
                <a:lnTo>
                  <a:pt x="1509361" y="329446"/>
                </a:lnTo>
                <a:lnTo>
                  <a:pt x="1471433" y="264890"/>
                </a:lnTo>
                <a:lnTo>
                  <a:pt x="1446135" y="234407"/>
                </a:lnTo>
                <a:lnTo>
                  <a:pt x="1416875" y="205272"/>
                </a:lnTo>
                <a:lnTo>
                  <a:pt x="1383852" y="177594"/>
                </a:lnTo>
                <a:lnTo>
                  <a:pt x="1347264" y="151487"/>
                </a:lnTo>
                <a:lnTo>
                  <a:pt x="1307306" y="127063"/>
                </a:lnTo>
                <a:lnTo>
                  <a:pt x="1264176" y="104433"/>
                </a:lnTo>
                <a:lnTo>
                  <a:pt x="1218072" y="83710"/>
                </a:lnTo>
                <a:lnTo>
                  <a:pt x="1169190" y="65005"/>
                </a:lnTo>
                <a:lnTo>
                  <a:pt x="1117728" y="48431"/>
                </a:lnTo>
                <a:lnTo>
                  <a:pt x="1063882" y="34099"/>
                </a:lnTo>
                <a:lnTo>
                  <a:pt x="1007851" y="22122"/>
                </a:lnTo>
                <a:lnTo>
                  <a:pt x="949831" y="12611"/>
                </a:lnTo>
                <a:lnTo>
                  <a:pt x="890019" y="5679"/>
                </a:lnTo>
                <a:lnTo>
                  <a:pt x="828613" y="1438"/>
                </a:lnTo>
                <a:lnTo>
                  <a:pt x="765809"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6" name="object 76"/>
          <p:cNvSpPr txBox="1"/>
          <p:nvPr/>
        </p:nvSpPr>
        <p:spPr>
          <a:xfrm>
            <a:off x="7566793" y="4304403"/>
            <a:ext cx="1168400" cy="553998"/>
          </a:xfrm>
          <a:prstGeom prst="rect">
            <a:avLst/>
          </a:prstGeom>
        </p:spPr>
        <p:txBody>
          <a:bodyPr vert="horz" wrap="square" lIns="0" tIns="0" rIns="0" bIns="0" rtlCol="0">
            <a:spAutoFit/>
          </a:bodyPr>
          <a:lstStyle/>
          <a:p>
            <a:pPr marL="12700" marR="5080">
              <a:lnSpc>
                <a:spcPct val="100000"/>
              </a:lnSpc>
            </a:pPr>
            <a:r>
              <a:rPr sz="1800" b="1" dirty="0">
                <a:solidFill>
                  <a:srgbClr val="3333CC"/>
                </a:solidFill>
                <a:latin typeface="Arial" panose="020B0604020202020204" pitchFamily="34" charset="0"/>
                <a:ea typeface="Microsoft JhengHei UI" panose="020B0604030504040204" pitchFamily="34" charset="-120"/>
                <a:cs typeface="微软雅黑"/>
              </a:rPr>
              <a:t>至少要给出 重要的属性</a:t>
            </a:r>
            <a:endParaRPr sz="1800">
              <a:latin typeface="Arial" panose="020B0604020202020204" pitchFamily="34" charset="0"/>
              <a:ea typeface="Microsoft JhengHei UI" panose="020B0604030504040204" pitchFamily="34" charset="-120"/>
              <a:cs typeface="微软雅黑"/>
            </a:endParaRPr>
          </a:p>
        </p:txBody>
      </p:sp>
      <p:sp>
        <p:nvSpPr>
          <p:cNvPr id="77" name="object 77"/>
          <p:cNvSpPr/>
          <p:nvPr/>
        </p:nvSpPr>
        <p:spPr>
          <a:xfrm>
            <a:off x="7120001" y="4863846"/>
            <a:ext cx="2136775" cy="1278255"/>
          </a:xfrm>
          <a:custGeom>
            <a:avLst/>
            <a:gdLst/>
            <a:ahLst/>
            <a:cxnLst/>
            <a:rect l="l" t="t" r="r" b="b"/>
            <a:pathLst>
              <a:path w="2136775" h="1278254">
                <a:moveTo>
                  <a:pt x="2136648" y="639318"/>
                </a:moveTo>
                <a:lnTo>
                  <a:pt x="2133110" y="586818"/>
                </a:lnTo>
                <a:lnTo>
                  <a:pt x="2122679" y="535500"/>
                </a:lnTo>
                <a:lnTo>
                  <a:pt x="2105630" y="485525"/>
                </a:lnTo>
                <a:lnTo>
                  <a:pt x="2082235" y="437058"/>
                </a:lnTo>
                <a:lnTo>
                  <a:pt x="2052768" y="390263"/>
                </a:lnTo>
                <a:lnTo>
                  <a:pt x="2017503" y="345301"/>
                </a:lnTo>
                <a:lnTo>
                  <a:pt x="1976715" y="302338"/>
                </a:lnTo>
                <a:lnTo>
                  <a:pt x="1930676" y="261536"/>
                </a:lnTo>
                <a:lnTo>
                  <a:pt x="1879660" y="223059"/>
                </a:lnTo>
                <a:lnTo>
                  <a:pt x="1823942" y="187071"/>
                </a:lnTo>
                <a:lnTo>
                  <a:pt x="1763794" y="153734"/>
                </a:lnTo>
                <a:lnTo>
                  <a:pt x="1699491" y="123212"/>
                </a:lnTo>
                <a:lnTo>
                  <a:pt x="1631307" y="95669"/>
                </a:lnTo>
                <a:lnTo>
                  <a:pt x="1559514" y="71268"/>
                </a:lnTo>
                <a:lnTo>
                  <a:pt x="1484387" y="50172"/>
                </a:lnTo>
                <a:lnTo>
                  <a:pt x="1406200" y="32546"/>
                </a:lnTo>
                <a:lnTo>
                  <a:pt x="1325227" y="18552"/>
                </a:lnTo>
                <a:lnTo>
                  <a:pt x="1241740" y="8354"/>
                </a:lnTo>
                <a:lnTo>
                  <a:pt x="1156015" y="2115"/>
                </a:lnTo>
                <a:lnTo>
                  <a:pt x="1068324" y="0"/>
                </a:lnTo>
                <a:lnTo>
                  <a:pt x="980736" y="2115"/>
                </a:lnTo>
                <a:lnTo>
                  <a:pt x="895092" y="8354"/>
                </a:lnTo>
                <a:lnTo>
                  <a:pt x="811668" y="18552"/>
                </a:lnTo>
                <a:lnTo>
                  <a:pt x="730739" y="32546"/>
                </a:lnTo>
                <a:lnTo>
                  <a:pt x="652581" y="50172"/>
                </a:lnTo>
                <a:lnTo>
                  <a:pt x="577469" y="71268"/>
                </a:lnTo>
                <a:lnTo>
                  <a:pt x="505679" y="95669"/>
                </a:lnTo>
                <a:lnTo>
                  <a:pt x="437485" y="123212"/>
                </a:lnTo>
                <a:lnTo>
                  <a:pt x="373164" y="153734"/>
                </a:lnTo>
                <a:lnTo>
                  <a:pt x="312991" y="187071"/>
                </a:lnTo>
                <a:lnTo>
                  <a:pt x="257241" y="223059"/>
                </a:lnTo>
                <a:lnTo>
                  <a:pt x="206191" y="261536"/>
                </a:lnTo>
                <a:lnTo>
                  <a:pt x="160114" y="302338"/>
                </a:lnTo>
                <a:lnTo>
                  <a:pt x="119288" y="345301"/>
                </a:lnTo>
                <a:lnTo>
                  <a:pt x="83986" y="390263"/>
                </a:lnTo>
                <a:lnTo>
                  <a:pt x="54486" y="437058"/>
                </a:lnTo>
                <a:lnTo>
                  <a:pt x="31061" y="485525"/>
                </a:lnTo>
                <a:lnTo>
                  <a:pt x="13988" y="535500"/>
                </a:lnTo>
                <a:lnTo>
                  <a:pt x="3543" y="586818"/>
                </a:lnTo>
                <a:lnTo>
                  <a:pt x="0" y="639318"/>
                </a:lnTo>
                <a:lnTo>
                  <a:pt x="3543" y="691708"/>
                </a:lnTo>
                <a:lnTo>
                  <a:pt x="13988" y="742929"/>
                </a:lnTo>
                <a:lnTo>
                  <a:pt x="31061" y="792816"/>
                </a:lnTo>
                <a:lnTo>
                  <a:pt x="54486" y="841205"/>
                </a:lnTo>
                <a:lnTo>
                  <a:pt x="83986" y="887932"/>
                </a:lnTo>
                <a:lnTo>
                  <a:pt x="119288" y="932833"/>
                </a:lnTo>
                <a:lnTo>
                  <a:pt x="160114" y="975744"/>
                </a:lnTo>
                <a:lnTo>
                  <a:pt x="189738" y="1001948"/>
                </a:lnTo>
                <a:lnTo>
                  <a:pt x="189738" y="639318"/>
                </a:lnTo>
                <a:lnTo>
                  <a:pt x="192649" y="596100"/>
                </a:lnTo>
                <a:lnTo>
                  <a:pt x="201232" y="553862"/>
                </a:lnTo>
                <a:lnTo>
                  <a:pt x="215262" y="512738"/>
                </a:lnTo>
                <a:lnTo>
                  <a:pt x="234513" y="472860"/>
                </a:lnTo>
                <a:lnTo>
                  <a:pt x="258758" y="434363"/>
                </a:lnTo>
                <a:lnTo>
                  <a:pt x="287773" y="397381"/>
                </a:lnTo>
                <a:lnTo>
                  <a:pt x="321331" y="362047"/>
                </a:lnTo>
                <a:lnTo>
                  <a:pt x="359206" y="328495"/>
                </a:lnTo>
                <a:lnTo>
                  <a:pt x="401174" y="296858"/>
                </a:lnTo>
                <a:lnTo>
                  <a:pt x="447008" y="267271"/>
                </a:lnTo>
                <a:lnTo>
                  <a:pt x="496482" y="239867"/>
                </a:lnTo>
                <a:lnTo>
                  <a:pt x="549371" y="214780"/>
                </a:lnTo>
                <a:lnTo>
                  <a:pt x="605449" y="192143"/>
                </a:lnTo>
                <a:lnTo>
                  <a:pt x="664490" y="172091"/>
                </a:lnTo>
                <a:lnTo>
                  <a:pt x="726269" y="154757"/>
                </a:lnTo>
                <a:lnTo>
                  <a:pt x="790559" y="140275"/>
                </a:lnTo>
                <a:lnTo>
                  <a:pt x="857136" y="128778"/>
                </a:lnTo>
                <a:lnTo>
                  <a:pt x="925772" y="120400"/>
                </a:lnTo>
                <a:lnTo>
                  <a:pt x="996244" y="115275"/>
                </a:lnTo>
                <a:lnTo>
                  <a:pt x="1068324" y="113538"/>
                </a:lnTo>
                <a:lnTo>
                  <a:pt x="1140409" y="115275"/>
                </a:lnTo>
                <a:lnTo>
                  <a:pt x="1210896" y="120400"/>
                </a:lnTo>
                <a:lnTo>
                  <a:pt x="1279558" y="128778"/>
                </a:lnTo>
                <a:lnTo>
                  <a:pt x="1346167" y="140275"/>
                </a:lnTo>
                <a:lnTo>
                  <a:pt x="1410497" y="154757"/>
                </a:lnTo>
                <a:lnTo>
                  <a:pt x="1472321" y="172091"/>
                </a:lnTo>
                <a:lnTo>
                  <a:pt x="1531413" y="192143"/>
                </a:lnTo>
                <a:lnTo>
                  <a:pt x="1587544" y="214780"/>
                </a:lnTo>
                <a:lnTo>
                  <a:pt x="1640489" y="239867"/>
                </a:lnTo>
                <a:lnTo>
                  <a:pt x="1690020" y="267271"/>
                </a:lnTo>
                <a:lnTo>
                  <a:pt x="1735911" y="296858"/>
                </a:lnTo>
                <a:lnTo>
                  <a:pt x="1777934" y="328495"/>
                </a:lnTo>
                <a:lnTo>
                  <a:pt x="1815864" y="362047"/>
                </a:lnTo>
                <a:lnTo>
                  <a:pt x="1849472" y="397381"/>
                </a:lnTo>
                <a:lnTo>
                  <a:pt x="1878532" y="434363"/>
                </a:lnTo>
                <a:lnTo>
                  <a:pt x="1902817" y="472860"/>
                </a:lnTo>
                <a:lnTo>
                  <a:pt x="1922101" y="512738"/>
                </a:lnTo>
                <a:lnTo>
                  <a:pt x="1936155" y="553862"/>
                </a:lnTo>
                <a:lnTo>
                  <a:pt x="1944755" y="596100"/>
                </a:lnTo>
                <a:lnTo>
                  <a:pt x="1947672" y="639318"/>
                </a:lnTo>
                <a:lnTo>
                  <a:pt x="1947672" y="1001456"/>
                </a:lnTo>
                <a:lnTo>
                  <a:pt x="1976715" y="975744"/>
                </a:lnTo>
                <a:lnTo>
                  <a:pt x="2017503" y="932833"/>
                </a:lnTo>
                <a:lnTo>
                  <a:pt x="2052768" y="887932"/>
                </a:lnTo>
                <a:lnTo>
                  <a:pt x="2082235" y="841205"/>
                </a:lnTo>
                <a:lnTo>
                  <a:pt x="2105630" y="792816"/>
                </a:lnTo>
                <a:lnTo>
                  <a:pt x="2122679" y="742929"/>
                </a:lnTo>
                <a:lnTo>
                  <a:pt x="2133110" y="691708"/>
                </a:lnTo>
                <a:lnTo>
                  <a:pt x="2136648" y="639318"/>
                </a:lnTo>
                <a:close/>
              </a:path>
              <a:path w="2136775" h="1278254">
                <a:moveTo>
                  <a:pt x="1947672" y="1001456"/>
                </a:moveTo>
                <a:lnTo>
                  <a:pt x="1947672" y="639318"/>
                </a:lnTo>
                <a:lnTo>
                  <a:pt x="1944755" y="682426"/>
                </a:lnTo>
                <a:lnTo>
                  <a:pt x="1936155" y="724566"/>
                </a:lnTo>
                <a:lnTo>
                  <a:pt x="1922101" y="765603"/>
                </a:lnTo>
                <a:lnTo>
                  <a:pt x="1902817" y="805403"/>
                </a:lnTo>
                <a:lnTo>
                  <a:pt x="1878532" y="843831"/>
                </a:lnTo>
                <a:lnTo>
                  <a:pt x="1849472" y="880753"/>
                </a:lnTo>
                <a:lnTo>
                  <a:pt x="1815864" y="916035"/>
                </a:lnTo>
                <a:lnTo>
                  <a:pt x="1777934" y="949543"/>
                </a:lnTo>
                <a:lnTo>
                  <a:pt x="1735911" y="981142"/>
                </a:lnTo>
                <a:lnTo>
                  <a:pt x="1690020" y="1010697"/>
                </a:lnTo>
                <a:lnTo>
                  <a:pt x="1640489" y="1038075"/>
                </a:lnTo>
                <a:lnTo>
                  <a:pt x="1587544" y="1063142"/>
                </a:lnTo>
                <a:lnTo>
                  <a:pt x="1531413" y="1085762"/>
                </a:lnTo>
                <a:lnTo>
                  <a:pt x="1472321" y="1105802"/>
                </a:lnTo>
                <a:lnTo>
                  <a:pt x="1410497" y="1123128"/>
                </a:lnTo>
                <a:lnTo>
                  <a:pt x="1346167" y="1137605"/>
                </a:lnTo>
                <a:lnTo>
                  <a:pt x="1279558" y="1149098"/>
                </a:lnTo>
                <a:lnTo>
                  <a:pt x="1210896" y="1157474"/>
                </a:lnTo>
                <a:lnTo>
                  <a:pt x="1140409" y="1162598"/>
                </a:lnTo>
                <a:lnTo>
                  <a:pt x="1068324" y="1164336"/>
                </a:lnTo>
                <a:lnTo>
                  <a:pt x="996244" y="1162598"/>
                </a:lnTo>
                <a:lnTo>
                  <a:pt x="925772" y="1157474"/>
                </a:lnTo>
                <a:lnTo>
                  <a:pt x="857136" y="1149098"/>
                </a:lnTo>
                <a:lnTo>
                  <a:pt x="790559" y="1137605"/>
                </a:lnTo>
                <a:lnTo>
                  <a:pt x="726269" y="1123128"/>
                </a:lnTo>
                <a:lnTo>
                  <a:pt x="664490" y="1105802"/>
                </a:lnTo>
                <a:lnTo>
                  <a:pt x="605449" y="1085762"/>
                </a:lnTo>
                <a:lnTo>
                  <a:pt x="549371" y="1063142"/>
                </a:lnTo>
                <a:lnTo>
                  <a:pt x="496482" y="1038075"/>
                </a:lnTo>
                <a:lnTo>
                  <a:pt x="447008" y="1010697"/>
                </a:lnTo>
                <a:lnTo>
                  <a:pt x="401174" y="981142"/>
                </a:lnTo>
                <a:lnTo>
                  <a:pt x="359206" y="949543"/>
                </a:lnTo>
                <a:lnTo>
                  <a:pt x="321331" y="916035"/>
                </a:lnTo>
                <a:lnTo>
                  <a:pt x="287773" y="880753"/>
                </a:lnTo>
                <a:lnTo>
                  <a:pt x="258758" y="843831"/>
                </a:lnTo>
                <a:lnTo>
                  <a:pt x="234513" y="805403"/>
                </a:lnTo>
                <a:lnTo>
                  <a:pt x="215262" y="765603"/>
                </a:lnTo>
                <a:lnTo>
                  <a:pt x="201232" y="724566"/>
                </a:lnTo>
                <a:lnTo>
                  <a:pt x="192649" y="682426"/>
                </a:lnTo>
                <a:lnTo>
                  <a:pt x="189738" y="639318"/>
                </a:lnTo>
                <a:lnTo>
                  <a:pt x="189738" y="1001948"/>
                </a:lnTo>
                <a:lnTo>
                  <a:pt x="257241" y="1054941"/>
                </a:lnTo>
                <a:lnTo>
                  <a:pt x="312991" y="1090898"/>
                </a:lnTo>
                <a:lnTo>
                  <a:pt x="373164" y="1124209"/>
                </a:lnTo>
                <a:lnTo>
                  <a:pt x="437485" y="1154710"/>
                </a:lnTo>
                <a:lnTo>
                  <a:pt x="505679" y="1182237"/>
                </a:lnTo>
                <a:lnTo>
                  <a:pt x="577469" y="1206626"/>
                </a:lnTo>
                <a:lnTo>
                  <a:pt x="652581" y="1227712"/>
                </a:lnTo>
                <a:lnTo>
                  <a:pt x="730739" y="1245333"/>
                </a:lnTo>
                <a:lnTo>
                  <a:pt x="811668" y="1259323"/>
                </a:lnTo>
                <a:lnTo>
                  <a:pt x="895092" y="1269520"/>
                </a:lnTo>
                <a:lnTo>
                  <a:pt x="980736" y="1275758"/>
                </a:lnTo>
                <a:lnTo>
                  <a:pt x="1068324" y="1277874"/>
                </a:lnTo>
                <a:lnTo>
                  <a:pt x="1156015" y="1275758"/>
                </a:lnTo>
                <a:lnTo>
                  <a:pt x="1241740" y="1269520"/>
                </a:lnTo>
                <a:lnTo>
                  <a:pt x="1325227" y="1259323"/>
                </a:lnTo>
                <a:lnTo>
                  <a:pt x="1406200" y="1245333"/>
                </a:lnTo>
                <a:lnTo>
                  <a:pt x="1484387" y="1227712"/>
                </a:lnTo>
                <a:lnTo>
                  <a:pt x="1559514" y="1206626"/>
                </a:lnTo>
                <a:lnTo>
                  <a:pt x="1631307" y="1182237"/>
                </a:lnTo>
                <a:lnTo>
                  <a:pt x="1699491" y="1154710"/>
                </a:lnTo>
                <a:lnTo>
                  <a:pt x="1763794" y="1124209"/>
                </a:lnTo>
                <a:lnTo>
                  <a:pt x="1823942" y="1090898"/>
                </a:lnTo>
                <a:lnTo>
                  <a:pt x="1879660" y="1054941"/>
                </a:lnTo>
                <a:lnTo>
                  <a:pt x="1930676" y="1016501"/>
                </a:lnTo>
                <a:lnTo>
                  <a:pt x="1947672" y="1001456"/>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8" name="object 78"/>
          <p:cNvSpPr/>
          <p:nvPr/>
        </p:nvSpPr>
        <p:spPr>
          <a:xfrm>
            <a:off x="7297546" y="4968240"/>
            <a:ext cx="1781810" cy="1069340"/>
          </a:xfrm>
          <a:custGeom>
            <a:avLst/>
            <a:gdLst/>
            <a:ahLst/>
            <a:cxnLst/>
            <a:rect l="l" t="t" r="r" b="b"/>
            <a:pathLst>
              <a:path w="1781809" h="1069339">
                <a:moveTo>
                  <a:pt x="1781555" y="534923"/>
                </a:moveTo>
                <a:lnTo>
                  <a:pt x="1778605" y="491021"/>
                </a:lnTo>
                <a:lnTo>
                  <a:pt x="1769905" y="448101"/>
                </a:lnTo>
                <a:lnTo>
                  <a:pt x="1755684" y="406302"/>
                </a:lnTo>
                <a:lnTo>
                  <a:pt x="1736171" y="365760"/>
                </a:lnTo>
                <a:lnTo>
                  <a:pt x="1711594" y="326612"/>
                </a:lnTo>
                <a:lnTo>
                  <a:pt x="1682183" y="288996"/>
                </a:lnTo>
                <a:lnTo>
                  <a:pt x="1648165" y="253048"/>
                </a:lnTo>
                <a:lnTo>
                  <a:pt x="1609770" y="218907"/>
                </a:lnTo>
                <a:lnTo>
                  <a:pt x="1567226" y="186709"/>
                </a:lnTo>
                <a:lnTo>
                  <a:pt x="1520761" y="156590"/>
                </a:lnTo>
                <a:lnTo>
                  <a:pt x="1470604" y="128690"/>
                </a:lnTo>
                <a:lnTo>
                  <a:pt x="1416984" y="103144"/>
                </a:lnTo>
                <a:lnTo>
                  <a:pt x="1360129" y="80090"/>
                </a:lnTo>
                <a:lnTo>
                  <a:pt x="1300269" y="59664"/>
                </a:lnTo>
                <a:lnTo>
                  <a:pt x="1237630" y="42005"/>
                </a:lnTo>
                <a:lnTo>
                  <a:pt x="1172443" y="27249"/>
                </a:lnTo>
                <a:lnTo>
                  <a:pt x="1104936" y="15533"/>
                </a:lnTo>
                <a:lnTo>
                  <a:pt x="1035337" y="6995"/>
                </a:lnTo>
                <a:lnTo>
                  <a:pt x="963874" y="1771"/>
                </a:lnTo>
                <a:lnTo>
                  <a:pt x="890777" y="0"/>
                </a:lnTo>
                <a:lnTo>
                  <a:pt x="817784" y="1771"/>
                </a:lnTo>
                <a:lnTo>
                  <a:pt x="746404" y="6995"/>
                </a:lnTo>
                <a:lnTo>
                  <a:pt x="676867" y="15533"/>
                </a:lnTo>
                <a:lnTo>
                  <a:pt x="609404" y="27249"/>
                </a:lnTo>
                <a:lnTo>
                  <a:pt x="544246" y="42005"/>
                </a:lnTo>
                <a:lnTo>
                  <a:pt x="481622" y="59664"/>
                </a:lnTo>
                <a:lnTo>
                  <a:pt x="421764" y="80090"/>
                </a:lnTo>
                <a:lnTo>
                  <a:pt x="364900" y="103144"/>
                </a:lnTo>
                <a:lnTo>
                  <a:pt x="311262" y="128690"/>
                </a:lnTo>
                <a:lnTo>
                  <a:pt x="261080" y="156591"/>
                </a:lnTo>
                <a:lnTo>
                  <a:pt x="214584" y="186709"/>
                </a:lnTo>
                <a:lnTo>
                  <a:pt x="172004" y="218907"/>
                </a:lnTo>
                <a:lnTo>
                  <a:pt x="133572" y="253048"/>
                </a:lnTo>
                <a:lnTo>
                  <a:pt x="99516" y="288996"/>
                </a:lnTo>
                <a:lnTo>
                  <a:pt x="70068" y="326612"/>
                </a:lnTo>
                <a:lnTo>
                  <a:pt x="45457" y="365760"/>
                </a:lnTo>
                <a:lnTo>
                  <a:pt x="25915" y="406302"/>
                </a:lnTo>
                <a:lnTo>
                  <a:pt x="11671" y="448101"/>
                </a:lnTo>
                <a:lnTo>
                  <a:pt x="2956" y="491021"/>
                </a:lnTo>
                <a:lnTo>
                  <a:pt x="0" y="534924"/>
                </a:lnTo>
                <a:lnTo>
                  <a:pt x="2956" y="578717"/>
                </a:lnTo>
                <a:lnTo>
                  <a:pt x="11671" y="621539"/>
                </a:lnTo>
                <a:lnTo>
                  <a:pt x="25915" y="663251"/>
                </a:lnTo>
                <a:lnTo>
                  <a:pt x="45457" y="703716"/>
                </a:lnTo>
                <a:lnTo>
                  <a:pt x="70068" y="742795"/>
                </a:lnTo>
                <a:lnTo>
                  <a:pt x="99516" y="780351"/>
                </a:lnTo>
                <a:lnTo>
                  <a:pt x="133572" y="816246"/>
                </a:lnTo>
                <a:lnTo>
                  <a:pt x="172004" y="850343"/>
                </a:lnTo>
                <a:lnTo>
                  <a:pt x="214584" y="882503"/>
                </a:lnTo>
                <a:lnTo>
                  <a:pt x="261080" y="912590"/>
                </a:lnTo>
                <a:lnTo>
                  <a:pt x="311262" y="940465"/>
                </a:lnTo>
                <a:lnTo>
                  <a:pt x="364900" y="965990"/>
                </a:lnTo>
                <a:lnTo>
                  <a:pt x="421764" y="989028"/>
                </a:lnTo>
                <a:lnTo>
                  <a:pt x="481622" y="1009441"/>
                </a:lnTo>
                <a:lnTo>
                  <a:pt x="544246" y="1027092"/>
                </a:lnTo>
                <a:lnTo>
                  <a:pt x="609404" y="1041842"/>
                </a:lnTo>
                <a:lnTo>
                  <a:pt x="676867" y="1053555"/>
                </a:lnTo>
                <a:lnTo>
                  <a:pt x="746404" y="1062091"/>
                </a:lnTo>
                <a:lnTo>
                  <a:pt x="817784" y="1067314"/>
                </a:lnTo>
                <a:lnTo>
                  <a:pt x="890777" y="1069086"/>
                </a:lnTo>
                <a:lnTo>
                  <a:pt x="963874" y="1067314"/>
                </a:lnTo>
                <a:lnTo>
                  <a:pt x="1035337" y="1062091"/>
                </a:lnTo>
                <a:lnTo>
                  <a:pt x="1104936" y="1053555"/>
                </a:lnTo>
                <a:lnTo>
                  <a:pt x="1172443" y="1041842"/>
                </a:lnTo>
                <a:lnTo>
                  <a:pt x="1237630" y="1027092"/>
                </a:lnTo>
                <a:lnTo>
                  <a:pt x="1300269" y="1009441"/>
                </a:lnTo>
                <a:lnTo>
                  <a:pt x="1360129" y="989028"/>
                </a:lnTo>
                <a:lnTo>
                  <a:pt x="1416984" y="965990"/>
                </a:lnTo>
                <a:lnTo>
                  <a:pt x="1470604" y="940465"/>
                </a:lnTo>
                <a:lnTo>
                  <a:pt x="1520761" y="912590"/>
                </a:lnTo>
                <a:lnTo>
                  <a:pt x="1567226" y="882503"/>
                </a:lnTo>
                <a:lnTo>
                  <a:pt x="1609770" y="850343"/>
                </a:lnTo>
                <a:lnTo>
                  <a:pt x="1648165" y="816246"/>
                </a:lnTo>
                <a:lnTo>
                  <a:pt x="1682183" y="780351"/>
                </a:lnTo>
                <a:lnTo>
                  <a:pt x="1711594" y="742795"/>
                </a:lnTo>
                <a:lnTo>
                  <a:pt x="1736171" y="703716"/>
                </a:lnTo>
                <a:lnTo>
                  <a:pt x="1755684" y="663251"/>
                </a:lnTo>
                <a:lnTo>
                  <a:pt x="1769905" y="621539"/>
                </a:lnTo>
                <a:lnTo>
                  <a:pt x="1778605" y="578717"/>
                </a:lnTo>
                <a:lnTo>
                  <a:pt x="1781555" y="534923"/>
                </a:lnTo>
                <a:close/>
              </a:path>
            </a:pathLst>
          </a:custGeom>
          <a:solidFill>
            <a:srgbClr val="FFFF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9" name="object 79"/>
          <p:cNvSpPr/>
          <p:nvPr/>
        </p:nvSpPr>
        <p:spPr>
          <a:xfrm>
            <a:off x="7297546" y="4968240"/>
            <a:ext cx="1781810" cy="1069340"/>
          </a:xfrm>
          <a:custGeom>
            <a:avLst/>
            <a:gdLst/>
            <a:ahLst/>
            <a:cxnLst/>
            <a:rect l="l" t="t" r="r" b="b"/>
            <a:pathLst>
              <a:path w="1781809" h="1069339">
                <a:moveTo>
                  <a:pt x="890777" y="0"/>
                </a:moveTo>
                <a:lnTo>
                  <a:pt x="817784" y="1771"/>
                </a:lnTo>
                <a:lnTo>
                  <a:pt x="746404" y="6995"/>
                </a:lnTo>
                <a:lnTo>
                  <a:pt x="676867" y="15533"/>
                </a:lnTo>
                <a:lnTo>
                  <a:pt x="609404" y="27249"/>
                </a:lnTo>
                <a:lnTo>
                  <a:pt x="544246" y="42005"/>
                </a:lnTo>
                <a:lnTo>
                  <a:pt x="481622" y="59664"/>
                </a:lnTo>
                <a:lnTo>
                  <a:pt x="421764" y="80090"/>
                </a:lnTo>
                <a:lnTo>
                  <a:pt x="364900" y="103144"/>
                </a:lnTo>
                <a:lnTo>
                  <a:pt x="311262" y="128690"/>
                </a:lnTo>
                <a:lnTo>
                  <a:pt x="261080" y="156591"/>
                </a:lnTo>
                <a:lnTo>
                  <a:pt x="214584" y="186709"/>
                </a:lnTo>
                <a:lnTo>
                  <a:pt x="172004" y="218907"/>
                </a:lnTo>
                <a:lnTo>
                  <a:pt x="133572" y="253048"/>
                </a:lnTo>
                <a:lnTo>
                  <a:pt x="99516" y="288996"/>
                </a:lnTo>
                <a:lnTo>
                  <a:pt x="70068" y="326612"/>
                </a:lnTo>
                <a:lnTo>
                  <a:pt x="45457" y="365760"/>
                </a:lnTo>
                <a:lnTo>
                  <a:pt x="25915" y="406302"/>
                </a:lnTo>
                <a:lnTo>
                  <a:pt x="11671" y="448101"/>
                </a:lnTo>
                <a:lnTo>
                  <a:pt x="2956" y="491021"/>
                </a:lnTo>
                <a:lnTo>
                  <a:pt x="0" y="534924"/>
                </a:lnTo>
                <a:lnTo>
                  <a:pt x="2956" y="578717"/>
                </a:lnTo>
                <a:lnTo>
                  <a:pt x="11671" y="621539"/>
                </a:lnTo>
                <a:lnTo>
                  <a:pt x="25915" y="663251"/>
                </a:lnTo>
                <a:lnTo>
                  <a:pt x="45457" y="703716"/>
                </a:lnTo>
                <a:lnTo>
                  <a:pt x="70068" y="742795"/>
                </a:lnTo>
                <a:lnTo>
                  <a:pt x="99516" y="780351"/>
                </a:lnTo>
                <a:lnTo>
                  <a:pt x="133572" y="816246"/>
                </a:lnTo>
                <a:lnTo>
                  <a:pt x="172004" y="850343"/>
                </a:lnTo>
                <a:lnTo>
                  <a:pt x="214584" y="882503"/>
                </a:lnTo>
                <a:lnTo>
                  <a:pt x="261080" y="912590"/>
                </a:lnTo>
                <a:lnTo>
                  <a:pt x="311262" y="940465"/>
                </a:lnTo>
                <a:lnTo>
                  <a:pt x="364900" y="965990"/>
                </a:lnTo>
                <a:lnTo>
                  <a:pt x="421764" y="989028"/>
                </a:lnTo>
                <a:lnTo>
                  <a:pt x="481622" y="1009441"/>
                </a:lnTo>
                <a:lnTo>
                  <a:pt x="544246" y="1027092"/>
                </a:lnTo>
                <a:lnTo>
                  <a:pt x="609404" y="1041842"/>
                </a:lnTo>
                <a:lnTo>
                  <a:pt x="676867" y="1053555"/>
                </a:lnTo>
                <a:lnTo>
                  <a:pt x="746404" y="1062091"/>
                </a:lnTo>
                <a:lnTo>
                  <a:pt x="817784" y="1067314"/>
                </a:lnTo>
                <a:lnTo>
                  <a:pt x="890777" y="1069086"/>
                </a:lnTo>
                <a:lnTo>
                  <a:pt x="963874" y="1067314"/>
                </a:lnTo>
                <a:lnTo>
                  <a:pt x="1035337" y="1062091"/>
                </a:lnTo>
                <a:lnTo>
                  <a:pt x="1104936" y="1053555"/>
                </a:lnTo>
                <a:lnTo>
                  <a:pt x="1172443" y="1041842"/>
                </a:lnTo>
                <a:lnTo>
                  <a:pt x="1237630" y="1027092"/>
                </a:lnTo>
                <a:lnTo>
                  <a:pt x="1300269" y="1009441"/>
                </a:lnTo>
                <a:lnTo>
                  <a:pt x="1360129" y="989028"/>
                </a:lnTo>
                <a:lnTo>
                  <a:pt x="1416984" y="965990"/>
                </a:lnTo>
                <a:lnTo>
                  <a:pt x="1470604" y="940465"/>
                </a:lnTo>
                <a:lnTo>
                  <a:pt x="1520761" y="912590"/>
                </a:lnTo>
                <a:lnTo>
                  <a:pt x="1567226" y="882503"/>
                </a:lnTo>
                <a:lnTo>
                  <a:pt x="1609770" y="850343"/>
                </a:lnTo>
                <a:lnTo>
                  <a:pt x="1648165" y="816246"/>
                </a:lnTo>
                <a:lnTo>
                  <a:pt x="1682183" y="780351"/>
                </a:lnTo>
                <a:lnTo>
                  <a:pt x="1711594" y="742795"/>
                </a:lnTo>
                <a:lnTo>
                  <a:pt x="1736171" y="703716"/>
                </a:lnTo>
                <a:lnTo>
                  <a:pt x="1755684" y="663251"/>
                </a:lnTo>
                <a:lnTo>
                  <a:pt x="1769905" y="621539"/>
                </a:lnTo>
                <a:lnTo>
                  <a:pt x="1778605" y="578717"/>
                </a:lnTo>
                <a:lnTo>
                  <a:pt x="1781555" y="534923"/>
                </a:lnTo>
                <a:lnTo>
                  <a:pt x="1778605" y="491021"/>
                </a:lnTo>
                <a:lnTo>
                  <a:pt x="1769905" y="448101"/>
                </a:lnTo>
                <a:lnTo>
                  <a:pt x="1755684" y="406302"/>
                </a:lnTo>
                <a:lnTo>
                  <a:pt x="1736171" y="365760"/>
                </a:lnTo>
                <a:lnTo>
                  <a:pt x="1711594" y="326612"/>
                </a:lnTo>
                <a:lnTo>
                  <a:pt x="1682183" y="288996"/>
                </a:lnTo>
                <a:lnTo>
                  <a:pt x="1648165" y="253048"/>
                </a:lnTo>
                <a:lnTo>
                  <a:pt x="1609770" y="218907"/>
                </a:lnTo>
                <a:lnTo>
                  <a:pt x="1567226" y="186709"/>
                </a:lnTo>
                <a:lnTo>
                  <a:pt x="1520761" y="156590"/>
                </a:lnTo>
                <a:lnTo>
                  <a:pt x="1470604" y="128690"/>
                </a:lnTo>
                <a:lnTo>
                  <a:pt x="1416984" y="103144"/>
                </a:lnTo>
                <a:lnTo>
                  <a:pt x="1360129" y="80090"/>
                </a:lnTo>
                <a:lnTo>
                  <a:pt x="1300269" y="59664"/>
                </a:lnTo>
                <a:lnTo>
                  <a:pt x="1237630" y="42005"/>
                </a:lnTo>
                <a:lnTo>
                  <a:pt x="1172443" y="27249"/>
                </a:lnTo>
                <a:lnTo>
                  <a:pt x="1104936" y="15533"/>
                </a:lnTo>
                <a:lnTo>
                  <a:pt x="1035337" y="6995"/>
                </a:lnTo>
                <a:lnTo>
                  <a:pt x="963874" y="1771"/>
                </a:lnTo>
                <a:lnTo>
                  <a:pt x="890777"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80" name="object 80"/>
          <p:cNvSpPr txBox="1"/>
          <p:nvPr/>
        </p:nvSpPr>
        <p:spPr>
          <a:xfrm>
            <a:off x="7489831" y="5164701"/>
            <a:ext cx="1397000" cy="830997"/>
          </a:xfrm>
          <a:prstGeom prst="rect">
            <a:avLst/>
          </a:prstGeom>
        </p:spPr>
        <p:txBody>
          <a:bodyPr vert="horz" wrap="square" lIns="0" tIns="0" rIns="0" bIns="0" rtlCol="0">
            <a:spAutoFit/>
          </a:bodyPr>
          <a:lstStyle/>
          <a:p>
            <a:pPr marL="12700" marR="5080" algn="ctr">
              <a:lnSpc>
                <a:spcPct val="100000"/>
              </a:lnSpc>
            </a:pPr>
            <a:r>
              <a:rPr sz="1800" b="1" dirty="0">
                <a:solidFill>
                  <a:srgbClr val="3333CC"/>
                </a:solidFill>
                <a:latin typeface="Arial" panose="020B0604020202020204" pitchFamily="34" charset="0"/>
                <a:ea typeface="Microsoft JhengHei UI" panose="020B0604030504040204" pitchFamily="34" charset="-120"/>
                <a:cs typeface="微软雅黑"/>
              </a:rPr>
              <a:t>零件中为什么 没有供应商和 仓库呢</a:t>
            </a:r>
            <a:r>
              <a:rPr sz="1800" b="1" dirty="0">
                <a:solidFill>
                  <a:srgbClr val="3333CC"/>
                </a:solidFill>
                <a:latin typeface="Arial" panose="020B0604020202020204" pitchFamily="34" charset="0"/>
                <a:ea typeface="Microsoft JhengHei UI" panose="020B0604030504040204" pitchFamily="34" charset="-120"/>
                <a:cs typeface="Arial"/>
              </a:rPr>
              <a:t>?</a:t>
            </a:r>
            <a:endParaRPr sz="1800">
              <a:latin typeface="Arial" panose="020B0604020202020204" pitchFamily="34" charset="0"/>
              <a:ea typeface="Microsoft JhengHei UI" panose="020B0604030504040204" pitchFamily="34" charset="-120"/>
              <a:cs typeface="Arial"/>
            </a:endParaRPr>
          </a:p>
        </p:txBody>
      </p:sp>
      <p:sp>
        <p:nvSpPr>
          <p:cNvPr id="81" name="object 81"/>
          <p:cNvSpPr/>
          <p:nvPr/>
        </p:nvSpPr>
        <p:spPr>
          <a:xfrm>
            <a:off x="7289927" y="6387846"/>
            <a:ext cx="2628900" cy="819150"/>
          </a:xfrm>
          <a:prstGeom prst="rect">
            <a:avLst/>
          </a:prstGeom>
          <a:blipFill>
            <a:blip r:embed="rId2"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82" name="object 82"/>
          <p:cNvSpPr/>
          <p:nvPr/>
        </p:nvSpPr>
        <p:spPr>
          <a:xfrm>
            <a:off x="7283843" y="6381750"/>
            <a:ext cx="2635250" cy="825500"/>
          </a:xfrm>
          <a:custGeom>
            <a:avLst/>
            <a:gdLst/>
            <a:ahLst/>
            <a:cxnLst/>
            <a:rect l="l" t="t" r="r" b="b"/>
            <a:pathLst>
              <a:path w="2635250" h="825500">
                <a:moveTo>
                  <a:pt x="0" y="825246"/>
                </a:moveTo>
                <a:lnTo>
                  <a:pt x="0" y="0"/>
                </a:lnTo>
                <a:lnTo>
                  <a:pt x="2634996" y="0"/>
                </a:lnTo>
              </a:path>
            </a:pathLst>
          </a:custGeom>
          <a:ln w="12700">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83" name="object 83"/>
          <p:cNvSpPr txBox="1">
            <a:spLocks noGrp="1"/>
          </p:cNvSpPr>
          <p:nvPr>
            <p:ph type="title"/>
          </p:nvPr>
        </p:nvSpPr>
        <p:spPr>
          <a:xfrm>
            <a:off x="1048118" y="387604"/>
            <a:ext cx="8597163" cy="338682"/>
          </a:xfrm>
          <a:prstGeom prst="rect">
            <a:avLst/>
          </a:prstGeom>
        </p:spPr>
        <p:txBody>
          <a:bodyPr vert="horz" wrap="square" lIns="0" tIns="0" rIns="0" bIns="0" rtlCol="0">
            <a:spAutoFit/>
          </a:bodyPr>
          <a:lstStyle/>
          <a:p>
            <a:pPr>
              <a:lnSpc>
                <a:spcPct val="119700"/>
              </a:lnSpc>
            </a:pPr>
            <a:r>
              <a:rPr sz="2000" spc="-5" dirty="0">
                <a:solidFill>
                  <a:srgbClr val="FFFFFF"/>
                </a:solidFill>
                <a:latin typeface="Arial" panose="020B0604020202020204" pitchFamily="34" charset="0"/>
              </a:rPr>
              <a:t>E-</a:t>
            </a:r>
            <a:r>
              <a:rPr sz="2000" spc="-10" dirty="0">
                <a:solidFill>
                  <a:srgbClr val="FFFFFF"/>
                </a:solidFill>
                <a:latin typeface="Arial" panose="020B0604020202020204" pitchFamily="34" charset="0"/>
              </a:rPr>
              <a:t>R</a:t>
            </a:r>
            <a:r>
              <a:rPr sz="2000" dirty="0">
                <a:solidFill>
                  <a:srgbClr val="FFFFFF"/>
                </a:solidFill>
                <a:latin typeface="Arial" panose="020B0604020202020204" pitchFamily="34" charset="0"/>
                <a:cs typeface="华文中宋"/>
              </a:rPr>
              <a:t>模型</a:t>
            </a:r>
            <a:r>
              <a:rPr sz="2000" spc="-15" dirty="0">
                <a:solidFill>
                  <a:srgbClr val="FFFFFF"/>
                </a:solidFill>
                <a:latin typeface="Arial" panose="020B0604020202020204" pitchFamily="34" charset="0"/>
              </a:rPr>
              <a:t>-</a:t>
            </a:r>
            <a:r>
              <a:rPr sz="2000" spc="-5" dirty="0">
                <a:solidFill>
                  <a:srgbClr val="FFFFFF"/>
                </a:solidFill>
                <a:latin typeface="Arial" panose="020B0604020202020204" pitchFamily="34" charset="0"/>
                <a:cs typeface="华文中宋"/>
              </a:rPr>
              <a:t>建模案例讲解</a:t>
            </a:r>
            <a:r>
              <a:rPr sz="2000" spc="-5" dirty="0">
                <a:solidFill>
                  <a:srgbClr val="FFFFFF"/>
                </a:solidFill>
                <a:latin typeface="Arial" panose="020B0604020202020204" pitchFamily="34" charset="0"/>
              </a:rPr>
              <a:t>(che</a:t>
            </a:r>
            <a:r>
              <a:rPr sz="2000" spc="-10" dirty="0">
                <a:solidFill>
                  <a:srgbClr val="FFFFFF"/>
                </a:solidFill>
                <a:latin typeface="Arial" panose="020B0604020202020204" pitchFamily="34" charset="0"/>
              </a:rPr>
              <a:t>n</a:t>
            </a:r>
            <a:r>
              <a:rPr sz="2000" dirty="0">
                <a:solidFill>
                  <a:srgbClr val="FFFFFF"/>
                </a:solidFill>
                <a:latin typeface="Arial" panose="020B0604020202020204" pitchFamily="34" charset="0"/>
                <a:cs typeface="华文中宋"/>
              </a:rPr>
              <a:t>方法</a:t>
            </a:r>
            <a:r>
              <a:rPr sz="2000" spc="-5" dirty="0">
                <a:solidFill>
                  <a:srgbClr val="FFFFFF"/>
                </a:solidFill>
                <a:latin typeface="Arial" panose="020B0604020202020204" pitchFamily="34" charset="0"/>
              </a:rPr>
              <a:t>) </a:t>
            </a:r>
            <a:r>
              <a:rPr sz="2000" spc="-10" dirty="0">
                <a:solidFill>
                  <a:srgbClr val="FFFFFF"/>
                </a:solidFill>
                <a:latin typeface="Arial" panose="020B0604020202020204" pitchFamily="34" charset="0"/>
              </a:rPr>
              <a:t>(2</a:t>
            </a:r>
            <a:r>
              <a:rPr sz="2000" spc="-5" dirty="0">
                <a:solidFill>
                  <a:srgbClr val="FFFFFF"/>
                </a:solidFill>
                <a:latin typeface="Arial" panose="020B0604020202020204" pitchFamily="34" charset="0"/>
              </a:rPr>
              <a:t>)</a:t>
            </a:r>
            <a:r>
              <a:rPr sz="2000" spc="-5" dirty="0">
                <a:solidFill>
                  <a:srgbClr val="FFFFFF"/>
                </a:solidFill>
                <a:latin typeface="Arial" panose="020B0604020202020204" pitchFamily="34" charset="0"/>
                <a:cs typeface="华文中宋"/>
              </a:rPr>
              <a:t>运</a:t>
            </a:r>
            <a:r>
              <a:rPr sz="2000" dirty="0">
                <a:solidFill>
                  <a:srgbClr val="FFFFFF"/>
                </a:solidFill>
                <a:latin typeface="Arial" panose="020B0604020202020204" pitchFamily="34" charset="0"/>
                <a:cs typeface="华文中宋"/>
              </a:rPr>
              <a:t>用</a:t>
            </a:r>
            <a:r>
              <a:rPr sz="2000" spc="-5" dirty="0">
                <a:solidFill>
                  <a:srgbClr val="FFFFFF"/>
                </a:solidFill>
                <a:latin typeface="Arial" panose="020B0604020202020204" pitchFamily="34" charset="0"/>
              </a:rPr>
              <a:t>E-R</a:t>
            </a:r>
            <a:r>
              <a:rPr sz="2000" spc="-5" dirty="0">
                <a:solidFill>
                  <a:srgbClr val="FFFFFF"/>
                </a:solidFill>
                <a:latin typeface="Arial" panose="020B0604020202020204" pitchFamily="34" charset="0"/>
                <a:cs typeface="华文中宋"/>
              </a:rPr>
              <a:t>模型理解需求并建模的步骤</a:t>
            </a:r>
            <a:endParaRPr sz="2000">
              <a:latin typeface="Arial" panose="020B0604020202020204" pitchFamily="34" charset="0"/>
              <a:cs typeface="华文中宋"/>
            </a:endParaRPr>
          </a:p>
        </p:txBody>
      </p:sp>
      <p:sp>
        <p:nvSpPr>
          <p:cNvPr id="85" name="矩形 84">
            <a:extLst>
              <a:ext uri="{FF2B5EF4-FFF2-40B4-BE49-F238E27FC236}">
                <a16:creationId xmlns="" xmlns:a16="http://schemas.microsoft.com/office/drawing/2014/main" id="{8CADD0F7-D087-41AE-AD1B-433FC84D1C27}"/>
              </a:ext>
            </a:extLst>
          </p:cNvPr>
          <p:cNvSpPr/>
          <p:nvPr/>
        </p:nvSpPr>
        <p:spPr>
          <a:xfrm>
            <a:off x="241300" y="383633"/>
            <a:ext cx="67818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Arial" panose="020B0604020202020204" pitchFamily="34" charset="0"/>
                <a:ea typeface="Microsoft JhengHei UI" panose="020B0604030504040204" pitchFamily="34" charset="-120"/>
              </a:rPr>
              <a:t>E-R</a:t>
            </a:r>
            <a:r>
              <a:rPr lang="zh-CN" altLang="en-US" sz="2800" b="1" u="dbl" spc="-5" dirty="0">
                <a:solidFill>
                  <a:srgbClr val="000000"/>
                </a:solidFill>
                <a:latin typeface="Arial" panose="020B0604020202020204" pitchFamily="34" charset="0"/>
                <a:ea typeface="Microsoft JhengHei UI" panose="020B0604030504040204" pitchFamily="34" charset="-120"/>
              </a:rPr>
              <a:t>模型</a:t>
            </a:r>
            <a:r>
              <a:rPr lang="en-US" altLang="zh-CN" sz="2800" b="1" u="dbl" spc="-5" dirty="0">
                <a:solidFill>
                  <a:srgbClr val="000000"/>
                </a:solidFill>
                <a:latin typeface="Arial" panose="020B0604020202020204" pitchFamily="34" charset="0"/>
                <a:ea typeface="Microsoft JhengHei UI" panose="020B0604030504040204" pitchFamily="34" charset="-120"/>
              </a:rPr>
              <a:t>—</a:t>
            </a:r>
            <a:r>
              <a:rPr lang="zh-CN" altLang="en-US" sz="2800" b="1" u="dbl" spc="-5" dirty="0">
                <a:solidFill>
                  <a:srgbClr val="000000"/>
                </a:solidFill>
                <a:latin typeface="Arial" panose="020B0604020202020204" pitchFamily="34" charset="0"/>
                <a:ea typeface="Microsoft JhengHei UI" panose="020B0604030504040204" pitchFamily="34" charset="-120"/>
              </a:rPr>
              <a:t>建模案例讲解</a:t>
            </a:r>
            <a:r>
              <a:rPr lang="zh-CN" altLang="en-US" sz="2400" b="1" u="dbl" spc="-5" dirty="0">
                <a:solidFill>
                  <a:srgbClr val="000000"/>
                </a:solidFill>
                <a:latin typeface="Arial" panose="020B0604020202020204" pitchFamily="34" charset="0"/>
                <a:ea typeface="Microsoft JhengHei UI" panose="020B0604030504040204" pitchFamily="34" charset="-120"/>
              </a:rPr>
              <a:t>（</a:t>
            </a:r>
            <a:r>
              <a:rPr lang="en-US" altLang="zh-CN" sz="2400" b="1" u="dbl" spc="-5" dirty="0">
                <a:solidFill>
                  <a:srgbClr val="000000"/>
                </a:solidFill>
                <a:latin typeface="Arial" panose="020B0604020202020204" pitchFamily="34" charset="0"/>
                <a:ea typeface="Microsoft JhengHei UI" panose="020B0604030504040204" pitchFamily="34" charset="-120"/>
              </a:rPr>
              <a:t>Chen</a:t>
            </a:r>
            <a:r>
              <a:rPr lang="zh-CN" altLang="en-US" sz="2400" b="1" u="dbl" spc="-5" dirty="0">
                <a:solidFill>
                  <a:srgbClr val="000000"/>
                </a:solidFill>
                <a:latin typeface="Arial" panose="020B0604020202020204" pitchFamily="34" charset="0"/>
                <a:ea typeface="Microsoft JhengHei UI" panose="020B0604030504040204" pitchFamily="34" charset="-120"/>
              </a:rPr>
              <a:t>方法）</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P spid="75" grpId="0" animBg="1"/>
      <p:bldP spid="76" grpId="0"/>
      <p:bldP spid="77" grpId="0" animBg="1"/>
      <p:bldP spid="78" grpId="0" animBg="1"/>
      <p:bldP spid="79" grpId="0" animBg="1"/>
      <p:bldP spid="8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503817" y="3206495"/>
            <a:ext cx="976630" cy="307777"/>
          </a:xfrm>
          <a:prstGeom prst="rect">
            <a:avLst/>
          </a:prstGeom>
          <a:solidFill>
            <a:srgbClr val="FFCC99"/>
          </a:solidFill>
          <a:ln w="9525">
            <a:solidFill>
              <a:srgbClr val="000000"/>
            </a:solidFill>
          </a:ln>
        </p:spPr>
        <p:txBody>
          <a:bodyPr vert="horz" wrap="square" lIns="0" tIns="0" rIns="0" bIns="0" rtlCol="0">
            <a:spAutoFit/>
          </a:bodyPr>
          <a:lstStyle/>
          <a:p>
            <a:pPr marL="113664">
              <a:lnSpc>
                <a:spcPct val="100000"/>
              </a:lnSpc>
            </a:pPr>
            <a:r>
              <a:rPr sz="2000" b="1" spc="-5" dirty="0">
                <a:latin typeface="Arial" panose="020B0604020202020204" pitchFamily="34" charset="0"/>
                <a:ea typeface="Microsoft JhengHei UI" panose="020B0604030504040204" pitchFamily="34" charset="-120"/>
                <a:cs typeface="微软雅黑"/>
              </a:rPr>
              <a:t>供应商</a:t>
            </a:r>
            <a:endParaRPr sz="2000">
              <a:latin typeface="Arial" panose="020B0604020202020204" pitchFamily="34" charset="0"/>
              <a:ea typeface="Microsoft JhengHei UI" panose="020B0604030504040204" pitchFamily="34" charset="-120"/>
              <a:cs typeface="微软雅黑"/>
            </a:endParaRPr>
          </a:p>
        </p:txBody>
      </p:sp>
      <p:sp>
        <p:nvSpPr>
          <p:cNvPr id="4" name="object 4"/>
          <p:cNvSpPr/>
          <p:nvPr/>
        </p:nvSpPr>
        <p:spPr>
          <a:xfrm>
            <a:off x="4715141" y="5227320"/>
            <a:ext cx="976630" cy="533400"/>
          </a:xfrm>
          <a:custGeom>
            <a:avLst/>
            <a:gdLst/>
            <a:ahLst/>
            <a:cxnLst/>
            <a:rect l="l" t="t" r="r" b="b"/>
            <a:pathLst>
              <a:path w="976629" h="533400">
                <a:moveTo>
                  <a:pt x="0" y="0"/>
                </a:moveTo>
                <a:lnTo>
                  <a:pt x="0" y="533400"/>
                </a:lnTo>
                <a:lnTo>
                  <a:pt x="976122" y="533400"/>
                </a:lnTo>
                <a:lnTo>
                  <a:pt x="976122" y="0"/>
                </a:lnTo>
                <a:lnTo>
                  <a:pt x="0" y="0"/>
                </a:lnTo>
                <a:close/>
              </a:path>
            </a:pathLst>
          </a:custGeom>
          <a:solidFill>
            <a:srgbClr val="FFCC99"/>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 name="object 5"/>
          <p:cNvSpPr/>
          <p:nvPr/>
        </p:nvSpPr>
        <p:spPr>
          <a:xfrm>
            <a:off x="4715141" y="5227320"/>
            <a:ext cx="976630" cy="533400"/>
          </a:xfrm>
          <a:custGeom>
            <a:avLst/>
            <a:gdLst/>
            <a:ahLst/>
            <a:cxnLst/>
            <a:rect l="l" t="t" r="r" b="b"/>
            <a:pathLst>
              <a:path w="976629" h="533400">
                <a:moveTo>
                  <a:pt x="0" y="0"/>
                </a:moveTo>
                <a:lnTo>
                  <a:pt x="0" y="533400"/>
                </a:lnTo>
                <a:lnTo>
                  <a:pt x="976122" y="533400"/>
                </a:lnTo>
                <a:lnTo>
                  <a:pt x="976122" y="0"/>
                </a:lnTo>
                <a:lnTo>
                  <a:pt x="0"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 name="object 6"/>
          <p:cNvSpPr txBox="1"/>
          <p:nvPr/>
        </p:nvSpPr>
        <p:spPr>
          <a:xfrm>
            <a:off x="4916557" y="5384571"/>
            <a:ext cx="533400" cy="307777"/>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零件</a:t>
            </a:r>
            <a:endParaRPr sz="2000">
              <a:latin typeface="Arial" panose="020B0604020202020204" pitchFamily="34" charset="0"/>
              <a:ea typeface="Microsoft JhengHei UI" panose="020B0604030504040204" pitchFamily="34" charset="-120"/>
              <a:cs typeface="微软雅黑"/>
            </a:endParaRPr>
          </a:p>
        </p:txBody>
      </p:sp>
      <p:sp>
        <p:nvSpPr>
          <p:cNvPr id="7" name="object 7"/>
          <p:cNvSpPr/>
          <p:nvPr/>
        </p:nvSpPr>
        <p:spPr>
          <a:xfrm>
            <a:off x="1620659" y="5227320"/>
            <a:ext cx="977265" cy="533400"/>
          </a:xfrm>
          <a:custGeom>
            <a:avLst/>
            <a:gdLst/>
            <a:ahLst/>
            <a:cxnLst/>
            <a:rect l="l" t="t" r="r" b="b"/>
            <a:pathLst>
              <a:path w="977264" h="533400">
                <a:moveTo>
                  <a:pt x="0" y="0"/>
                </a:moveTo>
                <a:lnTo>
                  <a:pt x="0" y="533400"/>
                </a:lnTo>
                <a:lnTo>
                  <a:pt x="976884" y="533400"/>
                </a:lnTo>
                <a:lnTo>
                  <a:pt x="976884" y="0"/>
                </a:lnTo>
                <a:lnTo>
                  <a:pt x="0" y="0"/>
                </a:lnTo>
                <a:close/>
              </a:path>
            </a:pathLst>
          </a:custGeom>
          <a:solidFill>
            <a:srgbClr val="FFCC99"/>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8" name="object 8"/>
          <p:cNvSpPr/>
          <p:nvPr/>
        </p:nvSpPr>
        <p:spPr>
          <a:xfrm>
            <a:off x="1620659" y="5227320"/>
            <a:ext cx="977265" cy="533400"/>
          </a:xfrm>
          <a:custGeom>
            <a:avLst/>
            <a:gdLst/>
            <a:ahLst/>
            <a:cxnLst/>
            <a:rect l="l" t="t" r="r" b="b"/>
            <a:pathLst>
              <a:path w="977264" h="533400">
                <a:moveTo>
                  <a:pt x="0" y="0"/>
                </a:moveTo>
                <a:lnTo>
                  <a:pt x="0" y="533400"/>
                </a:lnTo>
                <a:lnTo>
                  <a:pt x="976884" y="533400"/>
                </a:lnTo>
                <a:lnTo>
                  <a:pt x="976884" y="0"/>
                </a:lnTo>
                <a:lnTo>
                  <a:pt x="0"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9" name="object 9"/>
          <p:cNvSpPr txBox="1"/>
          <p:nvPr/>
        </p:nvSpPr>
        <p:spPr>
          <a:xfrm>
            <a:off x="1822837" y="5384571"/>
            <a:ext cx="533400" cy="307777"/>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项目</a:t>
            </a:r>
            <a:endParaRPr sz="2000">
              <a:latin typeface="Arial" panose="020B0604020202020204" pitchFamily="34" charset="0"/>
              <a:ea typeface="Microsoft JhengHei UI" panose="020B0604030504040204" pitchFamily="34" charset="-120"/>
              <a:cs typeface="微软雅黑"/>
            </a:endParaRPr>
          </a:p>
        </p:txBody>
      </p:sp>
      <p:sp>
        <p:nvSpPr>
          <p:cNvPr id="10" name="object 10"/>
          <p:cNvSpPr txBox="1"/>
          <p:nvPr/>
        </p:nvSpPr>
        <p:spPr>
          <a:xfrm>
            <a:off x="4713617" y="3206495"/>
            <a:ext cx="976630" cy="307777"/>
          </a:xfrm>
          <a:prstGeom prst="rect">
            <a:avLst/>
          </a:prstGeom>
          <a:solidFill>
            <a:srgbClr val="FFCC99"/>
          </a:solidFill>
          <a:ln w="9525">
            <a:solidFill>
              <a:srgbClr val="000000"/>
            </a:solidFill>
          </a:ln>
        </p:spPr>
        <p:txBody>
          <a:bodyPr vert="horz" wrap="square" lIns="0" tIns="0" rIns="0" bIns="0" rtlCol="0">
            <a:spAutoFit/>
          </a:bodyPr>
          <a:lstStyle/>
          <a:p>
            <a:pPr marL="208915">
              <a:lnSpc>
                <a:spcPct val="100000"/>
              </a:lnSpc>
            </a:pPr>
            <a:r>
              <a:rPr sz="2000" b="1" spc="-5" dirty="0">
                <a:latin typeface="Arial" panose="020B0604020202020204" pitchFamily="34" charset="0"/>
                <a:ea typeface="Microsoft JhengHei UI" panose="020B0604030504040204" pitchFamily="34" charset="-120"/>
                <a:cs typeface="微软雅黑"/>
              </a:rPr>
              <a:t>仓库</a:t>
            </a:r>
            <a:endParaRPr sz="2000">
              <a:latin typeface="Arial" panose="020B0604020202020204" pitchFamily="34" charset="0"/>
              <a:ea typeface="Microsoft JhengHei UI" panose="020B0604030504040204" pitchFamily="34" charset="-120"/>
              <a:cs typeface="微软雅黑"/>
            </a:endParaRPr>
          </a:p>
        </p:txBody>
      </p:sp>
      <p:sp>
        <p:nvSpPr>
          <p:cNvPr id="11" name="object 11"/>
          <p:cNvSpPr txBox="1"/>
          <p:nvPr/>
        </p:nvSpPr>
        <p:spPr>
          <a:xfrm>
            <a:off x="7773796" y="3206495"/>
            <a:ext cx="977265" cy="307777"/>
          </a:xfrm>
          <a:prstGeom prst="rect">
            <a:avLst/>
          </a:prstGeom>
          <a:solidFill>
            <a:srgbClr val="FFCC99"/>
          </a:solidFill>
          <a:ln w="9525">
            <a:solidFill>
              <a:srgbClr val="000000"/>
            </a:solidFill>
          </a:ln>
        </p:spPr>
        <p:txBody>
          <a:bodyPr vert="horz" wrap="square" lIns="0" tIns="0" rIns="0" bIns="0" rtlCol="0">
            <a:spAutoFit/>
          </a:bodyPr>
          <a:lstStyle/>
          <a:p>
            <a:pPr marL="209550">
              <a:lnSpc>
                <a:spcPct val="100000"/>
              </a:lnSpc>
            </a:pPr>
            <a:r>
              <a:rPr sz="2000" b="1" spc="-5" dirty="0">
                <a:latin typeface="Arial" panose="020B0604020202020204" pitchFamily="34" charset="0"/>
                <a:ea typeface="Microsoft JhengHei UI" panose="020B0604030504040204" pitchFamily="34" charset="-120"/>
                <a:cs typeface="微软雅黑"/>
              </a:rPr>
              <a:t>职工</a:t>
            </a:r>
            <a:endParaRPr sz="2000">
              <a:latin typeface="Arial" panose="020B0604020202020204" pitchFamily="34" charset="0"/>
              <a:ea typeface="Microsoft JhengHei UI" panose="020B0604030504040204" pitchFamily="34" charset="-120"/>
              <a:cs typeface="微软雅黑"/>
            </a:endParaRPr>
          </a:p>
        </p:txBody>
      </p:sp>
      <p:sp>
        <p:nvSpPr>
          <p:cNvPr id="12" name="object 12"/>
          <p:cNvSpPr/>
          <p:nvPr/>
        </p:nvSpPr>
        <p:spPr>
          <a:xfrm>
            <a:off x="1736483" y="1965198"/>
            <a:ext cx="951230" cy="487045"/>
          </a:xfrm>
          <a:custGeom>
            <a:avLst/>
            <a:gdLst/>
            <a:ahLst/>
            <a:cxnLst/>
            <a:rect l="l" t="t" r="r" b="b"/>
            <a:pathLst>
              <a:path w="951230" h="487044">
                <a:moveTo>
                  <a:pt x="475488" y="0"/>
                </a:moveTo>
                <a:lnTo>
                  <a:pt x="436555" y="806"/>
                </a:lnTo>
                <a:lnTo>
                  <a:pt x="398477" y="3185"/>
                </a:lnTo>
                <a:lnTo>
                  <a:pt x="325380" y="12411"/>
                </a:lnTo>
                <a:lnTo>
                  <a:pt x="257184" y="27178"/>
                </a:lnTo>
                <a:lnTo>
                  <a:pt x="194876" y="46987"/>
                </a:lnTo>
                <a:lnTo>
                  <a:pt x="139445" y="71342"/>
                </a:lnTo>
                <a:lnTo>
                  <a:pt x="91878" y="99742"/>
                </a:lnTo>
                <a:lnTo>
                  <a:pt x="53163" y="131691"/>
                </a:lnTo>
                <a:lnTo>
                  <a:pt x="24286" y="166689"/>
                </a:lnTo>
                <a:lnTo>
                  <a:pt x="6236" y="204238"/>
                </a:lnTo>
                <a:lnTo>
                  <a:pt x="0" y="243840"/>
                </a:lnTo>
                <a:lnTo>
                  <a:pt x="1579" y="263757"/>
                </a:lnTo>
                <a:lnTo>
                  <a:pt x="13846" y="302210"/>
                </a:lnTo>
                <a:lnTo>
                  <a:pt x="37433" y="338399"/>
                </a:lnTo>
                <a:lnTo>
                  <a:pt x="71352" y="371822"/>
                </a:lnTo>
                <a:lnTo>
                  <a:pt x="114617" y="401976"/>
                </a:lnTo>
                <a:lnTo>
                  <a:pt x="166240" y="428359"/>
                </a:lnTo>
                <a:lnTo>
                  <a:pt x="225232" y="450466"/>
                </a:lnTo>
                <a:lnTo>
                  <a:pt x="290607" y="467796"/>
                </a:lnTo>
                <a:lnTo>
                  <a:pt x="361377" y="479845"/>
                </a:lnTo>
                <a:lnTo>
                  <a:pt x="436555" y="486111"/>
                </a:lnTo>
                <a:lnTo>
                  <a:pt x="475488" y="486918"/>
                </a:lnTo>
                <a:lnTo>
                  <a:pt x="514524" y="486111"/>
                </a:lnTo>
                <a:lnTo>
                  <a:pt x="552683" y="483732"/>
                </a:lnTo>
                <a:lnTo>
                  <a:pt x="625888" y="474512"/>
                </a:lnTo>
                <a:lnTo>
                  <a:pt x="694127" y="459760"/>
                </a:lnTo>
                <a:lnTo>
                  <a:pt x="756428" y="439978"/>
                </a:lnTo>
                <a:lnTo>
                  <a:pt x="811815" y="415671"/>
                </a:lnTo>
                <a:lnTo>
                  <a:pt x="859316" y="387339"/>
                </a:lnTo>
                <a:lnTo>
                  <a:pt x="897956" y="355488"/>
                </a:lnTo>
                <a:lnTo>
                  <a:pt x="926762" y="320619"/>
                </a:lnTo>
                <a:lnTo>
                  <a:pt x="944760" y="283235"/>
                </a:lnTo>
                <a:lnTo>
                  <a:pt x="950976" y="243839"/>
                </a:lnTo>
                <a:lnTo>
                  <a:pt x="949401" y="223813"/>
                </a:lnTo>
                <a:lnTo>
                  <a:pt x="937173" y="185175"/>
                </a:lnTo>
                <a:lnTo>
                  <a:pt x="913649" y="148840"/>
                </a:lnTo>
                <a:lnTo>
                  <a:pt x="879805" y="115304"/>
                </a:lnTo>
                <a:lnTo>
                  <a:pt x="836612" y="85067"/>
                </a:lnTo>
                <a:lnTo>
                  <a:pt x="785046" y="58628"/>
                </a:lnTo>
                <a:lnTo>
                  <a:pt x="726081" y="36483"/>
                </a:lnTo>
                <a:lnTo>
                  <a:pt x="660689" y="19133"/>
                </a:lnTo>
                <a:lnTo>
                  <a:pt x="589846" y="7074"/>
                </a:lnTo>
                <a:lnTo>
                  <a:pt x="514524" y="806"/>
                </a:lnTo>
                <a:lnTo>
                  <a:pt x="475488"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3" name="object 13"/>
          <p:cNvSpPr txBox="1"/>
          <p:nvPr/>
        </p:nvSpPr>
        <p:spPr>
          <a:xfrm>
            <a:off x="1922659" y="2111911"/>
            <a:ext cx="591185" cy="215444"/>
          </a:xfrm>
          <a:prstGeom prst="rect">
            <a:avLst/>
          </a:prstGeom>
        </p:spPr>
        <p:txBody>
          <a:bodyPr vert="horz" wrap="square" lIns="0" tIns="0" rIns="0" bIns="0" rtlCol="0">
            <a:spAutoFit/>
          </a:bodyPr>
          <a:lstStyle/>
          <a:p>
            <a:pPr marL="12700">
              <a:lnSpc>
                <a:spcPct val="100000"/>
              </a:lnSpc>
              <a:tabLst>
                <a:tab pos="400050" algn="l"/>
              </a:tabLst>
            </a:pPr>
            <a:r>
              <a:rPr sz="1400" b="1" spc="-5" dirty="0">
                <a:latin typeface="Arial" panose="020B0604020202020204" pitchFamily="34" charset="0"/>
                <a:ea typeface="Microsoft JhengHei UI" panose="020B0604030504040204" pitchFamily="34" charset="-120"/>
                <a:cs typeface="微软雅黑"/>
              </a:rPr>
              <a:t>姓	名</a:t>
            </a:r>
            <a:endParaRPr sz="1400">
              <a:latin typeface="Arial" panose="020B0604020202020204" pitchFamily="34" charset="0"/>
              <a:ea typeface="Microsoft JhengHei UI" panose="020B0604030504040204" pitchFamily="34" charset="-120"/>
              <a:cs typeface="微软雅黑"/>
            </a:endParaRPr>
          </a:p>
        </p:txBody>
      </p:sp>
      <p:sp>
        <p:nvSpPr>
          <p:cNvPr id="14" name="object 14"/>
          <p:cNvSpPr/>
          <p:nvPr/>
        </p:nvSpPr>
        <p:spPr>
          <a:xfrm>
            <a:off x="2341511" y="2462022"/>
            <a:ext cx="951230" cy="487045"/>
          </a:xfrm>
          <a:custGeom>
            <a:avLst/>
            <a:gdLst/>
            <a:ahLst/>
            <a:cxnLst/>
            <a:rect l="l" t="t" r="r" b="b"/>
            <a:pathLst>
              <a:path w="951229" h="487044">
                <a:moveTo>
                  <a:pt x="475488" y="0"/>
                </a:moveTo>
                <a:lnTo>
                  <a:pt x="436555" y="806"/>
                </a:lnTo>
                <a:lnTo>
                  <a:pt x="398477" y="3185"/>
                </a:lnTo>
                <a:lnTo>
                  <a:pt x="325380" y="12411"/>
                </a:lnTo>
                <a:lnTo>
                  <a:pt x="257184" y="27178"/>
                </a:lnTo>
                <a:lnTo>
                  <a:pt x="194876" y="46987"/>
                </a:lnTo>
                <a:lnTo>
                  <a:pt x="139445" y="71342"/>
                </a:lnTo>
                <a:lnTo>
                  <a:pt x="91878" y="99742"/>
                </a:lnTo>
                <a:lnTo>
                  <a:pt x="53163" y="131691"/>
                </a:lnTo>
                <a:lnTo>
                  <a:pt x="24286" y="166689"/>
                </a:lnTo>
                <a:lnTo>
                  <a:pt x="6236" y="204238"/>
                </a:lnTo>
                <a:lnTo>
                  <a:pt x="0" y="243840"/>
                </a:lnTo>
                <a:lnTo>
                  <a:pt x="1579" y="263757"/>
                </a:lnTo>
                <a:lnTo>
                  <a:pt x="13846" y="302210"/>
                </a:lnTo>
                <a:lnTo>
                  <a:pt x="37433" y="338399"/>
                </a:lnTo>
                <a:lnTo>
                  <a:pt x="71352" y="371822"/>
                </a:lnTo>
                <a:lnTo>
                  <a:pt x="114617" y="401976"/>
                </a:lnTo>
                <a:lnTo>
                  <a:pt x="166240" y="428359"/>
                </a:lnTo>
                <a:lnTo>
                  <a:pt x="225232" y="450466"/>
                </a:lnTo>
                <a:lnTo>
                  <a:pt x="290607" y="467796"/>
                </a:lnTo>
                <a:lnTo>
                  <a:pt x="361377" y="479845"/>
                </a:lnTo>
                <a:lnTo>
                  <a:pt x="436555" y="486111"/>
                </a:lnTo>
                <a:lnTo>
                  <a:pt x="475488" y="486918"/>
                </a:lnTo>
                <a:lnTo>
                  <a:pt x="514524" y="486111"/>
                </a:lnTo>
                <a:lnTo>
                  <a:pt x="552683" y="483732"/>
                </a:lnTo>
                <a:lnTo>
                  <a:pt x="625888" y="474512"/>
                </a:lnTo>
                <a:lnTo>
                  <a:pt x="694127" y="459760"/>
                </a:lnTo>
                <a:lnTo>
                  <a:pt x="756428" y="439978"/>
                </a:lnTo>
                <a:lnTo>
                  <a:pt x="811815" y="415671"/>
                </a:lnTo>
                <a:lnTo>
                  <a:pt x="859316" y="387339"/>
                </a:lnTo>
                <a:lnTo>
                  <a:pt x="897956" y="355488"/>
                </a:lnTo>
                <a:lnTo>
                  <a:pt x="926762" y="320619"/>
                </a:lnTo>
                <a:lnTo>
                  <a:pt x="944760" y="283235"/>
                </a:lnTo>
                <a:lnTo>
                  <a:pt x="950976" y="243839"/>
                </a:lnTo>
                <a:lnTo>
                  <a:pt x="949401" y="223813"/>
                </a:lnTo>
                <a:lnTo>
                  <a:pt x="937173" y="185175"/>
                </a:lnTo>
                <a:lnTo>
                  <a:pt x="913649" y="148840"/>
                </a:lnTo>
                <a:lnTo>
                  <a:pt x="879805" y="115304"/>
                </a:lnTo>
                <a:lnTo>
                  <a:pt x="836612" y="85067"/>
                </a:lnTo>
                <a:lnTo>
                  <a:pt x="785046" y="58628"/>
                </a:lnTo>
                <a:lnTo>
                  <a:pt x="726081" y="36483"/>
                </a:lnTo>
                <a:lnTo>
                  <a:pt x="660689" y="19133"/>
                </a:lnTo>
                <a:lnTo>
                  <a:pt x="589846" y="7074"/>
                </a:lnTo>
                <a:lnTo>
                  <a:pt x="514524" y="806"/>
                </a:lnTo>
                <a:lnTo>
                  <a:pt x="475488"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5" name="object 15"/>
          <p:cNvSpPr txBox="1"/>
          <p:nvPr/>
        </p:nvSpPr>
        <p:spPr>
          <a:xfrm>
            <a:off x="2527687" y="2608735"/>
            <a:ext cx="643890" cy="215444"/>
          </a:xfrm>
          <a:prstGeom prst="rect">
            <a:avLst/>
          </a:prstGeom>
        </p:spPr>
        <p:txBody>
          <a:bodyPr vert="horz" wrap="square" lIns="0" tIns="0" rIns="0" bIns="0" rtlCol="0">
            <a:spAutoFit/>
          </a:bodyPr>
          <a:lstStyle/>
          <a:p>
            <a:pPr marL="12700">
              <a:lnSpc>
                <a:spcPct val="100000"/>
              </a:lnSpc>
              <a:tabLst>
                <a:tab pos="452755" algn="l"/>
              </a:tabLst>
            </a:pPr>
            <a:r>
              <a:rPr sz="1400" b="1" spc="-5" dirty="0">
                <a:latin typeface="Arial" panose="020B0604020202020204" pitchFamily="34" charset="0"/>
                <a:ea typeface="Microsoft JhengHei UI" panose="020B0604030504040204" pitchFamily="34" charset="-120"/>
                <a:cs typeface="微软雅黑"/>
              </a:rPr>
              <a:t>地	址</a:t>
            </a:r>
            <a:endParaRPr sz="1400">
              <a:latin typeface="Arial" panose="020B0604020202020204" pitchFamily="34" charset="0"/>
              <a:ea typeface="Microsoft JhengHei UI" panose="020B0604030504040204" pitchFamily="34" charset="-120"/>
              <a:cs typeface="微软雅黑"/>
            </a:endParaRPr>
          </a:p>
        </p:txBody>
      </p:sp>
      <p:sp>
        <p:nvSpPr>
          <p:cNvPr id="16" name="object 16"/>
          <p:cNvSpPr/>
          <p:nvPr/>
        </p:nvSpPr>
        <p:spPr>
          <a:xfrm>
            <a:off x="3443363" y="2462022"/>
            <a:ext cx="951230" cy="487045"/>
          </a:xfrm>
          <a:custGeom>
            <a:avLst/>
            <a:gdLst/>
            <a:ahLst/>
            <a:cxnLst/>
            <a:rect l="l" t="t" r="r" b="b"/>
            <a:pathLst>
              <a:path w="951229" h="487044">
                <a:moveTo>
                  <a:pt x="475488" y="0"/>
                </a:moveTo>
                <a:lnTo>
                  <a:pt x="436451" y="806"/>
                </a:lnTo>
                <a:lnTo>
                  <a:pt x="398292" y="3185"/>
                </a:lnTo>
                <a:lnTo>
                  <a:pt x="325087" y="12411"/>
                </a:lnTo>
                <a:lnTo>
                  <a:pt x="256848" y="27178"/>
                </a:lnTo>
                <a:lnTo>
                  <a:pt x="194547" y="46987"/>
                </a:lnTo>
                <a:lnTo>
                  <a:pt x="139160" y="71342"/>
                </a:lnTo>
                <a:lnTo>
                  <a:pt x="91659" y="99742"/>
                </a:lnTo>
                <a:lnTo>
                  <a:pt x="53019" y="131691"/>
                </a:lnTo>
                <a:lnTo>
                  <a:pt x="24213" y="166689"/>
                </a:lnTo>
                <a:lnTo>
                  <a:pt x="6215" y="204238"/>
                </a:lnTo>
                <a:lnTo>
                  <a:pt x="0" y="243840"/>
                </a:lnTo>
                <a:lnTo>
                  <a:pt x="1574" y="263757"/>
                </a:lnTo>
                <a:lnTo>
                  <a:pt x="13802" y="302210"/>
                </a:lnTo>
                <a:lnTo>
                  <a:pt x="37326" y="338399"/>
                </a:lnTo>
                <a:lnTo>
                  <a:pt x="71170" y="371822"/>
                </a:lnTo>
                <a:lnTo>
                  <a:pt x="114363" y="401976"/>
                </a:lnTo>
                <a:lnTo>
                  <a:pt x="165929" y="428359"/>
                </a:lnTo>
                <a:lnTo>
                  <a:pt x="224894" y="450466"/>
                </a:lnTo>
                <a:lnTo>
                  <a:pt x="290286" y="467796"/>
                </a:lnTo>
                <a:lnTo>
                  <a:pt x="361129" y="479845"/>
                </a:lnTo>
                <a:lnTo>
                  <a:pt x="436451" y="486111"/>
                </a:lnTo>
                <a:lnTo>
                  <a:pt x="475488" y="486918"/>
                </a:lnTo>
                <a:lnTo>
                  <a:pt x="514524" y="486111"/>
                </a:lnTo>
                <a:lnTo>
                  <a:pt x="552683" y="483732"/>
                </a:lnTo>
                <a:lnTo>
                  <a:pt x="625888" y="474512"/>
                </a:lnTo>
                <a:lnTo>
                  <a:pt x="694127" y="459760"/>
                </a:lnTo>
                <a:lnTo>
                  <a:pt x="756428" y="439978"/>
                </a:lnTo>
                <a:lnTo>
                  <a:pt x="811815" y="415671"/>
                </a:lnTo>
                <a:lnTo>
                  <a:pt x="859316" y="387339"/>
                </a:lnTo>
                <a:lnTo>
                  <a:pt x="897956" y="355488"/>
                </a:lnTo>
                <a:lnTo>
                  <a:pt x="926762" y="320619"/>
                </a:lnTo>
                <a:lnTo>
                  <a:pt x="944760" y="283235"/>
                </a:lnTo>
                <a:lnTo>
                  <a:pt x="950976" y="243839"/>
                </a:lnTo>
                <a:lnTo>
                  <a:pt x="949401" y="223813"/>
                </a:lnTo>
                <a:lnTo>
                  <a:pt x="937173" y="185175"/>
                </a:lnTo>
                <a:lnTo>
                  <a:pt x="913649" y="148840"/>
                </a:lnTo>
                <a:lnTo>
                  <a:pt x="879805" y="115304"/>
                </a:lnTo>
                <a:lnTo>
                  <a:pt x="836612" y="85067"/>
                </a:lnTo>
                <a:lnTo>
                  <a:pt x="785046" y="58628"/>
                </a:lnTo>
                <a:lnTo>
                  <a:pt x="726081" y="36483"/>
                </a:lnTo>
                <a:lnTo>
                  <a:pt x="660689" y="19133"/>
                </a:lnTo>
                <a:lnTo>
                  <a:pt x="589846" y="7074"/>
                </a:lnTo>
                <a:lnTo>
                  <a:pt x="514524" y="806"/>
                </a:lnTo>
                <a:lnTo>
                  <a:pt x="475488"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7" name="object 17"/>
          <p:cNvSpPr txBox="1"/>
          <p:nvPr/>
        </p:nvSpPr>
        <p:spPr>
          <a:xfrm>
            <a:off x="3629539" y="2608735"/>
            <a:ext cx="591185" cy="215444"/>
          </a:xfrm>
          <a:prstGeom prst="rect">
            <a:avLst/>
          </a:prstGeom>
        </p:spPr>
        <p:txBody>
          <a:bodyPr vert="horz" wrap="square" lIns="0" tIns="0" rIns="0" bIns="0" rtlCol="0">
            <a:spAutoFit/>
          </a:bodyPr>
          <a:lstStyle/>
          <a:p>
            <a:pPr marL="12700">
              <a:lnSpc>
                <a:spcPct val="100000"/>
              </a:lnSpc>
              <a:tabLst>
                <a:tab pos="400050" algn="l"/>
              </a:tabLst>
            </a:pPr>
            <a:r>
              <a:rPr sz="1400" b="1" spc="-5" dirty="0">
                <a:latin typeface="Arial" panose="020B0604020202020204" pitchFamily="34" charset="0"/>
                <a:ea typeface="Microsoft JhengHei UI" panose="020B0604030504040204" pitchFamily="34" charset="-120"/>
                <a:cs typeface="微软雅黑"/>
              </a:rPr>
              <a:t>帐	号</a:t>
            </a:r>
            <a:endParaRPr sz="1400">
              <a:latin typeface="Arial" panose="020B0604020202020204" pitchFamily="34" charset="0"/>
              <a:ea typeface="Microsoft JhengHei UI" panose="020B0604030504040204" pitchFamily="34" charset="-120"/>
              <a:cs typeface="微软雅黑"/>
            </a:endParaRPr>
          </a:p>
        </p:txBody>
      </p:sp>
      <p:sp>
        <p:nvSpPr>
          <p:cNvPr id="18" name="object 18"/>
          <p:cNvSpPr/>
          <p:nvPr/>
        </p:nvSpPr>
        <p:spPr>
          <a:xfrm>
            <a:off x="2968637" y="1965198"/>
            <a:ext cx="951230" cy="487045"/>
          </a:xfrm>
          <a:custGeom>
            <a:avLst/>
            <a:gdLst/>
            <a:ahLst/>
            <a:cxnLst/>
            <a:rect l="l" t="t" r="r" b="b"/>
            <a:pathLst>
              <a:path w="951229" h="487044">
                <a:moveTo>
                  <a:pt x="475488" y="0"/>
                </a:moveTo>
                <a:lnTo>
                  <a:pt x="436451" y="806"/>
                </a:lnTo>
                <a:lnTo>
                  <a:pt x="398292" y="3185"/>
                </a:lnTo>
                <a:lnTo>
                  <a:pt x="325087" y="12411"/>
                </a:lnTo>
                <a:lnTo>
                  <a:pt x="256848" y="27178"/>
                </a:lnTo>
                <a:lnTo>
                  <a:pt x="194547" y="46987"/>
                </a:lnTo>
                <a:lnTo>
                  <a:pt x="139160" y="71342"/>
                </a:lnTo>
                <a:lnTo>
                  <a:pt x="91659" y="99742"/>
                </a:lnTo>
                <a:lnTo>
                  <a:pt x="53019" y="131691"/>
                </a:lnTo>
                <a:lnTo>
                  <a:pt x="24213" y="166689"/>
                </a:lnTo>
                <a:lnTo>
                  <a:pt x="6215" y="204238"/>
                </a:lnTo>
                <a:lnTo>
                  <a:pt x="0" y="243840"/>
                </a:lnTo>
                <a:lnTo>
                  <a:pt x="1574" y="263757"/>
                </a:lnTo>
                <a:lnTo>
                  <a:pt x="13802" y="302210"/>
                </a:lnTo>
                <a:lnTo>
                  <a:pt x="37326" y="338399"/>
                </a:lnTo>
                <a:lnTo>
                  <a:pt x="71170" y="371822"/>
                </a:lnTo>
                <a:lnTo>
                  <a:pt x="114363" y="401976"/>
                </a:lnTo>
                <a:lnTo>
                  <a:pt x="165929" y="428359"/>
                </a:lnTo>
                <a:lnTo>
                  <a:pt x="224894" y="450466"/>
                </a:lnTo>
                <a:lnTo>
                  <a:pt x="290286" y="467796"/>
                </a:lnTo>
                <a:lnTo>
                  <a:pt x="361129" y="479845"/>
                </a:lnTo>
                <a:lnTo>
                  <a:pt x="436451" y="486111"/>
                </a:lnTo>
                <a:lnTo>
                  <a:pt x="475488" y="486918"/>
                </a:lnTo>
                <a:lnTo>
                  <a:pt x="514524" y="486111"/>
                </a:lnTo>
                <a:lnTo>
                  <a:pt x="552683" y="483732"/>
                </a:lnTo>
                <a:lnTo>
                  <a:pt x="625888" y="474512"/>
                </a:lnTo>
                <a:lnTo>
                  <a:pt x="694127" y="459760"/>
                </a:lnTo>
                <a:lnTo>
                  <a:pt x="756428" y="439978"/>
                </a:lnTo>
                <a:lnTo>
                  <a:pt x="811815" y="415671"/>
                </a:lnTo>
                <a:lnTo>
                  <a:pt x="859316" y="387339"/>
                </a:lnTo>
                <a:lnTo>
                  <a:pt x="897956" y="355488"/>
                </a:lnTo>
                <a:lnTo>
                  <a:pt x="926762" y="320619"/>
                </a:lnTo>
                <a:lnTo>
                  <a:pt x="944760" y="283235"/>
                </a:lnTo>
                <a:lnTo>
                  <a:pt x="950976" y="243839"/>
                </a:lnTo>
                <a:lnTo>
                  <a:pt x="949401" y="223813"/>
                </a:lnTo>
                <a:lnTo>
                  <a:pt x="937173" y="185175"/>
                </a:lnTo>
                <a:lnTo>
                  <a:pt x="913649" y="148840"/>
                </a:lnTo>
                <a:lnTo>
                  <a:pt x="879805" y="115304"/>
                </a:lnTo>
                <a:lnTo>
                  <a:pt x="836612" y="85067"/>
                </a:lnTo>
                <a:lnTo>
                  <a:pt x="785046" y="58628"/>
                </a:lnTo>
                <a:lnTo>
                  <a:pt x="726081" y="36483"/>
                </a:lnTo>
                <a:lnTo>
                  <a:pt x="660689" y="19133"/>
                </a:lnTo>
                <a:lnTo>
                  <a:pt x="589846" y="7074"/>
                </a:lnTo>
                <a:lnTo>
                  <a:pt x="514524" y="806"/>
                </a:lnTo>
                <a:lnTo>
                  <a:pt x="475488"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9" name="object 19"/>
          <p:cNvSpPr txBox="1"/>
          <p:nvPr/>
        </p:nvSpPr>
        <p:spPr>
          <a:xfrm>
            <a:off x="3154813" y="2111911"/>
            <a:ext cx="5581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电话号</a:t>
            </a:r>
            <a:endParaRPr sz="1400">
              <a:latin typeface="Arial" panose="020B0604020202020204" pitchFamily="34" charset="0"/>
              <a:ea typeface="Microsoft JhengHei UI" panose="020B0604030504040204" pitchFamily="34" charset="-120"/>
              <a:cs typeface="微软雅黑"/>
            </a:endParaRPr>
          </a:p>
        </p:txBody>
      </p:sp>
      <p:sp>
        <p:nvSpPr>
          <p:cNvPr id="20" name="object 20"/>
          <p:cNvSpPr/>
          <p:nvPr/>
        </p:nvSpPr>
        <p:spPr>
          <a:xfrm>
            <a:off x="1265567" y="2460498"/>
            <a:ext cx="951230" cy="487045"/>
          </a:xfrm>
          <a:custGeom>
            <a:avLst/>
            <a:gdLst/>
            <a:ahLst/>
            <a:cxnLst/>
            <a:rect l="l" t="t" r="r" b="b"/>
            <a:pathLst>
              <a:path w="951230" h="487044">
                <a:moveTo>
                  <a:pt x="475488" y="0"/>
                </a:moveTo>
                <a:lnTo>
                  <a:pt x="436451" y="806"/>
                </a:lnTo>
                <a:lnTo>
                  <a:pt x="398292" y="3185"/>
                </a:lnTo>
                <a:lnTo>
                  <a:pt x="325087" y="12411"/>
                </a:lnTo>
                <a:lnTo>
                  <a:pt x="256848" y="27178"/>
                </a:lnTo>
                <a:lnTo>
                  <a:pt x="194547" y="46987"/>
                </a:lnTo>
                <a:lnTo>
                  <a:pt x="139160" y="71342"/>
                </a:lnTo>
                <a:lnTo>
                  <a:pt x="91659" y="99742"/>
                </a:lnTo>
                <a:lnTo>
                  <a:pt x="53019" y="131691"/>
                </a:lnTo>
                <a:lnTo>
                  <a:pt x="24213" y="166689"/>
                </a:lnTo>
                <a:lnTo>
                  <a:pt x="6215" y="204238"/>
                </a:lnTo>
                <a:lnTo>
                  <a:pt x="0" y="243840"/>
                </a:lnTo>
                <a:lnTo>
                  <a:pt x="1574" y="263757"/>
                </a:lnTo>
                <a:lnTo>
                  <a:pt x="13802" y="302210"/>
                </a:lnTo>
                <a:lnTo>
                  <a:pt x="37326" y="338399"/>
                </a:lnTo>
                <a:lnTo>
                  <a:pt x="71170" y="371822"/>
                </a:lnTo>
                <a:lnTo>
                  <a:pt x="114363" y="401976"/>
                </a:lnTo>
                <a:lnTo>
                  <a:pt x="165929" y="428359"/>
                </a:lnTo>
                <a:lnTo>
                  <a:pt x="224894" y="450466"/>
                </a:lnTo>
                <a:lnTo>
                  <a:pt x="290286" y="467796"/>
                </a:lnTo>
                <a:lnTo>
                  <a:pt x="361129" y="479845"/>
                </a:lnTo>
                <a:lnTo>
                  <a:pt x="436451" y="486111"/>
                </a:lnTo>
                <a:lnTo>
                  <a:pt x="475488" y="486918"/>
                </a:lnTo>
                <a:lnTo>
                  <a:pt x="514420" y="486111"/>
                </a:lnTo>
                <a:lnTo>
                  <a:pt x="552498" y="483732"/>
                </a:lnTo>
                <a:lnTo>
                  <a:pt x="625595" y="474512"/>
                </a:lnTo>
                <a:lnTo>
                  <a:pt x="693791" y="459760"/>
                </a:lnTo>
                <a:lnTo>
                  <a:pt x="756099" y="439978"/>
                </a:lnTo>
                <a:lnTo>
                  <a:pt x="811530" y="415671"/>
                </a:lnTo>
                <a:lnTo>
                  <a:pt x="859097" y="387339"/>
                </a:lnTo>
                <a:lnTo>
                  <a:pt x="897812" y="355488"/>
                </a:lnTo>
                <a:lnTo>
                  <a:pt x="926689" y="320619"/>
                </a:lnTo>
                <a:lnTo>
                  <a:pt x="944739" y="283235"/>
                </a:lnTo>
                <a:lnTo>
                  <a:pt x="950976" y="243839"/>
                </a:lnTo>
                <a:lnTo>
                  <a:pt x="949396" y="223813"/>
                </a:lnTo>
                <a:lnTo>
                  <a:pt x="937129" y="185175"/>
                </a:lnTo>
                <a:lnTo>
                  <a:pt x="913542" y="148840"/>
                </a:lnTo>
                <a:lnTo>
                  <a:pt x="879623" y="115304"/>
                </a:lnTo>
                <a:lnTo>
                  <a:pt x="836358" y="85067"/>
                </a:lnTo>
                <a:lnTo>
                  <a:pt x="784735" y="58628"/>
                </a:lnTo>
                <a:lnTo>
                  <a:pt x="725743" y="36483"/>
                </a:lnTo>
                <a:lnTo>
                  <a:pt x="660368" y="19133"/>
                </a:lnTo>
                <a:lnTo>
                  <a:pt x="589598" y="7074"/>
                </a:lnTo>
                <a:lnTo>
                  <a:pt x="514420" y="806"/>
                </a:lnTo>
                <a:lnTo>
                  <a:pt x="475488"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1" name="object 21"/>
          <p:cNvSpPr txBox="1"/>
          <p:nvPr/>
        </p:nvSpPr>
        <p:spPr>
          <a:xfrm>
            <a:off x="1450981" y="2607211"/>
            <a:ext cx="735965" cy="215444"/>
          </a:xfrm>
          <a:prstGeom prst="rect">
            <a:avLst/>
          </a:prstGeom>
        </p:spPr>
        <p:txBody>
          <a:bodyPr vert="horz" wrap="square" lIns="0" tIns="0" rIns="0" bIns="0" rtlCol="0">
            <a:spAutoFit/>
          </a:bodyPr>
          <a:lstStyle/>
          <a:p>
            <a:pPr marL="12700">
              <a:lnSpc>
                <a:spcPct val="100000"/>
              </a:lnSpc>
            </a:pPr>
            <a:r>
              <a:rPr sz="1400" b="1" u="sng" spc="-5" dirty="0">
                <a:solidFill>
                  <a:srgbClr val="CC0000"/>
                </a:solidFill>
                <a:latin typeface="Arial" panose="020B0604020202020204" pitchFamily="34" charset="0"/>
                <a:ea typeface="Microsoft JhengHei UI" panose="020B0604030504040204" pitchFamily="34" charset="-120"/>
                <a:cs typeface="微软雅黑"/>
              </a:rPr>
              <a:t>供应商号</a:t>
            </a:r>
            <a:endParaRPr sz="1400">
              <a:latin typeface="Arial" panose="020B0604020202020204" pitchFamily="34" charset="0"/>
              <a:ea typeface="Microsoft JhengHei UI" panose="020B0604030504040204" pitchFamily="34" charset="-120"/>
              <a:cs typeface="微软雅黑"/>
            </a:endParaRPr>
          </a:p>
        </p:txBody>
      </p:sp>
      <p:sp>
        <p:nvSpPr>
          <p:cNvPr id="22" name="object 22"/>
          <p:cNvSpPr/>
          <p:nvPr/>
        </p:nvSpPr>
        <p:spPr>
          <a:xfrm>
            <a:off x="1922411" y="2906267"/>
            <a:ext cx="603885" cy="325755"/>
          </a:xfrm>
          <a:custGeom>
            <a:avLst/>
            <a:gdLst/>
            <a:ahLst/>
            <a:cxnLst/>
            <a:rect l="l" t="t" r="r" b="b"/>
            <a:pathLst>
              <a:path w="603885" h="325755">
                <a:moveTo>
                  <a:pt x="0" y="0"/>
                </a:moveTo>
                <a:lnTo>
                  <a:pt x="603504" y="325373"/>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3" name="object 23"/>
          <p:cNvSpPr/>
          <p:nvPr/>
        </p:nvSpPr>
        <p:spPr>
          <a:xfrm>
            <a:off x="2269883" y="2465070"/>
            <a:ext cx="372110" cy="744855"/>
          </a:xfrm>
          <a:custGeom>
            <a:avLst/>
            <a:gdLst/>
            <a:ahLst/>
            <a:cxnLst/>
            <a:rect l="l" t="t" r="r" b="b"/>
            <a:pathLst>
              <a:path w="372110" h="744855">
                <a:moveTo>
                  <a:pt x="0" y="0"/>
                </a:moveTo>
                <a:lnTo>
                  <a:pt x="0" y="419100"/>
                </a:lnTo>
                <a:lnTo>
                  <a:pt x="371856" y="744474"/>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4" name="object 24"/>
          <p:cNvSpPr/>
          <p:nvPr/>
        </p:nvSpPr>
        <p:spPr>
          <a:xfrm>
            <a:off x="2827667" y="2976372"/>
            <a:ext cx="24130" cy="255270"/>
          </a:xfrm>
          <a:custGeom>
            <a:avLst/>
            <a:gdLst/>
            <a:ahLst/>
            <a:cxnLst/>
            <a:rect l="l" t="t" r="r" b="b"/>
            <a:pathLst>
              <a:path w="24130" h="255269">
                <a:moveTo>
                  <a:pt x="0" y="0"/>
                </a:moveTo>
                <a:lnTo>
                  <a:pt x="23622" y="25527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5" name="object 25"/>
          <p:cNvSpPr/>
          <p:nvPr/>
        </p:nvSpPr>
        <p:spPr>
          <a:xfrm>
            <a:off x="3153041" y="2465070"/>
            <a:ext cx="255270" cy="744855"/>
          </a:xfrm>
          <a:custGeom>
            <a:avLst/>
            <a:gdLst/>
            <a:ahLst/>
            <a:cxnLst/>
            <a:rect l="l" t="t" r="r" b="b"/>
            <a:pathLst>
              <a:path w="255270" h="744855">
                <a:moveTo>
                  <a:pt x="255269" y="0"/>
                </a:moveTo>
                <a:lnTo>
                  <a:pt x="255269" y="489204"/>
                </a:lnTo>
                <a:lnTo>
                  <a:pt x="0" y="744474"/>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6" name="object 26"/>
          <p:cNvSpPr/>
          <p:nvPr/>
        </p:nvSpPr>
        <p:spPr>
          <a:xfrm>
            <a:off x="3408311" y="2976372"/>
            <a:ext cx="347980" cy="233679"/>
          </a:xfrm>
          <a:custGeom>
            <a:avLst/>
            <a:gdLst/>
            <a:ahLst/>
            <a:cxnLst/>
            <a:rect l="l" t="t" r="r" b="b"/>
            <a:pathLst>
              <a:path w="347979" h="233680">
                <a:moveTo>
                  <a:pt x="347472" y="0"/>
                </a:moveTo>
                <a:lnTo>
                  <a:pt x="0" y="233172"/>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7" name="object 27"/>
          <p:cNvSpPr/>
          <p:nvPr/>
        </p:nvSpPr>
        <p:spPr>
          <a:xfrm>
            <a:off x="5631065" y="2404872"/>
            <a:ext cx="951230" cy="487045"/>
          </a:xfrm>
          <a:custGeom>
            <a:avLst/>
            <a:gdLst/>
            <a:ahLst/>
            <a:cxnLst/>
            <a:rect l="l" t="t" r="r" b="b"/>
            <a:pathLst>
              <a:path w="951229" h="487044">
                <a:moveTo>
                  <a:pt x="475488" y="0"/>
                </a:moveTo>
                <a:lnTo>
                  <a:pt x="436451" y="806"/>
                </a:lnTo>
                <a:lnTo>
                  <a:pt x="398292" y="3185"/>
                </a:lnTo>
                <a:lnTo>
                  <a:pt x="325087" y="12411"/>
                </a:lnTo>
                <a:lnTo>
                  <a:pt x="256848" y="27178"/>
                </a:lnTo>
                <a:lnTo>
                  <a:pt x="194547" y="46987"/>
                </a:lnTo>
                <a:lnTo>
                  <a:pt x="139160" y="71342"/>
                </a:lnTo>
                <a:lnTo>
                  <a:pt x="91659" y="99742"/>
                </a:lnTo>
                <a:lnTo>
                  <a:pt x="53019" y="131691"/>
                </a:lnTo>
                <a:lnTo>
                  <a:pt x="24213" y="166689"/>
                </a:lnTo>
                <a:lnTo>
                  <a:pt x="6215" y="204238"/>
                </a:lnTo>
                <a:lnTo>
                  <a:pt x="0" y="243840"/>
                </a:lnTo>
                <a:lnTo>
                  <a:pt x="1574" y="263757"/>
                </a:lnTo>
                <a:lnTo>
                  <a:pt x="13802" y="302210"/>
                </a:lnTo>
                <a:lnTo>
                  <a:pt x="37326" y="338399"/>
                </a:lnTo>
                <a:lnTo>
                  <a:pt x="71170" y="371822"/>
                </a:lnTo>
                <a:lnTo>
                  <a:pt x="114363" y="401976"/>
                </a:lnTo>
                <a:lnTo>
                  <a:pt x="165929" y="428359"/>
                </a:lnTo>
                <a:lnTo>
                  <a:pt x="224894" y="450466"/>
                </a:lnTo>
                <a:lnTo>
                  <a:pt x="290286" y="467796"/>
                </a:lnTo>
                <a:lnTo>
                  <a:pt x="361129" y="479845"/>
                </a:lnTo>
                <a:lnTo>
                  <a:pt x="436451" y="486111"/>
                </a:lnTo>
                <a:lnTo>
                  <a:pt x="475488" y="486918"/>
                </a:lnTo>
                <a:lnTo>
                  <a:pt x="514420" y="486111"/>
                </a:lnTo>
                <a:lnTo>
                  <a:pt x="552498" y="483732"/>
                </a:lnTo>
                <a:lnTo>
                  <a:pt x="625595" y="474512"/>
                </a:lnTo>
                <a:lnTo>
                  <a:pt x="693791" y="459760"/>
                </a:lnTo>
                <a:lnTo>
                  <a:pt x="756099" y="439978"/>
                </a:lnTo>
                <a:lnTo>
                  <a:pt x="811530" y="415671"/>
                </a:lnTo>
                <a:lnTo>
                  <a:pt x="859097" y="387339"/>
                </a:lnTo>
                <a:lnTo>
                  <a:pt x="897812" y="355488"/>
                </a:lnTo>
                <a:lnTo>
                  <a:pt x="926689" y="320619"/>
                </a:lnTo>
                <a:lnTo>
                  <a:pt x="944739" y="283235"/>
                </a:lnTo>
                <a:lnTo>
                  <a:pt x="950976" y="243839"/>
                </a:lnTo>
                <a:lnTo>
                  <a:pt x="949396" y="223813"/>
                </a:lnTo>
                <a:lnTo>
                  <a:pt x="937129" y="185175"/>
                </a:lnTo>
                <a:lnTo>
                  <a:pt x="913542" y="148840"/>
                </a:lnTo>
                <a:lnTo>
                  <a:pt x="879623" y="115304"/>
                </a:lnTo>
                <a:lnTo>
                  <a:pt x="836358" y="85067"/>
                </a:lnTo>
                <a:lnTo>
                  <a:pt x="784735" y="58628"/>
                </a:lnTo>
                <a:lnTo>
                  <a:pt x="725743" y="36483"/>
                </a:lnTo>
                <a:lnTo>
                  <a:pt x="660368" y="19133"/>
                </a:lnTo>
                <a:lnTo>
                  <a:pt x="589598" y="7074"/>
                </a:lnTo>
                <a:lnTo>
                  <a:pt x="514420" y="806"/>
                </a:lnTo>
                <a:lnTo>
                  <a:pt x="475488"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8" name="object 28"/>
          <p:cNvSpPr txBox="1"/>
          <p:nvPr/>
        </p:nvSpPr>
        <p:spPr>
          <a:xfrm>
            <a:off x="5816479" y="2551585"/>
            <a:ext cx="5581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电话号</a:t>
            </a:r>
            <a:endParaRPr sz="1400">
              <a:latin typeface="Arial" panose="020B0604020202020204" pitchFamily="34" charset="0"/>
              <a:ea typeface="Microsoft JhengHei UI" panose="020B0604030504040204" pitchFamily="34" charset="-120"/>
              <a:cs typeface="微软雅黑"/>
            </a:endParaRPr>
          </a:p>
        </p:txBody>
      </p:sp>
      <p:sp>
        <p:nvSpPr>
          <p:cNvPr id="29" name="object 29"/>
          <p:cNvSpPr/>
          <p:nvPr/>
        </p:nvSpPr>
        <p:spPr>
          <a:xfrm>
            <a:off x="5061089" y="1872995"/>
            <a:ext cx="951230" cy="487680"/>
          </a:xfrm>
          <a:custGeom>
            <a:avLst/>
            <a:gdLst/>
            <a:ahLst/>
            <a:cxnLst/>
            <a:rect l="l" t="t" r="r" b="b"/>
            <a:pathLst>
              <a:path w="951229" h="487680">
                <a:moveTo>
                  <a:pt x="475488" y="0"/>
                </a:moveTo>
                <a:lnTo>
                  <a:pt x="436451" y="806"/>
                </a:lnTo>
                <a:lnTo>
                  <a:pt x="398292" y="3185"/>
                </a:lnTo>
                <a:lnTo>
                  <a:pt x="325087" y="12411"/>
                </a:lnTo>
                <a:lnTo>
                  <a:pt x="256848" y="27178"/>
                </a:lnTo>
                <a:lnTo>
                  <a:pt x="194547" y="46987"/>
                </a:lnTo>
                <a:lnTo>
                  <a:pt x="139160" y="71342"/>
                </a:lnTo>
                <a:lnTo>
                  <a:pt x="91659" y="99742"/>
                </a:lnTo>
                <a:lnTo>
                  <a:pt x="53019" y="131691"/>
                </a:lnTo>
                <a:lnTo>
                  <a:pt x="24213" y="166689"/>
                </a:lnTo>
                <a:lnTo>
                  <a:pt x="6215" y="204238"/>
                </a:lnTo>
                <a:lnTo>
                  <a:pt x="0" y="243840"/>
                </a:lnTo>
                <a:lnTo>
                  <a:pt x="1574" y="263763"/>
                </a:lnTo>
                <a:lnTo>
                  <a:pt x="13802" y="302256"/>
                </a:lnTo>
                <a:lnTo>
                  <a:pt x="37326" y="338518"/>
                </a:lnTo>
                <a:lnTo>
                  <a:pt x="71170" y="372037"/>
                </a:lnTo>
                <a:lnTo>
                  <a:pt x="114363" y="402300"/>
                </a:lnTo>
                <a:lnTo>
                  <a:pt x="165929" y="428797"/>
                </a:lnTo>
                <a:lnTo>
                  <a:pt x="224894" y="451014"/>
                </a:lnTo>
                <a:lnTo>
                  <a:pt x="290286" y="468439"/>
                </a:lnTo>
                <a:lnTo>
                  <a:pt x="361129" y="480561"/>
                </a:lnTo>
                <a:lnTo>
                  <a:pt x="436451" y="486867"/>
                </a:lnTo>
                <a:lnTo>
                  <a:pt x="475488" y="487680"/>
                </a:lnTo>
                <a:lnTo>
                  <a:pt x="514524" y="486867"/>
                </a:lnTo>
                <a:lnTo>
                  <a:pt x="552683" y="484473"/>
                </a:lnTo>
                <a:lnTo>
                  <a:pt x="625888" y="475195"/>
                </a:lnTo>
                <a:lnTo>
                  <a:pt x="694127" y="460357"/>
                </a:lnTo>
                <a:lnTo>
                  <a:pt x="756428" y="440472"/>
                </a:lnTo>
                <a:lnTo>
                  <a:pt x="811815" y="416052"/>
                </a:lnTo>
                <a:lnTo>
                  <a:pt x="859316" y="387608"/>
                </a:lnTo>
                <a:lnTo>
                  <a:pt x="897956" y="355652"/>
                </a:lnTo>
                <a:lnTo>
                  <a:pt x="926762" y="320698"/>
                </a:lnTo>
                <a:lnTo>
                  <a:pt x="944760" y="283256"/>
                </a:lnTo>
                <a:lnTo>
                  <a:pt x="950976" y="243839"/>
                </a:lnTo>
                <a:lnTo>
                  <a:pt x="949401" y="223813"/>
                </a:lnTo>
                <a:lnTo>
                  <a:pt x="937173" y="185175"/>
                </a:lnTo>
                <a:lnTo>
                  <a:pt x="913649" y="148840"/>
                </a:lnTo>
                <a:lnTo>
                  <a:pt x="879805" y="115304"/>
                </a:lnTo>
                <a:lnTo>
                  <a:pt x="836612" y="85067"/>
                </a:lnTo>
                <a:lnTo>
                  <a:pt x="785046" y="58628"/>
                </a:lnTo>
                <a:lnTo>
                  <a:pt x="726081" y="36483"/>
                </a:lnTo>
                <a:lnTo>
                  <a:pt x="660689" y="19133"/>
                </a:lnTo>
                <a:lnTo>
                  <a:pt x="589846" y="7074"/>
                </a:lnTo>
                <a:lnTo>
                  <a:pt x="514524" y="806"/>
                </a:lnTo>
                <a:lnTo>
                  <a:pt x="475488" y="0"/>
                </a:lnTo>
                <a:close/>
              </a:path>
            </a:pathLst>
          </a:custGeom>
          <a:ln w="9524">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0" name="object 30"/>
          <p:cNvSpPr txBox="1"/>
          <p:nvPr/>
        </p:nvSpPr>
        <p:spPr>
          <a:xfrm>
            <a:off x="5246503" y="2019709"/>
            <a:ext cx="643890" cy="215444"/>
          </a:xfrm>
          <a:prstGeom prst="rect">
            <a:avLst/>
          </a:prstGeom>
        </p:spPr>
        <p:txBody>
          <a:bodyPr vert="horz" wrap="square" lIns="0" tIns="0" rIns="0" bIns="0" rtlCol="0">
            <a:spAutoFit/>
          </a:bodyPr>
          <a:lstStyle/>
          <a:p>
            <a:pPr marL="12700">
              <a:lnSpc>
                <a:spcPct val="100000"/>
              </a:lnSpc>
              <a:tabLst>
                <a:tab pos="452755" algn="l"/>
              </a:tabLst>
            </a:pPr>
            <a:r>
              <a:rPr sz="1400" b="1" spc="-5" dirty="0">
                <a:latin typeface="Arial" panose="020B0604020202020204" pitchFamily="34" charset="0"/>
                <a:ea typeface="Microsoft JhengHei UI" panose="020B0604030504040204" pitchFamily="34" charset="-120"/>
                <a:cs typeface="微软雅黑"/>
              </a:rPr>
              <a:t>面	积</a:t>
            </a:r>
            <a:endParaRPr sz="1400">
              <a:latin typeface="Arial" panose="020B0604020202020204" pitchFamily="34" charset="0"/>
              <a:ea typeface="Microsoft JhengHei UI" panose="020B0604030504040204" pitchFamily="34" charset="-120"/>
              <a:cs typeface="微软雅黑"/>
            </a:endParaRPr>
          </a:p>
        </p:txBody>
      </p:sp>
      <p:sp>
        <p:nvSpPr>
          <p:cNvPr id="31" name="object 31"/>
          <p:cNvSpPr/>
          <p:nvPr/>
        </p:nvSpPr>
        <p:spPr>
          <a:xfrm>
            <a:off x="4554359" y="2403348"/>
            <a:ext cx="951230" cy="487045"/>
          </a:xfrm>
          <a:custGeom>
            <a:avLst/>
            <a:gdLst/>
            <a:ahLst/>
            <a:cxnLst/>
            <a:rect l="l" t="t" r="r" b="b"/>
            <a:pathLst>
              <a:path w="951229" h="487044">
                <a:moveTo>
                  <a:pt x="475488" y="0"/>
                </a:moveTo>
                <a:lnTo>
                  <a:pt x="436555" y="806"/>
                </a:lnTo>
                <a:lnTo>
                  <a:pt x="398477" y="3185"/>
                </a:lnTo>
                <a:lnTo>
                  <a:pt x="325380" y="12411"/>
                </a:lnTo>
                <a:lnTo>
                  <a:pt x="257184" y="27178"/>
                </a:lnTo>
                <a:lnTo>
                  <a:pt x="194876" y="46987"/>
                </a:lnTo>
                <a:lnTo>
                  <a:pt x="139445" y="71342"/>
                </a:lnTo>
                <a:lnTo>
                  <a:pt x="91878" y="99742"/>
                </a:lnTo>
                <a:lnTo>
                  <a:pt x="53163" y="131691"/>
                </a:lnTo>
                <a:lnTo>
                  <a:pt x="24286" y="166689"/>
                </a:lnTo>
                <a:lnTo>
                  <a:pt x="6236" y="204238"/>
                </a:lnTo>
                <a:lnTo>
                  <a:pt x="0" y="243840"/>
                </a:lnTo>
                <a:lnTo>
                  <a:pt x="1579" y="263757"/>
                </a:lnTo>
                <a:lnTo>
                  <a:pt x="13846" y="302210"/>
                </a:lnTo>
                <a:lnTo>
                  <a:pt x="37433" y="338399"/>
                </a:lnTo>
                <a:lnTo>
                  <a:pt x="71352" y="371822"/>
                </a:lnTo>
                <a:lnTo>
                  <a:pt x="114617" y="401976"/>
                </a:lnTo>
                <a:lnTo>
                  <a:pt x="166240" y="428359"/>
                </a:lnTo>
                <a:lnTo>
                  <a:pt x="225232" y="450466"/>
                </a:lnTo>
                <a:lnTo>
                  <a:pt x="290607" y="467796"/>
                </a:lnTo>
                <a:lnTo>
                  <a:pt x="361377" y="479845"/>
                </a:lnTo>
                <a:lnTo>
                  <a:pt x="436555" y="486111"/>
                </a:lnTo>
                <a:lnTo>
                  <a:pt x="475488" y="486918"/>
                </a:lnTo>
                <a:lnTo>
                  <a:pt x="514524" y="486111"/>
                </a:lnTo>
                <a:lnTo>
                  <a:pt x="552683" y="483732"/>
                </a:lnTo>
                <a:lnTo>
                  <a:pt x="625888" y="474512"/>
                </a:lnTo>
                <a:lnTo>
                  <a:pt x="694127" y="459760"/>
                </a:lnTo>
                <a:lnTo>
                  <a:pt x="756428" y="439978"/>
                </a:lnTo>
                <a:lnTo>
                  <a:pt x="811815" y="415671"/>
                </a:lnTo>
                <a:lnTo>
                  <a:pt x="859316" y="387339"/>
                </a:lnTo>
                <a:lnTo>
                  <a:pt x="897956" y="355488"/>
                </a:lnTo>
                <a:lnTo>
                  <a:pt x="926762" y="320619"/>
                </a:lnTo>
                <a:lnTo>
                  <a:pt x="944760" y="283235"/>
                </a:lnTo>
                <a:lnTo>
                  <a:pt x="950976" y="243839"/>
                </a:lnTo>
                <a:lnTo>
                  <a:pt x="949401" y="223813"/>
                </a:lnTo>
                <a:lnTo>
                  <a:pt x="937173" y="185175"/>
                </a:lnTo>
                <a:lnTo>
                  <a:pt x="913649" y="148840"/>
                </a:lnTo>
                <a:lnTo>
                  <a:pt x="879805" y="115304"/>
                </a:lnTo>
                <a:lnTo>
                  <a:pt x="836612" y="85067"/>
                </a:lnTo>
                <a:lnTo>
                  <a:pt x="785046" y="58628"/>
                </a:lnTo>
                <a:lnTo>
                  <a:pt x="726081" y="36483"/>
                </a:lnTo>
                <a:lnTo>
                  <a:pt x="660689" y="19133"/>
                </a:lnTo>
                <a:lnTo>
                  <a:pt x="589846" y="7074"/>
                </a:lnTo>
                <a:lnTo>
                  <a:pt x="514524" y="806"/>
                </a:lnTo>
                <a:lnTo>
                  <a:pt x="475488"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2" name="object 32"/>
          <p:cNvSpPr txBox="1"/>
          <p:nvPr/>
        </p:nvSpPr>
        <p:spPr>
          <a:xfrm>
            <a:off x="4740535" y="2550061"/>
            <a:ext cx="558165" cy="215444"/>
          </a:xfrm>
          <a:prstGeom prst="rect">
            <a:avLst/>
          </a:prstGeom>
        </p:spPr>
        <p:txBody>
          <a:bodyPr vert="horz" wrap="square" lIns="0" tIns="0" rIns="0" bIns="0" rtlCol="0">
            <a:spAutoFit/>
          </a:bodyPr>
          <a:lstStyle/>
          <a:p>
            <a:pPr marL="12700">
              <a:lnSpc>
                <a:spcPct val="100000"/>
              </a:lnSpc>
            </a:pPr>
            <a:r>
              <a:rPr sz="1400" b="1" u="sng" spc="-5" dirty="0">
                <a:solidFill>
                  <a:srgbClr val="CC0000"/>
                </a:solidFill>
                <a:latin typeface="Arial" panose="020B0604020202020204" pitchFamily="34" charset="0"/>
                <a:ea typeface="Microsoft JhengHei UI" panose="020B0604030504040204" pitchFamily="34" charset="-120"/>
                <a:cs typeface="微软雅黑"/>
              </a:rPr>
              <a:t>仓库号</a:t>
            </a:r>
            <a:endParaRPr sz="1400">
              <a:latin typeface="Arial" panose="020B0604020202020204" pitchFamily="34" charset="0"/>
              <a:ea typeface="Microsoft JhengHei UI" panose="020B0604030504040204" pitchFamily="34" charset="-120"/>
              <a:cs typeface="微软雅黑"/>
            </a:endParaRPr>
          </a:p>
        </p:txBody>
      </p:sp>
      <p:sp>
        <p:nvSpPr>
          <p:cNvPr id="33" name="object 33"/>
          <p:cNvSpPr/>
          <p:nvPr/>
        </p:nvSpPr>
        <p:spPr>
          <a:xfrm>
            <a:off x="4987937" y="2906267"/>
            <a:ext cx="32384" cy="325755"/>
          </a:xfrm>
          <a:custGeom>
            <a:avLst/>
            <a:gdLst/>
            <a:ahLst/>
            <a:cxnLst/>
            <a:rect l="l" t="t" r="r" b="b"/>
            <a:pathLst>
              <a:path w="32385" h="325755">
                <a:moveTo>
                  <a:pt x="0" y="0"/>
                </a:moveTo>
                <a:lnTo>
                  <a:pt x="32004" y="325374"/>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4" name="object 34"/>
          <p:cNvSpPr/>
          <p:nvPr/>
        </p:nvSpPr>
        <p:spPr>
          <a:xfrm>
            <a:off x="5405513" y="2860548"/>
            <a:ext cx="489584" cy="349250"/>
          </a:xfrm>
          <a:custGeom>
            <a:avLst/>
            <a:gdLst/>
            <a:ahLst/>
            <a:cxnLst/>
            <a:rect l="l" t="t" r="r" b="b"/>
            <a:pathLst>
              <a:path w="489585" h="349250">
                <a:moveTo>
                  <a:pt x="489203" y="0"/>
                </a:moveTo>
                <a:lnTo>
                  <a:pt x="0" y="348996"/>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5" name="object 35"/>
          <p:cNvSpPr/>
          <p:nvPr/>
        </p:nvSpPr>
        <p:spPr>
          <a:xfrm>
            <a:off x="5172341" y="2349245"/>
            <a:ext cx="400050" cy="860425"/>
          </a:xfrm>
          <a:custGeom>
            <a:avLst/>
            <a:gdLst/>
            <a:ahLst/>
            <a:cxnLst/>
            <a:rect l="l" t="t" r="r" b="b"/>
            <a:pathLst>
              <a:path w="400050" h="860425">
                <a:moveTo>
                  <a:pt x="395477" y="0"/>
                </a:moveTo>
                <a:lnTo>
                  <a:pt x="400049" y="520445"/>
                </a:lnTo>
                <a:lnTo>
                  <a:pt x="0" y="860297"/>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6" name="object 36"/>
          <p:cNvSpPr/>
          <p:nvPr/>
        </p:nvSpPr>
        <p:spPr>
          <a:xfrm>
            <a:off x="8698115" y="2371344"/>
            <a:ext cx="951230" cy="487680"/>
          </a:xfrm>
          <a:custGeom>
            <a:avLst/>
            <a:gdLst/>
            <a:ahLst/>
            <a:cxnLst/>
            <a:rect l="l" t="t" r="r" b="b"/>
            <a:pathLst>
              <a:path w="951229" h="487680">
                <a:moveTo>
                  <a:pt x="475488" y="0"/>
                </a:moveTo>
                <a:lnTo>
                  <a:pt x="436451" y="806"/>
                </a:lnTo>
                <a:lnTo>
                  <a:pt x="398292" y="3185"/>
                </a:lnTo>
                <a:lnTo>
                  <a:pt x="325087" y="12411"/>
                </a:lnTo>
                <a:lnTo>
                  <a:pt x="256848" y="27178"/>
                </a:lnTo>
                <a:lnTo>
                  <a:pt x="194547" y="46987"/>
                </a:lnTo>
                <a:lnTo>
                  <a:pt x="139160" y="71342"/>
                </a:lnTo>
                <a:lnTo>
                  <a:pt x="91659" y="99742"/>
                </a:lnTo>
                <a:lnTo>
                  <a:pt x="53019" y="131691"/>
                </a:lnTo>
                <a:lnTo>
                  <a:pt x="24213" y="166689"/>
                </a:lnTo>
                <a:lnTo>
                  <a:pt x="6215" y="204238"/>
                </a:lnTo>
                <a:lnTo>
                  <a:pt x="0" y="243840"/>
                </a:lnTo>
                <a:lnTo>
                  <a:pt x="1574" y="263866"/>
                </a:lnTo>
                <a:lnTo>
                  <a:pt x="13802" y="302504"/>
                </a:lnTo>
                <a:lnTo>
                  <a:pt x="37326" y="338839"/>
                </a:lnTo>
                <a:lnTo>
                  <a:pt x="71170" y="372375"/>
                </a:lnTo>
                <a:lnTo>
                  <a:pt x="114363" y="402612"/>
                </a:lnTo>
                <a:lnTo>
                  <a:pt x="165929" y="429051"/>
                </a:lnTo>
                <a:lnTo>
                  <a:pt x="224894" y="451196"/>
                </a:lnTo>
                <a:lnTo>
                  <a:pt x="290286" y="468546"/>
                </a:lnTo>
                <a:lnTo>
                  <a:pt x="361129" y="480605"/>
                </a:lnTo>
                <a:lnTo>
                  <a:pt x="436451" y="486873"/>
                </a:lnTo>
                <a:lnTo>
                  <a:pt x="475488" y="487680"/>
                </a:lnTo>
                <a:lnTo>
                  <a:pt x="514420" y="486873"/>
                </a:lnTo>
                <a:lnTo>
                  <a:pt x="552498" y="484494"/>
                </a:lnTo>
                <a:lnTo>
                  <a:pt x="625595" y="475268"/>
                </a:lnTo>
                <a:lnTo>
                  <a:pt x="693791" y="460501"/>
                </a:lnTo>
                <a:lnTo>
                  <a:pt x="756099" y="440692"/>
                </a:lnTo>
                <a:lnTo>
                  <a:pt x="811530" y="416337"/>
                </a:lnTo>
                <a:lnTo>
                  <a:pt x="859097" y="387937"/>
                </a:lnTo>
                <a:lnTo>
                  <a:pt x="897812" y="355988"/>
                </a:lnTo>
                <a:lnTo>
                  <a:pt x="926689" y="320990"/>
                </a:lnTo>
                <a:lnTo>
                  <a:pt x="944739" y="283441"/>
                </a:lnTo>
                <a:lnTo>
                  <a:pt x="950976" y="243839"/>
                </a:lnTo>
                <a:lnTo>
                  <a:pt x="949396" y="223813"/>
                </a:lnTo>
                <a:lnTo>
                  <a:pt x="937129" y="185175"/>
                </a:lnTo>
                <a:lnTo>
                  <a:pt x="913542" y="148840"/>
                </a:lnTo>
                <a:lnTo>
                  <a:pt x="879623" y="115304"/>
                </a:lnTo>
                <a:lnTo>
                  <a:pt x="836358" y="85067"/>
                </a:lnTo>
                <a:lnTo>
                  <a:pt x="784735" y="58628"/>
                </a:lnTo>
                <a:lnTo>
                  <a:pt x="725743" y="36483"/>
                </a:lnTo>
                <a:lnTo>
                  <a:pt x="660368" y="19133"/>
                </a:lnTo>
                <a:lnTo>
                  <a:pt x="589598" y="7074"/>
                </a:lnTo>
                <a:lnTo>
                  <a:pt x="514420" y="806"/>
                </a:lnTo>
                <a:lnTo>
                  <a:pt x="475488" y="0"/>
                </a:lnTo>
                <a:close/>
              </a:path>
            </a:pathLst>
          </a:custGeom>
          <a:ln w="9524">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7" name="object 37"/>
          <p:cNvSpPr txBox="1"/>
          <p:nvPr/>
        </p:nvSpPr>
        <p:spPr>
          <a:xfrm>
            <a:off x="8883529" y="2518056"/>
            <a:ext cx="591185" cy="215444"/>
          </a:xfrm>
          <a:prstGeom prst="rect">
            <a:avLst/>
          </a:prstGeom>
        </p:spPr>
        <p:txBody>
          <a:bodyPr vert="horz" wrap="square" lIns="0" tIns="0" rIns="0" bIns="0" rtlCol="0">
            <a:spAutoFit/>
          </a:bodyPr>
          <a:lstStyle/>
          <a:p>
            <a:pPr marL="12700">
              <a:lnSpc>
                <a:spcPct val="100000"/>
              </a:lnSpc>
              <a:tabLst>
                <a:tab pos="400050" algn="l"/>
              </a:tabLst>
            </a:pPr>
            <a:r>
              <a:rPr sz="1400" b="1" spc="-5" dirty="0">
                <a:latin typeface="Arial" panose="020B0604020202020204" pitchFamily="34" charset="0"/>
                <a:ea typeface="Microsoft JhengHei UI" panose="020B0604030504040204" pitchFamily="34" charset="-120"/>
                <a:cs typeface="微软雅黑"/>
              </a:rPr>
              <a:t>职	称</a:t>
            </a:r>
            <a:endParaRPr sz="1400">
              <a:latin typeface="Arial" panose="020B0604020202020204" pitchFamily="34" charset="0"/>
              <a:ea typeface="Microsoft JhengHei UI" panose="020B0604030504040204" pitchFamily="34" charset="-120"/>
              <a:cs typeface="微软雅黑"/>
            </a:endParaRPr>
          </a:p>
        </p:txBody>
      </p:sp>
      <p:sp>
        <p:nvSpPr>
          <p:cNvPr id="38" name="object 38"/>
          <p:cNvSpPr/>
          <p:nvPr/>
        </p:nvSpPr>
        <p:spPr>
          <a:xfrm>
            <a:off x="7413383" y="1839467"/>
            <a:ext cx="951230" cy="487680"/>
          </a:xfrm>
          <a:custGeom>
            <a:avLst/>
            <a:gdLst/>
            <a:ahLst/>
            <a:cxnLst/>
            <a:rect l="l" t="t" r="r" b="b"/>
            <a:pathLst>
              <a:path w="951229" h="487680">
                <a:moveTo>
                  <a:pt x="475488" y="0"/>
                </a:moveTo>
                <a:lnTo>
                  <a:pt x="436555" y="806"/>
                </a:lnTo>
                <a:lnTo>
                  <a:pt x="398477" y="3185"/>
                </a:lnTo>
                <a:lnTo>
                  <a:pt x="325380" y="12411"/>
                </a:lnTo>
                <a:lnTo>
                  <a:pt x="257184" y="27178"/>
                </a:lnTo>
                <a:lnTo>
                  <a:pt x="194876" y="46987"/>
                </a:lnTo>
                <a:lnTo>
                  <a:pt x="139446" y="71342"/>
                </a:lnTo>
                <a:lnTo>
                  <a:pt x="91878" y="99742"/>
                </a:lnTo>
                <a:lnTo>
                  <a:pt x="53163" y="131691"/>
                </a:lnTo>
                <a:lnTo>
                  <a:pt x="24286" y="166689"/>
                </a:lnTo>
                <a:lnTo>
                  <a:pt x="6236" y="204238"/>
                </a:lnTo>
                <a:lnTo>
                  <a:pt x="0" y="243840"/>
                </a:lnTo>
                <a:lnTo>
                  <a:pt x="1579" y="263866"/>
                </a:lnTo>
                <a:lnTo>
                  <a:pt x="13846" y="302504"/>
                </a:lnTo>
                <a:lnTo>
                  <a:pt x="37433" y="338839"/>
                </a:lnTo>
                <a:lnTo>
                  <a:pt x="71352" y="372375"/>
                </a:lnTo>
                <a:lnTo>
                  <a:pt x="114617" y="402612"/>
                </a:lnTo>
                <a:lnTo>
                  <a:pt x="166240" y="429051"/>
                </a:lnTo>
                <a:lnTo>
                  <a:pt x="225232" y="451196"/>
                </a:lnTo>
                <a:lnTo>
                  <a:pt x="290607" y="468546"/>
                </a:lnTo>
                <a:lnTo>
                  <a:pt x="361377" y="480605"/>
                </a:lnTo>
                <a:lnTo>
                  <a:pt x="436555" y="486873"/>
                </a:lnTo>
                <a:lnTo>
                  <a:pt x="475488" y="487680"/>
                </a:lnTo>
                <a:lnTo>
                  <a:pt x="514524" y="486873"/>
                </a:lnTo>
                <a:lnTo>
                  <a:pt x="552683" y="484494"/>
                </a:lnTo>
                <a:lnTo>
                  <a:pt x="625888" y="475268"/>
                </a:lnTo>
                <a:lnTo>
                  <a:pt x="694127" y="460501"/>
                </a:lnTo>
                <a:lnTo>
                  <a:pt x="756428" y="440692"/>
                </a:lnTo>
                <a:lnTo>
                  <a:pt x="811815" y="416337"/>
                </a:lnTo>
                <a:lnTo>
                  <a:pt x="859316" y="387937"/>
                </a:lnTo>
                <a:lnTo>
                  <a:pt x="897956" y="355988"/>
                </a:lnTo>
                <a:lnTo>
                  <a:pt x="926762" y="320990"/>
                </a:lnTo>
                <a:lnTo>
                  <a:pt x="944760" y="283441"/>
                </a:lnTo>
                <a:lnTo>
                  <a:pt x="950976" y="243839"/>
                </a:lnTo>
                <a:lnTo>
                  <a:pt x="949401" y="223813"/>
                </a:lnTo>
                <a:lnTo>
                  <a:pt x="937173" y="185175"/>
                </a:lnTo>
                <a:lnTo>
                  <a:pt x="913649" y="148840"/>
                </a:lnTo>
                <a:lnTo>
                  <a:pt x="879805" y="115304"/>
                </a:lnTo>
                <a:lnTo>
                  <a:pt x="836612" y="85067"/>
                </a:lnTo>
                <a:lnTo>
                  <a:pt x="785046" y="58628"/>
                </a:lnTo>
                <a:lnTo>
                  <a:pt x="726081" y="36483"/>
                </a:lnTo>
                <a:lnTo>
                  <a:pt x="660689" y="19133"/>
                </a:lnTo>
                <a:lnTo>
                  <a:pt x="589846" y="7074"/>
                </a:lnTo>
                <a:lnTo>
                  <a:pt x="514524" y="806"/>
                </a:lnTo>
                <a:lnTo>
                  <a:pt x="475488" y="0"/>
                </a:lnTo>
                <a:close/>
              </a:path>
            </a:pathLst>
          </a:custGeom>
          <a:ln w="9524">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9" name="object 39"/>
          <p:cNvSpPr txBox="1"/>
          <p:nvPr/>
        </p:nvSpPr>
        <p:spPr>
          <a:xfrm>
            <a:off x="7599559" y="1986181"/>
            <a:ext cx="643890" cy="215444"/>
          </a:xfrm>
          <a:prstGeom prst="rect">
            <a:avLst/>
          </a:prstGeom>
        </p:spPr>
        <p:txBody>
          <a:bodyPr vert="horz" wrap="square" lIns="0" tIns="0" rIns="0" bIns="0" rtlCol="0">
            <a:spAutoFit/>
          </a:bodyPr>
          <a:lstStyle/>
          <a:p>
            <a:pPr marL="12700">
              <a:lnSpc>
                <a:spcPct val="100000"/>
              </a:lnSpc>
              <a:tabLst>
                <a:tab pos="452755" algn="l"/>
              </a:tabLst>
            </a:pPr>
            <a:r>
              <a:rPr sz="1400" b="1" spc="-5" dirty="0">
                <a:latin typeface="Arial" panose="020B0604020202020204" pitchFamily="34" charset="0"/>
                <a:ea typeface="Microsoft JhengHei UI" panose="020B0604030504040204" pitchFamily="34" charset="-120"/>
                <a:cs typeface="微软雅黑"/>
              </a:rPr>
              <a:t>姓	名</a:t>
            </a:r>
            <a:endParaRPr sz="1400">
              <a:latin typeface="Arial" panose="020B0604020202020204" pitchFamily="34" charset="0"/>
              <a:ea typeface="Microsoft JhengHei UI" panose="020B0604030504040204" pitchFamily="34" charset="-120"/>
              <a:cs typeface="微软雅黑"/>
            </a:endParaRPr>
          </a:p>
        </p:txBody>
      </p:sp>
      <p:sp>
        <p:nvSpPr>
          <p:cNvPr id="40" name="object 40"/>
          <p:cNvSpPr/>
          <p:nvPr/>
        </p:nvSpPr>
        <p:spPr>
          <a:xfrm>
            <a:off x="7216775" y="2369820"/>
            <a:ext cx="951230" cy="487680"/>
          </a:xfrm>
          <a:custGeom>
            <a:avLst/>
            <a:gdLst/>
            <a:ahLst/>
            <a:cxnLst/>
            <a:rect l="l" t="t" r="r" b="b"/>
            <a:pathLst>
              <a:path w="951229" h="487680">
                <a:moveTo>
                  <a:pt x="475488" y="0"/>
                </a:moveTo>
                <a:lnTo>
                  <a:pt x="436451" y="806"/>
                </a:lnTo>
                <a:lnTo>
                  <a:pt x="398292" y="3185"/>
                </a:lnTo>
                <a:lnTo>
                  <a:pt x="325087" y="12411"/>
                </a:lnTo>
                <a:lnTo>
                  <a:pt x="256848" y="27178"/>
                </a:lnTo>
                <a:lnTo>
                  <a:pt x="194547" y="46987"/>
                </a:lnTo>
                <a:lnTo>
                  <a:pt x="139160" y="71342"/>
                </a:lnTo>
                <a:lnTo>
                  <a:pt x="91659" y="99742"/>
                </a:lnTo>
                <a:lnTo>
                  <a:pt x="53019" y="131691"/>
                </a:lnTo>
                <a:lnTo>
                  <a:pt x="24213" y="166689"/>
                </a:lnTo>
                <a:lnTo>
                  <a:pt x="6215" y="204238"/>
                </a:lnTo>
                <a:lnTo>
                  <a:pt x="0" y="243840"/>
                </a:lnTo>
                <a:lnTo>
                  <a:pt x="1574" y="263763"/>
                </a:lnTo>
                <a:lnTo>
                  <a:pt x="13802" y="302256"/>
                </a:lnTo>
                <a:lnTo>
                  <a:pt x="37326" y="338518"/>
                </a:lnTo>
                <a:lnTo>
                  <a:pt x="71170" y="372037"/>
                </a:lnTo>
                <a:lnTo>
                  <a:pt x="114363" y="402300"/>
                </a:lnTo>
                <a:lnTo>
                  <a:pt x="165929" y="428797"/>
                </a:lnTo>
                <a:lnTo>
                  <a:pt x="224894" y="451014"/>
                </a:lnTo>
                <a:lnTo>
                  <a:pt x="290286" y="468439"/>
                </a:lnTo>
                <a:lnTo>
                  <a:pt x="361129" y="480561"/>
                </a:lnTo>
                <a:lnTo>
                  <a:pt x="436451" y="486867"/>
                </a:lnTo>
                <a:lnTo>
                  <a:pt x="475488" y="487680"/>
                </a:lnTo>
                <a:lnTo>
                  <a:pt x="514524" y="486867"/>
                </a:lnTo>
                <a:lnTo>
                  <a:pt x="552683" y="484473"/>
                </a:lnTo>
                <a:lnTo>
                  <a:pt x="625888" y="475195"/>
                </a:lnTo>
                <a:lnTo>
                  <a:pt x="694127" y="460357"/>
                </a:lnTo>
                <a:lnTo>
                  <a:pt x="756428" y="440472"/>
                </a:lnTo>
                <a:lnTo>
                  <a:pt x="811815" y="416052"/>
                </a:lnTo>
                <a:lnTo>
                  <a:pt x="859316" y="387608"/>
                </a:lnTo>
                <a:lnTo>
                  <a:pt x="897956" y="355652"/>
                </a:lnTo>
                <a:lnTo>
                  <a:pt x="926762" y="320698"/>
                </a:lnTo>
                <a:lnTo>
                  <a:pt x="944760" y="283256"/>
                </a:lnTo>
                <a:lnTo>
                  <a:pt x="950976" y="243839"/>
                </a:lnTo>
                <a:lnTo>
                  <a:pt x="949401" y="223813"/>
                </a:lnTo>
                <a:lnTo>
                  <a:pt x="937173" y="185175"/>
                </a:lnTo>
                <a:lnTo>
                  <a:pt x="913649" y="148840"/>
                </a:lnTo>
                <a:lnTo>
                  <a:pt x="879805" y="115304"/>
                </a:lnTo>
                <a:lnTo>
                  <a:pt x="836612" y="85067"/>
                </a:lnTo>
                <a:lnTo>
                  <a:pt x="785046" y="58628"/>
                </a:lnTo>
                <a:lnTo>
                  <a:pt x="726081" y="36483"/>
                </a:lnTo>
                <a:lnTo>
                  <a:pt x="660689" y="19133"/>
                </a:lnTo>
                <a:lnTo>
                  <a:pt x="589846" y="7074"/>
                </a:lnTo>
                <a:lnTo>
                  <a:pt x="514524" y="806"/>
                </a:lnTo>
                <a:lnTo>
                  <a:pt x="475488" y="0"/>
                </a:lnTo>
                <a:close/>
              </a:path>
            </a:pathLst>
          </a:custGeom>
          <a:ln w="9524">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1" name="object 41"/>
          <p:cNvSpPr txBox="1"/>
          <p:nvPr/>
        </p:nvSpPr>
        <p:spPr>
          <a:xfrm>
            <a:off x="7402963" y="2516533"/>
            <a:ext cx="558165" cy="215444"/>
          </a:xfrm>
          <a:prstGeom prst="rect">
            <a:avLst/>
          </a:prstGeom>
        </p:spPr>
        <p:txBody>
          <a:bodyPr vert="horz" wrap="square" lIns="0" tIns="0" rIns="0" bIns="0" rtlCol="0">
            <a:spAutoFit/>
          </a:bodyPr>
          <a:lstStyle/>
          <a:p>
            <a:pPr marL="12700">
              <a:lnSpc>
                <a:spcPct val="100000"/>
              </a:lnSpc>
            </a:pPr>
            <a:r>
              <a:rPr sz="1400" b="1" u="sng" spc="-5" dirty="0">
                <a:solidFill>
                  <a:srgbClr val="CC0000"/>
                </a:solidFill>
                <a:latin typeface="Arial" panose="020B0604020202020204" pitchFamily="34" charset="0"/>
                <a:ea typeface="Microsoft JhengHei UI" panose="020B0604030504040204" pitchFamily="34" charset="-120"/>
                <a:cs typeface="微软雅黑"/>
              </a:rPr>
              <a:t>职工号</a:t>
            </a:r>
            <a:endParaRPr sz="1400">
              <a:latin typeface="Arial" panose="020B0604020202020204" pitchFamily="34" charset="0"/>
              <a:ea typeface="Microsoft JhengHei UI" panose="020B0604030504040204" pitchFamily="34" charset="-120"/>
              <a:cs typeface="微软雅黑"/>
            </a:endParaRPr>
          </a:p>
        </p:txBody>
      </p:sp>
      <p:sp>
        <p:nvSpPr>
          <p:cNvPr id="42" name="object 42"/>
          <p:cNvSpPr/>
          <p:nvPr/>
        </p:nvSpPr>
        <p:spPr>
          <a:xfrm>
            <a:off x="8435987" y="1849373"/>
            <a:ext cx="951230" cy="487045"/>
          </a:xfrm>
          <a:custGeom>
            <a:avLst/>
            <a:gdLst/>
            <a:ahLst/>
            <a:cxnLst/>
            <a:rect l="l" t="t" r="r" b="b"/>
            <a:pathLst>
              <a:path w="951229" h="487044">
                <a:moveTo>
                  <a:pt x="475488" y="0"/>
                </a:moveTo>
                <a:lnTo>
                  <a:pt x="436451" y="806"/>
                </a:lnTo>
                <a:lnTo>
                  <a:pt x="398292" y="3185"/>
                </a:lnTo>
                <a:lnTo>
                  <a:pt x="325087" y="12411"/>
                </a:lnTo>
                <a:lnTo>
                  <a:pt x="256848" y="27178"/>
                </a:lnTo>
                <a:lnTo>
                  <a:pt x="194547" y="46987"/>
                </a:lnTo>
                <a:lnTo>
                  <a:pt x="139160" y="71342"/>
                </a:lnTo>
                <a:lnTo>
                  <a:pt x="91659" y="99742"/>
                </a:lnTo>
                <a:lnTo>
                  <a:pt x="53019" y="131691"/>
                </a:lnTo>
                <a:lnTo>
                  <a:pt x="24213" y="166689"/>
                </a:lnTo>
                <a:lnTo>
                  <a:pt x="6215" y="204238"/>
                </a:lnTo>
                <a:lnTo>
                  <a:pt x="0" y="243840"/>
                </a:lnTo>
                <a:lnTo>
                  <a:pt x="1574" y="263757"/>
                </a:lnTo>
                <a:lnTo>
                  <a:pt x="13802" y="302210"/>
                </a:lnTo>
                <a:lnTo>
                  <a:pt x="37326" y="338399"/>
                </a:lnTo>
                <a:lnTo>
                  <a:pt x="71170" y="371822"/>
                </a:lnTo>
                <a:lnTo>
                  <a:pt x="114363" y="401976"/>
                </a:lnTo>
                <a:lnTo>
                  <a:pt x="165929" y="428359"/>
                </a:lnTo>
                <a:lnTo>
                  <a:pt x="224894" y="450466"/>
                </a:lnTo>
                <a:lnTo>
                  <a:pt x="290286" y="467796"/>
                </a:lnTo>
                <a:lnTo>
                  <a:pt x="361129" y="479845"/>
                </a:lnTo>
                <a:lnTo>
                  <a:pt x="436451" y="486111"/>
                </a:lnTo>
                <a:lnTo>
                  <a:pt x="475488" y="486918"/>
                </a:lnTo>
                <a:lnTo>
                  <a:pt x="514524" y="486111"/>
                </a:lnTo>
                <a:lnTo>
                  <a:pt x="552683" y="483732"/>
                </a:lnTo>
                <a:lnTo>
                  <a:pt x="625888" y="474512"/>
                </a:lnTo>
                <a:lnTo>
                  <a:pt x="694127" y="459760"/>
                </a:lnTo>
                <a:lnTo>
                  <a:pt x="756428" y="439978"/>
                </a:lnTo>
                <a:lnTo>
                  <a:pt x="811815" y="415671"/>
                </a:lnTo>
                <a:lnTo>
                  <a:pt x="859316" y="387339"/>
                </a:lnTo>
                <a:lnTo>
                  <a:pt x="897956" y="355488"/>
                </a:lnTo>
                <a:lnTo>
                  <a:pt x="926762" y="320619"/>
                </a:lnTo>
                <a:lnTo>
                  <a:pt x="944760" y="283235"/>
                </a:lnTo>
                <a:lnTo>
                  <a:pt x="950976" y="243839"/>
                </a:lnTo>
                <a:lnTo>
                  <a:pt x="949401" y="223813"/>
                </a:lnTo>
                <a:lnTo>
                  <a:pt x="937173" y="185175"/>
                </a:lnTo>
                <a:lnTo>
                  <a:pt x="913649" y="148840"/>
                </a:lnTo>
                <a:lnTo>
                  <a:pt x="879805" y="115304"/>
                </a:lnTo>
                <a:lnTo>
                  <a:pt x="836612" y="85067"/>
                </a:lnTo>
                <a:lnTo>
                  <a:pt x="785046" y="58628"/>
                </a:lnTo>
                <a:lnTo>
                  <a:pt x="726081" y="36483"/>
                </a:lnTo>
                <a:lnTo>
                  <a:pt x="660689" y="19133"/>
                </a:lnTo>
                <a:lnTo>
                  <a:pt x="589846" y="7074"/>
                </a:lnTo>
                <a:lnTo>
                  <a:pt x="514524" y="806"/>
                </a:lnTo>
                <a:lnTo>
                  <a:pt x="475488"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3" name="object 43"/>
          <p:cNvSpPr txBox="1"/>
          <p:nvPr/>
        </p:nvSpPr>
        <p:spPr>
          <a:xfrm>
            <a:off x="8622163" y="1996087"/>
            <a:ext cx="643890" cy="215444"/>
          </a:xfrm>
          <a:prstGeom prst="rect">
            <a:avLst/>
          </a:prstGeom>
        </p:spPr>
        <p:txBody>
          <a:bodyPr vert="horz" wrap="square" lIns="0" tIns="0" rIns="0" bIns="0" rtlCol="0">
            <a:spAutoFit/>
          </a:bodyPr>
          <a:lstStyle/>
          <a:p>
            <a:pPr marL="12700">
              <a:lnSpc>
                <a:spcPct val="100000"/>
              </a:lnSpc>
              <a:tabLst>
                <a:tab pos="452755" algn="l"/>
              </a:tabLst>
            </a:pPr>
            <a:r>
              <a:rPr sz="1400" b="1" spc="-5" dirty="0">
                <a:latin typeface="Arial" panose="020B0604020202020204" pitchFamily="34" charset="0"/>
                <a:ea typeface="Microsoft JhengHei UI" panose="020B0604030504040204" pitchFamily="34" charset="-120"/>
                <a:cs typeface="微软雅黑"/>
              </a:rPr>
              <a:t>年	龄</a:t>
            </a:r>
            <a:endParaRPr sz="1400">
              <a:latin typeface="Arial" panose="020B0604020202020204" pitchFamily="34" charset="0"/>
              <a:ea typeface="Microsoft JhengHei UI" panose="020B0604030504040204" pitchFamily="34" charset="-120"/>
              <a:cs typeface="微软雅黑"/>
            </a:endParaRPr>
          </a:p>
        </p:txBody>
      </p:sp>
      <p:sp>
        <p:nvSpPr>
          <p:cNvPr id="44" name="object 44"/>
          <p:cNvSpPr/>
          <p:nvPr/>
        </p:nvSpPr>
        <p:spPr>
          <a:xfrm>
            <a:off x="7751698" y="2860548"/>
            <a:ext cx="209550" cy="325755"/>
          </a:xfrm>
          <a:custGeom>
            <a:avLst/>
            <a:gdLst/>
            <a:ahLst/>
            <a:cxnLst/>
            <a:rect l="l" t="t" r="r" b="b"/>
            <a:pathLst>
              <a:path w="209550" h="325755">
                <a:moveTo>
                  <a:pt x="0" y="0"/>
                </a:moveTo>
                <a:lnTo>
                  <a:pt x="209550" y="325374"/>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5" name="object 45"/>
          <p:cNvSpPr/>
          <p:nvPr/>
        </p:nvSpPr>
        <p:spPr>
          <a:xfrm>
            <a:off x="8169275" y="2279142"/>
            <a:ext cx="48260" cy="930910"/>
          </a:xfrm>
          <a:custGeom>
            <a:avLst/>
            <a:gdLst/>
            <a:ahLst/>
            <a:cxnLst/>
            <a:rect l="l" t="t" r="r" b="b"/>
            <a:pathLst>
              <a:path w="48259" h="930910">
                <a:moveTo>
                  <a:pt x="48005" y="0"/>
                </a:moveTo>
                <a:lnTo>
                  <a:pt x="48005" y="627126"/>
                </a:lnTo>
                <a:lnTo>
                  <a:pt x="0" y="930402"/>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6" name="object 46"/>
          <p:cNvSpPr/>
          <p:nvPr/>
        </p:nvSpPr>
        <p:spPr>
          <a:xfrm>
            <a:off x="8333105" y="2303526"/>
            <a:ext cx="347980" cy="906144"/>
          </a:xfrm>
          <a:custGeom>
            <a:avLst/>
            <a:gdLst/>
            <a:ahLst/>
            <a:cxnLst/>
            <a:rect l="l" t="t" r="r" b="b"/>
            <a:pathLst>
              <a:path w="347979" h="906144">
                <a:moveTo>
                  <a:pt x="347472" y="0"/>
                </a:moveTo>
                <a:lnTo>
                  <a:pt x="0" y="906018"/>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7" name="object 47"/>
          <p:cNvSpPr/>
          <p:nvPr/>
        </p:nvSpPr>
        <p:spPr>
          <a:xfrm>
            <a:off x="8564753" y="2860548"/>
            <a:ext cx="395605" cy="349250"/>
          </a:xfrm>
          <a:custGeom>
            <a:avLst/>
            <a:gdLst/>
            <a:ahLst/>
            <a:cxnLst/>
            <a:rect l="l" t="t" r="r" b="b"/>
            <a:pathLst>
              <a:path w="395604" h="349250">
                <a:moveTo>
                  <a:pt x="395477" y="0"/>
                </a:moveTo>
                <a:lnTo>
                  <a:pt x="0" y="348996"/>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8" name="object 48"/>
          <p:cNvSpPr/>
          <p:nvPr/>
        </p:nvSpPr>
        <p:spPr>
          <a:xfrm>
            <a:off x="4190872" y="6554723"/>
            <a:ext cx="951230" cy="487045"/>
          </a:xfrm>
          <a:custGeom>
            <a:avLst/>
            <a:gdLst/>
            <a:ahLst/>
            <a:cxnLst/>
            <a:rect l="l" t="t" r="r" b="b"/>
            <a:pathLst>
              <a:path w="951229" h="487045">
                <a:moveTo>
                  <a:pt x="475488" y="0"/>
                </a:moveTo>
                <a:lnTo>
                  <a:pt x="436555" y="806"/>
                </a:lnTo>
                <a:lnTo>
                  <a:pt x="398477" y="3185"/>
                </a:lnTo>
                <a:lnTo>
                  <a:pt x="325380" y="12411"/>
                </a:lnTo>
                <a:lnTo>
                  <a:pt x="257184" y="27178"/>
                </a:lnTo>
                <a:lnTo>
                  <a:pt x="194876" y="46987"/>
                </a:lnTo>
                <a:lnTo>
                  <a:pt x="139445" y="71342"/>
                </a:lnTo>
                <a:lnTo>
                  <a:pt x="91878" y="99742"/>
                </a:lnTo>
                <a:lnTo>
                  <a:pt x="53163" y="131691"/>
                </a:lnTo>
                <a:lnTo>
                  <a:pt x="24286" y="166689"/>
                </a:lnTo>
                <a:lnTo>
                  <a:pt x="6236" y="204238"/>
                </a:lnTo>
                <a:lnTo>
                  <a:pt x="0" y="243839"/>
                </a:lnTo>
                <a:lnTo>
                  <a:pt x="1579" y="263757"/>
                </a:lnTo>
                <a:lnTo>
                  <a:pt x="13846" y="302210"/>
                </a:lnTo>
                <a:lnTo>
                  <a:pt x="37433" y="338399"/>
                </a:lnTo>
                <a:lnTo>
                  <a:pt x="71352" y="371822"/>
                </a:lnTo>
                <a:lnTo>
                  <a:pt x="114617" y="401976"/>
                </a:lnTo>
                <a:lnTo>
                  <a:pt x="166240" y="428359"/>
                </a:lnTo>
                <a:lnTo>
                  <a:pt x="225232" y="450466"/>
                </a:lnTo>
                <a:lnTo>
                  <a:pt x="290607" y="467796"/>
                </a:lnTo>
                <a:lnTo>
                  <a:pt x="361377" y="479845"/>
                </a:lnTo>
                <a:lnTo>
                  <a:pt x="436555" y="486111"/>
                </a:lnTo>
                <a:lnTo>
                  <a:pt x="475488" y="486917"/>
                </a:lnTo>
                <a:lnTo>
                  <a:pt x="514524" y="486111"/>
                </a:lnTo>
                <a:lnTo>
                  <a:pt x="552683" y="483732"/>
                </a:lnTo>
                <a:lnTo>
                  <a:pt x="625888" y="474512"/>
                </a:lnTo>
                <a:lnTo>
                  <a:pt x="694127" y="459760"/>
                </a:lnTo>
                <a:lnTo>
                  <a:pt x="756428" y="439978"/>
                </a:lnTo>
                <a:lnTo>
                  <a:pt x="811815" y="415670"/>
                </a:lnTo>
                <a:lnTo>
                  <a:pt x="859316" y="387339"/>
                </a:lnTo>
                <a:lnTo>
                  <a:pt x="897956" y="355488"/>
                </a:lnTo>
                <a:lnTo>
                  <a:pt x="926762" y="320619"/>
                </a:lnTo>
                <a:lnTo>
                  <a:pt x="944760" y="283235"/>
                </a:lnTo>
                <a:lnTo>
                  <a:pt x="950976" y="243839"/>
                </a:lnTo>
                <a:lnTo>
                  <a:pt x="949401" y="223813"/>
                </a:lnTo>
                <a:lnTo>
                  <a:pt x="937173" y="185175"/>
                </a:lnTo>
                <a:lnTo>
                  <a:pt x="913649" y="148840"/>
                </a:lnTo>
                <a:lnTo>
                  <a:pt x="879805" y="115304"/>
                </a:lnTo>
                <a:lnTo>
                  <a:pt x="836612" y="85067"/>
                </a:lnTo>
                <a:lnTo>
                  <a:pt x="785046" y="58628"/>
                </a:lnTo>
                <a:lnTo>
                  <a:pt x="726081" y="36483"/>
                </a:lnTo>
                <a:lnTo>
                  <a:pt x="660689" y="19133"/>
                </a:lnTo>
                <a:lnTo>
                  <a:pt x="589846" y="7074"/>
                </a:lnTo>
                <a:lnTo>
                  <a:pt x="514524" y="806"/>
                </a:lnTo>
                <a:lnTo>
                  <a:pt x="475488"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9" name="object 49"/>
          <p:cNvSpPr txBox="1"/>
          <p:nvPr/>
        </p:nvSpPr>
        <p:spPr>
          <a:xfrm>
            <a:off x="4377061" y="6701435"/>
            <a:ext cx="591185" cy="215444"/>
          </a:xfrm>
          <a:prstGeom prst="rect">
            <a:avLst/>
          </a:prstGeom>
        </p:spPr>
        <p:txBody>
          <a:bodyPr vert="horz" wrap="square" lIns="0" tIns="0" rIns="0" bIns="0" rtlCol="0">
            <a:spAutoFit/>
          </a:bodyPr>
          <a:lstStyle/>
          <a:p>
            <a:pPr marL="12700">
              <a:lnSpc>
                <a:spcPct val="100000"/>
              </a:lnSpc>
              <a:tabLst>
                <a:tab pos="400050" algn="l"/>
              </a:tabLst>
            </a:pPr>
            <a:r>
              <a:rPr sz="1400" b="1" spc="-5" dirty="0">
                <a:latin typeface="Arial" panose="020B0604020202020204" pitchFamily="34" charset="0"/>
                <a:ea typeface="Microsoft JhengHei UI" panose="020B0604030504040204" pitchFamily="34" charset="-120"/>
                <a:cs typeface="微软雅黑"/>
              </a:rPr>
              <a:t>名	称</a:t>
            </a:r>
            <a:endParaRPr sz="1400">
              <a:latin typeface="Arial" panose="020B0604020202020204" pitchFamily="34" charset="0"/>
              <a:ea typeface="Microsoft JhengHei UI" panose="020B0604030504040204" pitchFamily="34" charset="-120"/>
              <a:cs typeface="微软雅黑"/>
            </a:endParaRPr>
          </a:p>
        </p:txBody>
      </p:sp>
      <p:sp>
        <p:nvSpPr>
          <p:cNvPr id="50" name="object 50"/>
          <p:cNvSpPr/>
          <p:nvPr/>
        </p:nvSpPr>
        <p:spPr>
          <a:xfrm>
            <a:off x="4795913" y="6075426"/>
            <a:ext cx="951230" cy="487045"/>
          </a:xfrm>
          <a:custGeom>
            <a:avLst/>
            <a:gdLst/>
            <a:ahLst/>
            <a:cxnLst/>
            <a:rect l="l" t="t" r="r" b="b"/>
            <a:pathLst>
              <a:path w="951229" h="487045">
                <a:moveTo>
                  <a:pt x="475488" y="0"/>
                </a:moveTo>
                <a:lnTo>
                  <a:pt x="436451" y="806"/>
                </a:lnTo>
                <a:lnTo>
                  <a:pt x="398292" y="3185"/>
                </a:lnTo>
                <a:lnTo>
                  <a:pt x="325087" y="12405"/>
                </a:lnTo>
                <a:lnTo>
                  <a:pt x="256848" y="27157"/>
                </a:lnTo>
                <a:lnTo>
                  <a:pt x="194547" y="46939"/>
                </a:lnTo>
                <a:lnTo>
                  <a:pt x="139160" y="71247"/>
                </a:lnTo>
                <a:lnTo>
                  <a:pt x="91659" y="99578"/>
                </a:lnTo>
                <a:lnTo>
                  <a:pt x="53019" y="131429"/>
                </a:lnTo>
                <a:lnTo>
                  <a:pt x="24213" y="166298"/>
                </a:lnTo>
                <a:lnTo>
                  <a:pt x="6215" y="203682"/>
                </a:lnTo>
                <a:lnTo>
                  <a:pt x="0" y="243078"/>
                </a:lnTo>
                <a:lnTo>
                  <a:pt x="1574" y="263104"/>
                </a:lnTo>
                <a:lnTo>
                  <a:pt x="13802" y="301742"/>
                </a:lnTo>
                <a:lnTo>
                  <a:pt x="37326" y="338077"/>
                </a:lnTo>
                <a:lnTo>
                  <a:pt x="71170" y="371613"/>
                </a:lnTo>
                <a:lnTo>
                  <a:pt x="114363" y="401850"/>
                </a:lnTo>
                <a:lnTo>
                  <a:pt x="165929" y="428289"/>
                </a:lnTo>
                <a:lnTo>
                  <a:pt x="224894" y="450434"/>
                </a:lnTo>
                <a:lnTo>
                  <a:pt x="290286" y="467784"/>
                </a:lnTo>
                <a:lnTo>
                  <a:pt x="361129" y="479843"/>
                </a:lnTo>
                <a:lnTo>
                  <a:pt x="436451" y="486111"/>
                </a:lnTo>
                <a:lnTo>
                  <a:pt x="475488" y="486918"/>
                </a:lnTo>
                <a:lnTo>
                  <a:pt x="514524" y="486111"/>
                </a:lnTo>
                <a:lnTo>
                  <a:pt x="552683" y="483732"/>
                </a:lnTo>
                <a:lnTo>
                  <a:pt x="625888" y="474506"/>
                </a:lnTo>
                <a:lnTo>
                  <a:pt x="694127" y="459739"/>
                </a:lnTo>
                <a:lnTo>
                  <a:pt x="756428" y="439930"/>
                </a:lnTo>
                <a:lnTo>
                  <a:pt x="811815" y="415575"/>
                </a:lnTo>
                <a:lnTo>
                  <a:pt x="859316" y="387175"/>
                </a:lnTo>
                <a:lnTo>
                  <a:pt x="897956" y="355226"/>
                </a:lnTo>
                <a:lnTo>
                  <a:pt x="926762" y="320228"/>
                </a:lnTo>
                <a:lnTo>
                  <a:pt x="944760" y="282679"/>
                </a:lnTo>
                <a:lnTo>
                  <a:pt x="950976" y="243077"/>
                </a:lnTo>
                <a:lnTo>
                  <a:pt x="949401" y="223160"/>
                </a:lnTo>
                <a:lnTo>
                  <a:pt x="937173" y="184707"/>
                </a:lnTo>
                <a:lnTo>
                  <a:pt x="913649" y="148518"/>
                </a:lnTo>
                <a:lnTo>
                  <a:pt x="879805" y="115095"/>
                </a:lnTo>
                <a:lnTo>
                  <a:pt x="836612" y="84941"/>
                </a:lnTo>
                <a:lnTo>
                  <a:pt x="785046" y="58558"/>
                </a:lnTo>
                <a:lnTo>
                  <a:pt x="726081" y="36451"/>
                </a:lnTo>
                <a:lnTo>
                  <a:pt x="660689" y="19121"/>
                </a:lnTo>
                <a:lnTo>
                  <a:pt x="589846" y="7072"/>
                </a:lnTo>
                <a:lnTo>
                  <a:pt x="514524" y="806"/>
                </a:lnTo>
                <a:lnTo>
                  <a:pt x="475488"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1" name="object 51"/>
          <p:cNvSpPr txBox="1"/>
          <p:nvPr/>
        </p:nvSpPr>
        <p:spPr>
          <a:xfrm>
            <a:off x="4982089" y="6222139"/>
            <a:ext cx="591185" cy="215444"/>
          </a:xfrm>
          <a:prstGeom prst="rect">
            <a:avLst/>
          </a:prstGeom>
        </p:spPr>
        <p:txBody>
          <a:bodyPr vert="horz" wrap="square" lIns="0" tIns="0" rIns="0" bIns="0" rtlCol="0">
            <a:spAutoFit/>
          </a:bodyPr>
          <a:lstStyle/>
          <a:p>
            <a:pPr marL="12700">
              <a:lnSpc>
                <a:spcPct val="100000"/>
              </a:lnSpc>
              <a:tabLst>
                <a:tab pos="400050" algn="l"/>
              </a:tabLst>
            </a:pPr>
            <a:r>
              <a:rPr sz="1400" b="1" spc="-5" dirty="0">
                <a:latin typeface="Arial" panose="020B0604020202020204" pitchFamily="34" charset="0"/>
                <a:ea typeface="Microsoft JhengHei UI" panose="020B0604030504040204" pitchFamily="34" charset="-120"/>
                <a:cs typeface="微软雅黑"/>
              </a:rPr>
              <a:t>规	格</a:t>
            </a:r>
            <a:endParaRPr sz="1400">
              <a:latin typeface="Arial" panose="020B0604020202020204" pitchFamily="34" charset="0"/>
              <a:ea typeface="Microsoft JhengHei UI" panose="020B0604030504040204" pitchFamily="34" charset="-120"/>
              <a:cs typeface="微软雅黑"/>
            </a:endParaRPr>
          </a:p>
        </p:txBody>
      </p:sp>
      <p:sp>
        <p:nvSpPr>
          <p:cNvPr id="52" name="object 52"/>
          <p:cNvSpPr/>
          <p:nvPr/>
        </p:nvSpPr>
        <p:spPr>
          <a:xfrm>
            <a:off x="5945009" y="6075426"/>
            <a:ext cx="951230" cy="487045"/>
          </a:xfrm>
          <a:custGeom>
            <a:avLst/>
            <a:gdLst/>
            <a:ahLst/>
            <a:cxnLst/>
            <a:rect l="l" t="t" r="r" b="b"/>
            <a:pathLst>
              <a:path w="951229" h="487045">
                <a:moveTo>
                  <a:pt x="475488" y="0"/>
                </a:moveTo>
                <a:lnTo>
                  <a:pt x="436555" y="806"/>
                </a:lnTo>
                <a:lnTo>
                  <a:pt x="398477" y="3185"/>
                </a:lnTo>
                <a:lnTo>
                  <a:pt x="325380" y="12405"/>
                </a:lnTo>
                <a:lnTo>
                  <a:pt x="257184" y="27157"/>
                </a:lnTo>
                <a:lnTo>
                  <a:pt x="194876" y="46939"/>
                </a:lnTo>
                <a:lnTo>
                  <a:pt x="139445" y="71247"/>
                </a:lnTo>
                <a:lnTo>
                  <a:pt x="91878" y="99578"/>
                </a:lnTo>
                <a:lnTo>
                  <a:pt x="53163" y="131429"/>
                </a:lnTo>
                <a:lnTo>
                  <a:pt x="24286" y="166298"/>
                </a:lnTo>
                <a:lnTo>
                  <a:pt x="6236" y="203682"/>
                </a:lnTo>
                <a:lnTo>
                  <a:pt x="0" y="243078"/>
                </a:lnTo>
                <a:lnTo>
                  <a:pt x="1579" y="263104"/>
                </a:lnTo>
                <a:lnTo>
                  <a:pt x="13846" y="301742"/>
                </a:lnTo>
                <a:lnTo>
                  <a:pt x="37433" y="338077"/>
                </a:lnTo>
                <a:lnTo>
                  <a:pt x="71352" y="371613"/>
                </a:lnTo>
                <a:lnTo>
                  <a:pt x="114617" y="401850"/>
                </a:lnTo>
                <a:lnTo>
                  <a:pt x="166240" y="428289"/>
                </a:lnTo>
                <a:lnTo>
                  <a:pt x="225232" y="450434"/>
                </a:lnTo>
                <a:lnTo>
                  <a:pt x="290607" y="467784"/>
                </a:lnTo>
                <a:lnTo>
                  <a:pt x="361377" y="479843"/>
                </a:lnTo>
                <a:lnTo>
                  <a:pt x="436555" y="486111"/>
                </a:lnTo>
                <a:lnTo>
                  <a:pt x="475488" y="486918"/>
                </a:lnTo>
                <a:lnTo>
                  <a:pt x="514524" y="486111"/>
                </a:lnTo>
                <a:lnTo>
                  <a:pt x="552683" y="483732"/>
                </a:lnTo>
                <a:lnTo>
                  <a:pt x="625888" y="474506"/>
                </a:lnTo>
                <a:lnTo>
                  <a:pt x="694127" y="459739"/>
                </a:lnTo>
                <a:lnTo>
                  <a:pt x="756428" y="439930"/>
                </a:lnTo>
                <a:lnTo>
                  <a:pt x="811815" y="415575"/>
                </a:lnTo>
                <a:lnTo>
                  <a:pt x="859316" y="387175"/>
                </a:lnTo>
                <a:lnTo>
                  <a:pt x="897956" y="355226"/>
                </a:lnTo>
                <a:lnTo>
                  <a:pt x="926762" y="320228"/>
                </a:lnTo>
                <a:lnTo>
                  <a:pt x="944760" y="282679"/>
                </a:lnTo>
                <a:lnTo>
                  <a:pt x="950976" y="243077"/>
                </a:lnTo>
                <a:lnTo>
                  <a:pt x="949401" y="223160"/>
                </a:lnTo>
                <a:lnTo>
                  <a:pt x="937173" y="184707"/>
                </a:lnTo>
                <a:lnTo>
                  <a:pt x="913649" y="148518"/>
                </a:lnTo>
                <a:lnTo>
                  <a:pt x="879805" y="115095"/>
                </a:lnTo>
                <a:lnTo>
                  <a:pt x="836612" y="84941"/>
                </a:lnTo>
                <a:lnTo>
                  <a:pt x="785046" y="58558"/>
                </a:lnTo>
                <a:lnTo>
                  <a:pt x="726081" y="36451"/>
                </a:lnTo>
                <a:lnTo>
                  <a:pt x="660689" y="19121"/>
                </a:lnTo>
                <a:lnTo>
                  <a:pt x="589846" y="7072"/>
                </a:lnTo>
                <a:lnTo>
                  <a:pt x="514524" y="806"/>
                </a:lnTo>
                <a:lnTo>
                  <a:pt x="475488"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3" name="object 53"/>
          <p:cNvSpPr txBox="1"/>
          <p:nvPr/>
        </p:nvSpPr>
        <p:spPr>
          <a:xfrm>
            <a:off x="6131185" y="6222139"/>
            <a:ext cx="643890" cy="215444"/>
          </a:xfrm>
          <a:prstGeom prst="rect">
            <a:avLst/>
          </a:prstGeom>
        </p:spPr>
        <p:txBody>
          <a:bodyPr vert="horz" wrap="square" lIns="0" tIns="0" rIns="0" bIns="0" rtlCol="0">
            <a:spAutoFit/>
          </a:bodyPr>
          <a:lstStyle/>
          <a:p>
            <a:pPr marL="12700">
              <a:lnSpc>
                <a:spcPct val="100000"/>
              </a:lnSpc>
              <a:tabLst>
                <a:tab pos="452755" algn="l"/>
              </a:tabLst>
            </a:pPr>
            <a:r>
              <a:rPr sz="1400" b="1" spc="-5" dirty="0">
                <a:latin typeface="Arial" panose="020B0604020202020204" pitchFamily="34" charset="0"/>
                <a:ea typeface="Microsoft JhengHei UI" panose="020B0604030504040204" pitchFamily="34" charset="-120"/>
                <a:cs typeface="微软雅黑"/>
              </a:rPr>
              <a:t>描	述</a:t>
            </a:r>
            <a:endParaRPr sz="1400">
              <a:latin typeface="Arial" panose="020B0604020202020204" pitchFamily="34" charset="0"/>
              <a:ea typeface="Microsoft JhengHei UI" panose="020B0604030504040204" pitchFamily="34" charset="-120"/>
              <a:cs typeface="微软雅黑"/>
            </a:endParaRPr>
          </a:p>
        </p:txBody>
      </p:sp>
      <p:sp>
        <p:nvSpPr>
          <p:cNvPr id="54" name="object 54"/>
          <p:cNvSpPr/>
          <p:nvPr/>
        </p:nvSpPr>
        <p:spPr>
          <a:xfrm>
            <a:off x="5423039" y="6554723"/>
            <a:ext cx="951230" cy="487045"/>
          </a:xfrm>
          <a:custGeom>
            <a:avLst/>
            <a:gdLst/>
            <a:ahLst/>
            <a:cxnLst/>
            <a:rect l="l" t="t" r="r" b="b"/>
            <a:pathLst>
              <a:path w="951229" h="487045">
                <a:moveTo>
                  <a:pt x="475488" y="0"/>
                </a:moveTo>
                <a:lnTo>
                  <a:pt x="436451" y="806"/>
                </a:lnTo>
                <a:lnTo>
                  <a:pt x="398292" y="3185"/>
                </a:lnTo>
                <a:lnTo>
                  <a:pt x="325087" y="12411"/>
                </a:lnTo>
                <a:lnTo>
                  <a:pt x="256848" y="27178"/>
                </a:lnTo>
                <a:lnTo>
                  <a:pt x="194547" y="46987"/>
                </a:lnTo>
                <a:lnTo>
                  <a:pt x="139160" y="71342"/>
                </a:lnTo>
                <a:lnTo>
                  <a:pt x="91659" y="99742"/>
                </a:lnTo>
                <a:lnTo>
                  <a:pt x="53019" y="131691"/>
                </a:lnTo>
                <a:lnTo>
                  <a:pt x="24213" y="166689"/>
                </a:lnTo>
                <a:lnTo>
                  <a:pt x="6215" y="204238"/>
                </a:lnTo>
                <a:lnTo>
                  <a:pt x="0" y="243840"/>
                </a:lnTo>
                <a:lnTo>
                  <a:pt x="1574" y="263757"/>
                </a:lnTo>
                <a:lnTo>
                  <a:pt x="13802" y="302210"/>
                </a:lnTo>
                <a:lnTo>
                  <a:pt x="37326" y="338399"/>
                </a:lnTo>
                <a:lnTo>
                  <a:pt x="71170" y="371822"/>
                </a:lnTo>
                <a:lnTo>
                  <a:pt x="114363" y="401976"/>
                </a:lnTo>
                <a:lnTo>
                  <a:pt x="165929" y="428359"/>
                </a:lnTo>
                <a:lnTo>
                  <a:pt x="224894" y="450466"/>
                </a:lnTo>
                <a:lnTo>
                  <a:pt x="290286" y="467796"/>
                </a:lnTo>
                <a:lnTo>
                  <a:pt x="361129" y="479845"/>
                </a:lnTo>
                <a:lnTo>
                  <a:pt x="436451" y="486111"/>
                </a:lnTo>
                <a:lnTo>
                  <a:pt x="475488" y="486918"/>
                </a:lnTo>
                <a:lnTo>
                  <a:pt x="514524" y="486111"/>
                </a:lnTo>
                <a:lnTo>
                  <a:pt x="552683" y="483732"/>
                </a:lnTo>
                <a:lnTo>
                  <a:pt x="625888" y="474512"/>
                </a:lnTo>
                <a:lnTo>
                  <a:pt x="694127" y="459760"/>
                </a:lnTo>
                <a:lnTo>
                  <a:pt x="756428" y="439978"/>
                </a:lnTo>
                <a:lnTo>
                  <a:pt x="811815" y="415671"/>
                </a:lnTo>
                <a:lnTo>
                  <a:pt x="859316" y="387339"/>
                </a:lnTo>
                <a:lnTo>
                  <a:pt x="897956" y="355488"/>
                </a:lnTo>
                <a:lnTo>
                  <a:pt x="926762" y="320619"/>
                </a:lnTo>
                <a:lnTo>
                  <a:pt x="944760" y="283235"/>
                </a:lnTo>
                <a:lnTo>
                  <a:pt x="950976" y="243839"/>
                </a:lnTo>
                <a:lnTo>
                  <a:pt x="949401" y="223813"/>
                </a:lnTo>
                <a:lnTo>
                  <a:pt x="937173" y="185175"/>
                </a:lnTo>
                <a:lnTo>
                  <a:pt x="913649" y="148840"/>
                </a:lnTo>
                <a:lnTo>
                  <a:pt x="879805" y="115304"/>
                </a:lnTo>
                <a:lnTo>
                  <a:pt x="836612" y="85067"/>
                </a:lnTo>
                <a:lnTo>
                  <a:pt x="785046" y="58628"/>
                </a:lnTo>
                <a:lnTo>
                  <a:pt x="726081" y="36483"/>
                </a:lnTo>
                <a:lnTo>
                  <a:pt x="660689" y="19133"/>
                </a:lnTo>
                <a:lnTo>
                  <a:pt x="589846" y="7074"/>
                </a:lnTo>
                <a:lnTo>
                  <a:pt x="514524" y="806"/>
                </a:lnTo>
                <a:lnTo>
                  <a:pt x="475488"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5" name="object 55"/>
          <p:cNvSpPr txBox="1"/>
          <p:nvPr/>
        </p:nvSpPr>
        <p:spPr>
          <a:xfrm>
            <a:off x="5608453" y="6701435"/>
            <a:ext cx="591185" cy="215444"/>
          </a:xfrm>
          <a:prstGeom prst="rect">
            <a:avLst/>
          </a:prstGeom>
        </p:spPr>
        <p:txBody>
          <a:bodyPr vert="horz" wrap="square" lIns="0" tIns="0" rIns="0" bIns="0" rtlCol="0">
            <a:spAutoFit/>
          </a:bodyPr>
          <a:lstStyle/>
          <a:p>
            <a:pPr marL="12700">
              <a:lnSpc>
                <a:spcPct val="100000"/>
              </a:lnSpc>
              <a:tabLst>
                <a:tab pos="400050" algn="l"/>
              </a:tabLst>
            </a:pPr>
            <a:r>
              <a:rPr sz="1400" b="1" spc="-5" dirty="0">
                <a:latin typeface="Arial" panose="020B0604020202020204" pitchFamily="34" charset="0"/>
                <a:ea typeface="Microsoft JhengHei UI" panose="020B0604030504040204" pitchFamily="34" charset="-120"/>
                <a:cs typeface="微软雅黑"/>
              </a:rPr>
              <a:t>单	价</a:t>
            </a:r>
            <a:endParaRPr sz="1400">
              <a:latin typeface="Arial" panose="020B0604020202020204" pitchFamily="34" charset="0"/>
              <a:ea typeface="Microsoft JhengHei UI" panose="020B0604030504040204" pitchFamily="34" charset="-120"/>
              <a:cs typeface="微软雅黑"/>
            </a:endParaRPr>
          </a:p>
        </p:txBody>
      </p:sp>
      <p:sp>
        <p:nvSpPr>
          <p:cNvPr id="56" name="object 56"/>
          <p:cNvSpPr/>
          <p:nvPr/>
        </p:nvSpPr>
        <p:spPr>
          <a:xfrm>
            <a:off x="3719969" y="6073140"/>
            <a:ext cx="950594" cy="487680"/>
          </a:xfrm>
          <a:custGeom>
            <a:avLst/>
            <a:gdLst/>
            <a:ahLst/>
            <a:cxnLst/>
            <a:rect l="l" t="t" r="r" b="b"/>
            <a:pathLst>
              <a:path w="950595" h="487679">
                <a:moveTo>
                  <a:pt x="475488" y="0"/>
                </a:moveTo>
                <a:lnTo>
                  <a:pt x="436451" y="812"/>
                </a:lnTo>
                <a:lnTo>
                  <a:pt x="398292" y="3206"/>
                </a:lnTo>
                <a:lnTo>
                  <a:pt x="325087" y="12484"/>
                </a:lnTo>
                <a:lnTo>
                  <a:pt x="256848" y="27322"/>
                </a:lnTo>
                <a:lnTo>
                  <a:pt x="194547" y="47207"/>
                </a:lnTo>
                <a:lnTo>
                  <a:pt x="139160" y="71628"/>
                </a:lnTo>
                <a:lnTo>
                  <a:pt x="91659" y="100071"/>
                </a:lnTo>
                <a:lnTo>
                  <a:pt x="53019" y="132027"/>
                </a:lnTo>
                <a:lnTo>
                  <a:pt x="24213" y="166981"/>
                </a:lnTo>
                <a:lnTo>
                  <a:pt x="6215" y="204423"/>
                </a:lnTo>
                <a:lnTo>
                  <a:pt x="0" y="243840"/>
                </a:lnTo>
                <a:lnTo>
                  <a:pt x="1574" y="263866"/>
                </a:lnTo>
                <a:lnTo>
                  <a:pt x="13802" y="302504"/>
                </a:lnTo>
                <a:lnTo>
                  <a:pt x="37326" y="338839"/>
                </a:lnTo>
                <a:lnTo>
                  <a:pt x="71170" y="372375"/>
                </a:lnTo>
                <a:lnTo>
                  <a:pt x="114363" y="402612"/>
                </a:lnTo>
                <a:lnTo>
                  <a:pt x="165929" y="429051"/>
                </a:lnTo>
                <a:lnTo>
                  <a:pt x="224894" y="451196"/>
                </a:lnTo>
                <a:lnTo>
                  <a:pt x="290286" y="468546"/>
                </a:lnTo>
                <a:lnTo>
                  <a:pt x="361129" y="480605"/>
                </a:lnTo>
                <a:lnTo>
                  <a:pt x="436451" y="486873"/>
                </a:lnTo>
                <a:lnTo>
                  <a:pt x="475488" y="487680"/>
                </a:lnTo>
                <a:lnTo>
                  <a:pt x="514415" y="486873"/>
                </a:lnTo>
                <a:lnTo>
                  <a:pt x="552477" y="484494"/>
                </a:lnTo>
                <a:lnTo>
                  <a:pt x="625516" y="475268"/>
                </a:lnTo>
                <a:lnTo>
                  <a:pt x="693627" y="460501"/>
                </a:lnTo>
                <a:lnTo>
                  <a:pt x="755830" y="440692"/>
                </a:lnTo>
                <a:lnTo>
                  <a:pt x="811149" y="416337"/>
                </a:lnTo>
                <a:lnTo>
                  <a:pt x="858603" y="387937"/>
                </a:lnTo>
                <a:lnTo>
                  <a:pt x="897215" y="355988"/>
                </a:lnTo>
                <a:lnTo>
                  <a:pt x="926006" y="320990"/>
                </a:lnTo>
                <a:lnTo>
                  <a:pt x="943999" y="283441"/>
                </a:lnTo>
                <a:lnTo>
                  <a:pt x="950213" y="243839"/>
                </a:lnTo>
                <a:lnTo>
                  <a:pt x="948639" y="223916"/>
                </a:lnTo>
                <a:lnTo>
                  <a:pt x="936413" y="185423"/>
                </a:lnTo>
                <a:lnTo>
                  <a:pt x="912899" y="149161"/>
                </a:lnTo>
                <a:lnTo>
                  <a:pt x="879075" y="115642"/>
                </a:lnTo>
                <a:lnTo>
                  <a:pt x="835920" y="85379"/>
                </a:lnTo>
                <a:lnTo>
                  <a:pt x="784411" y="58882"/>
                </a:lnTo>
                <a:lnTo>
                  <a:pt x="725528" y="36665"/>
                </a:lnTo>
                <a:lnTo>
                  <a:pt x="660249" y="19240"/>
                </a:lnTo>
                <a:lnTo>
                  <a:pt x="589551" y="7118"/>
                </a:lnTo>
                <a:lnTo>
                  <a:pt x="514415" y="812"/>
                </a:lnTo>
                <a:lnTo>
                  <a:pt x="475488"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7" name="object 57"/>
          <p:cNvSpPr txBox="1"/>
          <p:nvPr/>
        </p:nvSpPr>
        <p:spPr>
          <a:xfrm>
            <a:off x="3905383" y="6220614"/>
            <a:ext cx="558165" cy="215444"/>
          </a:xfrm>
          <a:prstGeom prst="rect">
            <a:avLst/>
          </a:prstGeom>
        </p:spPr>
        <p:txBody>
          <a:bodyPr vert="horz" wrap="square" lIns="0" tIns="0" rIns="0" bIns="0" rtlCol="0">
            <a:spAutoFit/>
          </a:bodyPr>
          <a:lstStyle/>
          <a:p>
            <a:pPr marL="12700">
              <a:lnSpc>
                <a:spcPct val="100000"/>
              </a:lnSpc>
            </a:pPr>
            <a:r>
              <a:rPr sz="1400" b="1" u="sng" spc="-5" dirty="0">
                <a:solidFill>
                  <a:srgbClr val="CC0000"/>
                </a:solidFill>
                <a:latin typeface="Arial" panose="020B0604020202020204" pitchFamily="34" charset="0"/>
                <a:ea typeface="Microsoft JhengHei UI" panose="020B0604030504040204" pitchFamily="34" charset="-120"/>
                <a:cs typeface="微软雅黑"/>
              </a:rPr>
              <a:t>零件号</a:t>
            </a:r>
            <a:endParaRPr sz="1400">
              <a:latin typeface="Arial" panose="020B0604020202020204" pitchFamily="34" charset="0"/>
              <a:ea typeface="Microsoft JhengHei UI" panose="020B0604030504040204" pitchFamily="34" charset="-120"/>
              <a:cs typeface="微软雅黑"/>
            </a:endParaRPr>
          </a:p>
        </p:txBody>
      </p:sp>
      <p:sp>
        <p:nvSpPr>
          <p:cNvPr id="58" name="object 58"/>
          <p:cNvSpPr/>
          <p:nvPr/>
        </p:nvSpPr>
        <p:spPr>
          <a:xfrm>
            <a:off x="4291469" y="5765291"/>
            <a:ext cx="441325" cy="302260"/>
          </a:xfrm>
          <a:custGeom>
            <a:avLst/>
            <a:gdLst/>
            <a:ahLst/>
            <a:cxnLst/>
            <a:rect l="l" t="t" r="r" b="b"/>
            <a:pathLst>
              <a:path w="441325" h="302260">
                <a:moveTo>
                  <a:pt x="0" y="301751"/>
                </a:moveTo>
                <a:lnTo>
                  <a:pt x="441198" y="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9" name="object 59"/>
          <p:cNvSpPr/>
          <p:nvPr/>
        </p:nvSpPr>
        <p:spPr>
          <a:xfrm>
            <a:off x="5685167" y="5765291"/>
            <a:ext cx="581025" cy="302260"/>
          </a:xfrm>
          <a:custGeom>
            <a:avLst/>
            <a:gdLst/>
            <a:ahLst/>
            <a:cxnLst/>
            <a:rect l="l" t="t" r="r" b="b"/>
            <a:pathLst>
              <a:path w="581025" h="302260">
                <a:moveTo>
                  <a:pt x="0" y="0"/>
                </a:moveTo>
                <a:lnTo>
                  <a:pt x="580644" y="301751"/>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0" name="object 60"/>
          <p:cNvSpPr/>
          <p:nvPr/>
        </p:nvSpPr>
        <p:spPr>
          <a:xfrm>
            <a:off x="5218061" y="5765291"/>
            <a:ext cx="0" cy="323850"/>
          </a:xfrm>
          <a:custGeom>
            <a:avLst/>
            <a:gdLst/>
            <a:ahLst/>
            <a:cxnLst/>
            <a:rect l="l" t="t" r="r" b="b"/>
            <a:pathLst>
              <a:path h="323850">
                <a:moveTo>
                  <a:pt x="0" y="0"/>
                </a:moveTo>
                <a:lnTo>
                  <a:pt x="0" y="323849"/>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1" name="object 61"/>
          <p:cNvSpPr/>
          <p:nvPr/>
        </p:nvSpPr>
        <p:spPr>
          <a:xfrm>
            <a:off x="4732667" y="5765291"/>
            <a:ext cx="255270" cy="789940"/>
          </a:xfrm>
          <a:custGeom>
            <a:avLst/>
            <a:gdLst/>
            <a:ahLst/>
            <a:cxnLst/>
            <a:rect l="l" t="t" r="r" b="b"/>
            <a:pathLst>
              <a:path w="255270" h="789940">
                <a:moveTo>
                  <a:pt x="255270" y="0"/>
                </a:moveTo>
                <a:lnTo>
                  <a:pt x="0" y="231647"/>
                </a:lnTo>
                <a:lnTo>
                  <a:pt x="0" y="789431"/>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2" name="object 62"/>
          <p:cNvSpPr/>
          <p:nvPr/>
        </p:nvSpPr>
        <p:spPr>
          <a:xfrm>
            <a:off x="5453519" y="5765291"/>
            <a:ext cx="393700" cy="813435"/>
          </a:xfrm>
          <a:custGeom>
            <a:avLst/>
            <a:gdLst/>
            <a:ahLst/>
            <a:cxnLst/>
            <a:rect l="l" t="t" r="r" b="b"/>
            <a:pathLst>
              <a:path w="393700" h="813434">
                <a:moveTo>
                  <a:pt x="0" y="0"/>
                </a:moveTo>
                <a:lnTo>
                  <a:pt x="393192" y="254507"/>
                </a:lnTo>
                <a:lnTo>
                  <a:pt x="393192" y="813053"/>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3" name="object 63"/>
          <p:cNvSpPr/>
          <p:nvPr/>
        </p:nvSpPr>
        <p:spPr>
          <a:xfrm>
            <a:off x="2224163" y="6065520"/>
            <a:ext cx="951230" cy="487680"/>
          </a:xfrm>
          <a:custGeom>
            <a:avLst/>
            <a:gdLst/>
            <a:ahLst/>
            <a:cxnLst/>
            <a:rect l="l" t="t" r="r" b="b"/>
            <a:pathLst>
              <a:path w="951230" h="487679">
                <a:moveTo>
                  <a:pt x="475488" y="0"/>
                </a:moveTo>
                <a:lnTo>
                  <a:pt x="436451" y="806"/>
                </a:lnTo>
                <a:lnTo>
                  <a:pt x="398292" y="3185"/>
                </a:lnTo>
                <a:lnTo>
                  <a:pt x="325087" y="12411"/>
                </a:lnTo>
                <a:lnTo>
                  <a:pt x="256848" y="27178"/>
                </a:lnTo>
                <a:lnTo>
                  <a:pt x="194547" y="46987"/>
                </a:lnTo>
                <a:lnTo>
                  <a:pt x="139160" y="71342"/>
                </a:lnTo>
                <a:lnTo>
                  <a:pt x="91659" y="99742"/>
                </a:lnTo>
                <a:lnTo>
                  <a:pt x="53019" y="131691"/>
                </a:lnTo>
                <a:lnTo>
                  <a:pt x="24213" y="166689"/>
                </a:lnTo>
                <a:lnTo>
                  <a:pt x="6215" y="204238"/>
                </a:lnTo>
                <a:lnTo>
                  <a:pt x="0" y="243840"/>
                </a:lnTo>
                <a:lnTo>
                  <a:pt x="1574" y="263763"/>
                </a:lnTo>
                <a:lnTo>
                  <a:pt x="13802" y="302256"/>
                </a:lnTo>
                <a:lnTo>
                  <a:pt x="37326" y="338518"/>
                </a:lnTo>
                <a:lnTo>
                  <a:pt x="71170" y="372037"/>
                </a:lnTo>
                <a:lnTo>
                  <a:pt x="114363" y="402300"/>
                </a:lnTo>
                <a:lnTo>
                  <a:pt x="165929" y="428797"/>
                </a:lnTo>
                <a:lnTo>
                  <a:pt x="224894" y="451014"/>
                </a:lnTo>
                <a:lnTo>
                  <a:pt x="290286" y="468439"/>
                </a:lnTo>
                <a:lnTo>
                  <a:pt x="361129" y="480561"/>
                </a:lnTo>
                <a:lnTo>
                  <a:pt x="436451" y="486867"/>
                </a:lnTo>
                <a:lnTo>
                  <a:pt x="475488" y="487680"/>
                </a:lnTo>
                <a:lnTo>
                  <a:pt x="514524" y="486867"/>
                </a:lnTo>
                <a:lnTo>
                  <a:pt x="552683" y="484473"/>
                </a:lnTo>
                <a:lnTo>
                  <a:pt x="625888" y="475195"/>
                </a:lnTo>
                <a:lnTo>
                  <a:pt x="694127" y="460357"/>
                </a:lnTo>
                <a:lnTo>
                  <a:pt x="756428" y="440472"/>
                </a:lnTo>
                <a:lnTo>
                  <a:pt x="811815" y="416052"/>
                </a:lnTo>
                <a:lnTo>
                  <a:pt x="859316" y="387608"/>
                </a:lnTo>
                <a:lnTo>
                  <a:pt x="897956" y="355652"/>
                </a:lnTo>
                <a:lnTo>
                  <a:pt x="926762" y="320698"/>
                </a:lnTo>
                <a:lnTo>
                  <a:pt x="944760" y="283256"/>
                </a:lnTo>
                <a:lnTo>
                  <a:pt x="950976" y="243839"/>
                </a:lnTo>
                <a:lnTo>
                  <a:pt x="949401" y="223813"/>
                </a:lnTo>
                <a:lnTo>
                  <a:pt x="937173" y="185175"/>
                </a:lnTo>
                <a:lnTo>
                  <a:pt x="913649" y="148840"/>
                </a:lnTo>
                <a:lnTo>
                  <a:pt x="879805" y="115304"/>
                </a:lnTo>
                <a:lnTo>
                  <a:pt x="836612" y="85067"/>
                </a:lnTo>
                <a:lnTo>
                  <a:pt x="785046" y="58628"/>
                </a:lnTo>
                <a:lnTo>
                  <a:pt x="726081" y="36483"/>
                </a:lnTo>
                <a:lnTo>
                  <a:pt x="660689" y="19133"/>
                </a:lnTo>
                <a:lnTo>
                  <a:pt x="589846" y="7074"/>
                </a:lnTo>
                <a:lnTo>
                  <a:pt x="514524" y="806"/>
                </a:lnTo>
                <a:lnTo>
                  <a:pt x="475488" y="0"/>
                </a:lnTo>
                <a:close/>
              </a:path>
            </a:pathLst>
          </a:custGeom>
          <a:ln w="9524">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4" name="object 64"/>
          <p:cNvSpPr txBox="1"/>
          <p:nvPr/>
        </p:nvSpPr>
        <p:spPr>
          <a:xfrm>
            <a:off x="2410339" y="6212233"/>
            <a:ext cx="7359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开工日期</a:t>
            </a:r>
            <a:endParaRPr sz="1400">
              <a:latin typeface="Arial" panose="020B0604020202020204" pitchFamily="34" charset="0"/>
              <a:ea typeface="Microsoft JhengHei UI" panose="020B0604030504040204" pitchFamily="34" charset="-120"/>
              <a:cs typeface="微软雅黑"/>
            </a:endParaRPr>
          </a:p>
        </p:txBody>
      </p:sp>
      <p:sp>
        <p:nvSpPr>
          <p:cNvPr id="65" name="object 65"/>
          <p:cNvSpPr/>
          <p:nvPr/>
        </p:nvSpPr>
        <p:spPr>
          <a:xfrm>
            <a:off x="1605419" y="6554723"/>
            <a:ext cx="950594" cy="487045"/>
          </a:xfrm>
          <a:custGeom>
            <a:avLst/>
            <a:gdLst/>
            <a:ahLst/>
            <a:cxnLst/>
            <a:rect l="l" t="t" r="r" b="b"/>
            <a:pathLst>
              <a:path w="950594" h="487045">
                <a:moveTo>
                  <a:pt x="475488" y="0"/>
                </a:moveTo>
                <a:lnTo>
                  <a:pt x="436451" y="806"/>
                </a:lnTo>
                <a:lnTo>
                  <a:pt x="398292" y="3185"/>
                </a:lnTo>
                <a:lnTo>
                  <a:pt x="325087" y="12411"/>
                </a:lnTo>
                <a:lnTo>
                  <a:pt x="256848" y="27178"/>
                </a:lnTo>
                <a:lnTo>
                  <a:pt x="194547" y="46987"/>
                </a:lnTo>
                <a:lnTo>
                  <a:pt x="139160" y="71342"/>
                </a:lnTo>
                <a:lnTo>
                  <a:pt x="91659" y="99742"/>
                </a:lnTo>
                <a:lnTo>
                  <a:pt x="53019" y="131691"/>
                </a:lnTo>
                <a:lnTo>
                  <a:pt x="24213" y="166689"/>
                </a:lnTo>
                <a:lnTo>
                  <a:pt x="6215" y="204238"/>
                </a:lnTo>
                <a:lnTo>
                  <a:pt x="0" y="243840"/>
                </a:lnTo>
                <a:lnTo>
                  <a:pt x="1574" y="263757"/>
                </a:lnTo>
                <a:lnTo>
                  <a:pt x="13802" y="302210"/>
                </a:lnTo>
                <a:lnTo>
                  <a:pt x="37326" y="338399"/>
                </a:lnTo>
                <a:lnTo>
                  <a:pt x="71170" y="371822"/>
                </a:lnTo>
                <a:lnTo>
                  <a:pt x="114363" y="401976"/>
                </a:lnTo>
                <a:lnTo>
                  <a:pt x="165929" y="428359"/>
                </a:lnTo>
                <a:lnTo>
                  <a:pt x="224894" y="450466"/>
                </a:lnTo>
                <a:lnTo>
                  <a:pt x="290286" y="467796"/>
                </a:lnTo>
                <a:lnTo>
                  <a:pt x="361129" y="479845"/>
                </a:lnTo>
                <a:lnTo>
                  <a:pt x="436451" y="486111"/>
                </a:lnTo>
                <a:lnTo>
                  <a:pt x="475488" y="486918"/>
                </a:lnTo>
                <a:lnTo>
                  <a:pt x="514415" y="486111"/>
                </a:lnTo>
                <a:lnTo>
                  <a:pt x="552477" y="483732"/>
                </a:lnTo>
                <a:lnTo>
                  <a:pt x="625516" y="474512"/>
                </a:lnTo>
                <a:lnTo>
                  <a:pt x="693627" y="459760"/>
                </a:lnTo>
                <a:lnTo>
                  <a:pt x="755830" y="439978"/>
                </a:lnTo>
                <a:lnTo>
                  <a:pt x="811149" y="415671"/>
                </a:lnTo>
                <a:lnTo>
                  <a:pt x="858603" y="387339"/>
                </a:lnTo>
                <a:lnTo>
                  <a:pt x="897215" y="355488"/>
                </a:lnTo>
                <a:lnTo>
                  <a:pt x="926006" y="320619"/>
                </a:lnTo>
                <a:lnTo>
                  <a:pt x="943999" y="283235"/>
                </a:lnTo>
                <a:lnTo>
                  <a:pt x="950213" y="243839"/>
                </a:lnTo>
                <a:lnTo>
                  <a:pt x="948639" y="223813"/>
                </a:lnTo>
                <a:lnTo>
                  <a:pt x="936413" y="185175"/>
                </a:lnTo>
                <a:lnTo>
                  <a:pt x="912899" y="148840"/>
                </a:lnTo>
                <a:lnTo>
                  <a:pt x="879075" y="115304"/>
                </a:lnTo>
                <a:lnTo>
                  <a:pt x="835920" y="85067"/>
                </a:lnTo>
                <a:lnTo>
                  <a:pt x="784411" y="58628"/>
                </a:lnTo>
                <a:lnTo>
                  <a:pt x="725528" y="36483"/>
                </a:lnTo>
                <a:lnTo>
                  <a:pt x="660249" y="19133"/>
                </a:lnTo>
                <a:lnTo>
                  <a:pt x="589551" y="7074"/>
                </a:lnTo>
                <a:lnTo>
                  <a:pt x="514415" y="806"/>
                </a:lnTo>
                <a:lnTo>
                  <a:pt x="475488"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6" name="object 66"/>
          <p:cNvSpPr txBox="1"/>
          <p:nvPr/>
        </p:nvSpPr>
        <p:spPr>
          <a:xfrm>
            <a:off x="1790833" y="6701435"/>
            <a:ext cx="7359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项目预算</a:t>
            </a:r>
            <a:endParaRPr sz="1400">
              <a:latin typeface="Arial" panose="020B0604020202020204" pitchFamily="34" charset="0"/>
              <a:ea typeface="Microsoft JhengHei UI" panose="020B0604030504040204" pitchFamily="34" charset="-120"/>
              <a:cs typeface="微软雅黑"/>
            </a:endParaRPr>
          </a:p>
        </p:txBody>
      </p:sp>
      <p:sp>
        <p:nvSpPr>
          <p:cNvPr id="67" name="object 67"/>
          <p:cNvSpPr/>
          <p:nvPr/>
        </p:nvSpPr>
        <p:spPr>
          <a:xfrm>
            <a:off x="1028585" y="6040373"/>
            <a:ext cx="951230" cy="487045"/>
          </a:xfrm>
          <a:custGeom>
            <a:avLst/>
            <a:gdLst/>
            <a:ahLst/>
            <a:cxnLst/>
            <a:rect l="l" t="t" r="r" b="b"/>
            <a:pathLst>
              <a:path w="951230" h="487045">
                <a:moveTo>
                  <a:pt x="475488" y="0"/>
                </a:moveTo>
                <a:lnTo>
                  <a:pt x="436555" y="806"/>
                </a:lnTo>
                <a:lnTo>
                  <a:pt x="398477" y="3185"/>
                </a:lnTo>
                <a:lnTo>
                  <a:pt x="325380" y="12411"/>
                </a:lnTo>
                <a:lnTo>
                  <a:pt x="257184" y="27178"/>
                </a:lnTo>
                <a:lnTo>
                  <a:pt x="194876" y="46987"/>
                </a:lnTo>
                <a:lnTo>
                  <a:pt x="139445" y="71342"/>
                </a:lnTo>
                <a:lnTo>
                  <a:pt x="91878" y="99742"/>
                </a:lnTo>
                <a:lnTo>
                  <a:pt x="53163" y="131691"/>
                </a:lnTo>
                <a:lnTo>
                  <a:pt x="24286" y="166689"/>
                </a:lnTo>
                <a:lnTo>
                  <a:pt x="6236" y="204238"/>
                </a:lnTo>
                <a:lnTo>
                  <a:pt x="0" y="243840"/>
                </a:lnTo>
                <a:lnTo>
                  <a:pt x="1579" y="263757"/>
                </a:lnTo>
                <a:lnTo>
                  <a:pt x="13846" y="302210"/>
                </a:lnTo>
                <a:lnTo>
                  <a:pt x="37433" y="338399"/>
                </a:lnTo>
                <a:lnTo>
                  <a:pt x="71352" y="371822"/>
                </a:lnTo>
                <a:lnTo>
                  <a:pt x="114617" y="401976"/>
                </a:lnTo>
                <a:lnTo>
                  <a:pt x="166240" y="428359"/>
                </a:lnTo>
                <a:lnTo>
                  <a:pt x="225232" y="450466"/>
                </a:lnTo>
                <a:lnTo>
                  <a:pt x="290607" y="467796"/>
                </a:lnTo>
                <a:lnTo>
                  <a:pt x="361377" y="479845"/>
                </a:lnTo>
                <a:lnTo>
                  <a:pt x="436555" y="486111"/>
                </a:lnTo>
                <a:lnTo>
                  <a:pt x="475488" y="486918"/>
                </a:lnTo>
                <a:lnTo>
                  <a:pt x="514524" y="486111"/>
                </a:lnTo>
                <a:lnTo>
                  <a:pt x="552683" y="483732"/>
                </a:lnTo>
                <a:lnTo>
                  <a:pt x="625888" y="474512"/>
                </a:lnTo>
                <a:lnTo>
                  <a:pt x="694127" y="459760"/>
                </a:lnTo>
                <a:lnTo>
                  <a:pt x="756428" y="439978"/>
                </a:lnTo>
                <a:lnTo>
                  <a:pt x="811815" y="415671"/>
                </a:lnTo>
                <a:lnTo>
                  <a:pt x="859316" y="387339"/>
                </a:lnTo>
                <a:lnTo>
                  <a:pt x="897956" y="355488"/>
                </a:lnTo>
                <a:lnTo>
                  <a:pt x="926762" y="320619"/>
                </a:lnTo>
                <a:lnTo>
                  <a:pt x="944760" y="283235"/>
                </a:lnTo>
                <a:lnTo>
                  <a:pt x="950976" y="243839"/>
                </a:lnTo>
                <a:lnTo>
                  <a:pt x="949401" y="223813"/>
                </a:lnTo>
                <a:lnTo>
                  <a:pt x="937173" y="185175"/>
                </a:lnTo>
                <a:lnTo>
                  <a:pt x="913649" y="148840"/>
                </a:lnTo>
                <a:lnTo>
                  <a:pt x="879805" y="115304"/>
                </a:lnTo>
                <a:lnTo>
                  <a:pt x="836612" y="85067"/>
                </a:lnTo>
                <a:lnTo>
                  <a:pt x="785046" y="58628"/>
                </a:lnTo>
                <a:lnTo>
                  <a:pt x="726081" y="36483"/>
                </a:lnTo>
                <a:lnTo>
                  <a:pt x="660689" y="19133"/>
                </a:lnTo>
                <a:lnTo>
                  <a:pt x="589846" y="7074"/>
                </a:lnTo>
                <a:lnTo>
                  <a:pt x="514524" y="806"/>
                </a:lnTo>
                <a:lnTo>
                  <a:pt x="475488"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8" name="object 68"/>
          <p:cNvSpPr txBox="1"/>
          <p:nvPr/>
        </p:nvSpPr>
        <p:spPr>
          <a:xfrm>
            <a:off x="1214761" y="6187085"/>
            <a:ext cx="558165" cy="215444"/>
          </a:xfrm>
          <a:prstGeom prst="rect">
            <a:avLst/>
          </a:prstGeom>
        </p:spPr>
        <p:txBody>
          <a:bodyPr vert="horz" wrap="square" lIns="0" tIns="0" rIns="0" bIns="0" rtlCol="0">
            <a:spAutoFit/>
          </a:bodyPr>
          <a:lstStyle/>
          <a:p>
            <a:pPr marL="12700">
              <a:lnSpc>
                <a:spcPct val="100000"/>
              </a:lnSpc>
            </a:pPr>
            <a:r>
              <a:rPr sz="1400" b="1" u="sng" spc="-5" dirty="0">
                <a:solidFill>
                  <a:srgbClr val="CC0000"/>
                </a:solidFill>
                <a:latin typeface="Arial" panose="020B0604020202020204" pitchFamily="34" charset="0"/>
                <a:ea typeface="Microsoft JhengHei UI" panose="020B0604030504040204" pitchFamily="34" charset="-120"/>
                <a:cs typeface="微软雅黑"/>
              </a:rPr>
              <a:t>项目号</a:t>
            </a:r>
            <a:endParaRPr sz="1400">
              <a:latin typeface="Arial" panose="020B0604020202020204" pitchFamily="34" charset="0"/>
              <a:ea typeface="Microsoft JhengHei UI" panose="020B0604030504040204" pitchFamily="34" charset="-120"/>
              <a:cs typeface="微软雅黑"/>
            </a:endParaRPr>
          </a:p>
        </p:txBody>
      </p:sp>
      <p:sp>
        <p:nvSpPr>
          <p:cNvPr id="69" name="object 69"/>
          <p:cNvSpPr/>
          <p:nvPr/>
        </p:nvSpPr>
        <p:spPr>
          <a:xfrm>
            <a:off x="2106815" y="5763767"/>
            <a:ext cx="0" cy="814705"/>
          </a:xfrm>
          <a:custGeom>
            <a:avLst/>
            <a:gdLst/>
            <a:ahLst/>
            <a:cxnLst/>
            <a:rect l="l" t="t" r="r" b="b"/>
            <a:pathLst>
              <a:path h="814704">
                <a:moveTo>
                  <a:pt x="0" y="0"/>
                </a:moveTo>
                <a:lnTo>
                  <a:pt x="0" y="814578"/>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0" name="object 70"/>
          <p:cNvSpPr/>
          <p:nvPr/>
        </p:nvSpPr>
        <p:spPr>
          <a:xfrm>
            <a:off x="1549793" y="5765291"/>
            <a:ext cx="325755" cy="300355"/>
          </a:xfrm>
          <a:custGeom>
            <a:avLst/>
            <a:gdLst/>
            <a:ahLst/>
            <a:cxnLst/>
            <a:rect l="l" t="t" r="r" b="b"/>
            <a:pathLst>
              <a:path w="325755" h="300354">
                <a:moveTo>
                  <a:pt x="325374" y="0"/>
                </a:moveTo>
                <a:lnTo>
                  <a:pt x="0" y="300228"/>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1" name="object 71"/>
          <p:cNvSpPr/>
          <p:nvPr/>
        </p:nvSpPr>
        <p:spPr>
          <a:xfrm>
            <a:off x="2410091" y="5765291"/>
            <a:ext cx="231775" cy="323850"/>
          </a:xfrm>
          <a:custGeom>
            <a:avLst/>
            <a:gdLst/>
            <a:ahLst/>
            <a:cxnLst/>
            <a:rect l="l" t="t" r="r" b="b"/>
            <a:pathLst>
              <a:path w="231775" h="323850">
                <a:moveTo>
                  <a:pt x="0" y="0"/>
                </a:moveTo>
                <a:lnTo>
                  <a:pt x="231647" y="32385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2" name="object 72"/>
          <p:cNvSpPr txBox="1"/>
          <p:nvPr/>
        </p:nvSpPr>
        <p:spPr>
          <a:xfrm>
            <a:off x="1012831" y="1392332"/>
            <a:ext cx="4598670" cy="369332"/>
          </a:xfrm>
          <a:prstGeom prst="rect">
            <a:avLst/>
          </a:prstGeom>
        </p:spPr>
        <p:txBody>
          <a:bodyPr vert="horz" wrap="square" lIns="0" tIns="0" rIns="0" bIns="0" rtlCol="0">
            <a:spAutoFit/>
          </a:bodyPr>
          <a:lstStyle/>
          <a:p>
            <a:pPr marL="12700">
              <a:lnSpc>
                <a:spcPct val="100000"/>
              </a:lnSpc>
            </a:pPr>
            <a:r>
              <a:rPr sz="2400" b="1" dirty="0">
                <a:solidFill>
                  <a:srgbClr val="3333CC"/>
                </a:solidFill>
                <a:latin typeface="Arial" panose="020B0604020202020204" pitchFamily="34" charset="0"/>
                <a:ea typeface="Microsoft JhengHei UI" panose="020B0604030504040204" pitchFamily="34" charset="-120"/>
                <a:cs typeface="Arial"/>
              </a:rPr>
              <a:t>Step</a:t>
            </a:r>
            <a:r>
              <a:rPr sz="2400" b="1" spc="-5" dirty="0">
                <a:solidFill>
                  <a:srgbClr val="3333CC"/>
                </a:solidFill>
                <a:latin typeface="Arial" panose="020B0604020202020204" pitchFamily="34" charset="0"/>
                <a:ea typeface="Microsoft JhengHei UI" panose="020B0604030504040204" pitchFamily="34" charset="-120"/>
                <a:cs typeface="Arial"/>
              </a:rPr>
              <a:t>3</a:t>
            </a:r>
            <a:r>
              <a:rPr sz="2400" b="1" dirty="0">
                <a:solidFill>
                  <a:srgbClr val="3333CC"/>
                </a:solidFill>
                <a:latin typeface="Arial" panose="020B0604020202020204" pitchFamily="34" charset="0"/>
                <a:ea typeface="Microsoft JhengHei UI" panose="020B0604030504040204" pitchFamily="34" charset="-120"/>
                <a:cs typeface="微软雅黑"/>
              </a:rPr>
              <a:t>确定每一个实体的关键字</a:t>
            </a:r>
            <a:r>
              <a:rPr sz="2400" b="1" spc="-5" dirty="0">
                <a:solidFill>
                  <a:srgbClr val="3333CC"/>
                </a:solidFill>
                <a:latin typeface="Arial" panose="020B0604020202020204" pitchFamily="34" charset="0"/>
                <a:ea typeface="Microsoft JhengHei UI" panose="020B0604030504040204" pitchFamily="34" charset="-120"/>
                <a:cs typeface="Times New Roman"/>
              </a:rPr>
              <a:t>/</a:t>
            </a:r>
            <a:r>
              <a:rPr sz="2400" b="1" dirty="0">
                <a:solidFill>
                  <a:srgbClr val="3333CC"/>
                </a:solidFill>
                <a:latin typeface="Arial" panose="020B0604020202020204" pitchFamily="34" charset="0"/>
                <a:ea typeface="Microsoft JhengHei UI" panose="020B0604030504040204" pitchFamily="34" charset="-120"/>
                <a:cs typeface="微软雅黑"/>
              </a:rPr>
              <a:t>码</a:t>
            </a:r>
            <a:endParaRPr sz="2400">
              <a:latin typeface="Arial" panose="020B0604020202020204" pitchFamily="34" charset="0"/>
              <a:ea typeface="Microsoft JhengHei UI" panose="020B0604030504040204" pitchFamily="34" charset="-120"/>
              <a:cs typeface="微软雅黑"/>
            </a:endParaRPr>
          </a:p>
        </p:txBody>
      </p:sp>
      <p:sp>
        <p:nvSpPr>
          <p:cNvPr id="73" name="object 73"/>
          <p:cNvSpPr/>
          <p:nvPr/>
        </p:nvSpPr>
        <p:spPr>
          <a:xfrm>
            <a:off x="7289927" y="6387846"/>
            <a:ext cx="2628900" cy="819150"/>
          </a:xfrm>
          <a:prstGeom prst="rect">
            <a:avLst/>
          </a:prstGeom>
          <a:blipFill>
            <a:blip r:embed="rId2"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4" name="object 74"/>
          <p:cNvSpPr/>
          <p:nvPr/>
        </p:nvSpPr>
        <p:spPr>
          <a:xfrm>
            <a:off x="7283843" y="6381750"/>
            <a:ext cx="2635250" cy="825500"/>
          </a:xfrm>
          <a:custGeom>
            <a:avLst/>
            <a:gdLst/>
            <a:ahLst/>
            <a:cxnLst/>
            <a:rect l="l" t="t" r="r" b="b"/>
            <a:pathLst>
              <a:path w="2635250" h="825500">
                <a:moveTo>
                  <a:pt x="0" y="825246"/>
                </a:moveTo>
                <a:lnTo>
                  <a:pt x="0" y="0"/>
                </a:lnTo>
                <a:lnTo>
                  <a:pt x="2634996" y="0"/>
                </a:lnTo>
              </a:path>
            </a:pathLst>
          </a:custGeom>
          <a:ln w="12700">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5" name="object 75"/>
          <p:cNvSpPr/>
          <p:nvPr/>
        </p:nvSpPr>
        <p:spPr>
          <a:xfrm>
            <a:off x="7904098" y="5190744"/>
            <a:ext cx="1537335" cy="1137285"/>
          </a:xfrm>
          <a:custGeom>
            <a:avLst/>
            <a:gdLst/>
            <a:ahLst/>
            <a:cxnLst/>
            <a:rect l="l" t="t" r="r" b="b"/>
            <a:pathLst>
              <a:path w="1537334" h="1137285">
                <a:moveTo>
                  <a:pt x="1536954" y="568451"/>
                </a:moveTo>
                <a:lnTo>
                  <a:pt x="1534403" y="521830"/>
                </a:lnTo>
                <a:lnTo>
                  <a:pt x="1526886" y="476246"/>
                </a:lnTo>
                <a:lnTo>
                  <a:pt x="1514600" y="431847"/>
                </a:lnTo>
                <a:lnTo>
                  <a:pt x="1497744" y="388778"/>
                </a:lnTo>
                <a:lnTo>
                  <a:pt x="1476517" y="347186"/>
                </a:lnTo>
                <a:lnTo>
                  <a:pt x="1451119" y="307217"/>
                </a:lnTo>
                <a:lnTo>
                  <a:pt x="1421747" y="269017"/>
                </a:lnTo>
                <a:lnTo>
                  <a:pt x="1388601" y="232733"/>
                </a:lnTo>
                <a:lnTo>
                  <a:pt x="1351880" y="198510"/>
                </a:lnTo>
                <a:lnTo>
                  <a:pt x="1311783" y="166496"/>
                </a:lnTo>
                <a:lnTo>
                  <a:pt x="1268507" y="136837"/>
                </a:lnTo>
                <a:lnTo>
                  <a:pt x="1222254" y="109679"/>
                </a:lnTo>
                <a:lnTo>
                  <a:pt x="1173220" y="85167"/>
                </a:lnTo>
                <a:lnTo>
                  <a:pt x="1121606" y="63450"/>
                </a:lnTo>
                <a:lnTo>
                  <a:pt x="1067609" y="44672"/>
                </a:lnTo>
                <a:lnTo>
                  <a:pt x="1011430" y="28980"/>
                </a:lnTo>
                <a:lnTo>
                  <a:pt x="953266" y="16520"/>
                </a:lnTo>
                <a:lnTo>
                  <a:pt x="893316" y="7440"/>
                </a:lnTo>
                <a:lnTo>
                  <a:pt x="831781" y="1884"/>
                </a:lnTo>
                <a:lnTo>
                  <a:pt x="768858" y="0"/>
                </a:lnTo>
                <a:lnTo>
                  <a:pt x="705826" y="1884"/>
                </a:lnTo>
                <a:lnTo>
                  <a:pt x="644192" y="7440"/>
                </a:lnTo>
                <a:lnTo>
                  <a:pt x="584155" y="16520"/>
                </a:lnTo>
                <a:lnTo>
                  <a:pt x="525914" y="28980"/>
                </a:lnTo>
                <a:lnTo>
                  <a:pt x="469665" y="44672"/>
                </a:lnTo>
                <a:lnTo>
                  <a:pt x="415609" y="63450"/>
                </a:lnTo>
                <a:lnTo>
                  <a:pt x="363942" y="85167"/>
                </a:lnTo>
                <a:lnTo>
                  <a:pt x="314864" y="109679"/>
                </a:lnTo>
                <a:lnTo>
                  <a:pt x="268572" y="136837"/>
                </a:lnTo>
                <a:lnTo>
                  <a:pt x="225266" y="166496"/>
                </a:lnTo>
                <a:lnTo>
                  <a:pt x="185142" y="198510"/>
                </a:lnTo>
                <a:lnTo>
                  <a:pt x="148401" y="232733"/>
                </a:lnTo>
                <a:lnTo>
                  <a:pt x="115239" y="269017"/>
                </a:lnTo>
                <a:lnTo>
                  <a:pt x="85855" y="307217"/>
                </a:lnTo>
                <a:lnTo>
                  <a:pt x="60448" y="347186"/>
                </a:lnTo>
                <a:lnTo>
                  <a:pt x="39215" y="388778"/>
                </a:lnTo>
                <a:lnTo>
                  <a:pt x="22356" y="431847"/>
                </a:lnTo>
                <a:lnTo>
                  <a:pt x="10068" y="476246"/>
                </a:lnTo>
                <a:lnTo>
                  <a:pt x="2550" y="521830"/>
                </a:lnTo>
                <a:lnTo>
                  <a:pt x="0" y="568451"/>
                </a:lnTo>
                <a:lnTo>
                  <a:pt x="2550" y="615073"/>
                </a:lnTo>
                <a:lnTo>
                  <a:pt x="10068" y="660657"/>
                </a:lnTo>
                <a:lnTo>
                  <a:pt x="22356" y="705056"/>
                </a:lnTo>
                <a:lnTo>
                  <a:pt x="39215" y="748125"/>
                </a:lnTo>
                <a:lnTo>
                  <a:pt x="60448" y="789717"/>
                </a:lnTo>
                <a:lnTo>
                  <a:pt x="85855" y="829686"/>
                </a:lnTo>
                <a:lnTo>
                  <a:pt x="115239" y="867886"/>
                </a:lnTo>
                <a:lnTo>
                  <a:pt x="136398" y="891037"/>
                </a:lnTo>
                <a:lnTo>
                  <a:pt x="136398" y="568451"/>
                </a:lnTo>
                <a:lnTo>
                  <a:pt x="138491" y="530090"/>
                </a:lnTo>
                <a:lnTo>
                  <a:pt x="154752" y="456043"/>
                </a:lnTo>
                <a:lnTo>
                  <a:pt x="186035" y="386369"/>
                </a:lnTo>
                <a:lnTo>
                  <a:pt x="206905" y="353474"/>
                </a:lnTo>
                <a:lnTo>
                  <a:pt x="231045" y="322033"/>
                </a:lnTo>
                <a:lnTo>
                  <a:pt x="258293" y="292169"/>
                </a:lnTo>
                <a:lnTo>
                  <a:pt x="288488" y="264000"/>
                </a:lnTo>
                <a:lnTo>
                  <a:pt x="321468" y="237648"/>
                </a:lnTo>
                <a:lnTo>
                  <a:pt x="357071" y="213234"/>
                </a:lnTo>
                <a:lnTo>
                  <a:pt x="395136" y="190877"/>
                </a:lnTo>
                <a:lnTo>
                  <a:pt x="435501" y="170700"/>
                </a:lnTo>
                <a:lnTo>
                  <a:pt x="478003" y="152821"/>
                </a:lnTo>
                <a:lnTo>
                  <a:pt x="522481" y="137362"/>
                </a:lnTo>
                <a:lnTo>
                  <a:pt x="568775" y="124443"/>
                </a:lnTo>
                <a:lnTo>
                  <a:pt x="616720" y="114185"/>
                </a:lnTo>
                <a:lnTo>
                  <a:pt x="666157" y="106709"/>
                </a:lnTo>
                <a:lnTo>
                  <a:pt x="716924" y="102135"/>
                </a:lnTo>
                <a:lnTo>
                  <a:pt x="768858" y="100583"/>
                </a:lnTo>
                <a:lnTo>
                  <a:pt x="820683" y="102135"/>
                </a:lnTo>
                <a:lnTo>
                  <a:pt x="871351" y="106709"/>
                </a:lnTo>
                <a:lnTo>
                  <a:pt x="920700" y="114185"/>
                </a:lnTo>
                <a:lnTo>
                  <a:pt x="968569" y="124443"/>
                </a:lnTo>
                <a:lnTo>
                  <a:pt x="1014793" y="137362"/>
                </a:lnTo>
                <a:lnTo>
                  <a:pt x="1059212" y="152821"/>
                </a:lnTo>
                <a:lnTo>
                  <a:pt x="1101662" y="170700"/>
                </a:lnTo>
                <a:lnTo>
                  <a:pt x="1141981" y="190877"/>
                </a:lnTo>
                <a:lnTo>
                  <a:pt x="1180008" y="213234"/>
                </a:lnTo>
                <a:lnTo>
                  <a:pt x="1215580" y="237648"/>
                </a:lnTo>
                <a:lnTo>
                  <a:pt x="1248534" y="264000"/>
                </a:lnTo>
                <a:lnTo>
                  <a:pt x="1278709" y="292169"/>
                </a:lnTo>
                <a:lnTo>
                  <a:pt x="1305941" y="322033"/>
                </a:lnTo>
                <a:lnTo>
                  <a:pt x="1330069" y="353474"/>
                </a:lnTo>
                <a:lnTo>
                  <a:pt x="1350930" y="386369"/>
                </a:lnTo>
                <a:lnTo>
                  <a:pt x="1368363" y="420599"/>
                </a:lnTo>
                <a:lnTo>
                  <a:pt x="1392291" y="492580"/>
                </a:lnTo>
                <a:lnTo>
                  <a:pt x="1400556" y="568451"/>
                </a:lnTo>
                <a:lnTo>
                  <a:pt x="1400556" y="891084"/>
                </a:lnTo>
                <a:lnTo>
                  <a:pt x="1421747" y="867886"/>
                </a:lnTo>
                <a:lnTo>
                  <a:pt x="1451119" y="829686"/>
                </a:lnTo>
                <a:lnTo>
                  <a:pt x="1476517" y="789717"/>
                </a:lnTo>
                <a:lnTo>
                  <a:pt x="1497744" y="748125"/>
                </a:lnTo>
                <a:lnTo>
                  <a:pt x="1514600" y="705056"/>
                </a:lnTo>
                <a:lnTo>
                  <a:pt x="1526886" y="660657"/>
                </a:lnTo>
                <a:lnTo>
                  <a:pt x="1534403" y="615073"/>
                </a:lnTo>
                <a:lnTo>
                  <a:pt x="1536954" y="568451"/>
                </a:lnTo>
                <a:close/>
              </a:path>
              <a:path w="1537334" h="1137285">
                <a:moveTo>
                  <a:pt x="1400556" y="891084"/>
                </a:moveTo>
                <a:lnTo>
                  <a:pt x="1400556" y="568451"/>
                </a:lnTo>
                <a:lnTo>
                  <a:pt x="1398462" y="606813"/>
                </a:lnTo>
                <a:lnTo>
                  <a:pt x="1392291" y="644323"/>
                </a:lnTo>
                <a:lnTo>
                  <a:pt x="1368363" y="716304"/>
                </a:lnTo>
                <a:lnTo>
                  <a:pt x="1350930" y="750534"/>
                </a:lnTo>
                <a:lnTo>
                  <a:pt x="1330069" y="783429"/>
                </a:lnTo>
                <a:lnTo>
                  <a:pt x="1305941" y="814870"/>
                </a:lnTo>
                <a:lnTo>
                  <a:pt x="1278709" y="844734"/>
                </a:lnTo>
                <a:lnTo>
                  <a:pt x="1248534" y="872903"/>
                </a:lnTo>
                <a:lnTo>
                  <a:pt x="1215580" y="899255"/>
                </a:lnTo>
                <a:lnTo>
                  <a:pt x="1180008" y="923669"/>
                </a:lnTo>
                <a:lnTo>
                  <a:pt x="1141981" y="946026"/>
                </a:lnTo>
                <a:lnTo>
                  <a:pt x="1101662" y="966203"/>
                </a:lnTo>
                <a:lnTo>
                  <a:pt x="1059212" y="984082"/>
                </a:lnTo>
                <a:lnTo>
                  <a:pt x="1014793" y="999541"/>
                </a:lnTo>
                <a:lnTo>
                  <a:pt x="968569" y="1012460"/>
                </a:lnTo>
                <a:lnTo>
                  <a:pt x="920700" y="1022718"/>
                </a:lnTo>
                <a:lnTo>
                  <a:pt x="871351" y="1030194"/>
                </a:lnTo>
                <a:lnTo>
                  <a:pt x="820683" y="1034768"/>
                </a:lnTo>
                <a:lnTo>
                  <a:pt x="768858" y="1036319"/>
                </a:lnTo>
                <a:lnTo>
                  <a:pt x="716924" y="1034768"/>
                </a:lnTo>
                <a:lnTo>
                  <a:pt x="666157" y="1030194"/>
                </a:lnTo>
                <a:lnTo>
                  <a:pt x="616720" y="1022718"/>
                </a:lnTo>
                <a:lnTo>
                  <a:pt x="568775" y="1012460"/>
                </a:lnTo>
                <a:lnTo>
                  <a:pt x="522481" y="999541"/>
                </a:lnTo>
                <a:lnTo>
                  <a:pt x="478003" y="984082"/>
                </a:lnTo>
                <a:lnTo>
                  <a:pt x="435501" y="966203"/>
                </a:lnTo>
                <a:lnTo>
                  <a:pt x="395136" y="946026"/>
                </a:lnTo>
                <a:lnTo>
                  <a:pt x="357071" y="923669"/>
                </a:lnTo>
                <a:lnTo>
                  <a:pt x="321468" y="899255"/>
                </a:lnTo>
                <a:lnTo>
                  <a:pt x="288488" y="872903"/>
                </a:lnTo>
                <a:lnTo>
                  <a:pt x="258293" y="844734"/>
                </a:lnTo>
                <a:lnTo>
                  <a:pt x="231045" y="814870"/>
                </a:lnTo>
                <a:lnTo>
                  <a:pt x="206905" y="783429"/>
                </a:lnTo>
                <a:lnTo>
                  <a:pt x="186035" y="750534"/>
                </a:lnTo>
                <a:lnTo>
                  <a:pt x="168597" y="716304"/>
                </a:lnTo>
                <a:lnTo>
                  <a:pt x="144663" y="644323"/>
                </a:lnTo>
                <a:lnTo>
                  <a:pt x="136398" y="568451"/>
                </a:lnTo>
                <a:lnTo>
                  <a:pt x="136398" y="891037"/>
                </a:lnTo>
                <a:lnTo>
                  <a:pt x="185142" y="938393"/>
                </a:lnTo>
                <a:lnTo>
                  <a:pt x="225266" y="970407"/>
                </a:lnTo>
                <a:lnTo>
                  <a:pt x="268572" y="1000066"/>
                </a:lnTo>
                <a:lnTo>
                  <a:pt x="314864" y="1027224"/>
                </a:lnTo>
                <a:lnTo>
                  <a:pt x="363942" y="1051736"/>
                </a:lnTo>
                <a:lnTo>
                  <a:pt x="415609" y="1073453"/>
                </a:lnTo>
                <a:lnTo>
                  <a:pt x="469665" y="1092231"/>
                </a:lnTo>
                <a:lnTo>
                  <a:pt x="525914" y="1107923"/>
                </a:lnTo>
                <a:lnTo>
                  <a:pt x="584155" y="1120383"/>
                </a:lnTo>
                <a:lnTo>
                  <a:pt x="644192" y="1129463"/>
                </a:lnTo>
                <a:lnTo>
                  <a:pt x="705826" y="1135019"/>
                </a:lnTo>
                <a:lnTo>
                  <a:pt x="768858" y="1136903"/>
                </a:lnTo>
                <a:lnTo>
                  <a:pt x="831781" y="1135019"/>
                </a:lnTo>
                <a:lnTo>
                  <a:pt x="893316" y="1129463"/>
                </a:lnTo>
                <a:lnTo>
                  <a:pt x="953266" y="1120383"/>
                </a:lnTo>
                <a:lnTo>
                  <a:pt x="1011430" y="1107923"/>
                </a:lnTo>
                <a:lnTo>
                  <a:pt x="1067609" y="1092231"/>
                </a:lnTo>
                <a:lnTo>
                  <a:pt x="1121606" y="1073453"/>
                </a:lnTo>
                <a:lnTo>
                  <a:pt x="1173220" y="1051736"/>
                </a:lnTo>
                <a:lnTo>
                  <a:pt x="1222254" y="1027224"/>
                </a:lnTo>
                <a:lnTo>
                  <a:pt x="1268507" y="1000066"/>
                </a:lnTo>
                <a:lnTo>
                  <a:pt x="1311783" y="970406"/>
                </a:lnTo>
                <a:lnTo>
                  <a:pt x="1351880" y="938393"/>
                </a:lnTo>
                <a:lnTo>
                  <a:pt x="1388601" y="904170"/>
                </a:lnTo>
                <a:lnTo>
                  <a:pt x="1400556" y="891084"/>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6" name="object 76"/>
          <p:cNvSpPr/>
          <p:nvPr/>
        </p:nvSpPr>
        <p:spPr>
          <a:xfrm>
            <a:off x="8031365" y="5284470"/>
            <a:ext cx="1282700" cy="949960"/>
          </a:xfrm>
          <a:custGeom>
            <a:avLst/>
            <a:gdLst/>
            <a:ahLst/>
            <a:cxnLst/>
            <a:rect l="l" t="t" r="r" b="b"/>
            <a:pathLst>
              <a:path w="1282700" h="949960">
                <a:moveTo>
                  <a:pt x="1282445" y="474726"/>
                </a:moveTo>
                <a:lnTo>
                  <a:pt x="1280319" y="435798"/>
                </a:lnTo>
                <a:lnTo>
                  <a:pt x="1274048" y="397736"/>
                </a:lnTo>
                <a:lnTo>
                  <a:pt x="1263800" y="360662"/>
                </a:lnTo>
                <a:lnTo>
                  <a:pt x="1249740" y="324697"/>
                </a:lnTo>
                <a:lnTo>
                  <a:pt x="1232034" y="289964"/>
                </a:lnTo>
                <a:lnTo>
                  <a:pt x="1210848" y="256586"/>
                </a:lnTo>
                <a:lnTo>
                  <a:pt x="1186347" y="224685"/>
                </a:lnTo>
                <a:lnTo>
                  <a:pt x="1158697" y="194383"/>
                </a:lnTo>
                <a:lnTo>
                  <a:pt x="1128063" y="165802"/>
                </a:lnTo>
                <a:lnTo>
                  <a:pt x="1094612" y="139064"/>
                </a:lnTo>
                <a:lnTo>
                  <a:pt x="1058510" y="114293"/>
                </a:lnTo>
                <a:lnTo>
                  <a:pt x="1019921" y="91610"/>
                </a:lnTo>
                <a:lnTo>
                  <a:pt x="979012" y="71138"/>
                </a:lnTo>
                <a:lnTo>
                  <a:pt x="935949" y="52998"/>
                </a:lnTo>
                <a:lnTo>
                  <a:pt x="890897" y="37314"/>
                </a:lnTo>
                <a:lnTo>
                  <a:pt x="844021" y="24207"/>
                </a:lnTo>
                <a:lnTo>
                  <a:pt x="795488" y="13800"/>
                </a:lnTo>
                <a:lnTo>
                  <a:pt x="745464" y="6214"/>
                </a:lnTo>
                <a:lnTo>
                  <a:pt x="694114" y="1574"/>
                </a:lnTo>
                <a:lnTo>
                  <a:pt x="641603" y="0"/>
                </a:lnTo>
                <a:lnTo>
                  <a:pt x="588984" y="1574"/>
                </a:lnTo>
                <a:lnTo>
                  <a:pt x="537536" y="6214"/>
                </a:lnTo>
                <a:lnTo>
                  <a:pt x="487425" y="13800"/>
                </a:lnTo>
                <a:lnTo>
                  <a:pt x="438814" y="24207"/>
                </a:lnTo>
                <a:lnTo>
                  <a:pt x="391870" y="37314"/>
                </a:lnTo>
                <a:lnTo>
                  <a:pt x="346758" y="52998"/>
                </a:lnTo>
                <a:lnTo>
                  <a:pt x="303642" y="71138"/>
                </a:lnTo>
                <a:lnTo>
                  <a:pt x="262688" y="91610"/>
                </a:lnTo>
                <a:lnTo>
                  <a:pt x="224062" y="114293"/>
                </a:lnTo>
                <a:lnTo>
                  <a:pt x="187928" y="139065"/>
                </a:lnTo>
                <a:lnTo>
                  <a:pt x="154451" y="165802"/>
                </a:lnTo>
                <a:lnTo>
                  <a:pt x="123797" y="194383"/>
                </a:lnTo>
                <a:lnTo>
                  <a:pt x="96131" y="224685"/>
                </a:lnTo>
                <a:lnTo>
                  <a:pt x="71618" y="256586"/>
                </a:lnTo>
                <a:lnTo>
                  <a:pt x="50422" y="289964"/>
                </a:lnTo>
                <a:lnTo>
                  <a:pt x="32711" y="324697"/>
                </a:lnTo>
                <a:lnTo>
                  <a:pt x="18647" y="360662"/>
                </a:lnTo>
                <a:lnTo>
                  <a:pt x="8398" y="397736"/>
                </a:lnTo>
                <a:lnTo>
                  <a:pt x="2127" y="435798"/>
                </a:lnTo>
                <a:lnTo>
                  <a:pt x="0" y="474726"/>
                </a:lnTo>
                <a:lnTo>
                  <a:pt x="2127" y="513653"/>
                </a:lnTo>
                <a:lnTo>
                  <a:pt x="8398" y="551715"/>
                </a:lnTo>
                <a:lnTo>
                  <a:pt x="18647" y="588789"/>
                </a:lnTo>
                <a:lnTo>
                  <a:pt x="32711" y="624754"/>
                </a:lnTo>
                <a:lnTo>
                  <a:pt x="50422" y="659487"/>
                </a:lnTo>
                <a:lnTo>
                  <a:pt x="71618" y="692865"/>
                </a:lnTo>
                <a:lnTo>
                  <a:pt x="96131" y="724766"/>
                </a:lnTo>
                <a:lnTo>
                  <a:pt x="123797" y="755068"/>
                </a:lnTo>
                <a:lnTo>
                  <a:pt x="154451" y="783649"/>
                </a:lnTo>
                <a:lnTo>
                  <a:pt x="187928" y="810387"/>
                </a:lnTo>
                <a:lnTo>
                  <a:pt x="224062" y="835158"/>
                </a:lnTo>
                <a:lnTo>
                  <a:pt x="262688" y="857841"/>
                </a:lnTo>
                <a:lnTo>
                  <a:pt x="303642" y="878313"/>
                </a:lnTo>
                <a:lnTo>
                  <a:pt x="346758" y="896453"/>
                </a:lnTo>
                <a:lnTo>
                  <a:pt x="391870" y="912137"/>
                </a:lnTo>
                <a:lnTo>
                  <a:pt x="438814" y="925244"/>
                </a:lnTo>
                <a:lnTo>
                  <a:pt x="487425" y="935651"/>
                </a:lnTo>
                <a:lnTo>
                  <a:pt x="537536" y="943237"/>
                </a:lnTo>
                <a:lnTo>
                  <a:pt x="588984" y="947877"/>
                </a:lnTo>
                <a:lnTo>
                  <a:pt x="641603" y="949452"/>
                </a:lnTo>
                <a:lnTo>
                  <a:pt x="694114" y="947877"/>
                </a:lnTo>
                <a:lnTo>
                  <a:pt x="745464" y="943237"/>
                </a:lnTo>
                <a:lnTo>
                  <a:pt x="795488" y="935651"/>
                </a:lnTo>
                <a:lnTo>
                  <a:pt x="844021" y="925244"/>
                </a:lnTo>
                <a:lnTo>
                  <a:pt x="890897" y="912137"/>
                </a:lnTo>
                <a:lnTo>
                  <a:pt x="935949" y="896453"/>
                </a:lnTo>
                <a:lnTo>
                  <a:pt x="979012" y="878313"/>
                </a:lnTo>
                <a:lnTo>
                  <a:pt x="1019921" y="857841"/>
                </a:lnTo>
                <a:lnTo>
                  <a:pt x="1058510" y="835158"/>
                </a:lnTo>
                <a:lnTo>
                  <a:pt x="1094612" y="810387"/>
                </a:lnTo>
                <a:lnTo>
                  <a:pt x="1128063" y="783649"/>
                </a:lnTo>
                <a:lnTo>
                  <a:pt x="1158697" y="755068"/>
                </a:lnTo>
                <a:lnTo>
                  <a:pt x="1186347" y="724766"/>
                </a:lnTo>
                <a:lnTo>
                  <a:pt x="1210848" y="692865"/>
                </a:lnTo>
                <a:lnTo>
                  <a:pt x="1232034" y="659487"/>
                </a:lnTo>
                <a:lnTo>
                  <a:pt x="1249740" y="624754"/>
                </a:lnTo>
                <a:lnTo>
                  <a:pt x="1263800" y="588789"/>
                </a:lnTo>
                <a:lnTo>
                  <a:pt x="1274048" y="551715"/>
                </a:lnTo>
                <a:lnTo>
                  <a:pt x="1280319" y="513653"/>
                </a:lnTo>
                <a:lnTo>
                  <a:pt x="1282445" y="474726"/>
                </a:lnTo>
                <a:close/>
              </a:path>
            </a:pathLst>
          </a:custGeom>
          <a:solidFill>
            <a:srgbClr val="FFFF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7" name="object 77"/>
          <p:cNvSpPr/>
          <p:nvPr/>
        </p:nvSpPr>
        <p:spPr>
          <a:xfrm>
            <a:off x="8031365" y="5284470"/>
            <a:ext cx="1282700" cy="949960"/>
          </a:xfrm>
          <a:custGeom>
            <a:avLst/>
            <a:gdLst/>
            <a:ahLst/>
            <a:cxnLst/>
            <a:rect l="l" t="t" r="r" b="b"/>
            <a:pathLst>
              <a:path w="1282700" h="949960">
                <a:moveTo>
                  <a:pt x="641603" y="0"/>
                </a:moveTo>
                <a:lnTo>
                  <a:pt x="588984" y="1574"/>
                </a:lnTo>
                <a:lnTo>
                  <a:pt x="537536" y="6214"/>
                </a:lnTo>
                <a:lnTo>
                  <a:pt x="487425" y="13800"/>
                </a:lnTo>
                <a:lnTo>
                  <a:pt x="438814" y="24207"/>
                </a:lnTo>
                <a:lnTo>
                  <a:pt x="391870" y="37314"/>
                </a:lnTo>
                <a:lnTo>
                  <a:pt x="346758" y="52998"/>
                </a:lnTo>
                <a:lnTo>
                  <a:pt x="303642" y="71138"/>
                </a:lnTo>
                <a:lnTo>
                  <a:pt x="262688" y="91610"/>
                </a:lnTo>
                <a:lnTo>
                  <a:pt x="224062" y="114293"/>
                </a:lnTo>
                <a:lnTo>
                  <a:pt x="187928" y="139065"/>
                </a:lnTo>
                <a:lnTo>
                  <a:pt x="154451" y="165802"/>
                </a:lnTo>
                <a:lnTo>
                  <a:pt x="123797" y="194383"/>
                </a:lnTo>
                <a:lnTo>
                  <a:pt x="96131" y="224685"/>
                </a:lnTo>
                <a:lnTo>
                  <a:pt x="71618" y="256586"/>
                </a:lnTo>
                <a:lnTo>
                  <a:pt x="50422" y="289964"/>
                </a:lnTo>
                <a:lnTo>
                  <a:pt x="32711" y="324697"/>
                </a:lnTo>
                <a:lnTo>
                  <a:pt x="18647" y="360662"/>
                </a:lnTo>
                <a:lnTo>
                  <a:pt x="8398" y="397736"/>
                </a:lnTo>
                <a:lnTo>
                  <a:pt x="2127" y="435798"/>
                </a:lnTo>
                <a:lnTo>
                  <a:pt x="0" y="474726"/>
                </a:lnTo>
                <a:lnTo>
                  <a:pt x="2127" y="513653"/>
                </a:lnTo>
                <a:lnTo>
                  <a:pt x="8398" y="551715"/>
                </a:lnTo>
                <a:lnTo>
                  <a:pt x="18647" y="588789"/>
                </a:lnTo>
                <a:lnTo>
                  <a:pt x="32711" y="624754"/>
                </a:lnTo>
                <a:lnTo>
                  <a:pt x="50422" y="659487"/>
                </a:lnTo>
                <a:lnTo>
                  <a:pt x="71618" y="692865"/>
                </a:lnTo>
                <a:lnTo>
                  <a:pt x="96131" y="724766"/>
                </a:lnTo>
                <a:lnTo>
                  <a:pt x="123797" y="755068"/>
                </a:lnTo>
                <a:lnTo>
                  <a:pt x="154451" y="783649"/>
                </a:lnTo>
                <a:lnTo>
                  <a:pt x="187928" y="810387"/>
                </a:lnTo>
                <a:lnTo>
                  <a:pt x="224062" y="835158"/>
                </a:lnTo>
                <a:lnTo>
                  <a:pt x="262688" y="857841"/>
                </a:lnTo>
                <a:lnTo>
                  <a:pt x="303642" y="878313"/>
                </a:lnTo>
                <a:lnTo>
                  <a:pt x="346758" y="896453"/>
                </a:lnTo>
                <a:lnTo>
                  <a:pt x="391870" y="912137"/>
                </a:lnTo>
                <a:lnTo>
                  <a:pt x="438814" y="925244"/>
                </a:lnTo>
                <a:lnTo>
                  <a:pt x="487425" y="935651"/>
                </a:lnTo>
                <a:lnTo>
                  <a:pt x="537536" y="943237"/>
                </a:lnTo>
                <a:lnTo>
                  <a:pt x="588984" y="947877"/>
                </a:lnTo>
                <a:lnTo>
                  <a:pt x="641603" y="949452"/>
                </a:lnTo>
                <a:lnTo>
                  <a:pt x="694114" y="947877"/>
                </a:lnTo>
                <a:lnTo>
                  <a:pt x="745464" y="943237"/>
                </a:lnTo>
                <a:lnTo>
                  <a:pt x="795488" y="935651"/>
                </a:lnTo>
                <a:lnTo>
                  <a:pt x="844021" y="925244"/>
                </a:lnTo>
                <a:lnTo>
                  <a:pt x="890897" y="912137"/>
                </a:lnTo>
                <a:lnTo>
                  <a:pt x="935949" y="896453"/>
                </a:lnTo>
                <a:lnTo>
                  <a:pt x="979012" y="878313"/>
                </a:lnTo>
                <a:lnTo>
                  <a:pt x="1019921" y="857841"/>
                </a:lnTo>
                <a:lnTo>
                  <a:pt x="1058510" y="835158"/>
                </a:lnTo>
                <a:lnTo>
                  <a:pt x="1094612" y="810387"/>
                </a:lnTo>
                <a:lnTo>
                  <a:pt x="1128063" y="783649"/>
                </a:lnTo>
                <a:lnTo>
                  <a:pt x="1158697" y="755068"/>
                </a:lnTo>
                <a:lnTo>
                  <a:pt x="1186347" y="724766"/>
                </a:lnTo>
                <a:lnTo>
                  <a:pt x="1210848" y="692865"/>
                </a:lnTo>
                <a:lnTo>
                  <a:pt x="1232034" y="659487"/>
                </a:lnTo>
                <a:lnTo>
                  <a:pt x="1249740" y="624754"/>
                </a:lnTo>
                <a:lnTo>
                  <a:pt x="1263800" y="588789"/>
                </a:lnTo>
                <a:lnTo>
                  <a:pt x="1274048" y="551715"/>
                </a:lnTo>
                <a:lnTo>
                  <a:pt x="1280319" y="513653"/>
                </a:lnTo>
                <a:lnTo>
                  <a:pt x="1282445" y="474726"/>
                </a:lnTo>
                <a:lnTo>
                  <a:pt x="1280319" y="435798"/>
                </a:lnTo>
                <a:lnTo>
                  <a:pt x="1274048" y="397736"/>
                </a:lnTo>
                <a:lnTo>
                  <a:pt x="1263800" y="360662"/>
                </a:lnTo>
                <a:lnTo>
                  <a:pt x="1249740" y="324697"/>
                </a:lnTo>
                <a:lnTo>
                  <a:pt x="1232034" y="289964"/>
                </a:lnTo>
                <a:lnTo>
                  <a:pt x="1210848" y="256586"/>
                </a:lnTo>
                <a:lnTo>
                  <a:pt x="1186347" y="224685"/>
                </a:lnTo>
                <a:lnTo>
                  <a:pt x="1158697" y="194383"/>
                </a:lnTo>
                <a:lnTo>
                  <a:pt x="1128063" y="165802"/>
                </a:lnTo>
                <a:lnTo>
                  <a:pt x="1094612" y="139064"/>
                </a:lnTo>
                <a:lnTo>
                  <a:pt x="1058510" y="114293"/>
                </a:lnTo>
                <a:lnTo>
                  <a:pt x="1019921" y="91610"/>
                </a:lnTo>
                <a:lnTo>
                  <a:pt x="979012" y="71138"/>
                </a:lnTo>
                <a:lnTo>
                  <a:pt x="935949" y="52998"/>
                </a:lnTo>
                <a:lnTo>
                  <a:pt x="890897" y="37314"/>
                </a:lnTo>
                <a:lnTo>
                  <a:pt x="844021" y="24207"/>
                </a:lnTo>
                <a:lnTo>
                  <a:pt x="795488" y="13800"/>
                </a:lnTo>
                <a:lnTo>
                  <a:pt x="745464" y="6214"/>
                </a:lnTo>
                <a:lnTo>
                  <a:pt x="694114" y="1574"/>
                </a:lnTo>
                <a:lnTo>
                  <a:pt x="641603"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8" name="object 78"/>
          <p:cNvSpPr txBox="1"/>
          <p:nvPr/>
        </p:nvSpPr>
        <p:spPr>
          <a:xfrm>
            <a:off x="8152009" y="5460704"/>
            <a:ext cx="1042035" cy="738664"/>
          </a:xfrm>
          <a:prstGeom prst="rect">
            <a:avLst/>
          </a:prstGeom>
        </p:spPr>
        <p:txBody>
          <a:bodyPr vert="horz" wrap="square" lIns="0" tIns="0" rIns="0" bIns="0" rtlCol="0">
            <a:spAutoFit/>
          </a:bodyPr>
          <a:lstStyle/>
          <a:p>
            <a:pPr marL="12700" marR="5080" algn="just">
              <a:lnSpc>
                <a:spcPct val="100000"/>
              </a:lnSpc>
            </a:pPr>
            <a:r>
              <a:rPr sz="1600" b="1" spc="-5" dirty="0">
                <a:solidFill>
                  <a:srgbClr val="3333CC"/>
                </a:solidFill>
                <a:latin typeface="Arial" panose="020B0604020202020204" pitchFamily="34" charset="0"/>
                <a:ea typeface="Microsoft JhengHei UI" panose="020B0604030504040204" pitchFamily="34" charset="-120"/>
                <a:cs typeface="微软雅黑"/>
              </a:rPr>
              <a:t>关键字属性 是必须要标 记清晰的</a:t>
            </a:r>
            <a:endParaRPr sz="1600">
              <a:latin typeface="Arial" panose="020B0604020202020204" pitchFamily="34" charset="0"/>
              <a:ea typeface="Microsoft JhengHei UI" panose="020B0604030504040204" pitchFamily="34" charset="-120"/>
              <a:cs typeface="微软雅黑"/>
            </a:endParaRPr>
          </a:p>
        </p:txBody>
      </p:sp>
      <p:sp>
        <p:nvSpPr>
          <p:cNvPr id="79" name="object 79"/>
          <p:cNvSpPr txBox="1">
            <a:spLocks noGrp="1"/>
          </p:cNvSpPr>
          <p:nvPr>
            <p:ph type="title"/>
          </p:nvPr>
        </p:nvSpPr>
        <p:spPr>
          <a:xfrm>
            <a:off x="1048118" y="387604"/>
            <a:ext cx="8597163" cy="338682"/>
          </a:xfrm>
          <a:prstGeom prst="rect">
            <a:avLst/>
          </a:prstGeom>
        </p:spPr>
        <p:txBody>
          <a:bodyPr vert="horz" wrap="square" lIns="0" tIns="0" rIns="0" bIns="0" rtlCol="0">
            <a:spAutoFit/>
          </a:bodyPr>
          <a:lstStyle/>
          <a:p>
            <a:pPr>
              <a:lnSpc>
                <a:spcPct val="119700"/>
              </a:lnSpc>
            </a:pPr>
            <a:r>
              <a:rPr sz="2000" spc="-5" dirty="0">
                <a:solidFill>
                  <a:srgbClr val="FFFFFF"/>
                </a:solidFill>
                <a:latin typeface="Arial" panose="020B0604020202020204" pitchFamily="34" charset="0"/>
              </a:rPr>
              <a:t>E-</a:t>
            </a:r>
            <a:r>
              <a:rPr sz="2000" spc="-10" dirty="0">
                <a:solidFill>
                  <a:srgbClr val="FFFFFF"/>
                </a:solidFill>
                <a:latin typeface="Arial" panose="020B0604020202020204" pitchFamily="34" charset="0"/>
              </a:rPr>
              <a:t>R</a:t>
            </a:r>
            <a:r>
              <a:rPr sz="2000" dirty="0">
                <a:solidFill>
                  <a:srgbClr val="FFFFFF"/>
                </a:solidFill>
                <a:latin typeface="Arial" panose="020B0604020202020204" pitchFamily="34" charset="0"/>
                <a:cs typeface="华文中宋"/>
              </a:rPr>
              <a:t>模型</a:t>
            </a:r>
            <a:r>
              <a:rPr sz="2000" spc="-15" dirty="0">
                <a:solidFill>
                  <a:srgbClr val="FFFFFF"/>
                </a:solidFill>
                <a:latin typeface="Arial" panose="020B0604020202020204" pitchFamily="34" charset="0"/>
              </a:rPr>
              <a:t>-</a:t>
            </a:r>
            <a:r>
              <a:rPr sz="2000" spc="-5" dirty="0">
                <a:solidFill>
                  <a:srgbClr val="FFFFFF"/>
                </a:solidFill>
                <a:latin typeface="Arial" panose="020B0604020202020204" pitchFamily="34" charset="0"/>
                <a:cs typeface="华文中宋"/>
              </a:rPr>
              <a:t>建模案例讲解</a:t>
            </a:r>
            <a:r>
              <a:rPr sz="2000" spc="-5" dirty="0">
                <a:solidFill>
                  <a:srgbClr val="FFFFFF"/>
                </a:solidFill>
                <a:latin typeface="Arial" panose="020B0604020202020204" pitchFamily="34" charset="0"/>
              </a:rPr>
              <a:t>(che</a:t>
            </a:r>
            <a:r>
              <a:rPr sz="2000" spc="-10" dirty="0">
                <a:solidFill>
                  <a:srgbClr val="FFFFFF"/>
                </a:solidFill>
                <a:latin typeface="Arial" panose="020B0604020202020204" pitchFamily="34" charset="0"/>
              </a:rPr>
              <a:t>n</a:t>
            </a:r>
            <a:r>
              <a:rPr sz="2000" dirty="0">
                <a:solidFill>
                  <a:srgbClr val="FFFFFF"/>
                </a:solidFill>
                <a:latin typeface="Arial" panose="020B0604020202020204" pitchFamily="34" charset="0"/>
                <a:cs typeface="华文中宋"/>
              </a:rPr>
              <a:t>方法</a:t>
            </a:r>
            <a:r>
              <a:rPr sz="2000" spc="-5" dirty="0">
                <a:solidFill>
                  <a:srgbClr val="FFFFFF"/>
                </a:solidFill>
                <a:latin typeface="Arial" panose="020B0604020202020204" pitchFamily="34" charset="0"/>
              </a:rPr>
              <a:t>) </a:t>
            </a:r>
            <a:r>
              <a:rPr sz="2000" spc="-10" dirty="0">
                <a:solidFill>
                  <a:srgbClr val="FFFFFF"/>
                </a:solidFill>
                <a:latin typeface="Arial" panose="020B0604020202020204" pitchFamily="34" charset="0"/>
              </a:rPr>
              <a:t>(2</a:t>
            </a:r>
            <a:r>
              <a:rPr sz="2000" spc="-5" dirty="0">
                <a:solidFill>
                  <a:srgbClr val="FFFFFF"/>
                </a:solidFill>
                <a:latin typeface="Arial" panose="020B0604020202020204" pitchFamily="34" charset="0"/>
              </a:rPr>
              <a:t>)</a:t>
            </a:r>
            <a:r>
              <a:rPr sz="2000" spc="-5" dirty="0">
                <a:solidFill>
                  <a:srgbClr val="FFFFFF"/>
                </a:solidFill>
                <a:latin typeface="Arial" panose="020B0604020202020204" pitchFamily="34" charset="0"/>
                <a:cs typeface="华文中宋"/>
              </a:rPr>
              <a:t>运</a:t>
            </a:r>
            <a:r>
              <a:rPr sz="2000" dirty="0">
                <a:solidFill>
                  <a:srgbClr val="FFFFFF"/>
                </a:solidFill>
                <a:latin typeface="Arial" panose="020B0604020202020204" pitchFamily="34" charset="0"/>
                <a:cs typeface="华文中宋"/>
              </a:rPr>
              <a:t>用</a:t>
            </a:r>
            <a:r>
              <a:rPr sz="2000" spc="-5" dirty="0">
                <a:solidFill>
                  <a:srgbClr val="FFFFFF"/>
                </a:solidFill>
                <a:latin typeface="Arial" panose="020B0604020202020204" pitchFamily="34" charset="0"/>
              </a:rPr>
              <a:t>E-R</a:t>
            </a:r>
            <a:r>
              <a:rPr sz="2000" spc="-5" dirty="0">
                <a:solidFill>
                  <a:srgbClr val="FFFFFF"/>
                </a:solidFill>
                <a:latin typeface="Arial" panose="020B0604020202020204" pitchFamily="34" charset="0"/>
                <a:cs typeface="华文中宋"/>
              </a:rPr>
              <a:t>模型理解需求并建模的步骤</a:t>
            </a:r>
            <a:endParaRPr sz="2000">
              <a:latin typeface="Arial" panose="020B0604020202020204" pitchFamily="34" charset="0"/>
              <a:cs typeface="华文中宋"/>
            </a:endParaRPr>
          </a:p>
        </p:txBody>
      </p:sp>
      <p:sp>
        <p:nvSpPr>
          <p:cNvPr id="81" name="矩形 80">
            <a:extLst>
              <a:ext uri="{FF2B5EF4-FFF2-40B4-BE49-F238E27FC236}">
                <a16:creationId xmlns="" xmlns:a16="http://schemas.microsoft.com/office/drawing/2014/main" id="{1D4BAFDD-1575-4A1C-B07D-B6716D47FAA0}"/>
              </a:ext>
            </a:extLst>
          </p:cNvPr>
          <p:cNvSpPr/>
          <p:nvPr/>
        </p:nvSpPr>
        <p:spPr>
          <a:xfrm>
            <a:off x="241300" y="383633"/>
            <a:ext cx="67818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Arial" panose="020B0604020202020204" pitchFamily="34" charset="0"/>
                <a:ea typeface="Microsoft JhengHei UI" panose="020B0604030504040204" pitchFamily="34" charset="-120"/>
              </a:rPr>
              <a:t>E-R</a:t>
            </a:r>
            <a:r>
              <a:rPr lang="zh-CN" altLang="en-US" sz="2800" b="1" u="dbl" spc="-5" dirty="0">
                <a:solidFill>
                  <a:srgbClr val="000000"/>
                </a:solidFill>
                <a:latin typeface="Arial" panose="020B0604020202020204" pitchFamily="34" charset="0"/>
                <a:ea typeface="Microsoft JhengHei UI" panose="020B0604030504040204" pitchFamily="34" charset="-120"/>
              </a:rPr>
              <a:t>模型</a:t>
            </a:r>
            <a:r>
              <a:rPr lang="en-US" altLang="zh-CN" sz="2800" b="1" u="dbl" spc="-5" dirty="0">
                <a:solidFill>
                  <a:srgbClr val="000000"/>
                </a:solidFill>
                <a:latin typeface="Arial" panose="020B0604020202020204" pitchFamily="34" charset="0"/>
                <a:ea typeface="Microsoft JhengHei UI" panose="020B0604030504040204" pitchFamily="34" charset="-120"/>
              </a:rPr>
              <a:t>—</a:t>
            </a:r>
            <a:r>
              <a:rPr lang="zh-CN" altLang="en-US" sz="2800" b="1" u="dbl" spc="-5" dirty="0">
                <a:solidFill>
                  <a:srgbClr val="000000"/>
                </a:solidFill>
                <a:latin typeface="Arial" panose="020B0604020202020204" pitchFamily="34" charset="0"/>
                <a:ea typeface="Microsoft JhengHei UI" panose="020B0604030504040204" pitchFamily="34" charset="-120"/>
              </a:rPr>
              <a:t>建模案例讲解</a:t>
            </a:r>
            <a:r>
              <a:rPr lang="zh-CN" altLang="en-US" sz="2400" b="1" u="dbl" spc="-5" dirty="0">
                <a:solidFill>
                  <a:srgbClr val="000000"/>
                </a:solidFill>
                <a:latin typeface="Arial" panose="020B0604020202020204" pitchFamily="34" charset="0"/>
                <a:ea typeface="Microsoft JhengHei UI" panose="020B0604030504040204" pitchFamily="34" charset="-120"/>
              </a:rPr>
              <a:t>（</a:t>
            </a:r>
            <a:r>
              <a:rPr lang="en-US" altLang="zh-CN" sz="2400" b="1" u="dbl" spc="-5" dirty="0">
                <a:solidFill>
                  <a:srgbClr val="000000"/>
                </a:solidFill>
                <a:latin typeface="Arial" panose="020B0604020202020204" pitchFamily="34" charset="0"/>
                <a:ea typeface="Microsoft JhengHei UI" panose="020B0604030504040204" pitchFamily="34" charset="-120"/>
              </a:rPr>
              <a:t>Chen</a:t>
            </a:r>
            <a:r>
              <a:rPr lang="zh-CN" altLang="en-US" sz="2400" b="1" u="dbl" spc="-5" dirty="0">
                <a:solidFill>
                  <a:srgbClr val="000000"/>
                </a:solidFill>
                <a:latin typeface="Arial" panose="020B0604020202020204" pitchFamily="34" charset="0"/>
                <a:ea typeface="Microsoft JhengHei UI" panose="020B0604030504040204" pitchFamily="34" charset="-120"/>
              </a:rPr>
              <a:t>方法）</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12571" y="1834705"/>
            <a:ext cx="8741283" cy="5211699"/>
          </a:xfrm>
          <a:prstGeom prst="rect">
            <a:avLst/>
          </a:prstGeom>
          <a:blipFill>
            <a:blip r:embed="rId2"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 name="object 4"/>
          <p:cNvSpPr txBox="1"/>
          <p:nvPr/>
        </p:nvSpPr>
        <p:spPr>
          <a:xfrm>
            <a:off x="2609983" y="3363747"/>
            <a:ext cx="786765" cy="307777"/>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供应商</a:t>
            </a:r>
            <a:endParaRPr sz="2000" dirty="0">
              <a:latin typeface="Arial" panose="020B0604020202020204" pitchFamily="34" charset="0"/>
              <a:ea typeface="Microsoft JhengHei UI" panose="020B0604030504040204" pitchFamily="34" charset="-120"/>
              <a:cs typeface="微软雅黑"/>
            </a:endParaRPr>
          </a:p>
        </p:txBody>
      </p:sp>
      <p:sp>
        <p:nvSpPr>
          <p:cNvPr id="5" name="object 5"/>
          <p:cNvSpPr txBox="1"/>
          <p:nvPr/>
        </p:nvSpPr>
        <p:spPr>
          <a:xfrm>
            <a:off x="4916557" y="5384571"/>
            <a:ext cx="533400" cy="307777"/>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零件</a:t>
            </a:r>
            <a:endParaRPr sz="2000">
              <a:latin typeface="Arial" panose="020B0604020202020204" pitchFamily="34" charset="0"/>
              <a:ea typeface="Microsoft JhengHei UI" panose="020B0604030504040204" pitchFamily="34" charset="-120"/>
              <a:cs typeface="微软雅黑"/>
            </a:endParaRPr>
          </a:p>
        </p:txBody>
      </p:sp>
      <p:sp>
        <p:nvSpPr>
          <p:cNvPr id="6" name="object 6"/>
          <p:cNvSpPr txBox="1"/>
          <p:nvPr/>
        </p:nvSpPr>
        <p:spPr>
          <a:xfrm>
            <a:off x="1822837" y="5384571"/>
            <a:ext cx="533400" cy="307777"/>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项目</a:t>
            </a:r>
            <a:endParaRPr sz="2000">
              <a:latin typeface="Arial" panose="020B0604020202020204" pitchFamily="34" charset="0"/>
              <a:ea typeface="Microsoft JhengHei UI" panose="020B0604030504040204" pitchFamily="34" charset="-120"/>
              <a:cs typeface="微软雅黑"/>
            </a:endParaRPr>
          </a:p>
        </p:txBody>
      </p:sp>
      <p:sp>
        <p:nvSpPr>
          <p:cNvPr id="7" name="object 7"/>
          <p:cNvSpPr txBox="1"/>
          <p:nvPr/>
        </p:nvSpPr>
        <p:spPr>
          <a:xfrm>
            <a:off x="4915033" y="3363747"/>
            <a:ext cx="533400" cy="307777"/>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仓库</a:t>
            </a:r>
            <a:endParaRPr sz="2000">
              <a:latin typeface="Arial" panose="020B0604020202020204" pitchFamily="34" charset="0"/>
              <a:ea typeface="Microsoft JhengHei UI" panose="020B0604030504040204" pitchFamily="34" charset="-120"/>
              <a:cs typeface="微软雅黑"/>
            </a:endParaRPr>
          </a:p>
        </p:txBody>
      </p:sp>
      <p:sp>
        <p:nvSpPr>
          <p:cNvPr id="8" name="object 8"/>
          <p:cNvSpPr txBox="1"/>
          <p:nvPr/>
        </p:nvSpPr>
        <p:spPr>
          <a:xfrm>
            <a:off x="7975987" y="3363747"/>
            <a:ext cx="533400" cy="307777"/>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职工</a:t>
            </a:r>
            <a:endParaRPr sz="2000">
              <a:latin typeface="Arial" panose="020B0604020202020204" pitchFamily="34" charset="0"/>
              <a:ea typeface="Microsoft JhengHei UI" panose="020B0604030504040204" pitchFamily="34" charset="-120"/>
              <a:cs typeface="微软雅黑"/>
            </a:endParaRPr>
          </a:p>
        </p:txBody>
      </p:sp>
      <p:sp>
        <p:nvSpPr>
          <p:cNvPr id="9" name="object 9"/>
          <p:cNvSpPr txBox="1"/>
          <p:nvPr/>
        </p:nvSpPr>
        <p:spPr>
          <a:xfrm>
            <a:off x="7988179" y="4435119"/>
            <a:ext cx="533400" cy="307777"/>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领导</a:t>
            </a:r>
            <a:endParaRPr sz="2000">
              <a:latin typeface="Arial" panose="020B0604020202020204" pitchFamily="34" charset="0"/>
              <a:ea typeface="Microsoft JhengHei UI" panose="020B0604030504040204" pitchFamily="34" charset="-120"/>
              <a:cs typeface="微软雅黑"/>
            </a:endParaRPr>
          </a:p>
        </p:txBody>
      </p:sp>
      <p:sp>
        <p:nvSpPr>
          <p:cNvPr id="10" name="object 10"/>
          <p:cNvSpPr txBox="1"/>
          <p:nvPr/>
        </p:nvSpPr>
        <p:spPr>
          <a:xfrm>
            <a:off x="6535807" y="3330219"/>
            <a:ext cx="533400" cy="307777"/>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工作</a:t>
            </a:r>
            <a:endParaRPr sz="2000">
              <a:latin typeface="Arial" panose="020B0604020202020204" pitchFamily="34" charset="0"/>
              <a:ea typeface="Microsoft JhengHei UI" panose="020B0604030504040204" pitchFamily="34" charset="-120"/>
              <a:cs typeface="微软雅黑"/>
            </a:endParaRPr>
          </a:p>
        </p:txBody>
      </p:sp>
      <p:sp>
        <p:nvSpPr>
          <p:cNvPr id="11" name="object 11"/>
          <p:cNvSpPr txBox="1"/>
          <p:nvPr/>
        </p:nvSpPr>
        <p:spPr>
          <a:xfrm>
            <a:off x="4956181" y="4338345"/>
            <a:ext cx="533400" cy="307777"/>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库存</a:t>
            </a:r>
            <a:endParaRPr sz="2000">
              <a:latin typeface="Arial" panose="020B0604020202020204" pitchFamily="34" charset="0"/>
              <a:ea typeface="Microsoft JhengHei UI" panose="020B0604030504040204" pitchFamily="34" charset="-120"/>
              <a:cs typeface="微软雅黑"/>
            </a:endParaRPr>
          </a:p>
        </p:txBody>
      </p:sp>
      <p:sp>
        <p:nvSpPr>
          <p:cNvPr id="12" name="object 12"/>
          <p:cNvSpPr txBox="1"/>
          <p:nvPr/>
        </p:nvSpPr>
        <p:spPr>
          <a:xfrm>
            <a:off x="2795911" y="4313199"/>
            <a:ext cx="533400" cy="307777"/>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供应</a:t>
            </a:r>
            <a:endParaRPr sz="2000" dirty="0">
              <a:latin typeface="Arial" panose="020B0604020202020204" pitchFamily="34" charset="0"/>
              <a:ea typeface="Microsoft JhengHei UI" panose="020B0604030504040204" pitchFamily="34" charset="-120"/>
              <a:cs typeface="微软雅黑"/>
            </a:endParaRPr>
          </a:p>
        </p:txBody>
      </p:sp>
      <p:sp>
        <p:nvSpPr>
          <p:cNvPr id="13" name="object 13"/>
          <p:cNvSpPr txBox="1"/>
          <p:nvPr/>
        </p:nvSpPr>
        <p:spPr>
          <a:xfrm>
            <a:off x="1922659" y="2111911"/>
            <a:ext cx="591185" cy="215444"/>
          </a:xfrm>
          <a:prstGeom prst="rect">
            <a:avLst/>
          </a:prstGeom>
        </p:spPr>
        <p:txBody>
          <a:bodyPr vert="horz" wrap="square" lIns="0" tIns="0" rIns="0" bIns="0" rtlCol="0">
            <a:spAutoFit/>
          </a:bodyPr>
          <a:lstStyle/>
          <a:p>
            <a:pPr marL="12700">
              <a:lnSpc>
                <a:spcPct val="100000"/>
              </a:lnSpc>
              <a:tabLst>
                <a:tab pos="400050" algn="l"/>
              </a:tabLst>
            </a:pPr>
            <a:r>
              <a:rPr sz="1400" b="1" spc="-5" dirty="0">
                <a:latin typeface="Arial" panose="020B0604020202020204" pitchFamily="34" charset="0"/>
                <a:ea typeface="Microsoft JhengHei UI" panose="020B0604030504040204" pitchFamily="34" charset="-120"/>
                <a:cs typeface="微软雅黑"/>
              </a:rPr>
              <a:t>姓	名</a:t>
            </a:r>
            <a:endParaRPr sz="1400">
              <a:latin typeface="Arial" panose="020B0604020202020204" pitchFamily="34" charset="0"/>
              <a:ea typeface="Microsoft JhengHei UI" panose="020B0604030504040204" pitchFamily="34" charset="-120"/>
              <a:cs typeface="微软雅黑"/>
            </a:endParaRPr>
          </a:p>
        </p:txBody>
      </p:sp>
      <p:sp>
        <p:nvSpPr>
          <p:cNvPr id="14" name="object 14"/>
          <p:cNvSpPr txBox="1"/>
          <p:nvPr/>
        </p:nvSpPr>
        <p:spPr>
          <a:xfrm>
            <a:off x="2527687" y="2608735"/>
            <a:ext cx="643890" cy="215444"/>
          </a:xfrm>
          <a:prstGeom prst="rect">
            <a:avLst/>
          </a:prstGeom>
        </p:spPr>
        <p:txBody>
          <a:bodyPr vert="horz" wrap="square" lIns="0" tIns="0" rIns="0" bIns="0" rtlCol="0">
            <a:spAutoFit/>
          </a:bodyPr>
          <a:lstStyle/>
          <a:p>
            <a:pPr marL="12700">
              <a:lnSpc>
                <a:spcPct val="100000"/>
              </a:lnSpc>
              <a:tabLst>
                <a:tab pos="452755" algn="l"/>
              </a:tabLst>
            </a:pPr>
            <a:r>
              <a:rPr sz="1400" b="1" spc="-5" dirty="0">
                <a:latin typeface="Arial" panose="020B0604020202020204" pitchFamily="34" charset="0"/>
                <a:ea typeface="Microsoft JhengHei UI" panose="020B0604030504040204" pitchFamily="34" charset="-120"/>
                <a:cs typeface="微软雅黑"/>
              </a:rPr>
              <a:t>地	址</a:t>
            </a:r>
            <a:endParaRPr sz="1400">
              <a:latin typeface="Arial" panose="020B0604020202020204" pitchFamily="34" charset="0"/>
              <a:ea typeface="Microsoft JhengHei UI" panose="020B0604030504040204" pitchFamily="34" charset="-120"/>
              <a:cs typeface="微软雅黑"/>
            </a:endParaRPr>
          </a:p>
        </p:txBody>
      </p:sp>
      <p:sp>
        <p:nvSpPr>
          <p:cNvPr id="15" name="object 15"/>
          <p:cNvSpPr txBox="1"/>
          <p:nvPr/>
        </p:nvSpPr>
        <p:spPr>
          <a:xfrm>
            <a:off x="3629539" y="2608735"/>
            <a:ext cx="591185" cy="215444"/>
          </a:xfrm>
          <a:prstGeom prst="rect">
            <a:avLst/>
          </a:prstGeom>
        </p:spPr>
        <p:txBody>
          <a:bodyPr vert="horz" wrap="square" lIns="0" tIns="0" rIns="0" bIns="0" rtlCol="0">
            <a:spAutoFit/>
          </a:bodyPr>
          <a:lstStyle/>
          <a:p>
            <a:pPr marL="12700">
              <a:lnSpc>
                <a:spcPct val="100000"/>
              </a:lnSpc>
              <a:tabLst>
                <a:tab pos="400050" algn="l"/>
              </a:tabLst>
            </a:pPr>
            <a:r>
              <a:rPr sz="1400" b="1" spc="-5" dirty="0">
                <a:latin typeface="Arial" panose="020B0604020202020204" pitchFamily="34" charset="0"/>
                <a:ea typeface="Microsoft JhengHei UI" panose="020B0604030504040204" pitchFamily="34" charset="-120"/>
                <a:cs typeface="微软雅黑"/>
              </a:rPr>
              <a:t>帐	号</a:t>
            </a:r>
            <a:endParaRPr sz="1400">
              <a:latin typeface="Arial" panose="020B0604020202020204" pitchFamily="34" charset="0"/>
              <a:ea typeface="Microsoft JhengHei UI" panose="020B0604030504040204" pitchFamily="34" charset="-120"/>
              <a:cs typeface="微软雅黑"/>
            </a:endParaRPr>
          </a:p>
        </p:txBody>
      </p:sp>
      <p:sp>
        <p:nvSpPr>
          <p:cNvPr id="16" name="object 16"/>
          <p:cNvSpPr txBox="1"/>
          <p:nvPr/>
        </p:nvSpPr>
        <p:spPr>
          <a:xfrm>
            <a:off x="3154813" y="2111911"/>
            <a:ext cx="5581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电话号</a:t>
            </a:r>
            <a:endParaRPr sz="1400">
              <a:latin typeface="Arial" panose="020B0604020202020204" pitchFamily="34" charset="0"/>
              <a:ea typeface="Microsoft JhengHei UI" panose="020B0604030504040204" pitchFamily="34" charset="-120"/>
              <a:cs typeface="微软雅黑"/>
            </a:endParaRPr>
          </a:p>
        </p:txBody>
      </p:sp>
      <p:sp>
        <p:nvSpPr>
          <p:cNvPr id="17" name="object 17"/>
          <p:cNvSpPr txBox="1"/>
          <p:nvPr/>
        </p:nvSpPr>
        <p:spPr>
          <a:xfrm>
            <a:off x="1450981" y="2607211"/>
            <a:ext cx="735965" cy="215444"/>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Arial" panose="020B0604020202020204" pitchFamily="34" charset="0"/>
                <a:ea typeface="Microsoft JhengHei UI" panose="020B0604030504040204" pitchFamily="34" charset="-120"/>
                <a:cs typeface="微软雅黑"/>
              </a:rPr>
              <a:t>供应商号</a:t>
            </a:r>
            <a:endParaRPr sz="1400">
              <a:latin typeface="Arial" panose="020B0604020202020204" pitchFamily="34" charset="0"/>
              <a:ea typeface="Microsoft JhengHei UI" panose="020B0604030504040204" pitchFamily="34" charset="-120"/>
              <a:cs typeface="微软雅黑"/>
            </a:endParaRPr>
          </a:p>
        </p:txBody>
      </p:sp>
      <p:sp>
        <p:nvSpPr>
          <p:cNvPr id="18" name="object 18"/>
          <p:cNvSpPr txBox="1"/>
          <p:nvPr/>
        </p:nvSpPr>
        <p:spPr>
          <a:xfrm>
            <a:off x="5816479" y="2551585"/>
            <a:ext cx="5581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电话号</a:t>
            </a:r>
            <a:endParaRPr sz="1400">
              <a:latin typeface="Arial" panose="020B0604020202020204" pitchFamily="34" charset="0"/>
              <a:ea typeface="Microsoft JhengHei UI" panose="020B0604030504040204" pitchFamily="34" charset="-120"/>
              <a:cs typeface="微软雅黑"/>
            </a:endParaRPr>
          </a:p>
        </p:txBody>
      </p:sp>
      <p:sp>
        <p:nvSpPr>
          <p:cNvPr id="19" name="object 19"/>
          <p:cNvSpPr txBox="1"/>
          <p:nvPr/>
        </p:nvSpPr>
        <p:spPr>
          <a:xfrm>
            <a:off x="5246503" y="2019709"/>
            <a:ext cx="643890" cy="215444"/>
          </a:xfrm>
          <a:prstGeom prst="rect">
            <a:avLst/>
          </a:prstGeom>
        </p:spPr>
        <p:txBody>
          <a:bodyPr vert="horz" wrap="square" lIns="0" tIns="0" rIns="0" bIns="0" rtlCol="0">
            <a:spAutoFit/>
          </a:bodyPr>
          <a:lstStyle/>
          <a:p>
            <a:pPr marL="12700">
              <a:lnSpc>
                <a:spcPct val="100000"/>
              </a:lnSpc>
              <a:tabLst>
                <a:tab pos="452755" algn="l"/>
              </a:tabLst>
            </a:pPr>
            <a:r>
              <a:rPr sz="1400" b="1" spc="-5" dirty="0">
                <a:latin typeface="Arial" panose="020B0604020202020204" pitchFamily="34" charset="0"/>
                <a:ea typeface="Microsoft JhengHei UI" panose="020B0604030504040204" pitchFamily="34" charset="-120"/>
                <a:cs typeface="微软雅黑"/>
              </a:rPr>
              <a:t>面	积</a:t>
            </a:r>
            <a:endParaRPr sz="1400">
              <a:latin typeface="Arial" panose="020B0604020202020204" pitchFamily="34" charset="0"/>
              <a:ea typeface="Microsoft JhengHei UI" panose="020B0604030504040204" pitchFamily="34" charset="-120"/>
              <a:cs typeface="微软雅黑"/>
            </a:endParaRPr>
          </a:p>
        </p:txBody>
      </p:sp>
      <p:sp>
        <p:nvSpPr>
          <p:cNvPr id="20" name="object 20"/>
          <p:cNvSpPr txBox="1"/>
          <p:nvPr/>
        </p:nvSpPr>
        <p:spPr>
          <a:xfrm>
            <a:off x="4740535" y="2550061"/>
            <a:ext cx="558165" cy="215444"/>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Arial" panose="020B0604020202020204" pitchFamily="34" charset="0"/>
                <a:ea typeface="Microsoft JhengHei UI" panose="020B0604030504040204" pitchFamily="34" charset="-120"/>
                <a:cs typeface="微软雅黑"/>
              </a:rPr>
              <a:t>仓库号</a:t>
            </a:r>
            <a:endParaRPr sz="1400">
              <a:latin typeface="Arial" panose="020B0604020202020204" pitchFamily="34" charset="0"/>
              <a:ea typeface="Microsoft JhengHei UI" panose="020B0604030504040204" pitchFamily="34" charset="-120"/>
              <a:cs typeface="微软雅黑"/>
            </a:endParaRPr>
          </a:p>
        </p:txBody>
      </p:sp>
      <p:sp>
        <p:nvSpPr>
          <p:cNvPr id="21" name="object 21"/>
          <p:cNvSpPr txBox="1"/>
          <p:nvPr/>
        </p:nvSpPr>
        <p:spPr>
          <a:xfrm>
            <a:off x="8883529" y="2518056"/>
            <a:ext cx="591185" cy="215444"/>
          </a:xfrm>
          <a:prstGeom prst="rect">
            <a:avLst/>
          </a:prstGeom>
        </p:spPr>
        <p:txBody>
          <a:bodyPr vert="horz" wrap="square" lIns="0" tIns="0" rIns="0" bIns="0" rtlCol="0">
            <a:spAutoFit/>
          </a:bodyPr>
          <a:lstStyle/>
          <a:p>
            <a:pPr marL="12700">
              <a:lnSpc>
                <a:spcPct val="100000"/>
              </a:lnSpc>
              <a:tabLst>
                <a:tab pos="400050" algn="l"/>
              </a:tabLst>
            </a:pPr>
            <a:r>
              <a:rPr sz="1400" b="1" spc="-5" dirty="0">
                <a:latin typeface="Arial" panose="020B0604020202020204" pitchFamily="34" charset="0"/>
                <a:ea typeface="Microsoft JhengHei UI" panose="020B0604030504040204" pitchFamily="34" charset="-120"/>
                <a:cs typeface="微软雅黑"/>
              </a:rPr>
              <a:t>职	称</a:t>
            </a:r>
            <a:endParaRPr sz="1400">
              <a:latin typeface="Arial" panose="020B0604020202020204" pitchFamily="34" charset="0"/>
              <a:ea typeface="Microsoft JhengHei UI" panose="020B0604030504040204" pitchFamily="34" charset="-120"/>
              <a:cs typeface="微软雅黑"/>
            </a:endParaRPr>
          </a:p>
        </p:txBody>
      </p:sp>
      <p:sp>
        <p:nvSpPr>
          <p:cNvPr id="22" name="object 22"/>
          <p:cNvSpPr txBox="1"/>
          <p:nvPr/>
        </p:nvSpPr>
        <p:spPr>
          <a:xfrm>
            <a:off x="7599559" y="1986181"/>
            <a:ext cx="643890" cy="215444"/>
          </a:xfrm>
          <a:prstGeom prst="rect">
            <a:avLst/>
          </a:prstGeom>
        </p:spPr>
        <p:txBody>
          <a:bodyPr vert="horz" wrap="square" lIns="0" tIns="0" rIns="0" bIns="0" rtlCol="0">
            <a:spAutoFit/>
          </a:bodyPr>
          <a:lstStyle/>
          <a:p>
            <a:pPr marL="12700">
              <a:lnSpc>
                <a:spcPct val="100000"/>
              </a:lnSpc>
              <a:tabLst>
                <a:tab pos="452755" algn="l"/>
              </a:tabLst>
            </a:pPr>
            <a:r>
              <a:rPr sz="1400" b="1" spc="-5" dirty="0">
                <a:latin typeface="Arial" panose="020B0604020202020204" pitchFamily="34" charset="0"/>
                <a:ea typeface="Microsoft JhengHei UI" panose="020B0604030504040204" pitchFamily="34" charset="-120"/>
                <a:cs typeface="微软雅黑"/>
              </a:rPr>
              <a:t>姓	名</a:t>
            </a:r>
            <a:endParaRPr sz="1400">
              <a:latin typeface="Arial" panose="020B0604020202020204" pitchFamily="34" charset="0"/>
              <a:ea typeface="Microsoft JhengHei UI" panose="020B0604030504040204" pitchFamily="34" charset="-120"/>
              <a:cs typeface="微软雅黑"/>
            </a:endParaRPr>
          </a:p>
        </p:txBody>
      </p:sp>
      <p:sp>
        <p:nvSpPr>
          <p:cNvPr id="23" name="object 23"/>
          <p:cNvSpPr txBox="1"/>
          <p:nvPr/>
        </p:nvSpPr>
        <p:spPr>
          <a:xfrm>
            <a:off x="7402963" y="2516533"/>
            <a:ext cx="558165" cy="215444"/>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Arial" panose="020B0604020202020204" pitchFamily="34" charset="0"/>
                <a:ea typeface="Microsoft JhengHei UI" panose="020B0604030504040204" pitchFamily="34" charset="-120"/>
                <a:cs typeface="微软雅黑"/>
              </a:rPr>
              <a:t>职工号</a:t>
            </a:r>
            <a:endParaRPr sz="1400">
              <a:latin typeface="Arial" panose="020B0604020202020204" pitchFamily="34" charset="0"/>
              <a:ea typeface="Microsoft JhengHei UI" panose="020B0604030504040204" pitchFamily="34" charset="-120"/>
              <a:cs typeface="微软雅黑"/>
            </a:endParaRPr>
          </a:p>
        </p:txBody>
      </p:sp>
      <p:sp>
        <p:nvSpPr>
          <p:cNvPr id="24" name="object 24"/>
          <p:cNvSpPr txBox="1"/>
          <p:nvPr/>
        </p:nvSpPr>
        <p:spPr>
          <a:xfrm>
            <a:off x="8622163" y="1996087"/>
            <a:ext cx="643890" cy="215444"/>
          </a:xfrm>
          <a:prstGeom prst="rect">
            <a:avLst/>
          </a:prstGeom>
        </p:spPr>
        <p:txBody>
          <a:bodyPr vert="horz" wrap="square" lIns="0" tIns="0" rIns="0" bIns="0" rtlCol="0">
            <a:spAutoFit/>
          </a:bodyPr>
          <a:lstStyle/>
          <a:p>
            <a:pPr marL="12700">
              <a:lnSpc>
                <a:spcPct val="100000"/>
              </a:lnSpc>
              <a:tabLst>
                <a:tab pos="452755" algn="l"/>
              </a:tabLst>
            </a:pPr>
            <a:r>
              <a:rPr sz="1400" b="1" spc="-5" dirty="0">
                <a:latin typeface="Arial" panose="020B0604020202020204" pitchFamily="34" charset="0"/>
                <a:ea typeface="Microsoft JhengHei UI" panose="020B0604030504040204" pitchFamily="34" charset="-120"/>
                <a:cs typeface="微软雅黑"/>
              </a:rPr>
              <a:t>年	龄</a:t>
            </a:r>
            <a:endParaRPr sz="1400">
              <a:latin typeface="Arial" panose="020B0604020202020204" pitchFamily="34" charset="0"/>
              <a:ea typeface="Microsoft JhengHei UI" panose="020B0604030504040204" pitchFamily="34" charset="-120"/>
              <a:cs typeface="微软雅黑"/>
            </a:endParaRPr>
          </a:p>
        </p:txBody>
      </p:sp>
      <p:sp>
        <p:nvSpPr>
          <p:cNvPr id="25" name="object 25"/>
          <p:cNvSpPr txBox="1"/>
          <p:nvPr/>
        </p:nvSpPr>
        <p:spPr>
          <a:xfrm>
            <a:off x="4377061" y="6701435"/>
            <a:ext cx="591185" cy="215444"/>
          </a:xfrm>
          <a:prstGeom prst="rect">
            <a:avLst/>
          </a:prstGeom>
        </p:spPr>
        <p:txBody>
          <a:bodyPr vert="horz" wrap="square" lIns="0" tIns="0" rIns="0" bIns="0" rtlCol="0">
            <a:spAutoFit/>
          </a:bodyPr>
          <a:lstStyle/>
          <a:p>
            <a:pPr marL="12700">
              <a:lnSpc>
                <a:spcPct val="100000"/>
              </a:lnSpc>
              <a:tabLst>
                <a:tab pos="400050" algn="l"/>
              </a:tabLst>
            </a:pPr>
            <a:r>
              <a:rPr sz="1400" b="1" spc="-5" dirty="0">
                <a:latin typeface="Arial" panose="020B0604020202020204" pitchFamily="34" charset="0"/>
                <a:ea typeface="Microsoft JhengHei UI" panose="020B0604030504040204" pitchFamily="34" charset="-120"/>
                <a:cs typeface="微软雅黑"/>
              </a:rPr>
              <a:t>名	称</a:t>
            </a:r>
            <a:endParaRPr sz="1400">
              <a:latin typeface="Arial" panose="020B0604020202020204" pitchFamily="34" charset="0"/>
              <a:ea typeface="Microsoft JhengHei UI" panose="020B0604030504040204" pitchFamily="34" charset="-120"/>
              <a:cs typeface="微软雅黑"/>
            </a:endParaRPr>
          </a:p>
        </p:txBody>
      </p:sp>
      <p:sp>
        <p:nvSpPr>
          <p:cNvPr id="26" name="object 26"/>
          <p:cNvSpPr txBox="1"/>
          <p:nvPr/>
        </p:nvSpPr>
        <p:spPr>
          <a:xfrm>
            <a:off x="4982089" y="6222139"/>
            <a:ext cx="591185" cy="215444"/>
          </a:xfrm>
          <a:prstGeom prst="rect">
            <a:avLst/>
          </a:prstGeom>
        </p:spPr>
        <p:txBody>
          <a:bodyPr vert="horz" wrap="square" lIns="0" tIns="0" rIns="0" bIns="0" rtlCol="0">
            <a:spAutoFit/>
          </a:bodyPr>
          <a:lstStyle/>
          <a:p>
            <a:pPr marL="12700">
              <a:lnSpc>
                <a:spcPct val="100000"/>
              </a:lnSpc>
              <a:tabLst>
                <a:tab pos="400050" algn="l"/>
              </a:tabLst>
            </a:pPr>
            <a:r>
              <a:rPr sz="1400" b="1" spc="-5" dirty="0">
                <a:latin typeface="Arial" panose="020B0604020202020204" pitchFamily="34" charset="0"/>
                <a:ea typeface="Microsoft JhengHei UI" panose="020B0604030504040204" pitchFamily="34" charset="-120"/>
                <a:cs typeface="微软雅黑"/>
              </a:rPr>
              <a:t>规	格</a:t>
            </a:r>
            <a:endParaRPr sz="1400">
              <a:latin typeface="Arial" panose="020B0604020202020204" pitchFamily="34" charset="0"/>
              <a:ea typeface="Microsoft JhengHei UI" panose="020B0604030504040204" pitchFamily="34" charset="-120"/>
              <a:cs typeface="微软雅黑"/>
            </a:endParaRPr>
          </a:p>
        </p:txBody>
      </p:sp>
      <p:sp>
        <p:nvSpPr>
          <p:cNvPr id="27" name="object 27"/>
          <p:cNvSpPr txBox="1"/>
          <p:nvPr/>
        </p:nvSpPr>
        <p:spPr>
          <a:xfrm>
            <a:off x="6131185" y="6222139"/>
            <a:ext cx="643890" cy="215444"/>
          </a:xfrm>
          <a:prstGeom prst="rect">
            <a:avLst/>
          </a:prstGeom>
        </p:spPr>
        <p:txBody>
          <a:bodyPr vert="horz" wrap="square" lIns="0" tIns="0" rIns="0" bIns="0" rtlCol="0">
            <a:spAutoFit/>
          </a:bodyPr>
          <a:lstStyle/>
          <a:p>
            <a:pPr marL="12700">
              <a:lnSpc>
                <a:spcPct val="100000"/>
              </a:lnSpc>
              <a:tabLst>
                <a:tab pos="452755" algn="l"/>
              </a:tabLst>
            </a:pPr>
            <a:r>
              <a:rPr sz="1400" b="1" spc="-5" dirty="0">
                <a:latin typeface="Arial" panose="020B0604020202020204" pitchFamily="34" charset="0"/>
                <a:ea typeface="Microsoft JhengHei UI" panose="020B0604030504040204" pitchFamily="34" charset="-120"/>
                <a:cs typeface="微软雅黑"/>
              </a:rPr>
              <a:t>描	述</a:t>
            </a:r>
            <a:endParaRPr sz="1400">
              <a:latin typeface="Arial" panose="020B0604020202020204" pitchFamily="34" charset="0"/>
              <a:ea typeface="Microsoft JhengHei UI" panose="020B0604030504040204" pitchFamily="34" charset="-120"/>
              <a:cs typeface="微软雅黑"/>
            </a:endParaRPr>
          </a:p>
        </p:txBody>
      </p:sp>
      <p:sp>
        <p:nvSpPr>
          <p:cNvPr id="28" name="object 28"/>
          <p:cNvSpPr txBox="1"/>
          <p:nvPr/>
        </p:nvSpPr>
        <p:spPr>
          <a:xfrm>
            <a:off x="5608453" y="6701435"/>
            <a:ext cx="591185" cy="215444"/>
          </a:xfrm>
          <a:prstGeom prst="rect">
            <a:avLst/>
          </a:prstGeom>
        </p:spPr>
        <p:txBody>
          <a:bodyPr vert="horz" wrap="square" lIns="0" tIns="0" rIns="0" bIns="0" rtlCol="0">
            <a:spAutoFit/>
          </a:bodyPr>
          <a:lstStyle/>
          <a:p>
            <a:pPr marL="12700">
              <a:lnSpc>
                <a:spcPct val="100000"/>
              </a:lnSpc>
              <a:tabLst>
                <a:tab pos="400050" algn="l"/>
              </a:tabLst>
            </a:pPr>
            <a:r>
              <a:rPr sz="1400" b="1" spc="-5" dirty="0">
                <a:latin typeface="Arial" panose="020B0604020202020204" pitchFamily="34" charset="0"/>
                <a:ea typeface="Microsoft JhengHei UI" panose="020B0604030504040204" pitchFamily="34" charset="-120"/>
                <a:cs typeface="微软雅黑"/>
              </a:rPr>
              <a:t>单	价</a:t>
            </a:r>
            <a:endParaRPr sz="1400">
              <a:latin typeface="Arial" panose="020B0604020202020204" pitchFamily="34" charset="0"/>
              <a:ea typeface="Microsoft JhengHei UI" panose="020B0604030504040204" pitchFamily="34" charset="-120"/>
              <a:cs typeface="微软雅黑"/>
            </a:endParaRPr>
          </a:p>
        </p:txBody>
      </p:sp>
      <p:sp>
        <p:nvSpPr>
          <p:cNvPr id="29" name="object 29"/>
          <p:cNvSpPr txBox="1"/>
          <p:nvPr/>
        </p:nvSpPr>
        <p:spPr>
          <a:xfrm>
            <a:off x="3905383" y="6220614"/>
            <a:ext cx="558165" cy="215444"/>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Arial" panose="020B0604020202020204" pitchFamily="34" charset="0"/>
                <a:ea typeface="Microsoft JhengHei UI" panose="020B0604030504040204" pitchFamily="34" charset="-120"/>
                <a:cs typeface="微软雅黑"/>
              </a:rPr>
              <a:t>零件号</a:t>
            </a:r>
            <a:endParaRPr sz="1400">
              <a:latin typeface="Arial" panose="020B0604020202020204" pitchFamily="34" charset="0"/>
              <a:ea typeface="Microsoft JhengHei UI" panose="020B0604030504040204" pitchFamily="34" charset="-120"/>
              <a:cs typeface="微软雅黑"/>
            </a:endParaRPr>
          </a:p>
        </p:txBody>
      </p:sp>
      <p:sp>
        <p:nvSpPr>
          <p:cNvPr id="30" name="object 30"/>
          <p:cNvSpPr txBox="1"/>
          <p:nvPr/>
        </p:nvSpPr>
        <p:spPr>
          <a:xfrm>
            <a:off x="2410339" y="6212233"/>
            <a:ext cx="7359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开工日期</a:t>
            </a:r>
            <a:endParaRPr sz="1400">
              <a:latin typeface="Arial" panose="020B0604020202020204" pitchFamily="34" charset="0"/>
              <a:ea typeface="Microsoft JhengHei UI" panose="020B0604030504040204" pitchFamily="34" charset="-120"/>
              <a:cs typeface="微软雅黑"/>
            </a:endParaRPr>
          </a:p>
        </p:txBody>
      </p:sp>
      <p:sp>
        <p:nvSpPr>
          <p:cNvPr id="31" name="object 31"/>
          <p:cNvSpPr txBox="1"/>
          <p:nvPr/>
        </p:nvSpPr>
        <p:spPr>
          <a:xfrm>
            <a:off x="1790833" y="6701435"/>
            <a:ext cx="7359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项目预算</a:t>
            </a:r>
            <a:endParaRPr sz="1400">
              <a:latin typeface="Arial" panose="020B0604020202020204" pitchFamily="34" charset="0"/>
              <a:ea typeface="Microsoft JhengHei UI" panose="020B0604030504040204" pitchFamily="34" charset="-120"/>
              <a:cs typeface="微软雅黑"/>
            </a:endParaRPr>
          </a:p>
        </p:txBody>
      </p:sp>
      <p:sp>
        <p:nvSpPr>
          <p:cNvPr id="32" name="object 32"/>
          <p:cNvSpPr txBox="1"/>
          <p:nvPr/>
        </p:nvSpPr>
        <p:spPr>
          <a:xfrm>
            <a:off x="1214761" y="6187085"/>
            <a:ext cx="558165" cy="215444"/>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Arial" panose="020B0604020202020204" pitchFamily="34" charset="0"/>
                <a:ea typeface="Microsoft JhengHei UI" panose="020B0604030504040204" pitchFamily="34" charset="-120"/>
                <a:cs typeface="微软雅黑"/>
              </a:rPr>
              <a:t>项目号</a:t>
            </a:r>
            <a:endParaRPr sz="1400">
              <a:latin typeface="Arial" panose="020B0604020202020204" pitchFamily="34" charset="0"/>
              <a:ea typeface="Microsoft JhengHei UI" panose="020B0604030504040204" pitchFamily="34" charset="-120"/>
              <a:cs typeface="微软雅黑"/>
            </a:endParaRPr>
          </a:p>
        </p:txBody>
      </p:sp>
      <p:sp>
        <p:nvSpPr>
          <p:cNvPr id="33" name="object 33"/>
          <p:cNvSpPr txBox="1"/>
          <p:nvPr/>
        </p:nvSpPr>
        <p:spPr>
          <a:xfrm>
            <a:off x="1103509" y="4298089"/>
            <a:ext cx="5581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供应量</a:t>
            </a:r>
            <a:endParaRPr sz="1400">
              <a:latin typeface="Arial" panose="020B0604020202020204" pitchFamily="34" charset="0"/>
              <a:ea typeface="Microsoft JhengHei UI" panose="020B0604030504040204" pitchFamily="34" charset="-120"/>
              <a:cs typeface="微软雅黑"/>
            </a:endParaRPr>
          </a:p>
        </p:txBody>
      </p:sp>
      <p:sp>
        <p:nvSpPr>
          <p:cNvPr id="34" name="object 34"/>
          <p:cNvSpPr txBox="1"/>
          <p:nvPr/>
        </p:nvSpPr>
        <p:spPr>
          <a:xfrm>
            <a:off x="6362833" y="4400958"/>
            <a:ext cx="5581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库存量</a:t>
            </a:r>
            <a:endParaRPr sz="1400">
              <a:latin typeface="Arial" panose="020B0604020202020204" pitchFamily="34" charset="0"/>
              <a:ea typeface="Microsoft JhengHei UI" panose="020B0604030504040204" pitchFamily="34" charset="-120"/>
              <a:cs typeface="微软雅黑"/>
            </a:endParaRPr>
          </a:p>
        </p:txBody>
      </p:sp>
      <p:sp>
        <p:nvSpPr>
          <p:cNvPr id="35" name="object 35"/>
          <p:cNvSpPr txBox="1"/>
          <p:nvPr/>
        </p:nvSpPr>
        <p:spPr>
          <a:xfrm>
            <a:off x="1012831" y="1392332"/>
            <a:ext cx="6037580" cy="369332"/>
          </a:xfrm>
          <a:prstGeom prst="rect">
            <a:avLst/>
          </a:prstGeom>
        </p:spPr>
        <p:txBody>
          <a:bodyPr vert="horz" wrap="square" lIns="0" tIns="0" rIns="0" bIns="0" rtlCol="0">
            <a:spAutoFit/>
          </a:bodyPr>
          <a:lstStyle/>
          <a:p>
            <a:pPr marL="12700">
              <a:lnSpc>
                <a:spcPct val="100000"/>
              </a:lnSpc>
            </a:pPr>
            <a:r>
              <a:rPr sz="2400" b="1" dirty="0">
                <a:solidFill>
                  <a:srgbClr val="3333CC"/>
                </a:solidFill>
                <a:latin typeface="Arial" panose="020B0604020202020204" pitchFamily="34" charset="0"/>
                <a:ea typeface="Microsoft JhengHei UI" panose="020B0604030504040204" pitchFamily="34" charset="-120"/>
                <a:cs typeface="Arial"/>
              </a:rPr>
              <a:t>Step</a:t>
            </a:r>
            <a:r>
              <a:rPr sz="2400" b="1" spc="-5" dirty="0">
                <a:solidFill>
                  <a:srgbClr val="3333CC"/>
                </a:solidFill>
                <a:latin typeface="Arial" panose="020B0604020202020204" pitchFamily="34" charset="0"/>
                <a:ea typeface="Microsoft JhengHei UI" panose="020B0604030504040204" pitchFamily="34" charset="-120"/>
                <a:cs typeface="Arial"/>
              </a:rPr>
              <a:t>4</a:t>
            </a:r>
            <a:r>
              <a:rPr sz="2400" b="1" dirty="0">
                <a:solidFill>
                  <a:srgbClr val="3333CC"/>
                </a:solidFill>
                <a:latin typeface="Arial" panose="020B0604020202020204" pitchFamily="34" charset="0"/>
                <a:ea typeface="Microsoft JhengHei UI" panose="020B0604030504040204" pitchFamily="34" charset="-120"/>
                <a:cs typeface="微软雅黑"/>
              </a:rPr>
              <a:t>数据建模的重点是分析实体之间的联系</a:t>
            </a:r>
            <a:endParaRPr sz="2400">
              <a:latin typeface="Arial" panose="020B0604020202020204" pitchFamily="34" charset="0"/>
              <a:ea typeface="Microsoft JhengHei UI" panose="020B0604030504040204" pitchFamily="34" charset="-120"/>
              <a:cs typeface="微软雅黑"/>
            </a:endParaRPr>
          </a:p>
        </p:txBody>
      </p:sp>
      <p:sp>
        <p:nvSpPr>
          <p:cNvPr id="36" name="object 36"/>
          <p:cNvSpPr/>
          <p:nvPr/>
        </p:nvSpPr>
        <p:spPr>
          <a:xfrm>
            <a:off x="7289927" y="6387846"/>
            <a:ext cx="2628900" cy="819150"/>
          </a:xfrm>
          <a:prstGeom prst="rect">
            <a:avLst/>
          </a:prstGeom>
          <a:blipFill>
            <a:blip r:embed="rId3"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7" name="object 37"/>
          <p:cNvSpPr/>
          <p:nvPr/>
        </p:nvSpPr>
        <p:spPr>
          <a:xfrm>
            <a:off x="7283843" y="6381750"/>
            <a:ext cx="2635250" cy="825500"/>
          </a:xfrm>
          <a:custGeom>
            <a:avLst/>
            <a:gdLst/>
            <a:ahLst/>
            <a:cxnLst/>
            <a:rect l="l" t="t" r="r" b="b"/>
            <a:pathLst>
              <a:path w="2635250" h="825500">
                <a:moveTo>
                  <a:pt x="0" y="825246"/>
                </a:moveTo>
                <a:lnTo>
                  <a:pt x="0" y="0"/>
                </a:lnTo>
                <a:lnTo>
                  <a:pt x="2634996" y="0"/>
                </a:lnTo>
              </a:path>
            </a:pathLst>
          </a:custGeom>
          <a:ln w="12700">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8" name="object 38"/>
          <p:cNvSpPr txBox="1">
            <a:spLocks noGrp="1"/>
          </p:cNvSpPr>
          <p:nvPr>
            <p:ph type="title"/>
          </p:nvPr>
        </p:nvSpPr>
        <p:spPr>
          <a:xfrm>
            <a:off x="1048118" y="387604"/>
            <a:ext cx="8597163" cy="338682"/>
          </a:xfrm>
          <a:prstGeom prst="rect">
            <a:avLst/>
          </a:prstGeom>
        </p:spPr>
        <p:txBody>
          <a:bodyPr vert="horz" wrap="square" lIns="0" tIns="0" rIns="0" bIns="0" rtlCol="0">
            <a:spAutoFit/>
          </a:bodyPr>
          <a:lstStyle/>
          <a:p>
            <a:pPr>
              <a:lnSpc>
                <a:spcPct val="119700"/>
              </a:lnSpc>
            </a:pPr>
            <a:r>
              <a:rPr sz="2000" spc="-5" dirty="0">
                <a:solidFill>
                  <a:srgbClr val="FFFFFF"/>
                </a:solidFill>
                <a:latin typeface="Arial" panose="020B0604020202020204" pitchFamily="34" charset="0"/>
              </a:rPr>
              <a:t>E-</a:t>
            </a:r>
            <a:r>
              <a:rPr sz="2000" spc="-10" dirty="0">
                <a:solidFill>
                  <a:srgbClr val="FFFFFF"/>
                </a:solidFill>
                <a:latin typeface="Arial" panose="020B0604020202020204" pitchFamily="34" charset="0"/>
              </a:rPr>
              <a:t>R</a:t>
            </a:r>
            <a:r>
              <a:rPr sz="2000" dirty="0">
                <a:solidFill>
                  <a:srgbClr val="FFFFFF"/>
                </a:solidFill>
                <a:latin typeface="Arial" panose="020B0604020202020204" pitchFamily="34" charset="0"/>
                <a:cs typeface="华文中宋"/>
              </a:rPr>
              <a:t>模型</a:t>
            </a:r>
            <a:r>
              <a:rPr sz="2000" spc="-15" dirty="0">
                <a:solidFill>
                  <a:srgbClr val="FFFFFF"/>
                </a:solidFill>
                <a:latin typeface="Arial" panose="020B0604020202020204" pitchFamily="34" charset="0"/>
              </a:rPr>
              <a:t>-</a:t>
            </a:r>
            <a:r>
              <a:rPr sz="2000" spc="-5" dirty="0">
                <a:solidFill>
                  <a:srgbClr val="FFFFFF"/>
                </a:solidFill>
                <a:latin typeface="Arial" panose="020B0604020202020204" pitchFamily="34" charset="0"/>
                <a:cs typeface="华文中宋"/>
              </a:rPr>
              <a:t>建模案例讲解</a:t>
            </a:r>
            <a:r>
              <a:rPr sz="2000" spc="-5" dirty="0">
                <a:solidFill>
                  <a:srgbClr val="FFFFFF"/>
                </a:solidFill>
                <a:latin typeface="Arial" panose="020B0604020202020204" pitchFamily="34" charset="0"/>
              </a:rPr>
              <a:t>(che</a:t>
            </a:r>
            <a:r>
              <a:rPr sz="2000" spc="-10" dirty="0">
                <a:solidFill>
                  <a:srgbClr val="FFFFFF"/>
                </a:solidFill>
                <a:latin typeface="Arial" panose="020B0604020202020204" pitchFamily="34" charset="0"/>
              </a:rPr>
              <a:t>n</a:t>
            </a:r>
            <a:r>
              <a:rPr sz="2000" dirty="0">
                <a:solidFill>
                  <a:srgbClr val="FFFFFF"/>
                </a:solidFill>
                <a:latin typeface="Arial" panose="020B0604020202020204" pitchFamily="34" charset="0"/>
                <a:cs typeface="华文中宋"/>
              </a:rPr>
              <a:t>方法</a:t>
            </a:r>
            <a:r>
              <a:rPr sz="2000" spc="-5" dirty="0">
                <a:solidFill>
                  <a:srgbClr val="FFFFFF"/>
                </a:solidFill>
                <a:latin typeface="Arial" panose="020B0604020202020204" pitchFamily="34" charset="0"/>
              </a:rPr>
              <a:t>) </a:t>
            </a:r>
            <a:r>
              <a:rPr sz="2000" spc="-10" dirty="0">
                <a:solidFill>
                  <a:srgbClr val="FFFFFF"/>
                </a:solidFill>
                <a:latin typeface="Arial" panose="020B0604020202020204" pitchFamily="34" charset="0"/>
              </a:rPr>
              <a:t>(2</a:t>
            </a:r>
            <a:r>
              <a:rPr sz="2000" spc="-5" dirty="0">
                <a:solidFill>
                  <a:srgbClr val="FFFFFF"/>
                </a:solidFill>
                <a:latin typeface="Arial" panose="020B0604020202020204" pitchFamily="34" charset="0"/>
              </a:rPr>
              <a:t>)</a:t>
            </a:r>
            <a:r>
              <a:rPr sz="2000" spc="-5" dirty="0">
                <a:solidFill>
                  <a:srgbClr val="FFFFFF"/>
                </a:solidFill>
                <a:latin typeface="Arial" panose="020B0604020202020204" pitchFamily="34" charset="0"/>
                <a:cs typeface="华文中宋"/>
              </a:rPr>
              <a:t>运</a:t>
            </a:r>
            <a:r>
              <a:rPr sz="2000" dirty="0">
                <a:solidFill>
                  <a:srgbClr val="FFFFFF"/>
                </a:solidFill>
                <a:latin typeface="Arial" panose="020B0604020202020204" pitchFamily="34" charset="0"/>
                <a:cs typeface="华文中宋"/>
              </a:rPr>
              <a:t>用</a:t>
            </a:r>
            <a:r>
              <a:rPr sz="2000" spc="-5" dirty="0">
                <a:solidFill>
                  <a:srgbClr val="FFFFFF"/>
                </a:solidFill>
                <a:latin typeface="Arial" panose="020B0604020202020204" pitchFamily="34" charset="0"/>
              </a:rPr>
              <a:t>E-R</a:t>
            </a:r>
            <a:r>
              <a:rPr sz="2000" spc="-5" dirty="0">
                <a:solidFill>
                  <a:srgbClr val="FFFFFF"/>
                </a:solidFill>
                <a:latin typeface="Arial" panose="020B0604020202020204" pitchFamily="34" charset="0"/>
                <a:cs typeface="华文中宋"/>
              </a:rPr>
              <a:t>模型理解需求并建模的步骤</a:t>
            </a:r>
            <a:endParaRPr sz="2000">
              <a:latin typeface="Arial" panose="020B0604020202020204" pitchFamily="34" charset="0"/>
              <a:cs typeface="华文中宋"/>
            </a:endParaRPr>
          </a:p>
        </p:txBody>
      </p:sp>
      <p:sp>
        <p:nvSpPr>
          <p:cNvPr id="40" name="矩形 39">
            <a:extLst>
              <a:ext uri="{FF2B5EF4-FFF2-40B4-BE49-F238E27FC236}">
                <a16:creationId xmlns="" xmlns:a16="http://schemas.microsoft.com/office/drawing/2014/main" id="{1F35201E-015F-4353-8ADD-76A8D405EC8D}"/>
              </a:ext>
            </a:extLst>
          </p:cNvPr>
          <p:cNvSpPr/>
          <p:nvPr/>
        </p:nvSpPr>
        <p:spPr>
          <a:xfrm>
            <a:off x="241300" y="383633"/>
            <a:ext cx="67818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Arial" panose="020B0604020202020204" pitchFamily="34" charset="0"/>
                <a:ea typeface="Microsoft JhengHei UI" panose="020B0604030504040204" pitchFamily="34" charset="-120"/>
              </a:rPr>
              <a:t>E-R</a:t>
            </a:r>
            <a:r>
              <a:rPr lang="zh-CN" altLang="en-US" sz="2800" b="1" u="dbl" spc="-5" dirty="0">
                <a:solidFill>
                  <a:srgbClr val="000000"/>
                </a:solidFill>
                <a:latin typeface="Arial" panose="020B0604020202020204" pitchFamily="34" charset="0"/>
                <a:ea typeface="Microsoft JhengHei UI" panose="020B0604030504040204" pitchFamily="34" charset="-120"/>
              </a:rPr>
              <a:t>模型</a:t>
            </a:r>
            <a:r>
              <a:rPr lang="en-US" altLang="zh-CN" sz="2800" b="1" u="dbl" spc="-5" dirty="0">
                <a:solidFill>
                  <a:srgbClr val="000000"/>
                </a:solidFill>
                <a:latin typeface="Arial" panose="020B0604020202020204" pitchFamily="34" charset="0"/>
                <a:ea typeface="Microsoft JhengHei UI" panose="020B0604030504040204" pitchFamily="34" charset="-120"/>
              </a:rPr>
              <a:t>—</a:t>
            </a:r>
            <a:r>
              <a:rPr lang="zh-CN" altLang="en-US" sz="2800" b="1" u="dbl" spc="-5" dirty="0">
                <a:solidFill>
                  <a:srgbClr val="000000"/>
                </a:solidFill>
                <a:latin typeface="Arial" panose="020B0604020202020204" pitchFamily="34" charset="0"/>
                <a:ea typeface="Microsoft JhengHei UI" panose="020B0604030504040204" pitchFamily="34" charset="-120"/>
              </a:rPr>
              <a:t>建模案例讲解</a:t>
            </a:r>
            <a:r>
              <a:rPr lang="zh-CN" altLang="en-US" sz="2400" b="1" u="dbl" spc="-5" dirty="0">
                <a:solidFill>
                  <a:srgbClr val="000000"/>
                </a:solidFill>
                <a:latin typeface="Arial" panose="020B0604020202020204" pitchFamily="34" charset="0"/>
                <a:ea typeface="Microsoft JhengHei UI" panose="020B0604030504040204" pitchFamily="34" charset="-120"/>
              </a:rPr>
              <a:t>（</a:t>
            </a:r>
            <a:r>
              <a:rPr lang="en-US" altLang="zh-CN" sz="2400" b="1" u="dbl" spc="-5" dirty="0">
                <a:solidFill>
                  <a:srgbClr val="000000"/>
                </a:solidFill>
                <a:latin typeface="Arial" panose="020B0604020202020204" pitchFamily="34" charset="0"/>
                <a:ea typeface="Microsoft JhengHei UI" panose="020B0604030504040204" pitchFamily="34" charset="-120"/>
              </a:rPr>
              <a:t>Chen</a:t>
            </a:r>
            <a:r>
              <a:rPr lang="zh-CN" altLang="en-US" sz="2400" b="1" u="dbl" spc="-5" dirty="0">
                <a:solidFill>
                  <a:srgbClr val="000000"/>
                </a:solidFill>
                <a:latin typeface="Arial" panose="020B0604020202020204" pitchFamily="34" charset="0"/>
                <a:ea typeface="Microsoft JhengHei UI" panose="020B0604030504040204" pitchFamily="34" charset="-120"/>
              </a:rPr>
              <a:t>方法）</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12571" y="1834705"/>
            <a:ext cx="8741283" cy="5211699"/>
          </a:xfrm>
          <a:prstGeom prst="rect">
            <a:avLst/>
          </a:prstGeom>
          <a:blipFill>
            <a:blip r:embed="rId2"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 name="object 4"/>
          <p:cNvSpPr txBox="1"/>
          <p:nvPr/>
        </p:nvSpPr>
        <p:spPr>
          <a:xfrm>
            <a:off x="2609983" y="3363747"/>
            <a:ext cx="798830" cy="1256754"/>
          </a:xfrm>
          <a:prstGeom prst="rect">
            <a:avLst/>
          </a:prstGeom>
        </p:spPr>
        <p:txBody>
          <a:bodyPr vert="horz" wrap="square" lIns="0" tIns="0" rIns="0" bIns="0" rtlCol="0">
            <a:spAutoFit/>
          </a:bodyPr>
          <a:lstStyle/>
          <a:p>
            <a:pPr marR="4445" algn="ctr">
              <a:lnSpc>
                <a:spcPct val="100000"/>
              </a:lnSpc>
            </a:pPr>
            <a:r>
              <a:rPr sz="2000" b="1" spc="-5" dirty="0">
                <a:latin typeface="Arial" panose="020B0604020202020204" pitchFamily="34" charset="0"/>
                <a:ea typeface="Microsoft JhengHei UI" panose="020B0604030504040204" pitchFamily="34" charset="-120"/>
                <a:cs typeface="微软雅黑"/>
              </a:rPr>
              <a:t>供应商</a:t>
            </a:r>
            <a:endParaRPr sz="2000">
              <a:latin typeface="Arial" panose="020B0604020202020204" pitchFamily="34" charset="0"/>
              <a:ea typeface="Microsoft JhengHei UI" panose="020B0604030504040204" pitchFamily="34" charset="-120"/>
              <a:cs typeface="微软雅黑"/>
            </a:endParaRPr>
          </a:p>
          <a:p>
            <a:pPr marL="198120" indent="337820">
              <a:lnSpc>
                <a:spcPct val="100000"/>
              </a:lnSpc>
              <a:spcBef>
                <a:spcPts val="1035"/>
              </a:spcBef>
            </a:pPr>
            <a:r>
              <a:rPr sz="2000" b="1" spc="-5" dirty="0">
                <a:latin typeface="Arial" panose="020B0604020202020204" pitchFamily="34" charset="0"/>
                <a:ea typeface="Microsoft JhengHei UI" panose="020B0604030504040204" pitchFamily="34" charset="-120"/>
                <a:cs typeface="微软雅黑"/>
              </a:rPr>
              <a:t>m</a:t>
            </a:r>
            <a:endParaRPr sz="2000">
              <a:latin typeface="Arial" panose="020B0604020202020204" pitchFamily="34" charset="0"/>
              <a:ea typeface="Microsoft JhengHei UI" panose="020B0604030504040204" pitchFamily="34" charset="-120"/>
              <a:cs typeface="微软雅黑"/>
            </a:endParaRPr>
          </a:p>
          <a:p>
            <a:pPr marL="105410" algn="ctr">
              <a:lnSpc>
                <a:spcPct val="100000"/>
              </a:lnSpc>
              <a:spcBef>
                <a:spcPts val="1635"/>
              </a:spcBef>
            </a:pPr>
            <a:r>
              <a:rPr sz="2000" b="1" spc="-5" dirty="0">
                <a:latin typeface="Arial" panose="020B0604020202020204" pitchFamily="34" charset="0"/>
                <a:ea typeface="Microsoft JhengHei UI" panose="020B0604030504040204" pitchFamily="34" charset="-120"/>
                <a:cs typeface="微软雅黑"/>
              </a:rPr>
              <a:t>供应</a:t>
            </a:r>
            <a:endParaRPr sz="2000">
              <a:latin typeface="Arial" panose="020B0604020202020204" pitchFamily="34" charset="0"/>
              <a:ea typeface="Microsoft JhengHei UI" panose="020B0604030504040204" pitchFamily="34" charset="-120"/>
              <a:cs typeface="微软雅黑"/>
            </a:endParaRPr>
          </a:p>
        </p:txBody>
      </p:sp>
      <p:sp>
        <p:nvSpPr>
          <p:cNvPr id="5" name="object 5"/>
          <p:cNvSpPr txBox="1"/>
          <p:nvPr/>
        </p:nvSpPr>
        <p:spPr>
          <a:xfrm>
            <a:off x="4916557" y="5384571"/>
            <a:ext cx="533400" cy="307777"/>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零件</a:t>
            </a:r>
            <a:endParaRPr sz="2000">
              <a:latin typeface="Arial" panose="020B0604020202020204" pitchFamily="34" charset="0"/>
              <a:ea typeface="Microsoft JhengHei UI" panose="020B0604030504040204" pitchFamily="34" charset="-120"/>
              <a:cs typeface="微软雅黑"/>
            </a:endParaRPr>
          </a:p>
        </p:txBody>
      </p:sp>
      <p:sp>
        <p:nvSpPr>
          <p:cNvPr id="6" name="object 6"/>
          <p:cNvSpPr txBox="1"/>
          <p:nvPr/>
        </p:nvSpPr>
        <p:spPr>
          <a:xfrm>
            <a:off x="1822837" y="5384571"/>
            <a:ext cx="533400" cy="307777"/>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项目</a:t>
            </a:r>
            <a:endParaRPr sz="2000">
              <a:latin typeface="Arial" panose="020B0604020202020204" pitchFamily="34" charset="0"/>
              <a:ea typeface="Microsoft JhengHei UI" panose="020B0604030504040204" pitchFamily="34" charset="-120"/>
              <a:cs typeface="微软雅黑"/>
            </a:endParaRPr>
          </a:p>
        </p:txBody>
      </p:sp>
      <p:sp>
        <p:nvSpPr>
          <p:cNvPr id="7" name="object 7"/>
          <p:cNvSpPr txBox="1"/>
          <p:nvPr/>
        </p:nvSpPr>
        <p:spPr>
          <a:xfrm>
            <a:off x="4915033" y="3363747"/>
            <a:ext cx="636905" cy="705321"/>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仓库</a:t>
            </a:r>
            <a:endParaRPr sz="2000">
              <a:latin typeface="Arial" panose="020B0604020202020204" pitchFamily="34" charset="0"/>
              <a:ea typeface="Microsoft JhengHei UI" panose="020B0604030504040204" pitchFamily="34" charset="-120"/>
              <a:cs typeface="微软雅黑"/>
            </a:endParaRPr>
          </a:p>
          <a:p>
            <a:pPr marL="374650">
              <a:lnSpc>
                <a:spcPct val="100000"/>
              </a:lnSpc>
              <a:spcBef>
                <a:spcPts val="725"/>
              </a:spcBef>
            </a:pPr>
            <a:r>
              <a:rPr sz="2000" b="1" spc="-5" dirty="0">
                <a:latin typeface="Arial" panose="020B0604020202020204" pitchFamily="34" charset="0"/>
                <a:ea typeface="Microsoft JhengHei UI" panose="020B0604030504040204" pitchFamily="34" charset="-120"/>
                <a:cs typeface="微软雅黑"/>
              </a:rPr>
              <a:t>m</a:t>
            </a:r>
            <a:endParaRPr sz="2000">
              <a:latin typeface="Arial" panose="020B0604020202020204" pitchFamily="34" charset="0"/>
              <a:ea typeface="Microsoft JhengHei UI" panose="020B0604030504040204" pitchFamily="34" charset="-120"/>
              <a:cs typeface="微软雅黑"/>
            </a:endParaRPr>
          </a:p>
        </p:txBody>
      </p:sp>
      <p:sp>
        <p:nvSpPr>
          <p:cNvPr id="8" name="object 8"/>
          <p:cNvSpPr txBox="1"/>
          <p:nvPr/>
        </p:nvSpPr>
        <p:spPr>
          <a:xfrm>
            <a:off x="7975987" y="3363747"/>
            <a:ext cx="533400" cy="307777"/>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职工</a:t>
            </a:r>
            <a:endParaRPr sz="2000">
              <a:latin typeface="Arial" panose="020B0604020202020204" pitchFamily="34" charset="0"/>
              <a:ea typeface="Microsoft JhengHei UI" panose="020B0604030504040204" pitchFamily="34" charset="-120"/>
              <a:cs typeface="微软雅黑"/>
            </a:endParaRPr>
          </a:p>
        </p:txBody>
      </p:sp>
      <p:sp>
        <p:nvSpPr>
          <p:cNvPr id="9" name="object 9"/>
          <p:cNvSpPr txBox="1"/>
          <p:nvPr/>
        </p:nvSpPr>
        <p:spPr>
          <a:xfrm>
            <a:off x="7872357" y="3958857"/>
            <a:ext cx="648970" cy="795089"/>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1</a:t>
            </a:r>
            <a:endParaRPr sz="2000">
              <a:latin typeface="Arial" panose="020B0604020202020204" pitchFamily="34" charset="0"/>
              <a:ea typeface="Microsoft JhengHei UI" panose="020B0604030504040204" pitchFamily="34" charset="-120"/>
              <a:cs typeface="微软雅黑"/>
            </a:endParaRPr>
          </a:p>
          <a:p>
            <a:pPr marL="128270">
              <a:lnSpc>
                <a:spcPct val="100000"/>
              </a:lnSpc>
              <a:spcBef>
                <a:spcPts val="1350"/>
              </a:spcBef>
            </a:pPr>
            <a:r>
              <a:rPr sz="2000" b="1" spc="-5" dirty="0">
                <a:latin typeface="Arial" panose="020B0604020202020204" pitchFamily="34" charset="0"/>
                <a:ea typeface="Microsoft JhengHei UI" panose="020B0604030504040204" pitchFamily="34" charset="-120"/>
                <a:cs typeface="微软雅黑"/>
              </a:rPr>
              <a:t>领导</a:t>
            </a:r>
            <a:endParaRPr sz="2000">
              <a:latin typeface="Arial" panose="020B0604020202020204" pitchFamily="34" charset="0"/>
              <a:ea typeface="Microsoft JhengHei UI" panose="020B0604030504040204" pitchFamily="34" charset="-120"/>
              <a:cs typeface="微软雅黑"/>
            </a:endParaRPr>
          </a:p>
        </p:txBody>
      </p:sp>
      <p:sp>
        <p:nvSpPr>
          <p:cNvPr id="10" name="object 10"/>
          <p:cNvSpPr txBox="1"/>
          <p:nvPr/>
        </p:nvSpPr>
        <p:spPr>
          <a:xfrm>
            <a:off x="8563485" y="3936756"/>
            <a:ext cx="189865" cy="307777"/>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n</a:t>
            </a:r>
            <a:endParaRPr sz="2000">
              <a:latin typeface="Arial" panose="020B0604020202020204" pitchFamily="34" charset="0"/>
              <a:ea typeface="Microsoft JhengHei UI" panose="020B0604030504040204" pitchFamily="34" charset="-120"/>
              <a:cs typeface="微软雅黑"/>
            </a:endParaRPr>
          </a:p>
        </p:txBody>
      </p:sp>
      <p:sp>
        <p:nvSpPr>
          <p:cNvPr id="11" name="object 11"/>
          <p:cNvSpPr txBox="1"/>
          <p:nvPr/>
        </p:nvSpPr>
        <p:spPr>
          <a:xfrm>
            <a:off x="6535807" y="3330219"/>
            <a:ext cx="533400" cy="307777"/>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工作</a:t>
            </a:r>
            <a:endParaRPr sz="2000">
              <a:latin typeface="Arial" panose="020B0604020202020204" pitchFamily="34" charset="0"/>
              <a:ea typeface="Microsoft JhengHei UI" panose="020B0604030504040204" pitchFamily="34" charset="-120"/>
              <a:cs typeface="微软雅黑"/>
            </a:endParaRPr>
          </a:p>
        </p:txBody>
      </p:sp>
      <p:sp>
        <p:nvSpPr>
          <p:cNvPr id="12" name="object 12"/>
          <p:cNvSpPr txBox="1"/>
          <p:nvPr/>
        </p:nvSpPr>
        <p:spPr>
          <a:xfrm>
            <a:off x="5886583" y="3204489"/>
            <a:ext cx="182245" cy="307777"/>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1</a:t>
            </a:r>
            <a:endParaRPr sz="2000">
              <a:latin typeface="Arial" panose="020B0604020202020204" pitchFamily="34" charset="0"/>
              <a:ea typeface="Microsoft JhengHei UI" panose="020B0604030504040204" pitchFamily="34" charset="-120"/>
              <a:cs typeface="微软雅黑"/>
            </a:endParaRPr>
          </a:p>
        </p:txBody>
      </p:sp>
      <p:sp>
        <p:nvSpPr>
          <p:cNvPr id="13" name="object 13"/>
          <p:cNvSpPr txBox="1"/>
          <p:nvPr/>
        </p:nvSpPr>
        <p:spPr>
          <a:xfrm>
            <a:off x="7508882" y="3206773"/>
            <a:ext cx="189865" cy="307777"/>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n</a:t>
            </a:r>
            <a:endParaRPr sz="2000">
              <a:latin typeface="Arial" panose="020B0604020202020204" pitchFamily="34" charset="0"/>
              <a:ea typeface="Microsoft JhengHei UI" panose="020B0604030504040204" pitchFamily="34" charset="-120"/>
              <a:cs typeface="微软雅黑"/>
            </a:endParaRPr>
          </a:p>
        </p:txBody>
      </p:sp>
      <p:sp>
        <p:nvSpPr>
          <p:cNvPr id="14" name="object 14"/>
          <p:cNvSpPr txBox="1"/>
          <p:nvPr/>
        </p:nvSpPr>
        <p:spPr>
          <a:xfrm>
            <a:off x="4956181" y="4323867"/>
            <a:ext cx="533400" cy="820738"/>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库存</a:t>
            </a:r>
            <a:endParaRPr sz="2000">
              <a:latin typeface="Arial" panose="020B0604020202020204" pitchFamily="34" charset="0"/>
              <a:ea typeface="Microsoft JhengHei UI" panose="020B0604030504040204" pitchFamily="34" charset="-120"/>
              <a:cs typeface="微软雅黑"/>
            </a:endParaRPr>
          </a:p>
          <a:p>
            <a:pPr marL="346075">
              <a:lnSpc>
                <a:spcPct val="100000"/>
              </a:lnSpc>
              <a:spcBef>
                <a:spcPts val="1590"/>
              </a:spcBef>
            </a:pPr>
            <a:r>
              <a:rPr sz="2000" b="1" spc="-5" dirty="0">
                <a:latin typeface="Arial" panose="020B0604020202020204" pitchFamily="34" charset="0"/>
                <a:ea typeface="Microsoft JhengHei UI" panose="020B0604030504040204" pitchFamily="34" charset="-120"/>
                <a:cs typeface="微软雅黑"/>
              </a:rPr>
              <a:t>n</a:t>
            </a:r>
            <a:endParaRPr sz="2000">
              <a:latin typeface="Arial" panose="020B0604020202020204" pitchFamily="34" charset="0"/>
              <a:ea typeface="Microsoft JhengHei UI" panose="020B0604030504040204" pitchFamily="34" charset="-120"/>
              <a:cs typeface="微软雅黑"/>
            </a:endParaRPr>
          </a:p>
        </p:txBody>
      </p:sp>
      <p:sp>
        <p:nvSpPr>
          <p:cNvPr id="15" name="object 15"/>
          <p:cNvSpPr txBox="1"/>
          <p:nvPr/>
        </p:nvSpPr>
        <p:spPr>
          <a:xfrm>
            <a:off x="2271655" y="4835169"/>
            <a:ext cx="189865" cy="307777"/>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n</a:t>
            </a:r>
            <a:endParaRPr sz="2000">
              <a:latin typeface="Arial" panose="020B0604020202020204" pitchFamily="34" charset="0"/>
              <a:ea typeface="Microsoft JhengHei UI" panose="020B0604030504040204" pitchFamily="34" charset="-120"/>
              <a:cs typeface="微软雅黑"/>
            </a:endParaRPr>
          </a:p>
        </p:txBody>
      </p:sp>
      <p:sp>
        <p:nvSpPr>
          <p:cNvPr id="16" name="object 16"/>
          <p:cNvSpPr txBox="1"/>
          <p:nvPr/>
        </p:nvSpPr>
        <p:spPr>
          <a:xfrm>
            <a:off x="3957949" y="4779548"/>
            <a:ext cx="194945" cy="307777"/>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p</a:t>
            </a:r>
            <a:endParaRPr sz="2000">
              <a:latin typeface="Arial" panose="020B0604020202020204" pitchFamily="34" charset="0"/>
              <a:ea typeface="Microsoft JhengHei UI" panose="020B0604030504040204" pitchFamily="34" charset="-120"/>
              <a:cs typeface="微软雅黑"/>
            </a:endParaRPr>
          </a:p>
        </p:txBody>
      </p:sp>
      <p:sp>
        <p:nvSpPr>
          <p:cNvPr id="17" name="object 17"/>
          <p:cNvSpPr txBox="1"/>
          <p:nvPr/>
        </p:nvSpPr>
        <p:spPr>
          <a:xfrm>
            <a:off x="1922659" y="2111911"/>
            <a:ext cx="591185" cy="215444"/>
          </a:xfrm>
          <a:prstGeom prst="rect">
            <a:avLst/>
          </a:prstGeom>
        </p:spPr>
        <p:txBody>
          <a:bodyPr vert="horz" wrap="square" lIns="0" tIns="0" rIns="0" bIns="0" rtlCol="0">
            <a:spAutoFit/>
          </a:bodyPr>
          <a:lstStyle/>
          <a:p>
            <a:pPr marL="12700">
              <a:lnSpc>
                <a:spcPct val="100000"/>
              </a:lnSpc>
              <a:tabLst>
                <a:tab pos="400050" algn="l"/>
              </a:tabLst>
            </a:pPr>
            <a:r>
              <a:rPr sz="1400" b="1" spc="-5" dirty="0">
                <a:latin typeface="Arial" panose="020B0604020202020204" pitchFamily="34" charset="0"/>
                <a:ea typeface="Microsoft JhengHei UI" panose="020B0604030504040204" pitchFamily="34" charset="-120"/>
                <a:cs typeface="微软雅黑"/>
              </a:rPr>
              <a:t>姓	名</a:t>
            </a:r>
            <a:endParaRPr sz="1400">
              <a:latin typeface="Arial" panose="020B0604020202020204" pitchFamily="34" charset="0"/>
              <a:ea typeface="Microsoft JhengHei UI" panose="020B0604030504040204" pitchFamily="34" charset="-120"/>
              <a:cs typeface="微软雅黑"/>
            </a:endParaRPr>
          </a:p>
        </p:txBody>
      </p:sp>
      <p:sp>
        <p:nvSpPr>
          <p:cNvPr id="18" name="object 18"/>
          <p:cNvSpPr txBox="1"/>
          <p:nvPr/>
        </p:nvSpPr>
        <p:spPr>
          <a:xfrm>
            <a:off x="2527687" y="2608735"/>
            <a:ext cx="643890" cy="215444"/>
          </a:xfrm>
          <a:prstGeom prst="rect">
            <a:avLst/>
          </a:prstGeom>
        </p:spPr>
        <p:txBody>
          <a:bodyPr vert="horz" wrap="square" lIns="0" tIns="0" rIns="0" bIns="0" rtlCol="0">
            <a:spAutoFit/>
          </a:bodyPr>
          <a:lstStyle/>
          <a:p>
            <a:pPr marL="12700">
              <a:lnSpc>
                <a:spcPct val="100000"/>
              </a:lnSpc>
              <a:tabLst>
                <a:tab pos="452755" algn="l"/>
              </a:tabLst>
            </a:pPr>
            <a:r>
              <a:rPr sz="1400" b="1" spc="-5" dirty="0">
                <a:latin typeface="Arial" panose="020B0604020202020204" pitchFamily="34" charset="0"/>
                <a:ea typeface="Microsoft JhengHei UI" panose="020B0604030504040204" pitchFamily="34" charset="-120"/>
                <a:cs typeface="微软雅黑"/>
              </a:rPr>
              <a:t>地	址</a:t>
            </a:r>
            <a:endParaRPr sz="1400">
              <a:latin typeface="Arial" panose="020B0604020202020204" pitchFamily="34" charset="0"/>
              <a:ea typeface="Microsoft JhengHei UI" panose="020B0604030504040204" pitchFamily="34" charset="-120"/>
              <a:cs typeface="微软雅黑"/>
            </a:endParaRPr>
          </a:p>
        </p:txBody>
      </p:sp>
      <p:sp>
        <p:nvSpPr>
          <p:cNvPr id="19" name="object 19"/>
          <p:cNvSpPr txBox="1"/>
          <p:nvPr/>
        </p:nvSpPr>
        <p:spPr>
          <a:xfrm>
            <a:off x="3629539" y="2608735"/>
            <a:ext cx="591185" cy="215444"/>
          </a:xfrm>
          <a:prstGeom prst="rect">
            <a:avLst/>
          </a:prstGeom>
        </p:spPr>
        <p:txBody>
          <a:bodyPr vert="horz" wrap="square" lIns="0" tIns="0" rIns="0" bIns="0" rtlCol="0">
            <a:spAutoFit/>
          </a:bodyPr>
          <a:lstStyle/>
          <a:p>
            <a:pPr marL="12700">
              <a:lnSpc>
                <a:spcPct val="100000"/>
              </a:lnSpc>
              <a:tabLst>
                <a:tab pos="400050" algn="l"/>
              </a:tabLst>
            </a:pPr>
            <a:r>
              <a:rPr sz="1400" b="1" spc="-5" dirty="0">
                <a:latin typeface="Arial" panose="020B0604020202020204" pitchFamily="34" charset="0"/>
                <a:ea typeface="Microsoft JhengHei UI" panose="020B0604030504040204" pitchFamily="34" charset="-120"/>
                <a:cs typeface="微软雅黑"/>
              </a:rPr>
              <a:t>帐	号</a:t>
            </a:r>
            <a:endParaRPr sz="1400">
              <a:latin typeface="Arial" panose="020B0604020202020204" pitchFamily="34" charset="0"/>
              <a:ea typeface="Microsoft JhengHei UI" panose="020B0604030504040204" pitchFamily="34" charset="-120"/>
              <a:cs typeface="微软雅黑"/>
            </a:endParaRPr>
          </a:p>
        </p:txBody>
      </p:sp>
      <p:sp>
        <p:nvSpPr>
          <p:cNvPr id="20" name="object 20"/>
          <p:cNvSpPr txBox="1"/>
          <p:nvPr/>
        </p:nvSpPr>
        <p:spPr>
          <a:xfrm>
            <a:off x="3154813" y="2111911"/>
            <a:ext cx="5581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电话号</a:t>
            </a:r>
            <a:endParaRPr sz="1400">
              <a:latin typeface="Arial" panose="020B0604020202020204" pitchFamily="34" charset="0"/>
              <a:ea typeface="Microsoft JhengHei UI" panose="020B0604030504040204" pitchFamily="34" charset="-120"/>
              <a:cs typeface="微软雅黑"/>
            </a:endParaRPr>
          </a:p>
        </p:txBody>
      </p:sp>
      <p:sp>
        <p:nvSpPr>
          <p:cNvPr id="21" name="object 21"/>
          <p:cNvSpPr txBox="1"/>
          <p:nvPr/>
        </p:nvSpPr>
        <p:spPr>
          <a:xfrm>
            <a:off x="1450981" y="2607211"/>
            <a:ext cx="735965" cy="215444"/>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Arial" panose="020B0604020202020204" pitchFamily="34" charset="0"/>
                <a:ea typeface="Microsoft JhengHei UI" panose="020B0604030504040204" pitchFamily="34" charset="-120"/>
                <a:cs typeface="微软雅黑"/>
              </a:rPr>
              <a:t>供应商号</a:t>
            </a:r>
            <a:endParaRPr sz="1400">
              <a:latin typeface="Arial" panose="020B0604020202020204" pitchFamily="34" charset="0"/>
              <a:ea typeface="Microsoft JhengHei UI" panose="020B0604030504040204" pitchFamily="34" charset="-120"/>
              <a:cs typeface="微软雅黑"/>
            </a:endParaRPr>
          </a:p>
        </p:txBody>
      </p:sp>
      <p:sp>
        <p:nvSpPr>
          <p:cNvPr id="22" name="object 22"/>
          <p:cNvSpPr txBox="1"/>
          <p:nvPr/>
        </p:nvSpPr>
        <p:spPr>
          <a:xfrm>
            <a:off x="5816479" y="2551585"/>
            <a:ext cx="5581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电话号</a:t>
            </a:r>
            <a:endParaRPr sz="1400">
              <a:latin typeface="Arial" panose="020B0604020202020204" pitchFamily="34" charset="0"/>
              <a:ea typeface="Microsoft JhengHei UI" panose="020B0604030504040204" pitchFamily="34" charset="-120"/>
              <a:cs typeface="微软雅黑"/>
            </a:endParaRPr>
          </a:p>
        </p:txBody>
      </p:sp>
      <p:sp>
        <p:nvSpPr>
          <p:cNvPr id="23" name="object 23"/>
          <p:cNvSpPr txBox="1"/>
          <p:nvPr/>
        </p:nvSpPr>
        <p:spPr>
          <a:xfrm>
            <a:off x="5246503" y="2019709"/>
            <a:ext cx="643890" cy="215444"/>
          </a:xfrm>
          <a:prstGeom prst="rect">
            <a:avLst/>
          </a:prstGeom>
        </p:spPr>
        <p:txBody>
          <a:bodyPr vert="horz" wrap="square" lIns="0" tIns="0" rIns="0" bIns="0" rtlCol="0">
            <a:spAutoFit/>
          </a:bodyPr>
          <a:lstStyle/>
          <a:p>
            <a:pPr marL="12700">
              <a:lnSpc>
                <a:spcPct val="100000"/>
              </a:lnSpc>
              <a:tabLst>
                <a:tab pos="452755" algn="l"/>
              </a:tabLst>
            </a:pPr>
            <a:r>
              <a:rPr sz="1400" b="1" spc="-5" dirty="0">
                <a:latin typeface="Arial" panose="020B0604020202020204" pitchFamily="34" charset="0"/>
                <a:ea typeface="Microsoft JhengHei UI" panose="020B0604030504040204" pitchFamily="34" charset="-120"/>
                <a:cs typeface="微软雅黑"/>
              </a:rPr>
              <a:t>面	积</a:t>
            </a:r>
            <a:endParaRPr sz="1400">
              <a:latin typeface="Arial" panose="020B0604020202020204" pitchFamily="34" charset="0"/>
              <a:ea typeface="Microsoft JhengHei UI" panose="020B0604030504040204" pitchFamily="34" charset="-120"/>
              <a:cs typeface="微软雅黑"/>
            </a:endParaRPr>
          </a:p>
        </p:txBody>
      </p:sp>
      <p:sp>
        <p:nvSpPr>
          <p:cNvPr id="24" name="object 24"/>
          <p:cNvSpPr txBox="1"/>
          <p:nvPr/>
        </p:nvSpPr>
        <p:spPr>
          <a:xfrm>
            <a:off x="4740535" y="2550061"/>
            <a:ext cx="558165" cy="215444"/>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Arial" panose="020B0604020202020204" pitchFamily="34" charset="0"/>
                <a:ea typeface="Microsoft JhengHei UI" panose="020B0604030504040204" pitchFamily="34" charset="-120"/>
                <a:cs typeface="微软雅黑"/>
              </a:rPr>
              <a:t>仓库号</a:t>
            </a:r>
            <a:endParaRPr sz="1400">
              <a:latin typeface="Arial" panose="020B0604020202020204" pitchFamily="34" charset="0"/>
              <a:ea typeface="Microsoft JhengHei UI" panose="020B0604030504040204" pitchFamily="34" charset="-120"/>
              <a:cs typeface="微软雅黑"/>
            </a:endParaRPr>
          </a:p>
        </p:txBody>
      </p:sp>
      <p:sp>
        <p:nvSpPr>
          <p:cNvPr id="25" name="object 25"/>
          <p:cNvSpPr txBox="1"/>
          <p:nvPr/>
        </p:nvSpPr>
        <p:spPr>
          <a:xfrm>
            <a:off x="8883529" y="2518056"/>
            <a:ext cx="591185" cy="215444"/>
          </a:xfrm>
          <a:prstGeom prst="rect">
            <a:avLst/>
          </a:prstGeom>
        </p:spPr>
        <p:txBody>
          <a:bodyPr vert="horz" wrap="square" lIns="0" tIns="0" rIns="0" bIns="0" rtlCol="0">
            <a:spAutoFit/>
          </a:bodyPr>
          <a:lstStyle/>
          <a:p>
            <a:pPr marL="12700">
              <a:lnSpc>
                <a:spcPct val="100000"/>
              </a:lnSpc>
              <a:tabLst>
                <a:tab pos="400050" algn="l"/>
              </a:tabLst>
            </a:pPr>
            <a:r>
              <a:rPr sz="1400" b="1" spc="-5" dirty="0">
                <a:latin typeface="Arial" panose="020B0604020202020204" pitchFamily="34" charset="0"/>
                <a:ea typeface="Microsoft JhengHei UI" panose="020B0604030504040204" pitchFamily="34" charset="-120"/>
                <a:cs typeface="微软雅黑"/>
              </a:rPr>
              <a:t>职	称</a:t>
            </a:r>
            <a:endParaRPr sz="1400">
              <a:latin typeface="Arial" panose="020B0604020202020204" pitchFamily="34" charset="0"/>
              <a:ea typeface="Microsoft JhengHei UI" panose="020B0604030504040204" pitchFamily="34" charset="-120"/>
              <a:cs typeface="微软雅黑"/>
            </a:endParaRPr>
          </a:p>
        </p:txBody>
      </p:sp>
      <p:sp>
        <p:nvSpPr>
          <p:cNvPr id="26" name="object 26"/>
          <p:cNvSpPr txBox="1"/>
          <p:nvPr/>
        </p:nvSpPr>
        <p:spPr>
          <a:xfrm>
            <a:off x="7599559" y="1986181"/>
            <a:ext cx="643890" cy="215444"/>
          </a:xfrm>
          <a:prstGeom prst="rect">
            <a:avLst/>
          </a:prstGeom>
        </p:spPr>
        <p:txBody>
          <a:bodyPr vert="horz" wrap="square" lIns="0" tIns="0" rIns="0" bIns="0" rtlCol="0">
            <a:spAutoFit/>
          </a:bodyPr>
          <a:lstStyle/>
          <a:p>
            <a:pPr marL="12700">
              <a:lnSpc>
                <a:spcPct val="100000"/>
              </a:lnSpc>
              <a:tabLst>
                <a:tab pos="452755" algn="l"/>
              </a:tabLst>
            </a:pPr>
            <a:r>
              <a:rPr sz="1400" b="1" spc="-5" dirty="0">
                <a:latin typeface="Arial" panose="020B0604020202020204" pitchFamily="34" charset="0"/>
                <a:ea typeface="Microsoft JhengHei UI" panose="020B0604030504040204" pitchFamily="34" charset="-120"/>
                <a:cs typeface="微软雅黑"/>
              </a:rPr>
              <a:t>姓	名</a:t>
            </a:r>
            <a:endParaRPr sz="1400">
              <a:latin typeface="Arial" panose="020B0604020202020204" pitchFamily="34" charset="0"/>
              <a:ea typeface="Microsoft JhengHei UI" panose="020B0604030504040204" pitchFamily="34" charset="-120"/>
              <a:cs typeface="微软雅黑"/>
            </a:endParaRPr>
          </a:p>
        </p:txBody>
      </p:sp>
      <p:sp>
        <p:nvSpPr>
          <p:cNvPr id="27" name="object 27"/>
          <p:cNvSpPr txBox="1"/>
          <p:nvPr/>
        </p:nvSpPr>
        <p:spPr>
          <a:xfrm>
            <a:off x="7402963" y="2516533"/>
            <a:ext cx="558165" cy="215444"/>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Arial" panose="020B0604020202020204" pitchFamily="34" charset="0"/>
                <a:ea typeface="Microsoft JhengHei UI" panose="020B0604030504040204" pitchFamily="34" charset="-120"/>
                <a:cs typeface="微软雅黑"/>
              </a:rPr>
              <a:t>职工号</a:t>
            </a:r>
            <a:endParaRPr sz="1400">
              <a:latin typeface="Arial" panose="020B0604020202020204" pitchFamily="34" charset="0"/>
              <a:ea typeface="Microsoft JhengHei UI" panose="020B0604030504040204" pitchFamily="34" charset="-120"/>
              <a:cs typeface="微软雅黑"/>
            </a:endParaRPr>
          </a:p>
        </p:txBody>
      </p:sp>
      <p:sp>
        <p:nvSpPr>
          <p:cNvPr id="28" name="object 28"/>
          <p:cNvSpPr txBox="1"/>
          <p:nvPr/>
        </p:nvSpPr>
        <p:spPr>
          <a:xfrm>
            <a:off x="8622163" y="1996087"/>
            <a:ext cx="643890" cy="215444"/>
          </a:xfrm>
          <a:prstGeom prst="rect">
            <a:avLst/>
          </a:prstGeom>
        </p:spPr>
        <p:txBody>
          <a:bodyPr vert="horz" wrap="square" lIns="0" tIns="0" rIns="0" bIns="0" rtlCol="0">
            <a:spAutoFit/>
          </a:bodyPr>
          <a:lstStyle/>
          <a:p>
            <a:pPr marL="12700">
              <a:lnSpc>
                <a:spcPct val="100000"/>
              </a:lnSpc>
              <a:tabLst>
                <a:tab pos="452755" algn="l"/>
              </a:tabLst>
            </a:pPr>
            <a:r>
              <a:rPr sz="1400" b="1" spc="-5" dirty="0">
                <a:latin typeface="Arial" panose="020B0604020202020204" pitchFamily="34" charset="0"/>
                <a:ea typeface="Microsoft JhengHei UI" panose="020B0604030504040204" pitchFamily="34" charset="-120"/>
                <a:cs typeface="微软雅黑"/>
              </a:rPr>
              <a:t>年	龄</a:t>
            </a:r>
            <a:endParaRPr sz="1400">
              <a:latin typeface="Arial" panose="020B0604020202020204" pitchFamily="34" charset="0"/>
              <a:ea typeface="Microsoft JhengHei UI" panose="020B0604030504040204" pitchFamily="34" charset="-120"/>
              <a:cs typeface="微软雅黑"/>
            </a:endParaRPr>
          </a:p>
        </p:txBody>
      </p:sp>
      <p:sp>
        <p:nvSpPr>
          <p:cNvPr id="29" name="object 29"/>
          <p:cNvSpPr txBox="1"/>
          <p:nvPr/>
        </p:nvSpPr>
        <p:spPr>
          <a:xfrm>
            <a:off x="4377061" y="6701435"/>
            <a:ext cx="591185" cy="215444"/>
          </a:xfrm>
          <a:prstGeom prst="rect">
            <a:avLst/>
          </a:prstGeom>
        </p:spPr>
        <p:txBody>
          <a:bodyPr vert="horz" wrap="square" lIns="0" tIns="0" rIns="0" bIns="0" rtlCol="0">
            <a:spAutoFit/>
          </a:bodyPr>
          <a:lstStyle/>
          <a:p>
            <a:pPr marL="12700">
              <a:lnSpc>
                <a:spcPct val="100000"/>
              </a:lnSpc>
              <a:tabLst>
                <a:tab pos="400050" algn="l"/>
              </a:tabLst>
            </a:pPr>
            <a:r>
              <a:rPr sz="1400" b="1" spc="-5" dirty="0">
                <a:latin typeface="Arial" panose="020B0604020202020204" pitchFamily="34" charset="0"/>
                <a:ea typeface="Microsoft JhengHei UI" panose="020B0604030504040204" pitchFamily="34" charset="-120"/>
                <a:cs typeface="微软雅黑"/>
              </a:rPr>
              <a:t>名	称</a:t>
            </a:r>
            <a:endParaRPr sz="1400">
              <a:latin typeface="Arial" panose="020B0604020202020204" pitchFamily="34" charset="0"/>
              <a:ea typeface="Microsoft JhengHei UI" panose="020B0604030504040204" pitchFamily="34" charset="-120"/>
              <a:cs typeface="微软雅黑"/>
            </a:endParaRPr>
          </a:p>
        </p:txBody>
      </p:sp>
      <p:sp>
        <p:nvSpPr>
          <p:cNvPr id="30" name="object 30"/>
          <p:cNvSpPr txBox="1"/>
          <p:nvPr/>
        </p:nvSpPr>
        <p:spPr>
          <a:xfrm>
            <a:off x="4982089" y="6222139"/>
            <a:ext cx="591185" cy="215444"/>
          </a:xfrm>
          <a:prstGeom prst="rect">
            <a:avLst/>
          </a:prstGeom>
        </p:spPr>
        <p:txBody>
          <a:bodyPr vert="horz" wrap="square" lIns="0" tIns="0" rIns="0" bIns="0" rtlCol="0">
            <a:spAutoFit/>
          </a:bodyPr>
          <a:lstStyle/>
          <a:p>
            <a:pPr marL="12700">
              <a:lnSpc>
                <a:spcPct val="100000"/>
              </a:lnSpc>
              <a:tabLst>
                <a:tab pos="400050" algn="l"/>
              </a:tabLst>
            </a:pPr>
            <a:r>
              <a:rPr sz="1400" b="1" spc="-5" dirty="0">
                <a:latin typeface="Arial" panose="020B0604020202020204" pitchFamily="34" charset="0"/>
                <a:ea typeface="Microsoft JhengHei UI" panose="020B0604030504040204" pitchFamily="34" charset="-120"/>
                <a:cs typeface="微软雅黑"/>
              </a:rPr>
              <a:t>规	格</a:t>
            </a:r>
            <a:endParaRPr sz="1400">
              <a:latin typeface="Arial" panose="020B0604020202020204" pitchFamily="34" charset="0"/>
              <a:ea typeface="Microsoft JhengHei UI" panose="020B0604030504040204" pitchFamily="34" charset="-120"/>
              <a:cs typeface="微软雅黑"/>
            </a:endParaRPr>
          </a:p>
        </p:txBody>
      </p:sp>
      <p:sp>
        <p:nvSpPr>
          <p:cNvPr id="31" name="object 31"/>
          <p:cNvSpPr txBox="1"/>
          <p:nvPr/>
        </p:nvSpPr>
        <p:spPr>
          <a:xfrm>
            <a:off x="6131185" y="6222139"/>
            <a:ext cx="643890" cy="215444"/>
          </a:xfrm>
          <a:prstGeom prst="rect">
            <a:avLst/>
          </a:prstGeom>
        </p:spPr>
        <p:txBody>
          <a:bodyPr vert="horz" wrap="square" lIns="0" tIns="0" rIns="0" bIns="0" rtlCol="0">
            <a:spAutoFit/>
          </a:bodyPr>
          <a:lstStyle/>
          <a:p>
            <a:pPr marL="12700">
              <a:lnSpc>
                <a:spcPct val="100000"/>
              </a:lnSpc>
              <a:tabLst>
                <a:tab pos="452755" algn="l"/>
              </a:tabLst>
            </a:pPr>
            <a:r>
              <a:rPr sz="1400" b="1" spc="-5" dirty="0">
                <a:latin typeface="Arial" panose="020B0604020202020204" pitchFamily="34" charset="0"/>
                <a:ea typeface="Microsoft JhengHei UI" panose="020B0604030504040204" pitchFamily="34" charset="-120"/>
                <a:cs typeface="微软雅黑"/>
              </a:rPr>
              <a:t>描	述</a:t>
            </a:r>
            <a:endParaRPr sz="1400">
              <a:latin typeface="Arial" panose="020B0604020202020204" pitchFamily="34" charset="0"/>
              <a:ea typeface="Microsoft JhengHei UI" panose="020B0604030504040204" pitchFamily="34" charset="-120"/>
              <a:cs typeface="微软雅黑"/>
            </a:endParaRPr>
          </a:p>
        </p:txBody>
      </p:sp>
      <p:sp>
        <p:nvSpPr>
          <p:cNvPr id="32" name="object 32"/>
          <p:cNvSpPr txBox="1"/>
          <p:nvPr/>
        </p:nvSpPr>
        <p:spPr>
          <a:xfrm>
            <a:off x="5608453" y="6701435"/>
            <a:ext cx="591185" cy="215444"/>
          </a:xfrm>
          <a:prstGeom prst="rect">
            <a:avLst/>
          </a:prstGeom>
        </p:spPr>
        <p:txBody>
          <a:bodyPr vert="horz" wrap="square" lIns="0" tIns="0" rIns="0" bIns="0" rtlCol="0">
            <a:spAutoFit/>
          </a:bodyPr>
          <a:lstStyle/>
          <a:p>
            <a:pPr marL="12700">
              <a:lnSpc>
                <a:spcPct val="100000"/>
              </a:lnSpc>
              <a:tabLst>
                <a:tab pos="400050" algn="l"/>
              </a:tabLst>
            </a:pPr>
            <a:r>
              <a:rPr sz="1400" b="1" spc="-5" dirty="0">
                <a:latin typeface="Arial" panose="020B0604020202020204" pitchFamily="34" charset="0"/>
                <a:ea typeface="Microsoft JhengHei UI" panose="020B0604030504040204" pitchFamily="34" charset="-120"/>
                <a:cs typeface="微软雅黑"/>
              </a:rPr>
              <a:t>单	价</a:t>
            </a:r>
            <a:endParaRPr sz="1400">
              <a:latin typeface="Arial" panose="020B0604020202020204" pitchFamily="34" charset="0"/>
              <a:ea typeface="Microsoft JhengHei UI" panose="020B0604030504040204" pitchFamily="34" charset="-120"/>
              <a:cs typeface="微软雅黑"/>
            </a:endParaRPr>
          </a:p>
        </p:txBody>
      </p:sp>
      <p:sp>
        <p:nvSpPr>
          <p:cNvPr id="33" name="object 33"/>
          <p:cNvSpPr txBox="1"/>
          <p:nvPr/>
        </p:nvSpPr>
        <p:spPr>
          <a:xfrm>
            <a:off x="3905383" y="6220614"/>
            <a:ext cx="558165" cy="215444"/>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Arial" panose="020B0604020202020204" pitchFamily="34" charset="0"/>
                <a:ea typeface="Microsoft JhengHei UI" panose="020B0604030504040204" pitchFamily="34" charset="-120"/>
                <a:cs typeface="微软雅黑"/>
              </a:rPr>
              <a:t>零件号</a:t>
            </a:r>
            <a:endParaRPr sz="1400">
              <a:latin typeface="Arial" panose="020B0604020202020204" pitchFamily="34" charset="0"/>
              <a:ea typeface="Microsoft JhengHei UI" panose="020B0604030504040204" pitchFamily="34" charset="-120"/>
              <a:cs typeface="微软雅黑"/>
            </a:endParaRPr>
          </a:p>
        </p:txBody>
      </p:sp>
      <p:sp>
        <p:nvSpPr>
          <p:cNvPr id="34" name="object 34"/>
          <p:cNvSpPr txBox="1"/>
          <p:nvPr/>
        </p:nvSpPr>
        <p:spPr>
          <a:xfrm>
            <a:off x="2410339" y="6212233"/>
            <a:ext cx="7359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开工日期</a:t>
            </a:r>
            <a:endParaRPr sz="1400">
              <a:latin typeface="Arial" panose="020B0604020202020204" pitchFamily="34" charset="0"/>
              <a:ea typeface="Microsoft JhengHei UI" panose="020B0604030504040204" pitchFamily="34" charset="-120"/>
              <a:cs typeface="微软雅黑"/>
            </a:endParaRPr>
          </a:p>
        </p:txBody>
      </p:sp>
      <p:sp>
        <p:nvSpPr>
          <p:cNvPr id="35" name="object 35"/>
          <p:cNvSpPr txBox="1"/>
          <p:nvPr/>
        </p:nvSpPr>
        <p:spPr>
          <a:xfrm>
            <a:off x="1790833" y="6701435"/>
            <a:ext cx="7359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项目预算</a:t>
            </a:r>
            <a:endParaRPr sz="1400">
              <a:latin typeface="Arial" panose="020B0604020202020204" pitchFamily="34" charset="0"/>
              <a:ea typeface="Microsoft JhengHei UI" panose="020B0604030504040204" pitchFamily="34" charset="-120"/>
              <a:cs typeface="微软雅黑"/>
            </a:endParaRPr>
          </a:p>
        </p:txBody>
      </p:sp>
      <p:sp>
        <p:nvSpPr>
          <p:cNvPr id="36" name="object 36"/>
          <p:cNvSpPr txBox="1"/>
          <p:nvPr/>
        </p:nvSpPr>
        <p:spPr>
          <a:xfrm>
            <a:off x="1214761" y="6187085"/>
            <a:ext cx="558165" cy="215444"/>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Arial" panose="020B0604020202020204" pitchFamily="34" charset="0"/>
                <a:ea typeface="Microsoft JhengHei UI" panose="020B0604030504040204" pitchFamily="34" charset="-120"/>
                <a:cs typeface="微软雅黑"/>
              </a:rPr>
              <a:t>项目号</a:t>
            </a:r>
            <a:endParaRPr sz="1400">
              <a:latin typeface="Arial" panose="020B0604020202020204" pitchFamily="34" charset="0"/>
              <a:ea typeface="Microsoft JhengHei UI" panose="020B0604030504040204" pitchFamily="34" charset="-120"/>
              <a:cs typeface="微软雅黑"/>
            </a:endParaRPr>
          </a:p>
        </p:txBody>
      </p:sp>
      <p:sp>
        <p:nvSpPr>
          <p:cNvPr id="37" name="object 37"/>
          <p:cNvSpPr txBox="1"/>
          <p:nvPr/>
        </p:nvSpPr>
        <p:spPr>
          <a:xfrm>
            <a:off x="1103509" y="4298089"/>
            <a:ext cx="5581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供应量</a:t>
            </a:r>
            <a:endParaRPr sz="1400">
              <a:latin typeface="Arial" panose="020B0604020202020204" pitchFamily="34" charset="0"/>
              <a:ea typeface="Microsoft JhengHei UI" panose="020B0604030504040204" pitchFamily="34" charset="-120"/>
              <a:cs typeface="微软雅黑"/>
            </a:endParaRPr>
          </a:p>
        </p:txBody>
      </p:sp>
      <p:sp>
        <p:nvSpPr>
          <p:cNvPr id="38" name="object 38"/>
          <p:cNvSpPr txBox="1"/>
          <p:nvPr/>
        </p:nvSpPr>
        <p:spPr>
          <a:xfrm>
            <a:off x="6362833" y="4400958"/>
            <a:ext cx="558165"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库存量</a:t>
            </a:r>
            <a:endParaRPr sz="1400">
              <a:latin typeface="Arial" panose="020B0604020202020204" pitchFamily="34" charset="0"/>
              <a:ea typeface="Microsoft JhengHei UI" panose="020B0604030504040204" pitchFamily="34" charset="-120"/>
              <a:cs typeface="微软雅黑"/>
            </a:endParaRPr>
          </a:p>
        </p:txBody>
      </p:sp>
      <p:sp>
        <p:nvSpPr>
          <p:cNvPr id="39" name="object 39"/>
          <p:cNvSpPr txBox="1"/>
          <p:nvPr/>
        </p:nvSpPr>
        <p:spPr>
          <a:xfrm>
            <a:off x="1012831" y="1392332"/>
            <a:ext cx="6037580" cy="369332"/>
          </a:xfrm>
          <a:prstGeom prst="rect">
            <a:avLst/>
          </a:prstGeom>
        </p:spPr>
        <p:txBody>
          <a:bodyPr vert="horz" wrap="square" lIns="0" tIns="0" rIns="0" bIns="0" rtlCol="0">
            <a:spAutoFit/>
          </a:bodyPr>
          <a:lstStyle/>
          <a:p>
            <a:pPr marL="12700">
              <a:lnSpc>
                <a:spcPct val="100000"/>
              </a:lnSpc>
            </a:pPr>
            <a:r>
              <a:rPr sz="2400" b="1" dirty="0">
                <a:solidFill>
                  <a:srgbClr val="3333CC"/>
                </a:solidFill>
                <a:latin typeface="Arial" panose="020B0604020202020204" pitchFamily="34" charset="0"/>
                <a:ea typeface="Microsoft JhengHei UI" panose="020B0604030504040204" pitchFamily="34" charset="-120"/>
                <a:cs typeface="Arial"/>
              </a:rPr>
              <a:t>Step</a:t>
            </a:r>
            <a:r>
              <a:rPr sz="2400" b="1" spc="-5" dirty="0">
                <a:solidFill>
                  <a:srgbClr val="3333CC"/>
                </a:solidFill>
                <a:latin typeface="Arial" panose="020B0604020202020204" pitchFamily="34" charset="0"/>
                <a:ea typeface="Microsoft JhengHei UI" panose="020B0604030504040204" pitchFamily="34" charset="-120"/>
                <a:cs typeface="Arial"/>
              </a:rPr>
              <a:t>4</a:t>
            </a:r>
            <a:r>
              <a:rPr sz="2400" b="1" dirty="0">
                <a:solidFill>
                  <a:srgbClr val="3333CC"/>
                </a:solidFill>
                <a:latin typeface="Arial" panose="020B0604020202020204" pitchFamily="34" charset="0"/>
                <a:ea typeface="Microsoft JhengHei UI" panose="020B0604030504040204" pitchFamily="34" charset="-120"/>
                <a:cs typeface="微软雅黑"/>
              </a:rPr>
              <a:t>数据建模的重点是分析实体之间的联系</a:t>
            </a:r>
            <a:endParaRPr sz="2400">
              <a:latin typeface="Arial" panose="020B0604020202020204" pitchFamily="34" charset="0"/>
              <a:ea typeface="Microsoft JhengHei UI" panose="020B0604030504040204" pitchFamily="34" charset="-120"/>
              <a:cs typeface="微软雅黑"/>
            </a:endParaRPr>
          </a:p>
        </p:txBody>
      </p:sp>
      <p:sp>
        <p:nvSpPr>
          <p:cNvPr id="40" name="object 40"/>
          <p:cNvSpPr/>
          <p:nvPr/>
        </p:nvSpPr>
        <p:spPr>
          <a:xfrm>
            <a:off x="7289927" y="6387846"/>
            <a:ext cx="2628900" cy="819150"/>
          </a:xfrm>
          <a:prstGeom prst="rect">
            <a:avLst/>
          </a:prstGeom>
          <a:blipFill>
            <a:blip r:embed="rId3"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1" name="object 41"/>
          <p:cNvSpPr/>
          <p:nvPr/>
        </p:nvSpPr>
        <p:spPr>
          <a:xfrm>
            <a:off x="7283843" y="6381750"/>
            <a:ext cx="2635250" cy="825500"/>
          </a:xfrm>
          <a:custGeom>
            <a:avLst/>
            <a:gdLst/>
            <a:ahLst/>
            <a:cxnLst/>
            <a:rect l="l" t="t" r="r" b="b"/>
            <a:pathLst>
              <a:path w="2635250" h="825500">
                <a:moveTo>
                  <a:pt x="0" y="825246"/>
                </a:moveTo>
                <a:lnTo>
                  <a:pt x="0" y="0"/>
                </a:lnTo>
                <a:lnTo>
                  <a:pt x="2634996" y="0"/>
                </a:lnTo>
              </a:path>
            </a:pathLst>
          </a:custGeom>
          <a:ln w="12700">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2" name="object 42"/>
          <p:cNvSpPr/>
          <p:nvPr/>
        </p:nvSpPr>
        <p:spPr>
          <a:xfrm>
            <a:off x="7203820" y="5033771"/>
            <a:ext cx="2523490" cy="1279525"/>
          </a:xfrm>
          <a:custGeom>
            <a:avLst/>
            <a:gdLst/>
            <a:ahLst/>
            <a:cxnLst/>
            <a:rect l="l" t="t" r="r" b="b"/>
            <a:pathLst>
              <a:path w="2523490" h="1279525">
                <a:moveTo>
                  <a:pt x="2522982" y="639318"/>
                </a:moveTo>
                <a:lnTo>
                  <a:pt x="2518801" y="586921"/>
                </a:lnTo>
                <a:lnTo>
                  <a:pt x="2506475" y="535685"/>
                </a:lnTo>
                <a:lnTo>
                  <a:pt x="2486329" y="485773"/>
                </a:lnTo>
                <a:lnTo>
                  <a:pt x="2458687" y="437351"/>
                </a:lnTo>
                <a:lnTo>
                  <a:pt x="2423874" y="390584"/>
                </a:lnTo>
                <a:lnTo>
                  <a:pt x="2382214" y="345637"/>
                </a:lnTo>
                <a:lnTo>
                  <a:pt x="2334033" y="302676"/>
                </a:lnTo>
                <a:lnTo>
                  <a:pt x="2279654" y="261865"/>
                </a:lnTo>
                <a:lnTo>
                  <a:pt x="2219402" y="223370"/>
                </a:lnTo>
                <a:lnTo>
                  <a:pt x="2153602" y="187356"/>
                </a:lnTo>
                <a:lnTo>
                  <a:pt x="2082579" y="153988"/>
                </a:lnTo>
                <a:lnTo>
                  <a:pt x="2006656" y="123431"/>
                </a:lnTo>
                <a:lnTo>
                  <a:pt x="1926160" y="95851"/>
                </a:lnTo>
                <a:lnTo>
                  <a:pt x="1841414" y="71412"/>
                </a:lnTo>
                <a:lnTo>
                  <a:pt x="1752742" y="50280"/>
                </a:lnTo>
                <a:lnTo>
                  <a:pt x="1660471" y="32619"/>
                </a:lnTo>
                <a:lnTo>
                  <a:pt x="1564923" y="18596"/>
                </a:lnTo>
                <a:lnTo>
                  <a:pt x="1466424" y="8375"/>
                </a:lnTo>
                <a:lnTo>
                  <a:pt x="1365299" y="2121"/>
                </a:lnTo>
                <a:lnTo>
                  <a:pt x="1261872" y="0"/>
                </a:lnTo>
                <a:lnTo>
                  <a:pt x="1158335" y="2121"/>
                </a:lnTo>
                <a:lnTo>
                  <a:pt x="1057112" y="8375"/>
                </a:lnTo>
                <a:lnTo>
                  <a:pt x="958526" y="18596"/>
                </a:lnTo>
                <a:lnTo>
                  <a:pt x="862900" y="32619"/>
                </a:lnTo>
                <a:lnTo>
                  <a:pt x="770560" y="50280"/>
                </a:lnTo>
                <a:lnTo>
                  <a:pt x="681829" y="71412"/>
                </a:lnTo>
                <a:lnTo>
                  <a:pt x="597030" y="95851"/>
                </a:lnTo>
                <a:lnTo>
                  <a:pt x="516489" y="123431"/>
                </a:lnTo>
                <a:lnTo>
                  <a:pt x="440529" y="153988"/>
                </a:lnTo>
                <a:lnTo>
                  <a:pt x="369474" y="187356"/>
                </a:lnTo>
                <a:lnTo>
                  <a:pt x="303649" y="223370"/>
                </a:lnTo>
                <a:lnTo>
                  <a:pt x="243376" y="261865"/>
                </a:lnTo>
                <a:lnTo>
                  <a:pt x="188981" y="302676"/>
                </a:lnTo>
                <a:lnTo>
                  <a:pt x="140787" y="345637"/>
                </a:lnTo>
                <a:lnTo>
                  <a:pt x="99119" y="390584"/>
                </a:lnTo>
                <a:lnTo>
                  <a:pt x="64300" y="437351"/>
                </a:lnTo>
                <a:lnTo>
                  <a:pt x="36655" y="485773"/>
                </a:lnTo>
                <a:lnTo>
                  <a:pt x="16507" y="535685"/>
                </a:lnTo>
                <a:lnTo>
                  <a:pt x="4180" y="586921"/>
                </a:lnTo>
                <a:lnTo>
                  <a:pt x="0" y="639318"/>
                </a:lnTo>
                <a:lnTo>
                  <a:pt x="4180" y="691822"/>
                </a:lnTo>
                <a:lnTo>
                  <a:pt x="16507" y="743157"/>
                </a:lnTo>
                <a:lnTo>
                  <a:pt x="36655" y="793156"/>
                </a:lnTo>
                <a:lnTo>
                  <a:pt x="64300" y="841656"/>
                </a:lnTo>
                <a:lnTo>
                  <a:pt x="99119" y="888492"/>
                </a:lnTo>
                <a:lnTo>
                  <a:pt x="140787" y="933498"/>
                </a:lnTo>
                <a:lnTo>
                  <a:pt x="188981" y="976512"/>
                </a:lnTo>
                <a:lnTo>
                  <a:pt x="224028" y="1002834"/>
                </a:lnTo>
                <a:lnTo>
                  <a:pt x="224028" y="639318"/>
                </a:lnTo>
                <a:lnTo>
                  <a:pt x="227464" y="596203"/>
                </a:lnTo>
                <a:lnTo>
                  <a:pt x="237595" y="554047"/>
                </a:lnTo>
                <a:lnTo>
                  <a:pt x="254156" y="512985"/>
                </a:lnTo>
                <a:lnTo>
                  <a:pt x="276880" y="473153"/>
                </a:lnTo>
                <a:lnTo>
                  <a:pt x="305502" y="434685"/>
                </a:lnTo>
                <a:lnTo>
                  <a:pt x="339756" y="397717"/>
                </a:lnTo>
                <a:lnTo>
                  <a:pt x="379377" y="362385"/>
                </a:lnTo>
                <a:lnTo>
                  <a:pt x="424098" y="328824"/>
                </a:lnTo>
                <a:lnTo>
                  <a:pt x="473654" y="297169"/>
                </a:lnTo>
                <a:lnTo>
                  <a:pt x="527780" y="267557"/>
                </a:lnTo>
                <a:lnTo>
                  <a:pt x="586208" y="240122"/>
                </a:lnTo>
                <a:lnTo>
                  <a:pt x="648675" y="214999"/>
                </a:lnTo>
                <a:lnTo>
                  <a:pt x="714913" y="192325"/>
                </a:lnTo>
                <a:lnTo>
                  <a:pt x="784658" y="172235"/>
                </a:lnTo>
                <a:lnTo>
                  <a:pt x="857642" y="154864"/>
                </a:lnTo>
                <a:lnTo>
                  <a:pt x="933602" y="140348"/>
                </a:lnTo>
                <a:lnTo>
                  <a:pt x="1012270" y="128821"/>
                </a:lnTo>
                <a:lnTo>
                  <a:pt x="1093382" y="120421"/>
                </a:lnTo>
                <a:lnTo>
                  <a:pt x="1176671" y="115281"/>
                </a:lnTo>
                <a:lnTo>
                  <a:pt x="1261872" y="113538"/>
                </a:lnTo>
                <a:lnTo>
                  <a:pt x="1346969" y="115281"/>
                </a:lnTo>
                <a:lnTo>
                  <a:pt x="1430176" y="120421"/>
                </a:lnTo>
                <a:lnTo>
                  <a:pt x="1511225" y="128821"/>
                </a:lnTo>
                <a:lnTo>
                  <a:pt x="1589848" y="140348"/>
                </a:lnTo>
                <a:lnTo>
                  <a:pt x="1665779" y="154864"/>
                </a:lnTo>
                <a:lnTo>
                  <a:pt x="1738749" y="172235"/>
                </a:lnTo>
                <a:lnTo>
                  <a:pt x="1808492" y="192325"/>
                </a:lnTo>
                <a:lnTo>
                  <a:pt x="1874739" y="214999"/>
                </a:lnTo>
                <a:lnTo>
                  <a:pt x="1937223" y="240122"/>
                </a:lnTo>
                <a:lnTo>
                  <a:pt x="1995677" y="267557"/>
                </a:lnTo>
                <a:lnTo>
                  <a:pt x="2049834" y="297169"/>
                </a:lnTo>
                <a:lnTo>
                  <a:pt x="2099425" y="328824"/>
                </a:lnTo>
                <a:lnTo>
                  <a:pt x="2144184" y="362385"/>
                </a:lnTo>
                <a:lnTo>
                  <a:pt x="2183843" y="397717"/>
                </a:lnTo>
                <a:lnTo>
                  <a:pt x="2218134" y="434685"/>
                </a:lnTo>
                <a:lnTo>
                  <a:pt x="2246790" y="473153"/>
                </a:lnTo>
                <a:lnTo>
                  <a:pt x="2269544" y="512985"/>
                </a:lnTo>
                <a:lnTo>
                  <a:pt x="2286128" y="554047"/>
                </a:lnTo>
                <a:lnTo>
                  <a:pt x="2296274" y="596203"/>
                </a:lnTo>
                <a:lnTo>
                  <a:pt x="2299716" y="639318"/>
                </a:lnTo>
                <a:lnTo>
                  <a:pt x="2299716" y="1002294"/>
                </a:lnTo>
                <a:lnTo>
                  <a:pt x="2334033" y="976512"/>
                </a:lnTo>
                <a:lnTo>
                  <a:pt x="2382214" y="933498"/>
                </a:lnTo>
                <a:lnTo>
                  <a:pt x="2423874" y="888492"/>
                </a:lnTo>
                <a:lnTo>
                  <a:pt x="2458687" y="841656"/>
                </a:lnTo>
                <a:lnTo>
                  <a:pt x="2486329" y="793156"/>
                </a:lnTo>
                <a:lnTo>
                  <a:pt x="2506475" y="743157"/>
                </a:lnTo>
                <a:lnTo>
                  <a:pt x="2518801" y="691822"/>
                </a:lnTo>
                <a:lnTo>
                  <a:pt x="2522982" y="639318"/>
                </a:lnTo>
                <a:close/>
              </a:path>
              <a:path w="2523490" h="1279525">
                <a:moveTo>
                  <a:pt x="2299716" y="1002294"/>
                </a:moveTo>
                <a:lnTo>
                  <a:pt x="2299716" y="639318"/>
                </a:lnTo>
                <a:lnTo>
                  <a:pt x="2296274" y="682540"/>
                </a:lnTo>
                <a:lnTo>
                  <a:pt x="2286128" y="724794"/>
                </a:lnTo>
                <a:lnTo>
                  <a:pt x="2269544" y="765944"/>
                </a:lnTo>
                <a:lnTo>
                  <a:pt x="2246790" y="805854"/>
                </a:lnTo>
                <a:lnTo>
                  <a:pt x="2218134" y="844391"/>
                </a:lnTo>
                <a:lnTo>
                  <a:pt x="2183843" y="881419"/>
                </a:lnTo>
                <a:lnTo>
                  <a:pt x="2144184" y="916803"/>
                </a:lnTo>
                <a:lnTo>
                  <a:pt x="2099425" y="950409"/>
                </a:lnTo>
                <a:lnTo>
                  <a:pt x="2049834" y="982101"/>
                </a:lnTo>
                <a:lnTo>
                  <a:pt x="1995677" y="1011745"/>
                </a:lnTo>
                <a:lnTo>
                  <a:pt x="1937223" y="1039206"/>
                </a:lnTo>
                <a:lnTo>
                  <a:pt x="1874739" y="1064349"/>
                </a:lnTo>
                <a:lnTo>
                  <a:pt x="1808492" y="1087039"/>
                </a:lnTo>
                <a:lnTo>
                  <a:pt x="1738749" y="1107141"/>
                </a:lnTo>
                <a:lnTo>
                  <a:pt x="1665779" y="1124521"/>
                </a:lnTo>
                <a:lnTo>
                  <a:pt x="1589848" y="1139043"/>
                </a:lnTo>
                <a:lnTo>
                  <a:pt x="1511225" y="1150573"/>
                </a:lnTo>
                <a:lnTo>
                  <a:pt x="1430176" y="1158976"/>
                </a:lnTo>
                <a:lnTo>
                  <a:pt x="1346969" y="1164116"/>
                </a:lnTo>
                <a:lnTo>
                  <a:pt x="1261872" y="1165860"/>
                </a:lnTo>
                <a:lnTo>
                  <a:pt x="1176671" y="1164116"/>
                </a:lnTo>
                <a:lnTo>
                  <a:pt x="1093382" y="1158976"/>
                </a:lnTo>
                <a:lnTo>
                  <a:pt x="1012270" y="1150573"/>
                </a:lnTo>
                <a:lnTo>
                  <a:pt x="933602" y="1139043"/>
                </a:lnTo>
                <a:lnTo>
                  <a:pt x="857642" y="1124521"/>
                </a:lnTo>
                <a:lnTo>
                  <a:pt x="784658" y="1107141"/>
                </a:lnTo>
                <a:lnTo>
                  <a:pt x="714913" y="1087039"/>
                </a:lnTo>
                <a:lnTo>
                  <a:pt x="648675" y="1064349"/>
                </a:lnTo>
                <a:lnTo>
                  <a:pt x="586208" y="1039206"/>
                </a:lnTo>
                <a:lnTo>
                  <a:pt x="527780" y="1011745"/>
                </a:lnTo>
                <a:lnTo>
                  <a:pt x="473654" y="982101"/>
                </a:lnTo>
                <a:lnTo>
                  <a:pt x="424098" y="950409"/>
                </a:lnTo>
                <a:lnTo>
                  <a:pt x="379377" y="916803"/>
                </a:lnTo>
                <a:lnTo>
                  <a:pt x="339756" y="881419"/>
                </a:lnTo>
                <a:lnTo>
                  <a:pt x="305502" y="844391"/>
                </a:lnTo>
                <a:lnTo>
                  <a:pt x="276880" y="805854"/>
                </a:lnTo>
                <a:lnTo>
                  <a:pt x="254156" y="765944"/>
                </a:lnTo>
                <a:lnTo>
                  <a:pt x="237595" y="724794"/>
                </a:lnTo>
                <a:lnTo>
                  <a:pt x="227464" y="682540"/>
                </a:lnTo>
                <a:lnTo>
                  <a:pt x="224028" y="639318"/>
                </a:lnTo>
                <a:lnTo>
                  <a:pt x="224028" y="1002834"/>
                </a:lnTo>
                <a:lnTo>
                  <a:pt x="303649" y="1055900"/>
                </a:lnTo>
                <a:lnTo>
                  <a:pt x="369474" y="1091946"/>
                </a:lnTo>
                <a:lnTo>
                  <a:pt x="440529" y="1125339"/>
                </a:lnTo>
                <a:lnTo>
                  <a:pt x="516489" y="1155917"/>
                </a:lnTo>
                <a:lnTo>
                  <a:pt x="597030" y="1183514"/>
                </a:lnTo>
                <a:lnTo>
                  <a:pt x="681829" y="1207965"/>
                </a:lnTo>
                <a:lnTo>
                  <a:pt x="770560" y="1229106"/>
                </a:lnTo>
                <a:lnTo>
                  <a:pt x="862900" y="1246772"/>
                </a:lnTo>
                <a:lnTo>
                  <a:pt x="958526" y="1260799"/>
                </a:lnTo>
                <a:lnTo>
                  <a:pt x="1057112" y="1271022"/>
                </a:lnTo>
                <a:lnTo>
                  <a:pt x="1158335" y="1277276"/>
                </a:lnTo>
                <a:lnTo>
                  <a:pt x="1261872" y="1279398"/>
                </a:lnTo>
                <a:lnTo>
                  <a:pt x="1365299" y="1277276"/>
                </a:lnTo>
                <a:lnTo>
                  <a:pt x="1466424" y="1271022"/>
                </a:lnTo>
                <a:lnTo>
                  <a:pt x="1564923" y="1260799"/>
                </a:lnTo>
                <a:lnTo>
                  <a:pt x="1660471" y="1246772"/>
                </a:lnTo>
                <a:lnTo>
                  <a:pt x="1752742" y="1229106"/>
                </a:lnTo>
                <a:lnTo>
                  <a:pt x="1841414" y="1207965"/>
                </a:lnTo>
                <a:lnTo>
                  <a:pt x="1926160" y="1183514"/>
                </a:lnTo>
                <a:lnTo>
                  <a:pt x="2006656" y="1155917"/>
                </a:lnTo>
                <a:lnTo>
                  <a:pt x="2082579" y="1125339"/>
                </a:lnTo>
                <a:lnTo>
                  <a:pt x="2153602" y="1091946"/>
                </a:lnTo>
                <a:lnTo>
                  <a:pt x="2219402" y="1055900"/>
                </a:lnTo>
                <a:lnTo>
                  <a:pt x="2279654" y="1017367"/>
                </a:lnTo>
                <a:lnTo>
                  <a:pt x="2299716" y="1002294"/>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3" name="object 43"/>
          <p:cNvSpPr/>
          <p:nvPr/>
        </p:nvSpPr>
        <p:spPr>
          <a:xfrm>
            <a:off x="7413383" y="5138165"/>
            <a:ext cx="2104390" cy="1070610"/>
          </a:xfrm>
          <a:custGeom>
            <a:avLst/>
            <a:gdLst/>
            <a:ahLst/>
            <a:cxnLst/>
            <a:rect l="l" t="t" r="r" b="b"/>
            <a:pathLst>
              <a:path w="2104390" h="1070610">
                <a:moveTo>
                  <a:pt x="2103882" y="534923"/>
                </a:moveTo>
                <a:lnTo>
                  <a:pt x="2100395" y="491124"/>
                </a:lnTo>
                <a:lnTo>
                  <a:pt x="2090115" y="448286"/>
                </a:lnTo>
                <a:lnTo>
                  <a:pt x="2073314" y="406549"/>
                </a:lnTo>
                <a:lnTo>
                  <a:pt x="2050261" y="366052"/>
                </a:lnTo>
                <a:lnTo>
                  <a:pt x="2021228" y="326933"/>
                </a:lnTo>
                <a:lnTo>
                  <a:pt x="1986486" y="289332"/>
                </a:lnTo>
                <a:lnTo>
                  <a:pt x="1946306" y="253386"/>
                </a:lnTo>
                <a:lnTo>
                  <a:pt x="1900958" y="219236"/>
                </a:lnTo>
                <a:lnTo>
                  <a:pt x="1850713" y="187020"/>
                </a:lnTo>
                <a:lnTo>
                  <a:pt x="1795843" y="156876"/>
                </a:lnTo>
                <a:lnTo>
                  <a:pt x="1736618" y="128944"/>
                </a:lnTo>
                <a:lnTo>
                  <a:pt x="1673309" y="103363"/>
                </a:lnTo>
                <a:lnTo>
                  <a:pt x="1606187" y="80272"/>
                </a:lnTo>
                <a:lnTo>
                  <a:pt x="1535522" y="59808"/>
                </a:lnTo>
                <a:lnTo>
                  <a:pt x="1461587" y="42112"/>
                </a:lnTo>
                <a:lnTo>
                  <a:pt x="1384651" y="27322"/>
                </a:lnTo>
                <a:lnTo>
                  <a:pt x="1304986" y="15577"/>
                </a:lnTo>
                <a:lnTo>
                  <a:pt x="1222862" y="7015"/>
                </a:lnTo>
                <a:lnTo>
                  <a:pt x="1138550" y="1777"/>
                </a:lnTo>
                <a:lnTo>
                  <a:pt x="1052322" y="0"/>
                </a:lnTo>
                <a:lnTo>
                  <a:pt x="965984" y="1777"/>
                </a:lnTo>
                <a:lnTo>
                  <a:pt x="881575" y="7015"/>
                </a:lnTo>
                <a:lnTo>
                  <a:pt x="799363" y="15577"/>
                </a:lnTo>
                <a:lnTo>
                  <a:pt x="719620" y="27322"/>
                </a:lnTo>
                <a:lnTo>
                  <a:pt x="642616" y="42112"/>
                </a:lnTo>
                <a:lnTo>
                  <a:pt x="568620" y="59808"/>
                </a:lnTo>
                <a:lnTo>
                  <a:pt x="497904" y="80272"/>
                </a:lnTo>
                <a:lnTo>
                  <a:pt x="430737" y="103363"/>
                </a:lnTo>
                <a:lnTo>
                  <a:pt x="367390" y="128944"/>
                </a:lnTo>
                <a:lnTo>
                  <a:pt x="308133" y="156876"/>
                </a:lnTo>
                <a:lnTo>
                  <a:pt x="253237" y="187020"/>
                </a:lnTo>
                <a:lnTo>
                  <a:pt x="202972" y="219236"/>
                </a:lnTo>
                <a:lnTo>
                  <a:pt x="157608" y="253386"/>
                </a:lnTo>
                <a:lnTo>
                  <a:pt x="117415" y="289332"/>
                </a:lnTo>
                <a:lnTo>
                  <a:pt x="82665" y="326933"/>
                </a:lnTo>
                <a:lnTo>
                  <a:pt x="53626" y="366052"/>
                </a:lnTo>
                <a:lnTo>
                  <a:pt x="30570" y="406549"/>
                </a:lnTo>
                <a:lnTo>
                  <a:pt x="13767" y="448286"/>
                </a:lnTo>
                <a:lnTo>
                  <a:pt x="3486" y="491124"/>
                </a:lnTo>
                <a:lnTo>
                  <a:pt x="0" y="534924"/>
                </a:lnTo>
                <a:lnTo>
                  <a:pt x="3486" y="578832"/>
                </a:lnTo>
                <a:lnTo>
                  <a:pt x="13767" y="621767"/>
                </a:lnTo>
                <a:lnTo>
                  <a:pt x="30570" y="663592"/>
                </a:lnTo>
                <a:lnTo>
                  <a:pt x="53626" y="704167"/>
                </a:lnTo>
                <a:lnTo>
                  <a:pt x="82665" y="743354"/>
                </a:lnTo>
                <a:lnTo>
                  <a:pt x="117415" y="781016"/>
                </a:lnTo>
                <a:lnTo>
                  <a:pt x="157608" y="817013"/>
                </a:lnTo>
                <a:lnTo>
                  <a:pt x="202972" y="851208"/>
                </a:lnTo>
                <a:lnTo>
                  <a:pt x="253237" y="883462"/>
                </a:lnTo>
                <a:lnTo>
                  <a:pt x="308133" y="913638"/>
                </a:lnTo>
                <a:lnTo>
                  <a:pt x="367390" y="941595"/>
                </a:lnTo>
                <a:lnTo>
                  <a:pt x="430737" y="967197"/>
                </a:lnTo>
                <a:lnTo>
                  <a:pt x="497904" y="990305"/>
                </a:lnTo>
                <a:lnTo>
                  <a:pt x="568620" y="1010780"/>
                </a:lnTo>
                <a:lnTo>
                  <a:pt x="642616" y="1028485"/>
                </a:lnTo>
                <a:lnTo>
                  <a:pt x="719620" y="1043281"/>
                </a:lnTo>
                <a:lnTo>
                  <a:pt x="799363" y="1055030"/>
                </a:lnTo>
                <a:lnTo>
                  <a:pt x="881575" y="1063593"/>
                </a:lnTo>
                <a:lnTo>
                  <a:pt x="965984" y="1068832"/>
                </a:lnTo>
                <a:lnTo>
                  <a:pt x="1052322" y="1070610"/>
                </a:lnTo>
                <a:lnTo>
                  <a:pt x="1138550" y="1068832"/>
                </a:lnTo>
                <a:lnTo>
                  <a:pt x="1222862" y="1063593"/>
                </a:lnTo>
                <a:lnTo>
                  <a:pt x="1304986" y="1055030"/>
                </a:lnTo>
                <a:lnTo>
                  <a:pt x="1384651" y="1043281"/>
                </a:lnTo>
                <a:lnTo>
                  <a:pt x="1461587" y="1028485"/>
                </a:lnTo>
                <a:lnTo>
                  <a:pt x="1535522" y="1010780"/>
                </a:lnTo>
                <a:lnTo>
                  <a:pt x="1606187" y="990305"/>
                </a:lnTo>
                <a:lnTo>
                  <a:pt x="1673309" y="967197"/>
                </a:lnTo>
                <a:lnTo>
                  <a:pt x="1736618" y="941595"/>
                </a:lnTo>
                <a:lnTo>
                  <a:pt x="1795843" y="913638"/>
                </a:lnTo>
                <a:lnTo>
                  <a:pt x="1850713" y="883462"/>
                </a:lnTo>
                <a:lnTo>
                  <a:pt x="1900958" y="851208"/>
                </a:lnTo>
                <a:lnTo>
                  <a:pt x="1946306" y="817013"/>
                </a:lnTo>
                <a:lnTo>
                  <a:pt x="1986486" y="781016"/>
                </a:lnTo>
                <a:lnTo>
                  <a:pt x="2021228" y="743354"/>
                </a:lnTo>
                <a:lnTo>
                  <a:pt x="2050261" y="704167"/>
                </a:lnTo>
                <a:lnTo>
                  <a:pt x="2073314" y="663592"/>
                </a:lnTo>
                <a:lnTo>
                  <a:pt x="2090115" y="621767"/>
                </a:lnTo>
                <a:lnTo>
                  <a:pt x="2100395" y="578832"/>
                </a:lnTo>
                <a:lnTo>
                  <a:pt x="2103882" y="534923"/>
                </a:lnTo>
                <a:close/>
              </a:path>
            </a:pathLst>
          </a:custGeom>
          <a:solidFill>
            <a:srgbClr val="FFFF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4" name="object 44"/>
          <p:cNvSpPr/>
          <p:nvPr/>
        </p:nvSpPr>
        <p:spPr>
          <a:xfrm>
            <a:off x="7413383" y="5138165"/>
            <a:ext cx="2104390" cy="1070610"/>
          </a:xfrm>
          <a:custGeom>
            <a:avLst/>
            <a:gdLst/>
            <a:ahLst/>
            <a:cxnLst/>
            <a:rect l="l" t="t" r="r" b="b"/>
            <a:pathLst>
              <a:path w="2104390" h="1070610">
                <a:moveTo>
                  <a:pt x="1052322" y="0"/>
                </a:moveTo>
                <a:lnTo>
                  <a:pt x="965984" y="1777"/>
                </a:lnTo>
                <a:lnTo>
                  <a:pt x="881575" y="7015"/>
                </a:lnTo>
                <a:lnTo>
                  <a:pt x="799363" y="15577"/>
                </a:lnTo>
                <a:lnTo>
                  <a:pt x="719620" y="27322"/>
                </a:lnTo>
                <a:lnTo>
                  <a:pt x="642616" y="42112"/>
                </a:lnTo>
                <a:lnTo>
                  <a:pt x="568620" y="59808"/>
                </a:lnTo>
                <a:lnTo>
                  <a:pt x="497904" y="80272"/>
                </a:lnTo>
                <a:lnTo>
                  <a:pt x="430737" y="103363"/>
                </a:lnTo>
                <a:lnTo>
                  <a:pt x="367390" y="128944"/>
                </a:lnTo>
                <a:lnTo>
                  <a:pt x="308133" y="156876"/>
                </a:lnTo>
                <a:lnTo>
                  <a:pt x="253237" y="187020"/>
                </a:lnTo>
                <a:lnTo>
                  <a:pt x="202972" y="219236"/>
                </a:lnTo>
                <a:lnTo>
                  <a:pt x="157608" y="253386"/>
                </a:lnTo>
                <a:lnTo>
                  <a:pt x="117415" y="289332"/>
                </a:lnTo>
                <a:lnTo>
                  <a:pt x="82665" y="326933"/>
                </a:lnTo>
                <a:lnTo>
                  <a:pt x="53626" y="366052"/>
                </a:lnTo>
                <a:lnTo>
                  <a:pt x="30570" y="406549"/>
                </a:lnTo>
                <a:lnTo>
                  <a:pt x="13767" y="448286"/>
                </a:lnTo>
                <a:lnTo>
                  <a:pt x="3486" y="491124"/>
                </a:lnTo>
                <a:lnTo>
                  <a:pt x="0" y="534924"/>
                </a:lnTo>
                <a:lnTo>
                  <a:pt x="3486" y="578832"/>
                </a:lnTo>
                <a:lnTo>
                  <a:pt x="13767" y="621767"/>
                </a:lnTo>
                <a:lnTo>
                  <a:pt x="30570" y="663592"/>
                </a:lnTo>
                <a:lnTo>
                  <a:pt x="53626" y="704167"/>
                </a:lnTo>
                <a:lnTo>
                  <a:pt x="82665" y="743354"/>
                </a:lnTo>
                <a:lnTo>
                  <a:pt x="117415" y="781016"/>
                </a:lnTo>
                <a:lnTo>
                  <a:pt x="157608" y="817013"/>
                </a:lnTo>
                <a:lnTo>
                  <a:pt x="202972" y="851208"/>
                </a:lnTo>
                <a:lnTo>
                  <a:pt x="253237" y="883462"/>
                </a:lnTo>
                <a:lnTo>
                  <a:pt x="308133" y="913638"/>
                </a:lnTo>
                <a:lnTo>
                  <a:pt x="367390" y="941595"/>
                </a:lnTo>
                <a:lnTo>
                  <a:pt x="430737" y="967197"/>
                </a:lnTo>
                <a:lnTo>
                  <a:pt x="497904" y="990305"/>
                </a:lnTo>
                <a:lnTo>
                  <a:pt x="568620" y="1010780"/>
                </a:lnTo>
                <a:lnTo>
                  <a:pt x="642616" y="1028485"/>
                </a:lnTo>
                <a:lnTo>
                  <a:pt x="719620" y="1043281"/>
                </a:lnTo>
                <a:lnTo>
                  <a:pt x="799363" y="1055030"/>
                </a:lnTo>
                <a:lnTo>
                  <a:pt x="881575" y="1063593"/>
                </a:lnTo>
                <a:lnTo>
                  <a:pt x="965984" y="1068832"/>
                </a:lnTo>
                <a:lnTo>
                  <a:pt x="1052322" y="1070610"/>
                </a:lnTo>
                <a:lnTo>
                  <a:pt x="1138550" y="1068832"/>
                </a:lnTo>
                <a:lnTo>
                  <a:pt x="1222862" y="1063593"/>
                </a:lnTo>
                <a:lnTo>
                  <a:pt x="1304986" y="1055030"/>
                </a:lnTo>
                <a:lnTo>
                  <a:pt x="1384651" y="1043281"/>
                </a:lnTo>
                <a:lnTo>
                  <a:pt x="1461587" y="1028485"/>
                </a:lnTo>
                <a:lnTo>
                  <a:pt x="1535522" y="1010780"/>
                </a:lnTo>
                <a:lnTo>
                  <a:pt x="1606187" y="990305"/>
                </a:lnTo>
                <a:lnTo>
                  <a:pt x="1673309" y="967197"/>
                </a:lnTo>
                <a:lnTo>
                  <a:pt x="1736618" y="941595"/>
                </a:lnTo>
                <a:lnTo>
                  <a:pt x="1795843" y="913638"/>
                </a:lnTo>
                <a:lnTo>
                  <a:pt x="1850713" y="883462"/>
                </a:lnTo>
                <a:lnTo>
                  <a:pt x="1900958" y="851208"/>
                </a:lnTo>
                <a:lnTo>
                  <a:pt x="1946306" y="817013"/>
                </a:lnTo>
                <a:lnTo>
                  <a:pt x="1986486" y="781016"/>
                </a:lnTo>
                <a:lnTo>
                  <a:pt x="2021228" y="743354"/>
                </a:lnTo>
                <a:lnTo>
                  <a:pt x="2050261" y="704167"/>
                </a:lnTo>
                <a:lnTo>
                  <a:pt x="2073314" y="663592"/>
                </a:lnTo>
                <a:lnTo>
                  <a:pt x="2090115" y="621767"/>
                </a:lnTo>
                <a:lnTo>
                  <a:pt x="2100395" y="578832"/>
                </a:lnTo>
                <a:lnTo>
                  <a:pt x="2103882" y="534923"/>
                </a:lnTo>
                <a:lnTo>
                  <a:pt x="2100395" y="491124"/>
                </a:lnTo>
                <a:lnTo>
                  <a:pt x="2090115" y="448286"/>
                </a:lnTo>
                <a:lnTo>
                  <a:pt x="2073314" y="406549"/>
                </a:lnTo>
                <a:lnTo>
                  <a:pt x="2050261" y="366052"/>
                </a:lnTo>
                <a:lnTo>
                  <a:pt x="2021228" y="326933"/>
                </a:lnTo>
                <a:lnTo>
                  <a:pt x="1986486" y="289332"/>
                </a:lnTo>
                <a:lnTo>
                  <a:pt x="1946306" y="253386"/>
                </a:lnTo>
                <a:lnTo>
                  <a:pt x="1900958" y="219236"/>
                </a:lnTo>
                <a:lnTo>
                  <a:pt x="1850713" y="187020"/>
                </a:lnTo>
                <a:lnTo>
                  <a:pt x="1795843" y="156876"/>
                </a:lnTo>
                <a:lnTo>
                  <a:pt x="1736618" y="128944"/>
                </a:lnTo>
                <a:lnTo>
                  <a:pt x="1673309" y="103363"/>
                </a:lnTo>
                <a:lnTo>
                  <a:pt x="1606187" y="80272"/>
                </a:lnTo>
                <a:lnTo>
                  <a:pt x="1535522" y="59808"/>
                </a:lnTo>
                <a:lnTo>
                  <a:pt x="1461587" y="42112"/>
                </a:lnTo>
                <a:lnTo>
                  <a:pt x="1384651" y="27322"/>
                </a:lnTo>
                <a:lnTo>
                  <a:pt x="1304986" y="15577"/>
                </a:lnTo>
                <a:lnTo>
                  <a:pt x="1222862" y="7015"/>
                </a:lnTo>
                <a:lnTo>
                  <a:pt x="1138550" y="1777"/>
                </a:lnTo>
                <a:lnTo>
                  <a:pt x="1052322"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5" name="object 45"/>
          <p:cNvSpPr txBox="1"/>
          <p:nvPr/>
        </p:nvSpPr>
        <p:spPr>
          <a:xfrm>
            <a:off x="7538599" y="5330402"/>
            <a:ext cx="1855470" cy="738664"/>
          </a:xfrm>
          <a:prstGeom prst="rect">
            <a:avLst/>
          </a:prstGeom>
        </p:spPr>
        <p:txBody>
          <a:bodyPr vert="horz" wrap="square" lIns="0" tIns="0" rIns="0" bIns="0" rtlCol="0">
            <a:spAutoFit/>
          </a:bodyPr>
          <a:lstStyle/>
          <a:p>
            <a:pPr marL="12700" marR="5080" algn="just">
              <a:lnSpc>
                <a:spcPct val="100000"/>
              </a:lnSpc>
            </a:pPr>
            <a:r>
              <a:rPr sz="1600" b="1" spc="-5" dirty="0">
                <a:solidFill>
                  <a:srgbClr val="3333CC"/>
                </a:solidFill>
                <a:latin typeface="Arial" panose="020B0604020202020204" pitchFamily="34" charset="0"/>
                <a:ea typeface="Microsoft JhengHei UI" panose="020B0604030504040204" pitchFamily="34" charset="-120"/>
                <a:cs typeface="微软雅黑"/>
              </a:rPr>
              <a:t>标记“联系”基数很 重要。不同基数可能 导致不同设计方案</a:t>
            </a:r>
            <a:endParaRPr sz="1600">
              <a:latin typeface="Arial" panose="020B0604020202020204" pitchFamily="34" charset="0"/>
              <a:ea typeface="Microsoft JhengHei UI" panose="020B0604030504040204" pitchFamily="34" charset="-120"/>
              <a:cs typeface="微软雅黑"/>
            </a:endParaRPr>
          </a:p>
        </p:txBody>
      </p:sp>
      <p:sp>
        <p:nvSpPr>
          <p:cNvPr id="46" name="object 46"/>
          <p:cNvSpPr txBox="1">
            <a:spLocks noGrp="1"/>
          </p:cNvSpPr>
          <p:nvPr>
            <p:ph type="title"/>
          </p:nvPr>
        </p:nvSpPr>
        <p:spPr>
          <a:xfrm>
            <a:off x="1048118" y="387604"/>
            <a:ext cx="8597163" cy="338041"/>
          </a:xfrm>
          <a:prstGeom prst="rect">
            <a:avLst/>
          </a:prstGeom>
        </p:spPr>
        <p:txBody>
          <a:bodyPr vert="horz" wrap="square" lIns="0" tIns="0" rIns="0" bIns="0" rtlCol="0">
            <a:spAutoFit/>
          </a:bodyPr>
          <a:lstStyle/>
          <a:p>
            <a:pPr>
              <a:lnSpc>
                <a:spcPct val="119700"/>
              </a:lnSpc>
            </a:pPr>
            <a:r>
              <a:rPr sz="2000" spc="-5" dirty="0">
                <a:solidFill>
                  <a:srgbClr val="FFFFFF"/>
                </a:solidFill>
                <a:latin typeface="Arial" panose="020B0604020202020204" pitchFamily="34" charset="0"/>
                <a:cs typeface="Arial"/>
              </a:rPr>
              <a:t>E-</a:t>
            </a:r>
            <a:r>
              <a:rPr sz="2000" spc="-10" dirty="0">
                <a:solidFill>
                  <a:srgbClr val="FFFFFF"/>
                </a:solidFill>
                <a:latin typeface="Arial" panose="020B0604020202020204" pitchFamily="34" charset="0"/>
                <a:cs typeface="Arial"/>
              </a:rPr>
              <a:t>R</a:t>
            </a:r>
            <a:r>
              <a:rPr sz="2000" dirty="0">
                <a:solidFill>
                  <a:srgbClr val="FFFFFF"/>
                </a:solidFill>
                <a:latin typeface="Arial" panose="020B0604020202020204" pitchFamily="34" charset="0"/>
                <a:cs typeface="华文中宋"/>
              </a:rPr>
              <a:t>模型</a:t>
            </a:r>
            <a:r>
              <a:rPr sz="2000" spc="-15" dirty="0">
                <a:solidFill>
                  <a:srgbClr val="FFFFFF"/>
                </a:solidFill>
                <a:latin typeface="Arial" panose="020B0604020202020204" pitchFamily="34" charset="0"/>
                <a:cs typeface="Arial"/>
              </a:rPr>
              <a:t>-</a:t>
            </a:r>
            <a:r>
              <a:rPr sz="2000" spc="-5" dirty="0">
                <a:solidFill>
                  <a:srgbClr val="FFFFFF"/>
                </a:solidFill>
                <a:latin typeface="Arial" panose="020B0604020202020204" pitchFamily="34" charset="0"/>
                <a:cs typeface="华文中宋"/>
              </a:rPr>
              <a:t>建模案例讲解</a:t>
            </a:r>
            <a:r>
              <a:rPr sz="2000" spc="-5" dirty="0">
                <a:solidFill>
                  <a:srgbClr val="FFFFFF"/>
                </a:solidFill>
                <a:latin typeface="Arial" panose="020B0604020202020204" pitchFamily="34" charset="0"/>
                <a:cs typeface="Arial"/>
              </a:rPr>
              <a:t>(che</a:t>
            </a:r>
            <a:r>
              <a:rPr sz="2000" spc="-10" dirty="0">
                <a:solidFill>
                  <a:srgbClr val="FFFFFF"/>
                </a:solidFill>
                <a:latin typeface="Arial" panose="020B0604020202020204" pitchFamily="34" charset="0"/>
                <a:cs typeface="Arial"/>
              </a:rPr>
              <a:t>n</a:t>
            </a:r>
            <a:r>
              <a:rPr sz="2000" dirty="0">
                <a:solidFill>
                  <a:srgbClr val="FFFFFF"/>
                </a:solidFill>
                <a:latin typeface="Arial" panose="020B0604020202020204" pitchFamily="34" charset="0"/>
                <a:cs typeface="华文中宋"/>
              </a:rPr>
              <a:t>方法</a:t>
            </a:r>
            <a:r>
              <a:rPr sz="2000" spc="-5" dirty="0">
                <a:solidFill>
                  <a:srgbClr val="FFFFFF"/>
                </a:solidFill>
                <a:latin typeface="Arial" panose="020B0604020202020204" pitchFamily="34" charset="0"/>
                <a:cs typeface="Arial"/>
              </a:rPr>
              <a:t>) </a:t>
            </a:r>
            <a:r>
              <a:rPr sz="2000" spc="-10" dirty="0">
                <a:solidFill>
                  <a:srgbClr val="FFFFFF"/>
                </a:solidFill>
                <a:latin typeface="Arial" panose="020B0604020202020204" pitchFamily="34" charset="0"/>
                <a:cs typeface="Arial"/>
              </a:rPr>
              <a:t>(2</a:t>
            </a:r>
            <a:r>
              <a:rPr sz="2000" spc="-5" dirty="0">
                <a:solidFill>
                  <a:srgbClr val="FFFFFF"/>
                </a:solidFill>
                <a:latin typeface="Arial" panose="020B0604020202020204" pitchFamily="34" charset="0"/>
                <a:cs typeface="Arial"/>
              </a:rPr>
              <a:t>)</a:t>
            </a:r>
            <a:r>
              <a:rPr sz="2000" spc="-5" dirty="0">
                <a:solidFill>
                  <a:srgbClr val="FFFFFF"/>
                </a:solidFill>
                <a:latin typeface="Arial" panose="020B0604020202020204" pitchFamily="34" charset="0"/>
                <a:cs typeface="华文中宋"/>
              </a:rPr>
              <a:t>运</a:t>
            </a:r>
            <a:r>
              <a:rPr sz="2000" dirty="0">
                <a:solidFill>
                  <a:srgbClr val="FFFFFF"/>
                </a:solidFill>
                <a:latin typeface="Arial" panose="020B0604020202020204" pitchFamily="34" charset="0"/>
                <a:cs typeface="华文中宋"/>
              </a:rPr>
              <a:t>用</a:t>
            </a:r>
            <a:r>
              <a:rPr sz="2000" spc="-5" dirty="0">
                <a:solidFill>
                  <a:srgbClr val="FFFFFF"/>
                </a:solidFill>
                <a:latin typeface="Arial" panose="020B0604020202020204" pitchFamily="34" charset="0"/>
                <a:cs typeface="Arial"/>
              </a:rPr>
              <a:t>E-R</a:t>
            </a:r>
            <a:r>
              <a:rPr sz="2000" spc="-5" dirty="0">
                <a:solidFill>
                  <a:srgbClr val="FFFFFF"/>
                </a:solidFill>
                <a:latin typeface="Arial" panose="020B0604020202020204" pitchFamily="34" charset="0"/>
                <a:cs typeface="华文中宋"/>
              </a:rPr>
              <a:t>模型理解需求并建模的步骤</a:t>
            </a:r>
            <a:endParaRPr sz="2000">
              <a:latin typeface="Arial" panose="020B0604020202020204" pitchFamily="34" charset="0"/>
              <a:cs typeface="华文中宋"/>
            </a:endParaRPr>
          </a:p>
        </p:txBody>
      </p:sp>
      <p:sp>
        <p:nvSpPr>
          <p:cNvPr id="49" name="矩形 48">
            <a:extLst>
              <a:ext uri="{FF2B5EF4-FFF2-40B4-BE49-F238E27FC236}">
                <a16:creationId xmlns="" xmlns:a16="http://schemas.microsoft.com/office/drawing/2014/main" id="{B620C47A-FB0A-493A-BF68-8BEA29FD2A71}"/>
              </a:ext>
            </a:extLst>
          </p:cNvPr>
          <p:cNvSpPr/>
          <p:nvPr/>
        </p:nvSpPr>
        <p:spPr>
          <a:xfrm>
            <a:off x="241300" y="383633"/>
            <a:ext cx="67818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Arial" panose="020B0604020202020204" pitchFamily="34" charset="0"/>
                <a:ea typeface="Microsoft JhengHei UI" panose="020B0604030504040204" pitchFamily="34" charset="-120"/>
              </a:rPr>
              <a:t>E-R</a:t>
            </a:r>
            <a:r>
              <a:rPr lang="zh-CN" altLang="en-US" sz="2800" b="1" u="dbl" spc="-5" dirty="0">
                <a:solidFill>
                  <a:srgbClr val="000000"/>
                </a:solidFill>
                <a:latin typeface="Arial" panose="020B0604020202020204" pitchFamily="34" charset="0"/>
                <a:ea typeface="Microsoft JhengHei UI" panose="020B0604030504040204" pitchFamily="34" charset="-120"/>
              </a:rPr>
              <a:t>模型</a:t>
            </a:r>
            <a:r>
              <a:rPr lang="en-US" altLang="zh-CN" sz="2800" b="1" u="dbl" spc="-5" dirty="0">
                <a:solidFill>
                  <a:srgbClr val="000000"/>
                </a:solidFill>
                <a:latin typeface="Arial" panose="020B0604020202020204" pitchFamily="34" charset="0"/>
                <a:ea typeface="Microsoft JhengHei UI" panose="020B0604030504040204" pitchFamily="34" charset="-120"/>
              </a:rPr>
              <a:t>—</a:t>
            </a:r>
            <a:r>
              <a:rPr lang="zh-CN" altLang="en-US" sz="2800" b="1" u="dbl" spc="-5" dirty="0">
                <a:solidFill>
                  <a:srgbClr val="000000"/>
                </a:solidFill>
                <a:latin typeface="Arial" panose="020B0604020202020204" pitchFamily="34" charset="0"/>
                <a:ea typeface="Microsoft JhengHei UI" panose="020B0604030504040204" pitchFamily="34" charset="-120"/>
              </a:rPr>
              <a:t>建模案例讲解</a:t>
            </a:r>
            <a:r>
              <a:rPr lang="zh-CN" altLang="en-US" sz="2400" b="1" u="dbl" spc="-5" dirty="0">
                <a:solidFill>
                  <a:srgbClr val="000000"/>
                </a:solidFill>
                <a:latin typeface="Arial" panose="020B0604020202020204" pitchFamily="34" charset="0"/>
                <a:ea typeface="Microsoft JhengHei UI" panose="020B0604030504040204" pitchFamily="34" charset="-120"/>
              </a:rPr>
              <a:t>（</a:t>
            </a:r>
            <a:r>
              <a:rPr lang="en-US" altLang="zh-CN" sz="2400" b="1" u="dbl" spc="-5" dirty="0">
                <a:solidFill>
                  <a:srgbClr val="000000"/>
                </a:solidFill>
                <a:latin typeface="Arial" panose="020B0604020202020204" pitchFamily="34" charset="0"/>
                <a:ea typeface="Microsoft JhengHei UI" panose="020B0604030504040204" pitchFamily="34" charset="-120"/>
              </a:rPr>
              <a:t>Chen</a:t>
            </a:r>
            <a:r>
              <a:rPr lang="zh-CN" altLang="en-US" sz="2400" b="1" u="dbl" spc="-5" dirty="0">
                <a:solidFill>
                  <a:srgbClr val="000000"/>
                </a:solidFill>
                <a:latin typeface="Arial" panose="020B0604020202020204" pitchFamily="34" charset="0"/>
                <a:ea typeface="Microsoft JhengHei UI" panose="020B0604030504040204" pitchFamily="34" charset="-120"/>
              </a:rPr>
              <a:t>方法）</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0972" y="2359914"/>
            <a:ext cx="6245352" cy="3773424"/>
          </a:xfrm>
          <a:prstGeom prst="rect">
            <a:avLst/>
          </a:prstGeom>
          <a:blipFill>
            <a:blip r:embed="rId2"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 name="object 4"/>
          <p:cNvSpPr/>
          <p:nvPr/>
        </p:nvSpPr>
        <p:spPr>
          <a:xfrm>
            <a:off x="1194320" y="2373248"/>
            <a:ext cx="6219825" cy="3747770"/>
          </a:xfrm>
          <a:custGeom>
            <a:avLst/>
            <a:gdLst/>
            <a:ahLst/>
            <a:cxnLst/>
            <a:rect l="l" t="t" r="r" b="b"/>
            <a:pathLst>
              <a:path w="6219825" h="3747770">
                <a:moveTo>
                  <a:pt x="0" y="0"/>
                </a:moveTo>
                <a:lnTo>
                  <a:pt x="0" y="3747516"/>
                </a:lnTo>
                <a:lnTo>
                  <a:pt x="6219444" y="3747515"/>
                </a:lnTo>
                <a:lnTo>
                  <a:pt x="6219444" y="0"/>
                </a:lnTo>
                <a:lnTo>
                  <a:pt x="0" y="0"/>
                </a:lnTo>
                <a:close/>
              </a:path>
            </a:pathLst>
          </a:custGeom>
          <a:solidFill>
            <a:srgbClr val="00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 name="object 5"/>
          <p:cNvSpPr/>
          <p:nvPr/>
        </p:nvSpPr>
        <p:spPr>
          <a:xfrm>
            <a:off x="1193939" y="2372867"/>
            <a:ext cx="6220205" cy="3748278"/>
          </a:xfrm>
          <a:prstGeom prst="rect">
            <a:avLst/>
          </a:prstGeom>
          <a:blipFill>
            <a:blip r:embed="rId3"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 name="object 6"/>
          <p:cNvSpPr/>
          <p:nvPr/>
        </p:nvSpPr>
        <p:spPr>
          <a:xfrm>
            <a:off x="1117739" y="2296667"/>
            <a:ext cx="6220205" cy="3748278"/>
          </a:xfrm>
          <a:prstGeom prst="rect">
            <a:avLst/>
          </a:prstGeom>
          <a:blipFill>
            <a:blip r:embed="rId4"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 name="object 7"/>
          <p:cNvSpPr/>
          <p:nvPr/>
        </p:nvSpPr>
        <p:spPr>
          <a:xfrm>
            <a:off x="1111643" y="2290572"/>
            <a:ext cx="6232525" cy="3760470"/>
          </a:xfrm>
          <a:custGeom>
            <a:avLst/>
            <a:gdLst/>
            <a:ahLst/>
            <a:cxnLst/>
            <a:rect l="l" t="t" r="r" b="b"/>
            <a:pathLst>
              <a:path w="6232525" h="3760470">
                <a:moveTo>
                  <a:pt x="0" y="3760470"/>
                </a:moveTo>
                <a:lnTo>
                  <a:pt x="0" y="0"/>
                </a:lnTo>
                <a:lnTo>
                  <a:pt x="6232397" y="0"/>
                </a:lnTo>
                <a:lnTo>
                  <a:pt x="6232397" y="3760470"/>
                </a:lnTo>
                <a:lnTo>
                  <a:pt x="0" y="3760470"/>
                </a:lnTo>
                <a:close/>
              </a:path>
            </a:pathLst>
          </a:custGeom>
          <a:ln w="12700">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8" name="object 8"/>
          <p:cNvSpPr/>
          <p:nvPr/>
        </p:nvSpPr>
        <p:spPr>
          <a:xfrm>
            <a:off x="5673737" y="5259323"/>
            <a:ext cx="3959352" cy="1233677"/>
          </a:xfrm>
          <a:prstGeom prst="rect">
            <a:avLst/>
          </a:prstGeom>
          <a:blipFill>
            <a:blip r:embed="rId5"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9" name="object 9"/>
          <p:cNvSpPr/>
          <p:nvPr/>
        </p:nvSpPr>
        <p:spPr>
          <a:xfrm>
            <a:off x="5667641" y="5253228"/>
            <a:ext cx="3971925" cy="1245870"/>
          </a:xfrm>
          <a:custGeom>
            <a:avLst/>
            <a:gdLst/>
            <a:ahLst/>
            <a:cxnLst/>
            <a:rect l="l" t="t" r="r" b="b"/>
            <a:pathLst>
              <a:path w="3971925" h="1245870">
                <a:moveTo>
                  <a:pt x="0" y="1245870"/>
                </a:moveTo>
                <a:lnTo>
                  <a:pt x="0" y="0"/>
                </a:lnTo>
                <a:lnTo>
                  <a:pt x="3971543" y="0"/>
                </a:lnTo>
                <a:lnTo>
                  <a:pt x="3971543" y="1245870"/>
                </a:lnTo>
                <a:lnTo>
                  <a:pt x="0" y="1245870"/>
                </a:lnTo>
                <a:close/>
              </a:path>
            </a:pathLst>
          </a:custGeom>
          <a:ln w="12700">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0" name="object 10"/>
          <p:cNvSpPr txBox="1"/>
          <p:nvPr/>
        </p:nvSpPr>
        <p:spPr>
          <a:xfrm>
            <a:off x="1012831" y="1392332"/>
            <a:ext cx="3599815" cy="369332"/>
          </a:xfrm>
          <a:prstGeom prst="rect">
            <a:avLst/>
          </a:prstGeom>
        </p:spPr>
        <p:txBody>
          <a:bodyPr vert="horz" wrap="square" lIns="0" tIns="0" rIns="0" bIns="0" rtlCol="0">
            <a:spAutoFit/>
          </a:bodyPr>
          <a:lstStyle/>
          <a:p>
            <a:pPr marL="12700">
              <a:lnSpc>
                <a:spcPct val="100000"/>
              </a:lnSpc>
            </a:pPr>
            <a:r>
              <a:rPr sz="2400" b="1" dirty="0">
                <a:solidFill>
                  <a:srgbClr val="3333CC"/>
                </a:solidFill>
                <a:latin typeface="Arial" panose="020B0604020202020204" pitchFamily="34" charset="0"/>
                <a:ea typeface="Microsoft JhengHei UI" panose="020B0604030504040204" pitchFamily="34" charset="-120"/>
                <a:cs typeface="Arial"/>
              </a:rPr>
              <a:t>Step</a:t>
            </a:r>
            <a:r>
              <a:rPr sz="2400" b="1" spc="-5" dirty="0">
                <a:solidFill>
                  <a:srgbClr val="3333CC"/>
                </a:solidFill>
                <a:latin typeface="Arial" panose="020B0604020202020204" pitchFamily="34" charset="0"/>
                <a:ea typeface="Microsoft JhengHei UI" panose="020B0604030504040204" pitchFamily="34" charset="-120"/>
                <a:cs typeface="Arial"/>
              </a:rPr>
              <a:t>5</a:t>
            </a:r>
            <a:r>
              <a:rPr sz="2400" b="1" dirty="0">
                <a:solidFill>
                  <a:srgbClr val="3333CC"/>
                </a:solidFill>
                <a:latin typeface="Arial" panose="020B0604020202020204" pitchFamily="34" charset="0"/>
                <a:ea typeface="Microsoft JhengHei UI" panose="020B0604030504040204" pitchFamily="34" charset="-120"/>
                <a:cs typeface="微软雅黑"/>
              </a:rPr>
              <a:t>检查是否覆盖了需求</a:t>
            </a:r>
            <a:endParaRPr sz="2400">
              <a:latin typeface="Arial" panose="020B0604020202020204" pitchFamily="34" charset="0"/>
              <a:ea typeface="Microsoft JhengHei UI" panose="020B0604030504040204" pitchFamily="34" charset="-120"/>
              <a:cs typeface="微软雅黑"/>
            </a:endParaRPr>
          </a:p>
        </p:txBody>
      </p:sp>
      <p:sp>
        <p:nvSpPr>
          <p:cNvPr id="11" name="object 11"/>
          <p:cNvSpPr/>
          <p:nvPr/>
        </p:nvSpPr>
        <p:spPr>
          <a:xfrm>
            <a:off x="7304417" y="2147316"/>
            <a:ext cx="1908175" cy="1184910"/>
          </a:xfrm>
          <a:custGeom>
            <a:avLst/>
            <a:gdLst/>
            <a:ahLst/>
            <a:cxnLst/>
            <a:rect l="l" t="t" r="r" b="b"/>
            <a:pathLst>
              <a:path w="1908175" h="1184910">
                <a:moveTo>
                  <a:pt x="1908048" y="592074"/>
                </a:moveTo>
                <a:lnTo>
                  <a:pt x="1904882" y="543527"/>
                </a:lnTo>
                <a:lnTo>
                  <a:pt x="1895551" y="496059"/>
                </a:lnTo>
                <a:lnTo>
                  <a:pt x="1880301" y="449822"/>
                </a:lnTo>
                <a:lnTo>
                  <a:pt x="1859377" y="404969"/>
                </a:lnTo>
                <a:lnTo>
                  <a:pt x="1833026" y="361652"/>
                </a:lnTo>
                <a:lnTo>
                  <a:pt x="1801495" y="320023"/>
                </a:lnTo>
                <a:lnTo>
                  <a:pt x="1765029" y="280237"/>
                </a:lnTo>
                <a:lnTo>
                  <a:pt x="1723875" y="242444"/>
                </a:lnTo>
                <a:lnTo>
                  <a:pt x="1678280" y="206797"/>
                </a:lnTo>
                <a:lnTo>
                  <a:pt x="1628489" y="173450"/>
                </a:lnTo>
                <a:lnTo>
                  <a:pt x="1574749" y="142554"/>
                </a:lnTo>
                <a:lnTo>
                  <a:pt x="1517306" y="114263"/>
                </a:lnTo>
                <a:lnTo>
                  <a:pt x="1456407" y="88729"/>
                </a:lnTo>
                <a:lnTo>
                  <a:pt x="1392298" y="66104"/>
                </a:lnTo>
                <a:lnTo>
                  <a:pt x="1325225" y="46541"/>
                </a:lnTo>
                <a:lnTo>
                  <a:pt x="1255434" y="30193"/>
                </a:lnTo>
                <a:lnTo>
                  <a:pt x="1183172" y="17212"/>
                </a:lnTo>
                <a:lnTo>
                  <a:pt x="1108686" y="7751"/>
                </a:lnTo>
                <a:lnTo>
                  <a:pt x="1032221" y="1963"/>
                </a:lnTo>
                <a:lnTo>
                  <a:pt x="954024" y="0"/>
                </a:lnTo>
                <a:lnTo>
                  <a:pt x="875723" y="1963"/>
                </a:lnTo>
                <a:lnTo>
                  <a:pt x="799176" y="7751"/>
                </a:lnTo>
                <a:lnTo>
                  <a:pt x="724627" y="17212"/>
                </a:lnTo>
                <a:lnTo>
                  <a:pt x="652320" y="30193"/>
                </a:lnTo>
                <a:lnTo>
                  <a:pt x="582501" y="46541"/>
                </a:lnTo>
                <a:lnTo>
                  <a:pt x="515413" y="66104"/>
                </a:lnTo>
                <a:lnTo>
                  <a:pt x="451302" y="88729"/>
                </a:lnTo>
                <a:lnTo>
                  <a:pt x="390412" y="114263"/>
                </a:lnTo>
                <a:lnTo>
                  <a:pt x="332987" y="142554"/>
                </a:lnTo>
                <a:lnTo>
                  <a:pt x="279273" y="173450"/>
                </a:lnTo>
                <a:lnTo>
                  <a:pt x="229513" y="206797"/>
                </a:lnTo>
                <a:lnTo>
                  <a:pt x="183952" y="242444"/>
                </a:lnTo>
                <a:lnTo>
                  <a:pt x="142836" y="280237"/>
                </a:lnTo>
                <a:lnTo>
                  <a:pt x="106408" y="320023"/>
                </a:lnTo>
                <a:lnTo>
                  <a:pt x="74914" y="361652"/>
                </a:lnTo>
                <a:lnTo>
                  <a:pt x="48597" y="404969"/>
                </a:lnTo>
                <a:lnTo>
                  <a:pt x="27702" y="449822"/>
                </a:lnTo>
                <a:lnTo>
                  <a:pt x="12475" y="496059"/>
                </a:lnTo>
                <a:lnTo>
                  <a:pt x="3159" y="543527"/>
                </a:lnTo>
                <a:lnTo>
                  <a:pt x="0" y="592074"/>
                </a:lnTo>
                <a:lnTo>
                  <a:pt x="3159" y="640729"/>
                </a:lnTo>
                <a:lnTo>
                  <a:pt x="12475" y="688294"/>
                </a:lnTo>
                <a:lnTo>
                  <a:pt x="27702" y="734619"/>
                </a:lnTo>
                <a:lnTo>
                  <a:pt x="48597" y="779550"/>
                </a:lnTo>
                <a:lnTo>
                  <a:pt x="74914" y="822936"/>
                </a:lnTo>
                <a:lnTo>
                  <a:pt x="106408" y="864624"/>
                </a:lnTo>
                <a:lnTo>
                  <a:pt x="142836" y="904463"/>
                </a:lnTo>
                <a:lnTo>
                  <a:pt x="169164" y="928691"/>
                </a:lnTo>
                <a:lnTo>
                  <a:pt x="169164" y="592074"/>
                </a:lnTo>
                <a:lnTo>
                  <a:pt x="171764" y="552129"/>
                </a:lnTo>
                <a:lnTo>
                  <a:pt x="179433" y="513076"/>
                </a:lnTo>
                <a:lnTo>
                  <a:pt x="191967" y="475039"/>
                </a:lnTo>
                <a:lnTo>
                  <a:pt x="209165" y="438143"/>
                </a:lnTo>
                <a:lnTo>
                  <a:pt x="230826" y="402514"/>
                </a:lnTo>
                <a:lnTo>
                  <a:pt x="256747" y="368276"/>
                </a:lnTo>
                <a:lnTo>
                  <a:pt x="286727" y="335555"/>
                </a:lnTo>
                <a:lnTo>
                  <a:pt x="320564" y="304476"/>
                </a:lnTo>
                <a:lnTo>
                  <a:pt x="358056" y="275164"/>
                </a:lnTo>
                <a:lnTo>
                  <a:pt x="399002" y="247745"/>
                </a:lnTo>
                <a:lnTo>
                  <a:pt x="443199" y="222342"/>
                </a:lnTo>
                <a:lnTo>
                  <a:pt x="490447" y="199083"/>
                </a:lnTo>
                <a:lnTo>
                  <a:pt x="540543" y="178091"/>
                </a:lnTo>
                <a:lnTo>
                  <a:pt x="593286" y="159491"/>
                </a:lnTo>
                <a:lnTo>
                  <a:pt x="648473" y="143410"/>
                </a:lnTo>
                <a:lnTo>
                  <a:pt x="705904" y="129972"/>
                </a:lnTo>
                <a:lnTo>
                  <a:pt x="765376" y="119303"/>
                </a:lnTo>
                <a:lnTo>
                  <a:pt x="826688" y="111527"/>
                </a:lnTo>
                <a:lnTo>
                  <a:pt x="889638" y="106769"/>
                </a:lnTo>
                <a:lnTo>
                  <a:pt x="954024" y="105155"/>
                </a:lnTo>
                <a:lnTo>
                  <a:pt x="1018409" y="106769"/>
                </a:lnTo>
                <a:lnTo>
                  <a:pt x="1081359" y="111527"/>
                </a:lnTo>
                <a:lnTo>
                  <a:pt x="1142671" y="119303"/>
                </a:lnTo>
                <a:lnTo>
                  <a:pt x="1202143" y="129972"/>
                </a:lnTo>
                <a:lnTo>
                  <a:pt x="1259574" y="143410"/>
                </a:lnTo>
                <a:lnTo>
                  <a:pt x="1314761" y="159491"/>
                </a:lnTo>
                <a:lnTo>
                  <a:pt x="1367504" y="178091"/>
                </a:lnTo>
                <a:lnTo>
                  <a:pt x="1417600" y="199083"/>
                </a:lnTo>
                <a:lnTo>
                  <a:pt x="1464848" y="222342"/>
                </a:lnTo>
                <a:lnTo>
                  <a:pt x="1509045" y="247745"/>
                </a:lnTo>
                <a:lnTo>
                  <a:pt x="1549991" y="275164"/>
                </a:lnTo>
                <a:lnTo>
                  <a:pt x="1587483" y="304476"/>
                </a:lnTo>
                <a:lnTo>
                  <a:pt x="1621320" y="335555"/>
                </a:lnTo>
                <a:lnTo>
                  <a:pt x="1651300" y="368276"/>
                </a:lnTo>
                <a:lnTo>
                  <a:pt x="1677221" y="402514"/>
                </a:lnTo>
                <a:lnTo>
                  <a:pt x="1698882" y="438143"/>
                </a:lnTo>
                <a:lnTo>
                  <a:pt x="1716080" y="475039"/>
                </a:lnTo>
                <a:lnTo>
                  <a:pt x="1728614" y="513076"/>
                </a:lnTo>
                <a:lnTo>
                  <a:pt x="1736283" y="552129"/>
                </a:lnTo>
                <a:lnTo>
                  <a:pt x="1738883" y="592074"/>
                </a:lnTo>
                <a:lnTo>
                  <a:pt x="1738883" y="928502"/>
                </a:lnTo>
                <a:lnTo>
                  <a:pt x="1765029" y="904463"/>
                </a:lnTo>
                <a:lnTo>
                  <a:pt x="1801495" y="864624"/>
                </a:lnTo>
                <a:lnTo>
                  <a:pt x="1833026" y="822936"/>
                </a:lnTo>
                <a:lnTo>
                  <a:pt x="1859377" y="779550"/>
                </a:lnTo>
                <a:lnTo>
                  <a:pt x="1880301" y="734619"/>
                </a:lnTo>
                <a:lnTo>
                  <a:pt x="1895551" y="688294"/>
                </a:lnTo>
                <a:lnTo>
                  <a:pt x="1904882" y="640729"/>
                </a:lnTo>
                <a:lnTo>
                  <a:pt x="1908048" y="592074"/>
                </a:lnTo>
                <a:close/>
              </a:path>
              <a:path w="1908175" h="1184910">
                <a:moveTo>
                  <a:pt x="1738883" y="928502"/>
                </a:moveTo>
                <a:lnTo>
                  <a:pt x="1738883" y="592074"/>
                </a:lnTo>
                <a:lnTo>
                  <a:pt x="1736283" y="632126"/>
                </a:lnTo>
                <a:lnTo>
                  <a:pt x="1728614" y="671277"/>
                </a:lnTo>
                <a:lnTo>
                  <a:pt x="1716080" y="709402"/>
                </a:lnTo>
                <a:lnTo>
                  <a:pt x="1698882" y="746375"/>
                </a:lnTo>
                <a:lnTo>
                  <a:pt x="1677221" y="782073"/>
                </a:lnTo>
                <a:lnTo>
                  <a:pt x="1651300" y="816371"/>
                </a:lnTo>
                <a:lnTo>
                  <a:pt x="1621320" y="849144"/>
                </a:lnTo>
                <a:lnTo>
                  <a:pt x="1587483" y="880268"/>
                </a:lnTo>
                <a:lnTo>
                  <a:pt x="1549991" y="909618"/>
                </a:lnTo>
                <a:lnTo>
                  <a:pt x="1509045" y="937069"/>
                </a:lnTo>
                <a:lnTo>
                  <a:pt x="1464848" y="962497"/>
                </a:lnTo>
                <a:lnTo>
                  <a:pt x="1417600" y="985778"/>
                </a:lnTo>
                <a:lnTo>
                  <a:pt x="1367504" y="1006786"/>
                </a:lnTo>
                <a:lnTo>
                  <a:pt x="1314761" y="1025397"/>
                </a:lnTo>
                <a:lnTo>
                  <a:pt x="1259574" y="1041487"/>
                </a:lnTo>
                <a:lnTo>
                  <a:pt x="1202143" y="1054931"/>
                </a:lnTo>
                <a:lnTo>
                  <a:pt x="1142671" y="1065604"/>
                </a:lnTo>
                <a:lnTo>
                  <a:pt x="1081359" y="1073382"/>
                </a:lnTo>
                <a:lnTo>
                  <a:pt x="1018409" y="1078140"/>
                </a:lnTo>
                <a:lnTo>
                  <a:pt x="954024" y="1079754"/>
                </a:lnTo>
                <a:lnTo>
                  <a:pt x="889638" y="1078140"/>
                </a:lnTo>
                <a:lnTo>
                  <a:pt x="826688" y="1073382"/>
                </a:lnTo>
                <a:lnTo>
                  <a:pt x="765376" y="1065604"/>
                </a:lnTo>
                <a:lnTo>
                  <a:pt x="705904" y="1054931"/>
                </a:lnTo>
                <a:lnTo>
                  <a:pt x="648473" y="1041487"/>
                </a:lnTo>
                <a:lnTo>
                  <a:pt x="593286" y="1025397"/>
                </a:lnTo>
                <a:lnTo>
                  <a:pt x="540543" y="1006786"/>
                </a:lnTo>
                <a:lnTo>
                  <a:pt x="490447" y="985778"/>
                </a:lnTo>
                <a:lnTo>
                  <a:pt x="443199" y="962497"/>
                </a:lnTo>
                <a:lnTo>
                  <a:pt x="399002" y="937069"/>
                </a:lnTo>
                <a:lnTo>
                  <a:pt x="358056" y="909618"/>
                </a:lnTo>
                <a:lnTo>
                  <a:pt x="320564" y="880268"/>
                </a:lnTo>
                <a:lnTo>
                  <a:pt x="286727" y="849144"/>
                </a:lnTo>
                <a:lnTo>
                  <a:pt x="256747" y="816371"/>
                </a:lnTo>
                <a:lnTo>
                  <a:pt x="230826" y="782073"/>
                </a:lnTo>
                <a:lnTo>
                  <a:pt x="209165" y="746375"/>
                </a:lnTo>
                <a:lnTo>
                  <a:pt x="191967" y="709402"/>
                </a:lnTo>
                <a:lnTo>
                  <a:pt x="179433" y="671277"/>
                </a:lnTo>
                <a:lnTo>
                  <a:pt x="171764" y="632126"/>
                </a:lnTo>
                <a:lnTo>
                  <a:pt x="169164" y="592074"/>
                </a:lnTo>
                <a:lnTo>
                  <a:pt x="169164" y="928691"/>
                </a:lnTo>
                <a:lnTo>
                  <a:pt x="229513" y="977985"/>
                </a:lnTo>
                <a:lnTo>
                  <a:pt x="279273" y="1011364"/>
                </a:lnTo>
                <a:lnTo>
                  <a:pt x="332987" y="1042285"/>
                </a:lnTo>
                <a:lnTo>
                  <a:pt x="390412" y="1070597"/>
                </a:lnTo>
                <a:lnTo>
                  <a:pt x="451302" y="1096148"/>
                </a:lnTo>
                <a:lnTo>
                  <a:pt x="515413" y="1118785"/>
                </a:lnTo>
                <a:lnTo>
                  <a:pt x="582501" y="1138356"/>
                </a:lnTo>
                <a:lnTo>
                  <a:pt x="652320" y="1154710"/>
                </a:lnTo>
                <a:lnTo>
                  <a:pt x="724627" y="1167694"/>
                </a:lnTo>
                <a:lnTo>
                  <a:pt x="799176" y="1177157"/>
                </a:lnTo>
                <a:lnTo>
                  <a:pt x="875723" y="1182946"/>
                </a:lnTo>
                <a:lnTo>
                  <a:pt x="954024" y="1184910"/>
                </a:lnTo>
                <a:lnTo>
                  <a:pt x="1032221" y="1182946"/>
                </a:lnTo>
                <a:lnTo>
                  <a:pt x="1108686" y="1177157"/>
                </a:lnTo>
                <a:lnTo>
                  <a:pt x="1183172" y="1167694"/>
                </a:lnTo>
                <a:lnTo>
                  <a:pt x="1255434" y="1154710"/>
                </a:lnTo>
                <a:lnTo>
                  <a:pt x="1325225" y="1138356"/>
                </a:lnTo>
                <a:lnTo>
                  <a:pt x="1392298" y="1118785"/>
                </a:lnTo>
                <a:lnTo>
                  <a:pt x="1456407" y="1096148"/>
                </a:lnTo>
                <a:lnTo>
                  <a:pt x="1517306" y="1070597"/>
                </a:lnTo>
                <a:lnTo>
                  <a:pt x="1574749" y="1042285"/>
                </a:lnTo>
                <a:lnTo>
                  <a:pt x="1628489" y="1011364"/>
                </a:lnTo>
                <a:lnTo>
                  <a:pt x="1678280" y="977985"/>
                </a:lnTo>
                <a:lnTo>
                  <a:pt x="1723875" y="942301"/>
                </a:lnTo>
                <a:lnTo>
                  <a:pt x="1738883" y="928502"/>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2" name="object 12"/>
          <p:cNvSpPr/>
          <p:nvPr/>
        </p:nvSpPr>
        <p:spPr>
          <a:xfrm>
            <a:off x="7462913" y="2244089"/>
            <a:ext cx="1591310" cy="990600"/>
          </a:xfrm>
          <a:custGeom>
            <a:avLst/>
            <a:gdLst/>
            <a:ahLst/>
            <a:cxnLst/>
            <a:rect l="l" t="t" r="r" b="b"/>
            <a:pathLst>
              <a:path w="1591309" h="990600">
                <a:moveTo>
                  <a:pt x="1591055" y="495299"/>
                </a:moveTo>
                <a:lnTo>
                  <a:pt x="1588415" y="454676"/>
                </a:lnTo>
                <a:lnTo>
                  <a:pt x="1580631" y="414957"/>
                </a:lnTo>
                <a:lnTo>
                  <a:pt x="1567910" y="376269"/>
                </a:lnTo>
                <a:lnTo>
                  <a:pt x="1550456" y="338742"/>
                </a:lnTo>
                <a:lnTo>
                  <a:pt x="1528476" y="302502"/>
                </a:lnTo>
                <a:lnTo>
                  <a:pt x="1502176" y="267676"/>
                </a:lnTo>
                <a:lnTo>
                  <a:pt x="1471761" y="234392"/>
                </a:lnTo>
                <a:lnTo>
                  <a:pt x="1437436" y="202777"/>
                </a:lnTo>
                <a:lnTo>
                  <a:pt x="1399409" y="172959"/>
                </a:lnTo>
                <a:lnTo>
                  <a:pt x="1357883" y="145065"/>
                </a:lnTo>
                <a:lnTo>
                  <a:pt x="1313066" y="119223"/>
                </a:lnTo>
                <a:lnTo>
                  <a:pt x="1265163" y="95560"/>
                </a:lnTo>
                <a:lnTo>
                  <a:pt x="1214380" y="74204"/>
                </a:lnTo>
                <a:lnTo>
                  <a:pt x="1160922" y="55282"/>
                </a:lnTo>
                <a:lnTo>
                  <a:pt x="1104995" y="38921"/>
                </a:lnTo>
                <a:lnTo>
                  <a:pt x="1046805" y="25249"/>
                </a:lnTo>
                <a:lnTo>
                  <a:pt x="986557" y="14394"/>
                </a:lnTo>
                <a:lnTo>
                  <a:pt x="924458" y="6482"/>
                </a:lnTo>
                <a:lnTo>
                  <a:pt x="860713" y="1641"/>
                </a:lnTo>
                <a:lnTo>
                  <a:pt x="795527" y="0"/>
                </a:lnTo>
                <a:lnTo>
                  <a:pt x="730239" y="1641"/>
                </a:lnTo>
                <a:lnTo>
                  <a:pt x="666412" y="6482"/>
                </a:lnTo>
                <a:lnTo>
                  <a:pt x="604250" y="14394"/>
                </a:lnTo>
                <a:lnTo>
                  <a:pt x="543958" y="25249"/>
                </a:lnTo>
                <a:lnTo>
                  <a:pt x="485739" y="38921"/>
                </a:lnTo>
                <a:lnTo>
                  <a:pt x="429797" y="55282"/>
                </a:lnTo>
                <a:lnTo>
                  <a:pt x="376337" y="74204"/>
                </a:lnTo>
                <a:lnTo>
                  <a:pt x="325562" y="95560"/>
                </a:lnTo>
                <a:lnTo>
                  <a:pt x="277677" y="119223"/>
                </a:lnTo>
                <a:lnTo>
                  <a:pt x="232886" y="145065"/>
                </a:lnTo>
                <a:lnTo>
                  <a:pt x="191392" y="172959"/>
                </a:lnTo>
                <a:lnTo>
                  <a:pt x="153399" y="202777"/>
                </a:lnTo>
                <a:lnTo>
                  <a:pt x="119112" y="234392"/>
                </a:lnTo>
                <a:lnTo>
                  <a:pt x="88735" y="267676"/>
                </a:lnTo>
                <a:lnTo>
                  <a:pt x="62472" y="302502"/>
                </a:lnTo>
                <a:lnTo>
                  <a:pt x="40526" y="338742"/>
                </a:lnTo>
                <a:lnTo>
                  <a:pt x="23102" y="376269"/>
                </a:lnTo>
                <a:lnTo>
                  <a:pt x="10403" y="414957"/>
                </a:lnTo>
                <a:lnTo>
                  <a:pt x="2634" y="454676"/>
                </a:lnTo>
                <a:lnTo>
                  <a:pt x="0" y="495300"/>
                </a:lnTo>
                <a:lnTo>
                  <a:pt x="2634" y="535923"/>
                </a:lnTo>
                <a:lnTo>
                  <a:pt x="10403" y="575642"/>
                </a:lnTo>
                <a:lnTo>
                  <a:pt x="23102" y="614330"/>
                </a:lnTo>
                <a:lnTo>
                  <a:pt x="40526" y="651857"/>
                </a:lnTo>
                <a:lnTo>
                  <a:pt x="62472" y="688097"/>
                </a:lnTo>
                <a:lnTo>
                  <a:pt x="88735" y="722923"/>
                </a:lnTo>
                <a:lnTo>
                  <a:pt x="119112" y="756207"/>
                </a:lnTo>
                <a:lnTo>
                  <a:pt x="153399" y="787822"/>
                </a:lnTo>
                <a:lnTo>
                  <a:pt x="191392" y="817640"/>
                </a:lnTo>
                <a:lnTo>
                  <a:pt x="232886" y="845534"/>
                </a:lnTo>
                <a:lnTo>
                  <a:pt x="277677" y="871376"/>
                </a:lnTo>
                <a:lnTo>
                  <a:pt x="325562" y="895039"/>
                </a:lnTo>
                <a:lnTo>
                  <a:pt x="376337" y="916395"/>
                </a:lnTo>
                <a:lnTo>
                  <a:pt x="429797" y="935317"/>
                </a:lnTo>
                <a:lnTo>
                  <a:pt x="485739" y="951678"/>
                </a:lnTo>
                <a:lnTo>
                  <a:pt x="543958" y="965350"/>
                </a:lnTo>
                <a:lnTo>
                  <a:pt x="604250" y="976205"/>
                </a:lnTo>
                <a:lnTo>
                  <a:pt x="666412" y="984117"/>
                </a:lnTo>
                <a:lnTo>
                  <a:pt x="730239" y="988958"/>
                </a:lnTo>
                <a:lnTo>
                  <a:pt x="795527" y="990600"/>
                </a:lnTo>
                <a:lnTo>
                  <a:pt x="860713" y="988958"/>
                </a:lnTo>
                <a:lnTo>
                  <a:pt x="924458" y="984117"/>
                </a:lnTo>
                <a:lnTo>
                  <a:pt x="986557" y="976205"/>
                </a:lnTo>
                <a:lnTo>
                  <a:pt x="1046805" y="965350"/>
                </a:lnTo>
                <a:lnTo>
                  <a:pt x="1104995" y="951678"/>
                </a:lnTo>
                <a:lnTo>
                  <a:pt x="1160922" y="935317"/>
                </a:lnTo>
                <a:lnTo>
                  <a:pt x="1214380" y="916395"/>
                </a:lnTo>
                <a:lnTo>
                  <a:pt x="1265163" y="895039"/>
                </a:lnTo>
                <a:lnTo>
                  <a:pt x="1313066" y="871376"/>
                </a:lnTo>
                <a:lnTo>
                  <a:pt x="1357883" y="845534"/>
                </a:lnTo>
                <a:lnTo>
                  <a:pt x="1399409" y="817640"/>
                </a:lnTo>
                <a:lnTo>
                  <a:pt x="1437436" y="787822"/>
                </a:lnTo>
                <a:lnTo>
                  <a:pt x="1471761" y="756207"/>
                </a:lnTo>
                <a:lnTo>
                  <a:pt x="1502176" y="722923"/>
                </a:lnTo>
                <a:lnTo>
                  <a:pt x="1528476" y="688097"/>
                </a:lnTo>
                <a:lnTo>
                  <a:pt x="1550456" y="651857"/>
                </a:lnTo>
                <a:lnTo>
                  <a:pt x="1567910" y="614330"/>
                </a:lnTo>
                <a:lnTo>
                  <a:pt x="1580631" y="575642"/>
                </a:lnTo>
                <a:lnTo>
                  <a:pt x="1588415" y="535923"/>
                </a:lnTo>
                <a:lnTo>
                  <a:pt x="1591055" y="495299"/>
                </a:lnTo>
                <a:close/>
              </a:path>
            </a:pathLst>
          </a:custGeom>
          <a:solidFill>
            <a:srgbClr val="FFFF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3" name="object 13"/>
          <p:cNvSpPr/>
          <p:nvPr/>
        </p:nvSpPr>
        <p:spPr>
          <a:xfrm>
            <a:off x="7462913" y="2244089"/>
            <a:ext cx="1591310" cy="990600"/>
          </a:xfrm>
          <a:custGeom>
            <a:avLst/>
            <a:gdLst/>
            <a:ahLst/>
            <a:cxnLst/>
            <a:rect l="l" t="t" r="r" b="b"/>
            <a:pathLst>
              <a:path w="1591309" h="990600">
                <a:moveTo>
                  <a:pt x="795527" y="0"/>
                </a:moveTo>
                <a:lnTo>
                  <a:pt x="730239" y="1641"/>
                </a:lnTo>
                <a:lnTo>
                  <a:pt x="666412" y="6482"/>
                </a:lnTo>
                <a:lnTo>
                  <a:pt x="604250" y="14394"/>
                </a:lnTo>
                <a:lnTo>
                  <a:pt x="543958" y="25249"/>
                </a:lnTo>
                <a:lnTo>
                  <a:pt x="485739" y="38921"/>
                </a:lnTo>
                <a:lnTo>
                  <a:pt x="429797" y="55282"/>
                </a:lnTo>
                <a:lnTo>
                  <a:pt x="376337" y="74204"/>
                </a:lnTo>
                <a:lnTo>
                  <a:pt x="325562" y="95560"/>
                </a:lnTo>
                <a:lnTo>
                  <a:pt x="277677" y="119223"/>
                </a:lnTo>
                <a:lnTo>
                  <a:pt x="232886" y="145065"/>
                </a:lnTo>
                <a:lnTo>
                  <a:pt x="191392" y="172959"/>
                </a:lnTo>
                <a:lnTo>
                  <a:pt x="153399" y="202777"/>
                </a:lnTo>
                <a:lnTo>
                  <a:pt x="119112" y="234392"/>
                </a:lnTo>
                <a:lnTo>
                  <a:pt x="88735" y="267676"/>
                </a:lnTo>
                <a:lnTo>
                  <a:pt x="62472" y="302502"/>
                </a:lnTo>
                <a:lnTo>
                  <a:pt x="40526" y="338742"/>
                </a:lnTo>
                <a:lnTo>
                  <a:pt x="23102" y="376269"/>
                </a:lnTo>
                <a:lnTo>
                  <a:pt x="10403" y="414957"/>
                </a:lnTo>
                <a:lnTo>
                  <a:pt x="2634" y="454676"/>
                </a:lnTo>
                <a:lnTo>
                  <a:pt x="0" y="495300"/>
                </a:lnTo>
                <a:lnTo>
                  <a:pt x="2634" y="535923"/>
                </a:lnTo>
                <a:lnTo>
                  <a:pt x="10403" y="575642"/>
                </a:lnTo>
                <a:lnTo>
                  <a:pt x="23102" y="614330"/>
                </a:lnTo>
                <a:lnTo>
                  <a:pt x="40526" y="651857"/>
                </a:lnTo>
                <a:lnTo>
                  <a:pt x="62472" y="688097"/>
                </a:lnTo>
                <a:lnTo>
                  <a:pt x="88735" y="722923"/>
                </a:lnTo>
                <a:lnTo>
                  <a:pt x="119112" y="756207"/>
                </a:lnTo>
                <a:lnTo>
                  <a:pt x="153399" y="787822"/>
                </a:lnTo>
                <a:lnTo>
                  <a:pt x="191392" y="817640"/>
                </a:lnTo>
                <a:lnTo>
                  <a:pt x="232886" y="845534"/>
                </a:lnTo>
                <a:lnTo>
                  <a:pt x="277677" y="871376"/>
                </a:lnTo>
                <a:lnTo>
                  <a:pt x="325562" y="895039"/>
                </a:lnTo>
                <a:lnTo>
                  <a:pt x="376337" y="916395"/>
                </a:lnTo>
                <a:lnTo>
                  <a:pt x="429797" y="935317"/>
                </a:lnTo>
                <a:lnTo>
                  <a:pt x="485739" y="951678"/>
                </a:lnTo>
                <a:lnTo>
                  <a:pt x="543958" y="965350"/>
                </a:lnTo>
                <a:lnTo>
                  <a:pt x="604250" y="976205"/>
                </a:lnTo>
                <a:lnTo>
                  <a:pt x="666412" y="984117"/>
                </a:lnTo>
                <a:lnTo>
                  <a:pt x="730239" y="988958"/>
                </a:lnTo>
                <a:lnTo>
                  <a:pt x="795527" y="990600"/>
                </a:lnTo>
                <a:lnTo>
                  <a:pt x="860713" y="988958"/>
                </a:lnTo>
                <a:lnTo>
                  <a:pt x="924458" y="984117"/>
                </a:lnTo>
                <a:lnTo>
                  <a:pt x="986557" y="976205"/>
                </a:lnTo>
                <a:lnTo>
                  <a:pt x="1046805" y="965350"/>
                </a:lnTo>
                <a:lnTo>
                  <a:pt x="1104995" y="951678"/>
                </a:lnTo>
                <a:lnTo>
                  <a:pt x="1160922" y="935317"/>
                </a:lnTo>
                <a:lnTo>
                  <a:pt x="1214380" y="916395"/>
                </a:lnTo>
                <a:lnTo>
                  <a:pt x="1265163" y="895039"/>
                </a:lnTo>
                <a:lnTo>
                  <a:pt x="1313066" y="871376"/>
                </a:lnTo>
                <a:lnTo>
                  <a:pt x="1357883" y="845534"/>
                </a:lnTo>
                <a:lnTo>
                  <a:pt x="1399409" y="817640"/>
                </a:lnTo>
                <a:lnTo>
                  <a:pt x="1437436" y="787822"/>
                </a:lnTo>
                <a:lnTo>
                  <a:pt x="1471761" y="756207"/>
                </a:lnTo>
                <a:lnTo>
                  <a:pt x="1502176" y="722923"/>
                </a:lnTo>
                <a:lnTo>
                  <a:pt x="1528476" y="688097"/>
                </a:lnTo>
                <a:lnTo>
                  <a:pt x="1550456" y="651857"/>
                </a:lnTo>
                <a:lnTo>
                  <a:pt x="1567910" y="614330"/>
                </a:lnTo>
                <a:lnTo>
                  <a:pt x="1580631" y="575642"/>
                </a:lnTo>
                <a:lnTo>
                  <a:pt x="1588415" y="535923"/>
                </a:lnTo>
                <a:lnTo>
                  <a:pt x="1591055" y="495299"/>
                </a:lnTo>
                <a:lnTo>
                  <a:pt x="1588415" y="454676"/>
                </a:lnTo>
                <a:lnTo>
                  <a:pt x="1580631" y="414957"/>
                </a:lnTo>
                <a:lnTo>
                  <a:pt x="1567910" y="376269"/>
                </a:lnTo>
                <a:lnTo>
                  <a:pt x="1550456" y="338742"/>
                </a:lnTo>
                <a:lnTo>
                  <a:pt x="1528476" y="302502"/>
                </a:lnTo>
                <a:lnTo>
                  <a:pt x="1502176" y="267676"/>
                </a:lnTo>
                <a:lnTo>
                  <a:pt x="1471761" y="234392"/>
                </a:lnTo>
                <a:lnTo>
                  <a:pt x="1437436" y="202777"/>
                </a:lnTo>
                <a:lnTo>
                  <a:pt x="1399409" y="172959"/>
                </a:lnTo>
                <a:lnTo>
                  <a:pt x="1357883" y="145065"/>
                </a:lnTo>
                <a:lnTo>
                  <a:pt x="1313066" y="119223"/>
                </a:lnTo>
                <a:lnTo>
                  <a:pt x="1265163" y="95560"/>
                </a:lnTo>
                <a:lnTo>
                  <a:pt x="1214380" y="74204"/>
                </a:lnTo>
                <a:lnTo>
                  <a:pt x="1160922" y="55282"/>
                </a:lnTo>
                <a:lnTo>
                  <a:pt x="1104995" y="38921"/>
                </a:lnTo>
                <a:lnTo>
                  <a:pt x="1046805" y="25249"/>
                </a:lnTo>
                <a:lnTo>
                  <a:pt x="986557" y="14394"/>
                </a:lnTo>
                <a:lnTo>
                  <a:pt x="924458" y="6482"/>
                </a:lnTo>
                <a:lnTo>
                  <a:pt x="860713" y="1641"/>
                </a:lnTo>
                <a:lnTo>
                  <a:pt x="795527"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4" name="object 14"/>
          <p:cNvSpPr/>
          <p:nvPr/>
        </p:nvSpPr>
        <p:spPr>
          <a:xfrm>
            <a:off x="7348601" y="3192017"/>
            <a:ext cx="1908175" cy="1184275"/>
          </a:xfrm>
          <a:custGeom>
            <a:avLst/>
            <a:gdLst/>
            <a:ahLst/>
            <a:cxnLst/>
            <a:rect l="l" t="t" r="r" b="b"/>
            <a:pathLst>
              <a:path w="1908175" h="1184275">
                <a:moveTo>
                  <a:pt x="1908048" y="592074"/>
                </a:moveTo>
                <a:lnTo>
                  <a:pt x="1904888" y="543527"/>
                </a:lnTo>
                <a:lnTo>
                  <a:pt x="1895572" y="496059"/>
                </a:lnTo>
                <a:lnTo>
                  <a:pt x="1880345" y="449822"/>
                </a:lnTo>
                <a:lnTo>
                  <a:pt x="1859450" y="404969"/>
                </a:lnTo>
                <a:lnTo>
                  <a:pt x="1833133" y="361652"/>
                </a:lnTo>
                <a:lnTo>
                  <a:pt x="1801639" y="320023"/>
                </a:lnTo>
                <a:lnTo>
                  <a:pt x="1765211" y="280237"/>
                </a:lnTo>
                <a:lnTo>
                  <a:pt x="1724095" y="242444"/>
                </a:lnTo>
                <a:lnTo>
                  <a:pt x="1678534" y="206797"/>
                </a:lnTo>
                <a:lnTo>
                  <a:pt x="1628775" y="173450"/>
                </a:lnTo>
                <a:lnTo>
                  <a:pt x="1575060" y="142554"/>
                </a:lnTo>
                <a:lnTo>
                  <a:pt x="1517635" y="114263"/>
                </a:lnTo>
                <a:lnTo>
                  <a:pt x="1456745" y="88729"/>
                </a:lnTo>
                <a:lnTo>
                  <a:pt x="1392634" y="66104"/>
                </a:lnTo>
                <a:lnTo>
                  <a:pt x="1325546" y="46541"/>
                </a:lnTo>
                <a:lnTo>
                  <a:pt x="1255727" y="30193"/>
                </a:lnTo>
                <a:lnTo>
                  <a:pt x="1183420" y="17212"/>
                </a:lnTo>
                <a:lnTo>
                  <a:pt x="1108871" y="7751"/>
                </a:lnTo>
                <a:lnTo>
                  <a:pt x="1032324" y="1963"/>
                </a:lnTo>
                <a:lnTo>
                  <a:pt x="954024" y="0"/>
                </a:lnTo>
                <a:lnTo>
                  <a:pt x="875826" y="1963"/>
                </a:lnTo>
                <a:lnTo>
                  <a:pt x="799361" y="7751"/>
                </a:lnTo>
                <a:lnTo>
                  <a:pt x="724875" y="17212"/>
                </a:lnTo>
                <a:lnTo>
                  <a:pt x="652613" y="30193"/>
                </a:lnTo>
                <a:lnTo>
                  <a:pt x="582822" y="46541"/>
                </a:lnTo>
                <a:lnTo>
                  <a:pt x="515749" y="66104"/>
                </a:lnTo>
                <a:lnTo>
                  <a:pt x="451640" y="88729"/>
                </a:lnTo>
                <a:lnTo>
                  <a:pt x="390741" y="114263"/>
                </a:lnTo>
                <a:lnTo>
                  <a:pt x="333298" y="142554"/>
                </a:lnTo>
                <a:lnTo>
                  <a:pt x="279558" y="173450"/>
                </a:lnTo>
                <a:lnTo>
                  <a:pt x="229767" y="206797"/>
                </a:lnTo>
                <a:lnTo>
                  <a:pt x="184172" y="242444"/>
                </a:lnTo>
                <a:lnTo>
                  <a:pt x="143018" y="280237"/>
                </a:lnTo>
                <a:lnTo>
                  <a:pt x="106552" y="320023"/>
                </a:lnTo>
                <a:lnTo>
                  <a:pt x="75021" y="361652"/>
                </a:lnTo>
                <a:lnTo>
                  <a:pt x="48670" y="404969"/>
                </a:lnTo>
                <a:lnTo>
                  <a:pt x="27746" y="449822"/>
                </a:lnTo>
                <a:lnTo>
                  <a:pt x="12496" y="496059"/>
                </a:lnTo>
                <a:lnTo>
                  <a:pt x="3165" y="543527"/>
                </a:lnTo>
                <a:lnTo>
                  <a:pt x="0" y="592074"/>
                </a:lnTo>
                <a:lnTo>
                  <a:pt x="3165" y="640620"/>
                </a:lnTo>
                <a:lnTo>
                  <a:pt x="12496" y="688088"/>
                </a:lnTo>
                <a:lnTo>
                  <a:pt x="27746" y="734325"/>
                </a:lnTo>
                <a:lnTo>
                  <a:pt x="48670" y="779178"/>
                </a:lnTo>
                <a:lnTo>
                  <a:pt x="75021" y="822495"/>
                </a:lnTo>
                <a:lnTo>
                  <a:pt x="106552" y="864124"/>
                </a:lnTo>
                <a:lnTo>
                  <a:pt x="143018" y="903910"/>
                </a:lnTo>
                <a:lnTo>
                  <a:pt x="169164" y="927921"/>
                </a:lnTo>
                <a:lnTo>
                  <a:pt x="169164" y="592074"/>
                </a:lnTo>
                <a:lnTo>
                  <a:pt x="171764" y="552129"/>
                </a:lnTo>
                <a:lnTo>
                  <a:pt x="179433" y="513076"/>
                </a:lnTo>
                <a:lnTo>
                  <a:pt x="191967" y="475039"/>
                </a:lnTo>
                <a:lnTo>
                  <a:pt x="209165" y="438143"/>
                </a:lnTo>
                <a:lnTo>
                  <a:pt x="230826" y="402514"/>
                </a:lnTo>
                <a:lnTo>
                  <a:pt x="256747" y="368276"/>
                </a:lnTo>
                <a:lnTo>
                  <a:pt x="286727" y="335555"/>
                </a:lnTo>
                <a:lnTo>
                  <a:pt x="320564" y="304476"/>
                </a:lnTo>
                <a:lnTo>
                  <a:pt x="358056" y="275164"/>
                </a:lnTo>
                <a:lnTo>
                  <a:pt x="399002" y="247745"/>
                </a:lnTo>
                <a:lnTo>
                  <a:pt x="443199" y="222342"/>
                </a:lnTo>
                <a:lnTo>
                  <a:pt x="490447" y="199083"/>
                </a:lnTo>
                <a:lnTo>
                  <a:pt x="540543" y="178091"/>
                </a:lnTo>
                <a:lnTo>
                  <a:pt x="593286" y="159491"/>
                </a:lnTo>
                <a:lnTo>
                  <a:pt x="648473" y="143410"/>
                </a:lnTo>
                <a:lnTo>
                  <a:pt x="705904" y="129972"/>
                </a:lnTo>
                <a:lnTo>
                  <a:pt x="765376" y="119303"/>
                </a:lnTo>
                <a:lnTo>
                  <a:pt x="826688" y="111527"/>
                </a:lnTo>
                <a:lnTo>
                  <a:pt x="889638" y="106769"/>
                </a:lnTo>
                <a:lnTo>
                  <a:pt x="954024" y="105155"/>
                </a:lnTo>
                <a:lnTo>
                  <a:pt x="1018409" y="106769"/>
                </a:lnTo>
                <a:lnTo>
                  <a:pt x="1081359" y="111527"/>
                </a:lnTo>
                <a:lnTo>
                  <a:pt x="1142671" y="119303"/>
                </a:lnTo>
                <a:lnTo>
                  <a:pt x="1202143" y="129972"/>
                </a:lnTo>
                <a:lnTo>
                  <a:pt x="1259574" y="143410"/>
                </a:lnTo>
                <a:lnTo>
                  <a:pt x="1314761" y="159491"/>
                </a:lnTo>
                <a:lnTo>
                  <a:pt x="1367504" y="178091"/>
                </a:lnTo>
                <a:lnTo>
                  <a:pt x="1417600" y="199083"/>
                </a:lnTo>
                <a:lnTo>
                  <a:pt x="1464848" y="222342"/>
                </a:lnTo>
                <a:lnTo>
                  <a:pt x="1509045" y="247745"/>
                </a:lnTo>
                <a:lnTo>
                  <a:pt x="1549991" y="275164"/>
                </a:lnTo>
                <a:lnTo>
                  <a:pt x="1587483" y="304476"/>
                </a:lnTo>
                <a:lnTo>
                  <a:pt x="1621320" y="335555"/>
                </a:lnTo>
                <a:lnTo>
                  <a:pt x="1651300" y="368276"/>
                </a:lnTo>
                <a:lnTo>
                  <a:pt x="1677221" y="402514"/>
                </a:lnTo>
                <a:lnTo>
                  <a:pt x="1698882" y="438143"/>
                </a:lnTo>
                <a:lnTo>
                  <a:pt x="1716080" y="475039"/>
                </a:lnTo>
                <a:lnTo>
                  <a:pt x="1728614" y="513076"/>
                </a:lnTo>
                <a:lnTo>
                  <a:pt x="1736283" y="552129"/>
                </a:lnTo>
                <a:lnTo>
                  <a:pt x="1738883" y="592074"/>
                </a:lnTo>
                <a:lnTo>
                  <a:pt x="1738883" y="928110"/>
                </a:lnTo>
                <a:lnTo>
                  <a:pt x="1765211" y="903910"/>
                </a:lnTo>
                <a:lnTo>
                  <a:pt x="1801639" y="864124"/>
                </a:lnTo>
                <a:lnTo>
                  <a:pt x="1833133" y="822495"/>
                </a:lnTo>
                <a:lnTo>
                  <a:pt x="1859450" y="779178"/>
                </a:lnTo>
                <a:lnTo>
                  <a:pt x="1880345" y="734325"/>
                </a:lnTo>
                <a:lnTo>
                  <a:pt x="1895572" y="688088"/>
                </a:lnTo>
                <a:lnTo>
                  <a:pt x="1904888" y="640620"/>
                </a:lnTo>
                <a:lnTo>
                  <a:pt x="1908048" y="592074"/>
                </a:lnTo>
                <a:close/>
              </a:path>
              <a:path w="1908175" h="1184275">
                <a:moveTo>
                  <a:pt x="1738883" y="928110"/>
                </a:moveTo>
                <a:lnTo>
                  <a:pt x="1738883" y="592074"/>
                </a:lnTo>
                <a:lnTo>
                  <a:pt x="1736283" y="632023"/>
                </a:lnTo>
                <a:lnTo>
                  <a:pt x="1728614" y="671092"/>
                </a:lnTo>
                <a:lnTo>
                  <a:pt x="1716080" y="709154"/>
                </a:lnTo>
                <a:lnTo>
                  <a:pt x="1698882" y="746083"/>
                </a:lnTo>
                <a:lnTo>
                  <a:pt x="1677221" y="781752"/>
                </a:lnTo>
                <a:lnTo>
                  <a:pt x="1651300" y="816035"/>
                </a:lnTo>
                <a:lnTo>
                  <a:pt x="1621320" y="848806"/>
                </a:lnTo>
                <a:lnTo>
                  <a:pt x="1587483" y="879939"/>
                </a:lnTo>
                <a:lnTo>
                  <a:pt x="1549991" y="909307"/>
                </a:lnTo>
                <a:lnTo>
                  <a:pt x="1509045" y="936783"/>
                </a:lnTo>
                <a:lnTo>
                  <a:pt x="1464848" y="962243"/>
                </a:lnTo>
                <a:lnTo>
                  <a:pt x="1417600" y="985558"/>
                </a:lnTo>
                <a:lnTo>
                  <a:pt x="1367504" y="1006604"/>
                </a:lnTo>
                <a:lnTo>
                  <a:pt x="1314761" y="1025253"/>
                </a:lnTo>
                <a:lnTo>
                  <a:pt x="1259574" y="1041380"/>
                </a:lnTo>
                <a:lnTo>
                  <a:pt x="1202143" y="1054857"/>
                </a:lnTo>
                <a:lnTo>
                  <a:pt x="1142671" y="1065560"/>
                </a:lnTo>
                <a:lnTo>
                  <a:pt x="1081359" y="1073361"/>
                </a:lnTo>
                <a:lnTo>
                  <a:pt x="1018409" y="1078134"/>
                </a:lnTo>
                <a:lnTo>
                  <a:pt x="954024" y="1079754"/>
                </a:lnTo>
                <a:lnTo>
                  <a:pt x="889638" y="1078134"/>
                </a:lnTo>
                <a:lnTo>
                  <a:pt x="826688" y="1073361"/>
                </a:lnTo>
                <a:lnTo>
                  <a:pt x="765376" y="1065560"/>
                </a:lnTo>
                <a:lnTo>
                  <a:pt x="705904" y="1054857"/>
                </a:lnTo>
                <a:lnTo>
                  <a:pt x="648473" y="1041380"/>
                </a:lnTo>
                <a:lnTo>
                  <a:pt x="593286" y="1025253"/>
                </a:lnTo>
                <a:lnTo>
                  <a:pt x="540543" y="1006604"/>
                </a:lnTo>
                <a:lnTo>
                  <a:pt x="490447" y="985558"/>
                </a:lnTo>
                <a:lnTo>
                  <a:pt x="443199" y="962243"/>
                </a:lnTo>
                <a:lnTo>
                  <a:pt x="399002" y="936783"/>
                </a:lnTo>
                <a:lnTo>
                  <a:pt x="358056" y="909307"/>
                </a:lnTo>
                <a:lnTo>
                  <a:pt x="320564" y="879939"/>
                </a:lnTo>
                <a:lnTo>
                  <a:pt x="286727" y="848806"/>
                </a:lnTo>
                <a:lnTo>
                  <a:pt x="256747" y="816035"/>
                </a:lnTo>
                <a:lnTo>
                  <a:pt x="230826" y="781752"/>
                </a:lnTo>
                <a:lnTo>
                  <a:pt x="209165" y="746083"/>
                </a:lnTo>
                <a:lnTo>
                  <a:pt x="191967" y="709154"/>
                </a:lnTo>
                <a:lnTo>
                  <a:pt x="179433" y="671092"/>
                </a:lnTo>
                <a:lnTo>
                  <a:pt x="171764" y="632023"/>
                </a:lnTo>
                <a:lnTo>
                  <a:pt x="169164" y="592074"/>
                </a:lnTo>
                <a:lnTo>
                  <a:pt x="169164" y="927921"/>
                </a:lnTo>
                <a:lnTo>
                  <a:pt x="229767" y="977350"/>
                </a:lnTo>
                <a:lnTo>
                  <a:pt x="279558" y="1010697"/>
                </a:lnTo>
                <a:lnTo>
                  <a:pt x="333298" y="1041593"/>
                </a:lnTo>
                <a:lnTo>
                  <a:pt x="390741" y="1069884"/>
                </a:lnTo>
                <a:lnTo>
                  <a:pt x="451640" y="1095418"/>
                </a:lnTo>
                <a:lnTo>
                  <a:pt x="515749" y="1118043"/>
                </a:lnTo>
                <a:lnTo>
                  <a:pt x="582822" y="1137606"/>
                </a:lnTo>
                <a:lnTo>
                  <a:pt x="652613" y="1153954"/>
                </a:lnTo>
                <a:lnTo>
                  <a:pt x="724875" y="1166935"/>
                </a:lnTo>
                <a:lnTo>
                  <a:pt x="799361" y="1176396"/>
                </a:lnTo>
                <a:lnTo>
                  <a:pt x="875826" y="1182184"/>
                </a:lnTo>
                <a:lnTo>
                  <a:pt x="954024" y="1184148"/>
                </a:lnTo>
                <a:lnTo>
                  <a:pt x="1032324" y="1182184"/>
                </a:lnTo>
                <a:lnTo>
                  <a:pt x="1108871" y="1176396"/>
                </a:lnTo>
                <a:lnTo>
                  <a:pt x="1183420" y="1166935"/>
                </a:lnTo>
                <a:lnTo>
                  <a:pt x="1255727" y="1153954"/>
                </a:lnTo>
                <a:lnTo>
                  <a:pt x="1325546" y="1137606"/>
                </a:lnTo>
                <a:lnTo>
                  <a:pt x="1392634" y="1118043"/>
                </a:lnTo>
                <a:lnTo>
                  <a:pt x="1456745" y="1095418"/>
                </a:lnTo>
                <a:lnTo>
                  <a:pt x="1517635" y="1069884"/>
                </a:lnTo>
                <a:lnTo>
                  <a:pt x="1575060" y="1041593"/>
                </a:lnTo>
                <a:lnTo>
                  <a:pt x="1628775" y="1010697"/>
                </a:lnTo>
                <a:lnTo>
                  <a:pt x="1678534" y="977350"/>
                </a:lnTo>
                <a:lnTo>
                  <a:pt x="1724095" y="941703"/>
                </a:lnTo>
                <a:lnTo>
                  <a:pt x="1738883" y="928110"/>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5" name="object 15"/>
          <p:cNvSpPr/>
          <p:nvPr/>
        </p:nvSpPr>
        <p:spPr>
          <a:xfrm>
            <a:off x="7507096" y="3288791"/>
            <a:ext cx="1591310" cy="990600"/>
          </a:xfrm>
          <a:custGeom>
            <a:avLst/>
            <a:gdLst/>
            <a:ahLst/>
            <a:cxnLst/>
            <a:rect l="l" t="t" r="r" b="b"/>
            <a:pathLst>
              <a:path w="1591309" h="990600">
                <a:moveTo>
                  <a:pt x="1591055" y="495299"/>
                </a:moveTo>
                <a:lnTo>
                  <a:pt x="1588421" y="454676"/>
                </a:lnTo>
                <a:lnTo>
                  <a:pt x="1580652" y="414957"/>
                </a:lnTo>
                <a:lnTo>
                  <a:pt x="1567953" y="376269"/>
                </a:lnTo>
                <a:lnTo>
                  <a:pt x="1550529" y="338742"/>
                </a:lnTo>
                <a:lnTo>
                  <a:pt x="1528583" y="302502"/>
                </a:lnTo>
                <a:lnTo>
                  <a:pt x="1502320" y="267676"/>
                </a:lnTo>
                <a:lnTo>
                  <a:pt x="1471943" y="234392"/>
                </a:lnTo>
                <a:lnTo>
                  <a:pt x="1437656" y="202777"/>
                </a:lnTo>
                <a:lnTo>
                  <a:pt x="1399663" y="172959"/>
                </a:lnTo>
                <a:lnTo>
                  <a:pt x="1358169" y="145065"/>
                </a:lnTo>
                <a:lnTo>
                  <a:pt x="1313378" y="119223"/>
                </a:lnTo>
                <a:lnTo>
                  <a:pt x="1265493" y="95560"/>
                </a:lnTo>
                <a:lnTo>
                  <a:pt x="1214718" y="74204"/>
                </a:lnTo>
                <a:lnTo>
                  <a:pt x="1161258" y="55282"/>
                </a:lnTo>
                <a:lnTo>
                  <a:pt x="1105316" y="38921"/>
                </a:lnTo>
                <a:lnTo>
                  <a:pt x="1047097" y="25249"/>
                </a:lnTo>
                <a:lnTo>
                  <a:pt x="986805" y="14394"/>
                </a:lnTo>
                <a:lnTo>
                  <a:pt x="924643" y="6482"/>
                </a:lnTo>
                <a:lnTo>
                  <a:pt x="860816" y="1641"/>
                </a:lnTo>
                <a:lnTo>
                  <a:pt x="795527" y="0"/>
                </a:lnTo>
                <a:lnTo>
                  <a:pt x="730342" y="1641"/>
                </a:lnTo>
                <a:lnTo>
                  <a:pt x="666597" y="6482"/>
                </a:lnTo>
                <a:lnTo>
                  <a:pt x="604498" y="14394"/>
                </a:lnTo>
                <a:lnTo>
                  <a:pt x="544250" y="25249"/>
                </a:lnTo>
                <a:lnTo>
                  <a:pt x="486060" y="38921"/>
                </a:lnTo>
                <a:lnTo>
                  <a:pt x="430133" y="55282"/>
                </a:lnTo>
                <a:lnTo>
                  <a:pt x="376675" y="74204"/>
                </a:lnTo>
                <a:lnTo>
                  <a:pt x="325892" y="95560"/>
                </a:lnTo>
                <a:lnTo>
                  <a:pt x="277989" y="119223"/>
                </a:lnTo>
                <a:lnTo>
                  <a:pt x="233171" y="145065"/>
                </a:lnTo>
                <a:lnTo>
                  <a:pt x="191646" y="172959"/>
                </a:lnTo>
                <a:lnTo>
                  <a:pt x="153619" y="202777"/>
                </a:lnTo>
                <a:lnTo>
                  <a:pt x="119294" y="234392"/>
                </a:lnTo>
                <a:lnTo>
                  <a:pt x="88879" y="267676"/>
                </a:lnTo>
                <a:lnTo>
                  <a:pt x="62579" y="302502"/>
                </a:lnTo>
                <a:lnTo>
                  <a:pt x="40599" y="338742"/>
                </a:lnTo>
                <a:lnTo>
                  <a:pt x="23145" y="376269"/>
                </a:lnTo>
                <a:lnTo>
                  <a:pt x="10424" y="414957"/>
                </a:lnTo>
                <a:lnTo>
                  <a:pt x="2640" y="454676"/>
                </a:lnTo>
                <a:lnTo>
                  <a:pt x="0" y="495300"/>
                </a:lnTo>
                <a:lnTo>
                  <a:pt x="2640" y="535923"/>
                </a:lnTo>
                <a:lnTo>
                  <a:pt x="10424" y="575642"/>
                </a:lnTo>
                <a:lnTo>
                  <a:pt x="23145" y="614330"/>
                </a:lnTo>
                <a:lnTo>
                  <a:pt x="40599" y="651857"/>
                </a:lnTo>
                <a:lnTo>
                  <a:pt x="62579" y="688097"/>
                </a:lnTo>
                <a:lnTo>
                  <a:pt x="88879" y="722923"/>
                </a:lnTo>
                <a:lnTo>
                  <a:pt x="119294" y="756207"/>
                </a:lnTo>
                <a:lnTo>
                  <a:pt x="153619" y="787822"/>
                </a:lnTo>
                <a:lnTo>
                  <a:pt x="191646" y="817640"/>
                </a:lnTo>
                <a:lnTo>
                  <a:pt x="233171" y="845534"/>
                </a:lnTo>
                <a:lnTo>
                  <a:pt x="277989" y="871376"/>
                </a:lnTo>
                <a:lnTo>
                  <a:pt x="325892" y="895039"/>
                </a:lnTo>
                <a:lnTo>
                  <a:pt x="376675" y="916395"/>
                </a:lnTo>
                <a:lnTo>
                  <a:pt x="430133" y="935317"/>
                </a:lnTo>
                <a:lnTo>
                  <a:pt x="486060" y="951678"/>
                </a:lnTo>
                <a:lnTo>
                  <a:pt x="544250" y="965350"/>
                </a:lnTo>
                <a:lnTo>
                  <a:pt x="604498" y="976205"/>
                </a:lnTo>
                <a:lnTo>
                  <a:pt x="666597" y="984117"/>
                </a:lnTo>
                <a:lnTo>
                  <a:pt x="730342" y="988958"/>
                </a:lnTo>
                <a:lnTo>
                  <a:pt x="795527" y="990600"/>
                </a:lnTo>
                <a:lnTo>
                  <a:pt x="860816" y="988958"/>
                </a:lnTo>
                <a:lnTo>
                  <a:pt x="924643" y="984117"/>
                </a:lnTo>
                <a:lnTo>
                  <a:pt x="986805" y="976205"/>
                </a:lnTo>
                <a:lnTo>
                  <a:pt x="1047097" y="965350"/>
                </a:lnTo>
                <a:lnTo>
                  <a:pt x="1105316" y="951678"/>
                </a:lnTo>
                <a:lnTo>
                  <a:pt x="1161258" y="935317"/>
                </a:lnTo>
                <a:lnTo>
                  <a:pt x="1214718" y="916395"/>
                </a:lnTo>
                <a:lnTo>
                  <a:pt x="1265493" y="895039"/>
                </a:lnTo>
                <a:lnTo>
                  <a:pt x="1313378" y="871376"/>
                </a:lnTo>
                <a:lnTo>
                  <a:pt x="1358169" y="845534"/>
                </a:lnTo>
                <a:lnTo>
                  <a:pt x="1399663" y="817640"/>
                </a:lnTo>
                <a:lnTo>
                  <a:pt x="1437656" y="787822"/>
                </a:lnTo>
                <a:lnTo>
                  <a:pt x="1471943" y="756207"/>
                </a:lnTo>
                <a:lnTo>
                  <a:pt x="1502320" y="722923"/>
                </a:lnTo>
                <a:lnTo>
                  <a:pt x="1528583" y="688097"/>
                </a:lnTo>
                <a:lnTo>
                  <a:pt x="1550529" y="651857"/>
                </a:lnTo>
                <a:lnTo>
                  <a:pt x="1567953" y="614330"/>
                </a:lnTo>
                <a:lnTo>
                  <a:pt x="1580652" y="575642"/>
                </a:lnTo>
                <a:lnTo>
                  <a:pt x="1588421" y="535923"/>
                </a:lnTo>
                <a:lnTo>
                  <a:pt x="1591055" y="495299"/>
                </a:lnTo>
                <a:close/>
              </a:path>
            </a:pathLst>
          </a:custGeom>
          <a:solidFill>
            <a:srgbClr val="FFFF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6" name="object 16"/>
          <p:cNvSpPr/>
          <p:nvPr/>
        </p:nvSpPr>
        <p:spPr>
          <a:xfrm>
            <a:off x="7507096" y="3288791"/>
            <a:ext cx="1591310" cy="990600"/>
          </a:xfrm>
          <a:custGeom>
            <a:avLst/>
            <a:gdLst/>
            <a:ahLst/>
            <a:cxnLst/>
            <a:rect l="l" t="t" r="r" b="b"/>
            <a:pathLst>
              <a:path w="1591309" h="990600">
                <a:moveTo>
                  <a:pt x="795527" y="0"/>
                </a:moveTo>
                <a:lnTo>
                  <a:pt x="730342" y="1641"/>
                </a:lnTo>
                <a:lnTo>
                  <a:pt x="666597" y="6482"/>
                </a:lnTo>
                <a:lnTo>
                  <a:pt x="604498" y="14394"/>
                </a:lnTo>
                <a:lnTo>
                  <a:pt x="544250" y="25249"/>
                </a:lnTo>
                <a:lnTo>
                  <a:pt x="486060" y="38921"/>
                </a:lnTo>
                <a:lnTo>
                  <a:pt x="430133" y="55282"/>
                </a:lnTo>
                <a:lnTo>
                  <a:pt x="376675" y="74204"/>
                </a:lnTo>
                <a:lnTo>
                  <a:pt x="325892" y="95560"/>
                </a:lnTo>
                <a:lnTo>
                  <a:pt x="277989" y="119223"/>
                </a:lnTo>
                <a:lnTo>
                  <a:pt x="233171" y="145065"/>
                </a:lnTo>
                <a:lnTo>
                  <a:pt x="191646" y="172959"/>
                </a:lnTo>
                <a:lnTo>
                  <a:pt x="153619" y="202777"/>
                </a:lnTo>
                <a:lnTo>
                  <a:pt x="119294" y="234392"/>
                </a:lnTo>
                <a:lnTo>
                  <a:pt x="88879" y="267676"/>
                </a:lnTo>
                <a:lnTo>
                  <a:pt x="62579" y="302502"/>
                </a:lnTo>
                <a:lnTo>
                  <a:pt x="40599" y="338742"/>
                </a:lnTo>
                <a:lnTo>
                  <a:pt x="23145" y="376269"/>
                </a:lnTo>
                <a:lnTo>
                  <a:pt x="10424" y="414957"/>
                </a:lnTo>
                <a:lnTo>
                  <a:pt x="2640" y="454676"/>
                </a:lnTo>
                <a:lnTo>
                  <a:pt x="0" y="495300"/>
                </a:lnTo>
                <a:lnTo>
                  <a:pt x="2640" y="535923"/>
                </a:lnTo>
                <a:lnTo>
                  <a:pt x="10424" y="575642"/>
                </a:lnTo>
                <a:lnTo>
                  <a:pt x="23145" y="614330"/>
                </a:lnTo>
                <a:lnTo>
                  <a:pt x="40599" y="651857"/>
                </a:lnTo>
                <a:lnTo>
                  <a:pt x="62579" y="688097"/>
                </a:lnTo>
                <a:lnTo>
                  <a:pt x="88879" y="722923"/>
                </a:lnTo>
                <a:lnTo>
                  <a:pt x="119294" y="756207"/>
                </a:lnTo>
                <a:lnTo>
                  <a:pt x="153619" y="787822"/>
                </a:lnTo>
                <a:lnTo>
                  <a:pt x="191646" y="817640"/>
                </a:lnTo>
                <a:lnTo>
                  <a:pt x="233171" y="845534"/>
                </a:lnTo>
                <a:lnTo>
                  <a:pt x="277989" y="871376"/>
                </a:lnTo>
                <a:lnTo>
                  <a:pt x="325892" y="895039"/>
                </a:lnTo>
                <a:lnTo>
                  <a:pt x="376675" y="916395"/>
                </a:lnTo>
                <a:lnTo>
                  <a:pt x="430133" y="935317"/>
                </a:lnTo>
                <a:lnTo>
                  <a:pt x="486060" y="951678"/>
                </a:lnTo>
                <a:lnTo>
                  <a:pt x="544250" y="965350"/>
                </a:lnTo>
                <a:lnTo>
                  <a:pt x="604498" y="976205"/>
                </a:lnTo>
                <a:lnTo>
                  <a:pt x="666597" y="984117"/>
                </a:lnTo>
                <a:lnTo>
                  <a:pt x="730342" y="988958"/>
                </a:lnTo>
                <a:lnTo>
                  <a:pt x="795527" y="990600"/>
                </a:lnTo>
                <a:lnTo>
                  <a:pt x="860816" y="988958"/>
                </a:lnTo>
                <a:lnTo>
                  <a:pt x="924643" y="984117"/>
                </a:lnTo>
                <a:lnTo>
                  <a:pt x="986805" y="976205"/>
                </a:lnTo>
                <a:lnTo>
                  <a:pt x="1047097" y="965350"/>
                </a:lnTo>
                <a:lnTo>
                  <a:pt x="1105316" y="951678"/>
                </a:lnTo>
                <a:lnTo>
                  <a:pt x="1161258" y="935317"/>
                </a:lnTo>
                <a:lnTo>
                  <a:pt x="1214718" y="916395"/>
                </a:lnTo>
                <a:lnTo>
                  <a:pt x="1265493" y="895039"/>
                </a:lnTo>
                <a:lnTo>
                  <a:pt x="1313378" y="871376"/>
                </a:lnTo>
                <a:lnTo>
                  <a:pt x="1358169" y="845534"/>
                </a:lnTo>
                <a:lnTo>
                  <a:pt x="1399663" y="817640"/>
                </a:lnTo>
                <a:lnTo>
                  <a:pt x="1437656" y="787822"/>
                </a:lnTo>
                <a:lnTo>
                  <a:pt x="1471943" y="756207"/>
                </a:lnTo>
                <a:lnTo>
                  <a:pt x="1502320" y="722923"/>
                </a:lnTo>
                <a:lnTo>
                  <a:pt x="1528583" y="688097"/>
                </a:lnTo>
                <a:lnTo>
                  <a:pt x="1550529" y="651857"/>
                </a:lnTo>
                <a:lnTo>
                  <a:pt x="1567953" y="614330"/>
                </a:lnTo>
                <a:lnTo>
                  <a:pt x="1580652" y="575642"/>
                </a:lnTo>
                <a:lnTo>
                  <a:pt x="1588421" y="535923"/>
                </a:lnTo>
                <a:lnTo>
                  <a:pt x="1591055" y="495299"/>
                </a:lnTo>
                <a:lnTo>
                  <a:pt x="1588421" y="454676"/>
                </a:lnTo>
                <a:lnTo>
                  <a:pt x="1580652" y="414957"/>
                </a:lnTo>
                <a:lnTo>
                  <a:pt x="1567953" y="376269"/>
                </a:lnTo>
                <a:lnTo>
                  <a:pt x="1550529" y="338742"/>
                </a:lnTo>
                <a:lnTo>
                  <a:pt x="1528583" y="302502"/>
                </a:lnTo>
                <a:lnTo>
                  <a:pt x="1502320" y="267676"/>
                </a:lnTo>
                <a:lnTo>
                  <a:pt x="1471943" y="234392"/>
                </a:lnTo>
                <a:lnTo>
                  <a:pt x="1437656" y="202777"/>
                </a:lnTo>
                <a:lnTo>
                  <a:pt x="1399663" y="172959"/>
                </a:lnTo>
                <a:lnTo>
                  <a:pt x="1358169" y="145065"/>
                </a:lnTo>
                <a:lnTo>
                  <a:pt x="1313378" y="119223"/>
                </a:lnTo>
                <a:lnTo>
                  <a:pt x="1265493" y="95560"/>
                </a:lnTo>
                <a:lnTo>
                  <a:pt x="1214718" y="74204"/>
                </a:lnTo>
                <a:lnTo>
                  <a:pt x="1161258" y="55282"/>
                </a:lnTo>
                <a:lnTo>
                  <a:pt x="1105316" y="38921"/>
                </a:lnTo>
                <a:lnTo>
                  <a:pt x="1047097" y="25249"/>
                </a:lnTo>
                <a:lnTo>
                  <a:pt x="986805" y="14394"/>
                </a:lnTo>
                <a:lnTo>
                  <a:pt x="924643" y="6482"/>
                </a:lnTo>
                <a:lnTo>
                  <a:pt x="860816" y="1641"/>
                </a:lnTo>
                <a:lnTo>
                  <a:pt x="795527"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7" name="object 17"/>
          <p:cNvSpPr txBox="1"/>
          <p:nvPr/>
        </p:nvSpPr>
        <p:spPr>
          <a:xfrm>
            <a:off x="7562221" y="2425430"/>
            <a:ext cx="1437005" cy="1800493"/>
          </a:xfrm>
          <a:prstGeom prst="rect">
            <a:avLst/>
          </a:prstGeom>
        </p:spPr>
        <p:txBody>
          <a:bodyPr vert="horz" wrap="square" lIns="0" tIns="0" rIns="0" bIns="0" rtlCol="0">
            <a:spAutoFit/>
          </a:bodyPr>
          <a:lstStyle/>
          <a:p>
            <a:pPr marL="12700" marR="49530" algn="ctr">
              <a:lnSpc>
                <a:spcPct val="100000"/>
              </a:lnSpc>
            </a:pPr>
            <a:r>
              <a:rPr sz="1600" b="1" spc="-5" dirty="0">
                <a:solidFill>
                  <a:srgbClr val="3333CC"/>
                </a:solidFill>
                <a:latin typeface="Arial" panose="020B0604020202020204" pitchFamily="34" charset="0"/>
                <a:ea typeface="Microsoft JhengHei UI" panose="020B0604030504040204" pitchFamily="34" charset="-120"/>
                <a:cs typeface="Arial"/>
              </a:rPr>
              <a:t>E-</a:t>
            </a:r>
            <a:r>
              <a:rPr sz="1600" b="1" dirty="0">
                <a:solidFill>
                  <a:srgbClr val="3333CC"/>
                </a:solidFill>
                <a:latin typeface="Arial" panose="020B0604020202020204" pitchFamily="34" charset="0"/>
                <a:ea typeface="Microsoft JhengHei UI" panose="020B0604030504040204" pitchFamily="34" charset="-120"/>
                <a:cs typeface="Arial"/>
              </a:rPr>
              <a:t>R</a:t>
            </a:r>
            <a:r>
              <a:rPr sz="1600" b="1" spc="-5" dirty="0">
                <a:solidFill>
                  <a:srgbClr val="3333CC"/>
                </a:solidFill>
                <a:latin typeface="Arial" panose="020B0604020202020204" pitchFamily="34" charset="0"/>
                <a:ea typeface="Microsoft JhengHei UI" panose="020B0604030504040204" pitchFamily="34" charset="-120"/>
                <a:cs typeface="微软雅黑"/>
              </a:rPr>
              <a:t>图是对需求 的理解与表达</a:t>
            </a:r>
            <a:r>
              <a:rPr sz="1600" b="1" dirty="0">
                <a:solidFill>
                  <a:srgbClr val="3333CC"/>
                </a:solidFill>
                <a:latin typeface="Arial" panose="020B0604020202020204" pitchFamily="34" charset="0"/>
                <a:ea typeface="Microsoft JhengHei UI" panose="020B0604030504040204" pitchFamily="34" charset="-120"/>
                <a:cs typeface="Arial"/>
              </a:rPr>
              <a:t>-- </a:t>
            </a:r>
            <a:r>
              <a:rPr sz="1600" b="1" spc="-5" dirty="0">
                <a:solidFill>
                  <a:srgbClr val="3333CC"/>
                </a:solidFill>
                <a:latin typeface="Arial" panose="020B0604020202020204" pitchFamily="34" charset="0"/>
                <a:ea typeface="Microsoft JhengHei UI" panose="020B0604030504040204" pitchFamily="34" charset="-120"/>
                <a:cs typeface="微软雅黑"/>
              </a:rPr>
              <a:t>要覆盖需求</a:t>
            </a:r>
            <a:endParaRPr sz="1600">
              <a:latin typeface="Arial" panose="020B0604020202020204" pitchFamily="34" charset="0"/>
              <a:ea typeface="Microsoft JhengHei UI" panose="020B0604030504040204" pitchFamily="34" charset="-120"/>
              <a:cs typeface="微软雅黑"/>
            </a:endParaRPr>
          </a:p>
          <a:p>
            <a:pPr>
              <a:lnSpc>
                <a:spcPct val="100000"/>
              </a:lnSpc>
              <a:spcBef>
                <a:spcPts val="39"/>
              </a:spcBef>
            </a:pPr>
            <a:endParaRPr sz="2100">
              <a:latin typeface="Arial" panose="020B0604020202020204" pitchFamily="34" charset="0"/>
              <a:ea typeface="Microsoft JhengHei UI" panose="020B0604030504040204" pitchFamily="34" charset="-120"/>
              <a:cs typeface="Times New Roman"/>
            </a:endParaRPr>
          </a:p>
          <a:p>
            <a:pPr marL="57150" marR="5080" algn="ctr">
              <a:lnSpc>
                <a:spcPct val="100000"/>
              </a:lnSpc>
            </a:pPr>
            <a:r>
              <a:rPr sz="1600" b="1" spc="-5" dirty="0">
                <a:solidFill>
                  <a:srgbClr val="3333CC"/>
                </a:solidFill>
                <a:latin typeface="Arial" panose="020B0604020202020204" pitchFamily="34" charset="0"/>
                <a:ea typeface="Microsoft JhengHei UI" panose="020B0604030504040204" pitchFamily="34" charset="-120"/>
                <a:cs typeface="Arial"/>
              </a:rPr>
              <a:t>E-</a:t>
            </a:r>
            <a:r>
              <a:rPr sz="1600" b="1" dirty="0">
                <a:solidFill>
                  <a:srgbClr val="3333CC"/>
                </a:solidFill>
                <a:latin typeface="Arial" panose="020B0604020202020204" pitchFamily="34" charset="0"/>
                <a:ea typeface="Microsoft JhengHei UI" panose="020B0604030504040204" pitchFamily="34" charset="-120"/>
                <a:cs typeface="Arial"/>
              </a:rPr>
              <a:t>R</a:t>
            </a:r>
            <a:r>
              <a:rPr sz="1600" b="1" spc="-5" dirty="0">
                <a:solidFill>
                  <a:srgbClr val="3333CC"/>
                </a:solidFill>
                <a:latin typeface="Arial" panose="020B0604020202020204" pitchFamily="34" charset="0"/>
                <a:ea typeface="Microsoft JhengHei UI" panose="020B0604030504040204" pitchFamily="34" charset="-120"/>
                <a:cs typeface="微软雅黑"/>
              </a:rPr>
              <a:t>图的绘制要 符合规范— </a:t>
            </a:r>
            <a:r>
              <a:rPr sz="1600" b="1" spc="-5" dirty="0">
                <a:solidFill>
                  <a:srgbClr val="3333CC"/>
                </a:solidFill>
                <a:latin typeface="Arial" panose="020B0604020202020204" pitchFamily="34" charset="0"/>
                <a:ea typeface="Microsoft JhengHei UI" panose="020B0604030504040204" pitchFamily="34" charset="-120"/>
                <a:cs typeface="Arial"/>
              </a:rPr>
              <a:t>Che</a:t>
            </a:r>
            <a:r>
              <a:rPr sz="1600" b="1" spc="-10" dirty="0">
                <a:solidFill>
                  <a:srgbClr val="3333CC"/>
                </a:solidFill>
                <a:latin typeface="Arial" panose="020B0604020202020204" pitchFamily="34" charset="0"/>
                <a:ea typeface="Microsoft JhengHei UI" panose="020B0604030504040204" pitchFamily="34" charset="-120"/>
                <a:cs typeface="Arial"/>
              </a:rPr>
              <a:t>n</a:t>
            </a:r>
            <a:r>
              <a:rPr sz="1600" b="1" spc="-10" dirty="0">
                <a:solidFill>
                  <a:srgbClr val="3333CC"/>
                </a:solidFill>
                <a:latin typeface="Arial" panose="020B0604020202020204" pitchFamily="34" charset="0"/>
                <a:ea typeface="Microsoft JhengHei UI" panose="020B0604030504040204" pitchFamily="34" charset="-120"/>
                <a:cs typeface="微软雅黑"/>
              </a:rPr>
              <a:t>方法</a:t>
            </a:r>
            <a:endParaRPr sz="1600">
              <a:latin typeface="Arial" panose="020B0604020202020204" pitchFamily="34" charset="0"/>
              <a:ea typeface="Microsoft JhengHei UI" panose="020B0604030504040204" pitchFamily="34" charset="-120"/>
              <a:cs typeface="微软雅黑"/>
            </a:endParaRPr>
          </a:p>
        </p:txBody>
      </p:sp>
      <p:sp>
        <p:nvSpPr>
          <p:cNvPr id="18" name="object 18"/>
          <p:cNvSpPr txBox="1">
            <a:spLocks noGrp="1"/>
          </p:cNvSpPr>
          <p:nvPr>
            <p:ph type="title"/>
          </p:nvPr>
        </p:nvSpPr>
        <p:spPr>
          <a:xfrm>
            <a:off x="1048118" y="387604"/>
            <a:ext cx="8597163" cy="338682"/>
          </a:xfrm>
          <a:prstGeom prst="rect">
            <a:avLst/>
          </a:prstGeom>
        </p:spPr>
        <p:txBody>
          <a:bodyPr vert="horz" wrap="square" lIns="0" tIns="0" rIns="0" bIns="0" rtlCol="0">
            <a:spAutoFit/>
          </a:bodyPr>
          <a:lstStyle/>
          <a:p>
            <a:pPr>
              <a:lnSpc>
                <a:spcPct val="119700"/>
              </a:lnSpc>
            </a:pPr>
            <a:r>
              <a:rPr sz="2000" spc="-5" dirty="0">
                <a:solidFill>
                  <a:srgbClr val="FFFFFF"/>
                </a:solidFill>
                <a:latin typeface="Arial" panose="020B0604020202020204" pitchFamily="34" charset="0"/>
              </a:rPr>
              <a:t>E-</a:t>
            </a:r>
            <a:r>
              <a:rPr sz="2000" spc="-10" dirty="0">
                <a:solidFill>
                  <a:srgbClr val="FFFFFF"/>
                </a:solidFill>
                <a:latin typeface="Arial" panose="020B0604020202020204" pitchFamily="34" charset="0"/>
              </a:rPr>
              <a:t>R</a:t>
            </a:r>
            <a:r>
              <a:rPr sz="2000" dirty="0">
                <a:solidFill>
                  <a:srgbClr val="FFFFFF"/>
                </a:solidFill>
                <a:latin typeface="Arial" panose="020B0604020202020204" pitchFamily="34" charset="0"/>
                <a:cs typeface="华文中宋"/>
              </a:rPr>
              <a:t>模型</a:t>
            </a:r>
            <a:r>
              <a:rPr sz="2000" spc="-15" dirty="0">
                <a:solidFill>
                  <a:srgbClr val="FFFFFF"/>
                </a:solidFill>
                <a:latin typeface="Arial" panose="020B0604020202020204" pitchFamily="34" charset="0"/>
              </a:rPr>
              <a:t>-</a:t>
            </a:r>
            <a:r>
              <a:rPr sz="2000" spc="-5" dirty="0">
                <a:solidFill>
                  <a:srgbClr val="FFFFFF"/>
                </a:solidFill>
                <a:latin typeface="Arial" panose="020B0604020202020204" pitchFamily="34" charset="0"/>
                <a:cs typeface="华文中宋"/>
              </a:rPr>
              <a:t>建模案例讲解</a:t>
            </a:r>
            <a:r>
              <a:rPr sz="2000" spc="-5" dirty="0">
                <a:solidFill>
                  <a:srgbClr val="FFFFFF"/>
                </a:solidFill>
                <a:latin typeface="Arial" panose="020B0604020202020204" pitchFamily="34" charset="0"/>
              </a:rPr>
              <a:t>(che</a:t>
            </a:r>
            <a:r>
              <a:rPr sz="2000" spc="-10" dirty="0">
                <a:solidFill>
                  <a:srgbClr val="FFFFFF"/>
                </a:solidFill>
                <a:latin typeface="Arial" panose="020B0604020202020204" pitchFamily="34" charset="0"/>
              </a:rPr>
              <a:t>n</a:t>
            </a:r>
            <a:r>
              <a:rPr sz="2000" dirty="0">
                <a:solidFill>
                  <a:srgbClr val="FFFFFF"/>
                </a:solidFill>
                <a:latin typeface="Arial" panose="020B0604020202020204" pitchFamily="34" charset="0"/>
                <a:cs typeface="华文中宋"/>
              </a:rPr>
              <a:t>方法</a:t>
            </a:r>
            <a:r>
              <a:rPr sz="2000" spc="-5" dirty="0">
                <a:solidFill>
                  <a:srgbClr val="FFFFFF"/>
                </a:solidFill>
                <a:latin typeface="Arial" panose="020B0604020202020204" pitchFamily="34" charset="0"/>
              </a:rPr>
              <a:t>) </a:t>
            </a:r>
            <a:r>
              <a:rPr sz="2000" spc="-10" dirty="0">
                <a:solidFill>
                  <a:srgbClr val="FFFFFF"/>
                </a:solidFill>
                <a:latin typeface="Arial" panose="020B0604020202020204" pitchFamily="34" charset="0"/>
              </a:rPr>
              <a:t>(2</a:t>
            </a:r>
            <a:r>
              <a:rPr sz="2000" spc="-5" dirty="0">
                <a:solidFill>
                  <a:srgbClr val="FFFFFF"/>
                </a:solidFill>
                <a:latin typeface="Arial" panose="020B0604020202020204" pitchFamily="34" charset="0"/>
              </a:rPr>
              <a:t>)</a:t>
            </a:r>
            <a:r>
              <a:rPr sz="2000" spc="-5" dirty="0">
                <a:solidFill>
                  <a:srgbClr val="FFFFFF"/>
                </a:solidFill>
                <a:latin typeface="Arial" panose="020B0604020202020204" pitchFamily="34" charset="0"/>
                <a:cs typeface="华文中宋"/>
              </a:rPr>
              <a:t>运</a:t>
            </a:r>
            <a:r>
              <a:rPr sz="2000" dirty="0">
                <a:solidFill>
                  <a:srgbClr val="FFFFFF"/>
                </a:solidFill>
                <a:latin typeface="Arial" panose="020B0604020202020204" pitchFamily="34" charset="0"/>
                <a:cs typeface="华文中宋"/>
              </a:rPr>
              <a:t>用</a:t>
            </a:r>
            <a:r>
              <a:rPr sz="2000" spc="-5" dirty="0">
                <a:solidFill>
                  <a:srgbClr val="FFFFFF"/>
                </a:solidFill>
                <a:latin typeface="Arial" panose="020B0604020202020204" pitchFamily="34" charset="0"/>
              </a:rPr>
              <a:t>E-R</a:t>
            </a:r>
            <a:r>
              <a:rPr sz="2000" spc="-5" dirty="0">
                <a:solidFill>
                  <a:srgbClr val="FFFFFF"/>
                </a:solidFill>
                <a:latin typeface="Arial" panose="020B0604020202020204" pitchFamily="34" charset="0"/>
                <a:cs typeface="华文中宋"/>
              </a:rPr>
              <a:t>模型理解需求并建模的步骤</a:t>
            </a:r>
            <a:endParaRPr sz="2000">
              <a:latin typeface="Arial" panose="020B0604020202020204" pitchFamily="34" charset="0"/>
              <a:cs typeface="华文中宋"/>
            </a:endParaRPr>
          </a:p>
        </p:txBody>
      </p:sp>
      <p:sp>
        <p:nvSpPr>
          <p:cNvPr id="20" name="矩形 19">
            <a:extLst>
              <a:ext uri="{FF2B5EF4-FFF2-40B4-BE49-F238E27FC236}">
                <a16:creationId xmlns="" xmlns:a16="http://schemas.microsoft.com/office/drawing/2014/main" id="{EBF9BC50-DE7C-4BB3-B997-65C44D904AAB}"/>
              </a:ext>
            </a:extLst>
          </p:cNvPr>
          <p:cNvSpPr/>
          <p:nvPr/>
        </p:nvSpPr>
        <p:spPr>
          <a:xfrm>
            <a:off x="241300" y="383633"/>
            <a:ext cx="67818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Arial" panose="020B0604020202020204" pitchFamily="34" charset="0"/>
                <a:ea typeface="Microsoft JhengHei UI" panose="020B0604030504040204" pitchFamily="34" charset="-120"/>
              </a:rPr>
              <a:t>E-R</a:t>
            </a:r>
            <a:r>
              <a:rPr lang="zh-CN" altLang="en-US" sz="2800" b="1" u="dbl" spc="-5" dirty="0">
                <a:solidFill>
                  <a:srgbClr val="000000"/>
                </a:solidFill>
                <a:latin typeface="Arial" panose="020B0604020202020204" pitchFamily="34" charset="0"/>
                <a:ea typeface="Microsoft JhengHei UI" panose="020B0604030504040204" pitchFamily="34" charset="-120"/>
              </a:rPr>
              <a:t>模型</a:t>
            </a:r>
            <a:r>
              <a:rPr lang="en-US" altLang="zh-CN" sz="2800" b="1" u="dbl" spc="-5" dirty="0">
                <a:solidFill>
                  <a:srgbClr val="000000"/>
                </a:solidFill>
                <a:latin typeface="Arial" panose="020B0604020202020204" pitchFamily="34" charset="0"/>
                <a:ea typeface="Microsoft JhengHei UI" panose="020B0604030504040204" pitchFamily="34" charset="-120"/>
              </a:rPr>
              <a:t>—</a:t>
            </a:r>
            <a:r>
              <a:rPr lang="zh-CN" altLang="en-US" sz="2800" b="1" u="dbl" spc="-5" dirty="0">
                <a:solidFill>
                  <a:srgbClr val="000000"/>
                </a:solidFill>
                <a:latin typeface="Arial" panose="020B0604020202020204" pitchFamily="34" charset="0"/>
                <a:ea typeface="Microsoft JhengHei UI" panose="020B0604030504040204" pitchFamily="34" charset="-120"/>
              </a:rPr>
              <a:t>建模案例讲解</a:t>
            </a:r>
            <a:r>
              <a:rPr lang="zh-CN" altLang="en-US" sz="2400" b="1" u="dbl" spc="-5" dirty="0">
                <a:solidFill>
                  <a:srgbClr val="000000"/>
                </a:solidFill>
                <a:latin typeface="Arial" panose="020B0604020202020204" pitchFamily="34" charset="0"/>
                <a:ea typeface="Microsoft JhengHei UI" panose="020B0604030504040204" pitchFamily="34" charset="-120"/>
              </a:rPr>
              <a:t>（</a:t>
            </a:r>
            <a:r>
              <a:rPr lang="en-US" altLang="zh-CN" sz="2400" b="1" u="dbl" spc="-5" dirty="0">
                <a:solidFill>
                  <a:srgbClr val="000000"/>
                </a:solidFill>
                <a:latin typeface="Arial" panose="020B0604020202020204" pitchFamily="34" charset="0"/>
                <a:ea typeface="Microsoft JhengHei UI" panose="020B0604030504040204" pitchFamily="34" charset="-120"/>
              </a:rPr>
              <a:t>Chen</a:t>
            </a:r>
            <a:r>
              <a:rPr lang="zh-CN" altLang="en-US" sz="2400" b="1" u="dbl" spc="-5" dirty="0">
                <a:solidFill>
                  <a:srgbClr val="000000"/>
                </a:solidFill>
                <a:latin typeface="Arial" panose="020B0604020202020204" pitchFamily="34" charset="0"/>
                <a:ea typeface="Microsoft JhengHei UI" panose="020B0604030504040204" pitchFamily="34" charset="-120"/>
              </a:rPr>
              <a:t>方法）</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P spid="15" grpId="0" animBg="1"/>
      <p:bldP spid="16" grpId="0" animBg="1"/>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52455" y="1481063"/>
            <a:ext cx="4204335" cy="2044149"/>
          </a:xfrm>
          <a:prstGeom prst="rect">
            <a:avLst/>
          </a:prstGeom>
        </p:spPr>
        <p:txBody>
          <a:bodyPr vert="horz" wrap="square" lIns="0" tIns="0" rIns="0" bIns="0" rtlCol="0">
            <a:spAutoFit/>
          </a:bodyPr>
          <a:lstStyle/>
          <a:p>
            <a:pPr marL="12700">
              <a:lnSpc>
                <a:spcPct val="100000"/>
              </a:lnSpc>
            </a:pPr>
            <a:r>
              <a:rPr sz="2400" b="1" dirty="0">
                <a:latin typeface="Arial" panose="020B0604020202020204" pitchFamily="34" charset="0"/>
                <a:ea typeface="Microsoft JhengHei UI" panose="020B0604030504040204" pitchFamily="34" charset="-120"/>
                <a:cs typeface="微软雅黑"/>
              </a:rPr>
              <a:t>E-R模型的几种图示化表达方法</a:t>
            </a:r>
            <a:endParaRPr sz="2400" dirty="0">
              <a:latin typeface="Arial" panose="020B0604020202020204" pitchFamily="34" charset="0"/>
              <a:ea typeface="Microsoft JhengHei UI" panose="020B0604030504040204" pitchFamily="34" charset="-120"/>
              <a:cs typeface="微软雅黑"/>
            </a:endParaRPr>
          </a:p>
          <a:p>
            <a:pPr marL="315595" indent="-302895">
              <a:lnSpc>
                <a:spcPct val="100000"/>
              </a:lnSpc>
              <a:spcBef>
                <a:spcPts val="1945"/>
              </a:spcBef>
              <a:buFont typeface="Wingdings"/>
              <a:buChar char=""/>
              <a:tabLst>
                <a:tab pos="316230" algn="l"/>
              </a:tabLst>
            </a:pPr>
            <a:r>
              <a:rPr sz="2000" b="1" spc="-5" dirty="0">
                <a:solidFill>
                  <a:srgbClr val="B2B2B2"/>
                </a:solidFill>
                <a:latin typeface="Arial" panose="020B0604020202020204" pitchFamily="34" charset="0"/>
                <a:ea typeface="Microsoft JhengHei UI" panose="020B0604030504040204" pitchFamily="34" charset="-120"/>
                <a:cs typeface="微软雅黑"/>
              </a:rPr>
              <a:t>Chen</a:t>
            </a:r>
            <a:r>
              <a:rPr sz="2000" b="1" dirty="0">
                <a:solidFill>
                  <a:srgbClr val="B2B2B2"/>
                </a:solidFill>
                <a:latin typeface="Arial" panose="020B0604020202020204" pitchFamily="34" charset="0"/>
                <a:ea typeface="Microsoft JhengHei UI" panose="020B0604030504040204" pitchFamily="34" charset="-120"/>
                <a:cs typeface="微软雅黑"/>
              </a:rPr>
              <a:t> </a:t>
            </a:r>
            <a:r>
              <a:rPr sz="2000" b="1" spc="-5" dirty="0">
                <a:solidFill>
                  <a:srgbClr val="B2B2B2"/>
                </a:solidFill>
                <a:latin typeface="Arial" panose="020B0604020202020204" pitchFamily="34" charset="0"/>
                <a:ea typeface="Microsoft JhengHei UI" panose="020B0604030504040204" pitchFamily="34" charset="-120"/>
                <a:cs typeface="微软雅黑"/>
              </a:rPr>
              <a:t>方法</a:t>
            </a:r>
            <a:endParaRPr sz="2000" dirty="0">
              <a:latin typeface="Arial" panose="020B0604020202020204" pitchFamily="34" charset="0"/>
              <a:ea typeface="Microsoft JhengHei UI" panose="020B0604030504040204" pitchFamily="34" charset="-120"/>
              <a:cs typeface="微软雅黑"/>
            </a:endParaRPr>
          </a:p>
          <a:p>
            <a:pPr>
              <a:lnSpc>
                <a:spcPct val="100000"/>
              </a:lnSpc>
              <a:spcBef>
                <a:spcPts val="22"/>
              </a:spcBef>
              <a:buFont typeface="Wingdings"/>
              <a:buChar char=""/>
            </a:pPr>
            <a:endParaRPr sz="1650" dirty="0">
              <a:latin typeface="Arial" panose="020B0604020202020204" pitchFamily="34" charset="0"/>
              <a:ea typeface="Microsoft JhengHei UI" panose="020B0604030504040204" pitchFamily="34" charset="-120"/>
              <a:cs typeface="Times New Roman"/>
            </a:endParaRPr>
          </a:p>
          <a:p>
            <a:pPr marL="315595" indent="-302895">
              <a:lnSpc>
                <a:spcPct val="100000"/>
              </a:lnSpc>
              <a:buFont typeface="Wingdings"/>
              <a:buChar char=""/>
              <a:tabLst>
                <a:tab pos="316230" algn="l"/>
              </a:tabLst>
            </a:pPr>
            <a:r>
              <a:rPr sz="2000" b="1" spc="-5" dirty="0">
                <a:latin typeface="Arial" panose="020B0604020202020204" pitchFamily="34" charset="0"/>
                <a:ea typeface="Microsoft JhengHei UI" panose="020B0604030504040204" pitchFamily="34" charset="-120"/>
                <a:cs typeface="微软雅黑"/>
              </a:rPr>
              <a:t>Crow’s</a:t>
            </a:r>
            <a:r>
              <a:rPr sz="2000" b="1" dirty="0">
                <a:latin typeface="Arial" panose="020B0604020202020204" pitchFamily="34" charset="0"/>
                <a:ea typeface="Microsoft JhengHei UI" panose="020B0604030504040204" pitchFamily="34" charset="-120"/>
                <a:cs typeface="微软雅黑"/>
              </a:rPr>
              <a:t> </a:t>
            </a:r>
            <a:r>
              <a:rPr sz="2000" b="1" spc="-5" dirty="0">
                <a:latin typeface="Arial" panose="020B0604020202020204" pitchFamily="34" charset="0"/>
                <a:ea typeface="Microsoft JhengHei UI" panose="020B0604030504040204" pitchFamily="34" charset="-120"/>
                <a:cs typeface="微软雅黑"/>
              </a:rPr>
              <a:t>Foot方法</a:t>
            </a:r>
            <a:endParaRPr sz="2000" dirty="0">
              <a:latin typeface="Arial" panose="020B0604020202020204" pitchFamily="34" charset="0"/>
              <a:ea typeface="Microsoft JhengHei UI" panose="020B0604030504040204" pitchFamily="34" charset="-120"/>
              <a:cs typeface="微软雅黑"/>
            </a:endParaRPr>
          </a:p>
          <a:p>
            <a:pPr>
              <a:lnSpc>
                <a:spcPct val="100000"/>
              </a:lnSpc>
              <a:spcBef>
                <a:spcPts val="28"/>
              </a:spcBef>
            </a:pPr>
            <a:endParaRPr sz="1650" dirty="0">
              <a:latin typeface="Arial" panose="020B0604020202020204" pitchFamily="34" charset="0"/>
              <a:ea typeface="Microsoft JhengHei UI" panose="020B0604030504040204" pitchFamily="34" charset="-120"/>
              <a:cs typeface="Times New Roman"/>
            </a:endParaRPr>
          </a:p>
          <a:p>
            <a:pPr marL="12700">
              <a:lnSpc>
                <a:spcPct val="100000"/>
              </a:lnSpc>
              <a:tabLst>
                <a:tab pos="391795" algn="l"/>
              </a:tabLst>
            </a:pPr>
            <a:endParaRPr sz="2000" dirty="0">
              <a:latin typeface="Arial" panose="020B0604020202020204" pitchFamily="34" charset="0"/>
              <a:ea typeface="Microsoft JhengHei UI" panose="020B0604030504040204" pitchFamily="34" charset="-120"/>
              <a:cs typeface="微软雅黑"/>
            </a:endParaRPr>
          </a:p>
        </p:txBody>
      </p:sp>
      <p:sp>
        <p:nvSpPr>
          <p:cNvPr id="4" name="object 4"/>
          <p:cNvSpPr txBox="1">
            <a:spLocks noGrp="1"/>
          </p:cNvSpPr>
          <p:nvPr>
            <p:ph type="title"/>
          </p:nvPr>
        </p:nvSpPr>
        <p:spPr>
          <a:xfrm>
            <a:off x="894499" y="689610"/>
            <a:ext cx="8597163" cy="338682"/>
          </a:xfrm>
          <a:prstGeom prst="rect">
            <a:avLst/>
          </a:prstGeom>
        </p:spPr>
        <p:txBody>
          <a:bodyPr vert="horz" wrap="square" lIns="0" tIns="0" rIns="0" bIns="0" rtlCol="0">
            <a:spAutoFit/>
          </a:bodyPr>
          <a:lstStyle/>
          <a:p>
            <a:pPr>
              <a:lnSpc>
                <a:spcPct val="119700"/>
              </a:lnSpc>
            </a:pPr>
            <a:r>
              <a:rPr sz="2000" spc="-5" dirty="0">
                <a:solidFill>
                  <a:srgbClr val="FFFFFF"/>
                </a:solidFill>
                <a:latin typeface="Arial" panose="020B0604020202020204" pitchFamily="34" charset="0"/>
                <a:ea typeface="Microsoft JhengHei UI" panose="020B0604030504040204" pitchFamily="34" charset="-120"/>
                <a:cs typeface="Arial"/>
              </a:rPr>
              <a:t>E-</a:t>
            </a:r>
            <a:r>
              <a:rPr sz="2000" spc="-10" dirty="0">
                <a:solidFill>
                  <a:srgbClr val="FFFFFF"/>
                </a:solidFill>
                <a:latin typeface="Arial" panose="020B0604020202020204" pitchFamily="34" charset="0"/>
                <a:ea typeface="Microsoft JhengHei UI" panose="020B0604030504040204" pitchFamily="34" charset="-120"/>
                <a:cs typeface="Arial"/>
              </a:rPr>
              <a:t>R</a:t>
            </a:r>
            <a:r>
              <a:rPr sz="2000" spc="-5" dirty="0">
                <a:solidFill>
                  <a:srgbClr val="FFFFFF"/>
                </a:solidFill>
                <a:latin typeface="Arial" panose="020B0604020202020204" pitchFamily="34" charset="0"/>
                <a:ea typeface="Microsoft JhengHei UI" panose="020B0604030504040204" pitchFamily="34" charset="-120"/>
                <a:cs typeface="华文中宋"/>
              </a:rPr>
              <a:t>模型表达方法之</a:t>
            </a:r>
            <a:r>
              <a:rPr sz="2000" spc="-10" dirty="0">
                <a:solidFill>
                  <a:srgbClr val="FFFFFF"/>
                </a:solidFill>
                <a:latin typeface="Arial" panose="020B0604020202020204" pitchFamily="34" charset="0"/>
                <a:ea typeface="Microsoft JhengHei UI" panose="020B0604030504040204" pitchFamily="34" charset="-120"/>
                <a:cs typeface="Arial"/>
              </a:rPr>
              <a:t>C</a:t>
            </a:r>
            <a:r>
              <a:rPr sz="2000" dirty="0">
                <a:solidFill>
                  <a:srgbClr val="FFFFFF"/>
                </a:solidFill>
                <a:latin typeface="Arial" panose="020B0604020202020204" pitchFamily="34" charset="0"/>
                <a:ea typeface="Microsoft JhengHei UI" panose="020B0604030504040204" pitchFamily="34" charset="-120"/>
                <a:cs typeface="Arial"/>
              </a:rPr>
              <a:t>r</a:t>
            </a:r>
            <a:r>
              <a:rPr sz="2000" spc="-10" dirty="0">
                <a:solidFill>
                  <a:srgbClr val="FFFFFF"/>
                </a:solidFill>
                <a:latin typeface="Arial" panose="020B0604020202020204" pitchFamily="34" charset="0"/>
                <a:ea typeface="Microsoft JhengHei UI" panose="020B0604030504040204" pitchFamily="34" charset="-120"/>
                <a:cs typeface="Arial"/>
              </a:rPr>
              <a:t>ow’</a:t>
            </a:r>
            <a:r>
              <a:rPr sz="2000" spc="-5" dirty="0">
                <a:solidFill>
                  <a:srgbClr val="FFFFFF"/>
                </a:solidFill>
                <a:latin typeface="Arial" panose="020B0604020202020204" pitchFamily="34" charset="0"/>
                <a:ea typeface="Microsoft JhengHei UI" panose="020B0604030504040204" pitchFamily="34" charset="-120"/>
                <a:cs typeface="Arial"/>
              </a:rPr>
              <a:t>s</a:t>
            </a:r>
            <a:r>
              <a:rPr sz="2000" dirty="0">
                <a:solidFill>
                  <a:srgbClr val="FFFFFF"/>
                </a:solidFill>
                <a:latin typeface="Arial" panose="020B0604020202020204" pitchFamily="34" charset="0"/>
                <a:ea typeface="Microsoft JhengHei UI" panose="020B0604030504040204" pitchFamily="34" charset="-120"/>
                <a:cs typeface="Arial"/>
              </a:rPr>
              <a:t> </a:t>
            </a:r>
            <a:r>
              <a:rPr sz="2000" spc="-10" dirty="0">
                <a:solidFill>
                  <a:srgbClr val="FFFFFF"/>
                </a:solidFill>
                <a:latin typeface="Arial" panose="020B0604020202020204" pitchFamily="34" charset="0"/>
                <a:ea typeface="Microsoft JhengHei UI" panose="020B0604030504040204" pitchFamily="34" charset="-120"/>
                <a:cs typeface="Arial"/>
              </a:rPr>
              <a:t>foot</a:t>
            </a:r>
            <a:r>
              <a:rPr sz="2000" dirty="0">
                <a:solidFill>
                  <a:srgbClr val="FFFFFF"/>
                </a:solidFill>
                <a:latin typeface="Arial" panose="020B0604020202020204" pitchFamily="34" charset="0"/>
                <a:ea typeface="Microsoft JhengHei UI" panose="020B0604030504040204" pitchFamily="34" charset="-120"/>
                <a:cs typeface="华文中宋"/>
              </a:rPr>
              <a:t>方法 </a:t>
            </a:r>
            <a:r>
              <a:rPr sz="2000" spc="-5" dirty="0">
                <a:solidFill>
                  <a:srgbClr val="FFFFFF"/>
                </a:solidFill>
                <a:latin typeface="Arial" panose="020B0604020202020204" pitchFamily="34" charset="0"/>
                <a:ea typeface="Microsoft JhengHei UI" panose="020B0604030504040204" pitchFamily="34" charset="-120"/>
                <a:cs typeface="Arial"/>
              </a:rPr>
              <a:t>(1)E-R</a:t>
            </a:r>
            <a:r>
              <a:rPr sz="2000" spc="-5" dirty="0">
                <a:solidFill>
                  <a:srgbClr val="FFFFFF"/>
                </a:solidFill>
                <a:latin typeface="Arial" panose="020B0604020202020204" pitchFamily="34" charset="0"/>
                <a:ea typeface="Microsoft JhengHei UI" panose="020B0604030504040204" pitchFamily="34" charset="-120"/>
                <a:cs typeface="华文中宋"/>
              </a:rPr>
              <a:t>模型有三种表达方法</a:t>
            </a:r>
            <a:endParaRPr sz="2000" dirty="0">
              <a:latin typeface="Arial" panose="020B0604020202020204" pitchFamily="34" charset="0"/>
              <a:ea typeface="Microsoft JhengHei UI" panose="020B0604030504040204" pitchFamily="34" charset="-120"/>
              <a:cs typeface="华文中宋"/>
            </a:endParaRPr>
          </a:p>
        </p:txBody>
      </p:sp>
      <p:sp>
        <p:nvSpPr>
          <p:cNvPr id="5" name="矩形 4">
            <a:extLst>
              <a:ext uri="{FF2B5EF4-FFF2-40B4-BE49-F238E27FC236}">
                <a16:creationId xmlns="" xmlns:a16="http://schemas.microsoft.com/office/drawing/2014/main" id="{769EE3D8-4EDE-46A9-AEFC-6E8EE8B8AA39}"/>
              </a:ext>
            </a:extLst>
          </p:cNvPr>
          <p:cNvSpPr/>
          <p:nvPr/>
        </p:nvSpPr>
        <p:spPr>
          <a:xfrm>
            <a:off x="241300" y="383633"/>
            <a:ext cx="74676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Arial" panose="020B0604020202020204" pitchFamily="34" charset="0"/>
                <a:ea typeface="Microsoft JhengHei UI" panose="020B0604030504040204" pitchFamily="34" charset="-120"/>
              </a:rPr>
              <a:t>E-R</a:t>
            </a:r>
            <a:r>
              <a:rPr lang="zh-CN" altLang="en-US" sz="2800" b="1" u="dbl" spc="-5" dirty="0">
                <a:solidFill>
                  <a:srgbClr val="000000"/>
                </a:solidFill>
                <a:latin typeface="Arial" panose="020B0604020202020204" pitchFamily="34" charset="0"/>
                <a:ea typeface="Microsoft JhengHei UI" panose="020B0604030504040204" pitchFamily="34" charset="-120"/>
              </a:rPr>
              <a:t>模型</a:t>
            </a:r>
            <a:r>
              <a:rPr lang="en-US" altLang="zh-CN" sz="2800" b="1" u="dbl" spc="-5" dirty="0">
                <a:solidFill>
                  <a:srgbClr val="000000"/>
                </a:solidFill>
                <a:latin typeface="Arial" panose="020B0604020202020204" pitchFamily="34" charset="0"/>
                <a:ea typeface="Microsoft JhengHei UI" panose="020B0604030504040204" pitchFamily="34" charset="-120"/>
              </a:rPr>
              <a:t>—</a:t>
            </a:r>
            <a:r>
              <a:rPr lang="zh-CN" altLang="en-US" sz="2800" b="1" u="dbl" spc="-5" dirty="0">
                <a:solidFill>
                  <a:srgbClr val="000000"/>
                </a:solidFill>
                <a:latin typeface="Arial" panose="020B0604020202020204" pitchFamily="34" charset="0"/>
                <a:ea typeface="Microsoft JhengHei UI" panose="020B0604030504040204" pitchFamily="34" charset="-120"/>
              </a:rPr>
              <a:t>表达方法之</a:t>
            </a:r>
            <a:r>
              <a:rPr lang="en-US" altLang="zh-CN" sz="2800" b="1" u="dbl" spc="-5" dirty="0">
                <a:solidFill>
                  <a:srgbClr val="000000"/>
                </a:solidFill>
                <a:latin typeface="Arial" panose="020B0604020202020204" pitchFamily="34" charset="0"/>
                <a:ea typeface="Microsoft JhengHei UI" panose="020B0604030504040204" pitchFamily="34" charset="-120"/>
              </a:rPr>
              <a:t>Crow’s Foot</a:t>
            </a:r>
            <a:r>
              <a:rPr lang="zh-CN" altLang="en-US" sz="2800" b="1" u="dbl" spc="-5" dirty="0">
                <a:solidFill>
                  <a:srgbClr val="000000"/>
                </a:solidFill>
                <a:latin typeface="Arial" panose="020B0604020202020204" pitchFamily="34" charset="0"/>
                <a:ea typeface="Microsoft JhengHei UI" panose="020B0604030504040204" pitchFamily="34" charset="-120"/>
              </a:rPr>
              <a:t>方法</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496189" y="5616337"/>
            <a:ext cx="1703070" cy="276999"/>
          </a:xfrm>
          <a:prstGeom prst="rect">
            <a:avLst/>
          </a:prstGeom>
        </p:spPr>
        <p:txBody>
          <a:bodyPr vert="horz" wrap="square" lIns="0" tIns="0" rIns="0" bIns="0" rtlCol="0">
            <a:spAutoFit/>
          </a:bodyPr>
          <a:lstStyle/>
          <a:p>
            <a:pPr marL="12700">
              <a:lnSpc>
                <a:spcPct val="100000"/>
              </a:lnSpc>
            </a:pPr>
            <a:r>
              <a:rPr sz="1800" b="1" spc="-5" dirty="0">
                <a:latin typeface="Arial" panose="020B0604020202020204" pitchFamily="34" charset="0"/>
                <a:ea typeface="Microsoft JhengHei UI" panose="020B0604030504040204" pitchFamily="34" charset="-120"/>
                <a:cs typeface="Arial"/>
              </a:rPr>
              <a:t>crow’</a:t>
            </a:r>
            <a:r>
              <a:rPr sz="1800" b="1" dirty="0">
                <a:latin typeface="Arial" panose="020B0604020202020204" pitchFamily="34" charset="0"/>
                <a:ea typeface="Microsoft JhengHei UI" panose="020B0604030504040204" pitchFamily="34" charset="-120"/>
                <a:cs typeface="Arial"/>
              </a:rPr>
              <a:t>s</a:t>
            </a:r>
            <a:r>
              <a:rPr sz="1800" b="1" spc="-5" dirty="0">
                <a:latin typeface="Arial" panose="020B0604020202020204" pitchFamily="34" charset="0"/>
                <a:ea typeface="Microsoft JhengHei UI" panose="020B0604030504040204" pitchFamily="34" charset="-120"/>
                <a:cs typeface="Arial"/>
              </a:rPr>
              <a:t> foo</a:t>
            </a:r>
            <a:r>
              <a:rPr sz="1800" b="1" dirty="0">
                <a:latin typeface="Arial" panose="020B0604020202020204" pitchFamily="34" charset="0"/>
                <a:ea typeface="Microsoft JhengHei UI" panose="020B0604030504040204" pitchFamily="34" charset="-120"/>
                <a:cs typeface="Arial"/>
              </a:rPr>
              <a:t>t</a:t>
            </a:r>
            <a:r>
              <a:rPr sz="1800" b="1" spc="-5" dirty="0">
                <a:latin typeface="Arial" panose="020B0604020202020204" pitchFamily="34" charset="0"/>
                <a:ea typeface="Microsoft JhengHei UI" panose="020B0604030504040204" pitchFamily="34" charset="-120"/>
                <a:cs typeface="新宋体"/>
              </a:rPr>
              <a:t>方法</a:t>
            </a:r>
            <a:endParaRPr sz="1800" dirty="0">
              <a:latin typeface="Arial" panose="020B0604020202020204" pitchFamily="34" charset="0"/>
              <a:ea typeface="Microsoft JhengHei UI" panose="020B0604030504040204" pitchFamily="34" charset="-120"/>
              <a:cs typeface="新宋体"/>
            </a:endParaRPr>
          </a:p>
        </p:txBody>
      </p:sp>
      <p:sp>
        <p:nvSpPr>
          <p:cNvPr id="4" name="object 4"/>
          <p:cNvSpPr txBox="1"/>
          <p:nvPr/>
        </p:nvSpPr>
        <p:spPr>
          <a:xfrm>
            <a:off x="6881755" y="6813446"/>
            <a:ext cx="2197100" cy="276999"/>
          </a:xfrm>
          <a:prstGeom prst="rect">
            <a:avLst/>
          </a:prstGeom>
        </p:spPr>
        <p:txBody>
          <a:bodyPr vert="horz" wrap="square" lIns="0" tIns="0" rIns="0" bIns="0" rtlCol="0">
            <a:spAutoFit/>
          </a:bodyPr>
          <a:lstStyle/>
          <a:p>
            <a:pPr marL="12700">
              <a:lnSpc>
                <a:spcPct val="100000"/>
              </a:lnSpc>
            </a:pPr>
            <a:r>
              <a:rPr sz="1800" b="1" spc="-10" dirty="0">
                <a:latin typeface="Arial" panose="020B0604020202020204" pitchFamily="34" charset="0"/>
                <a:ea typeface="Microsoft JhengHei UI" panose="020B0604030504040204" pitchFamily="34" charset="-120"/>
                <a:cs typeface="新宋体"/>
              </a:rPr>
              <a:t>注意与</a:t>
            </a:r>
            <a:r>
              <a:rPr sz="1800" b="1" spc="-10" dirty="0">
                <a:latin typeface="Arial" panose="020B0604020202020204" pitchFamily="34" charset="0"/>
                <a:ea typeface="Microsoft JhengHei UI" panose="020B0604030504040204" pitchFamily="34" charset="-120"/>
                <a:cs typeface="Arial"/>
              </a:rPr>
              <a:t>Che</a:t>
            </a:r>
            <a:r>
              <a:rPr sz="1800" b="1" spc="-5" dirty="0">
                <a:latin typeface="Arial" panose="020B0604020202020204" pitchFamily="34" charset="0"/>
                <a:ea typeface="Microsoft JhengHei UI" panose="020B0604030504040204" pitchFamily="34" charset="-120"/>
                <a:cs typeface="Arial"/>
              </a:rPr>
              <a:t>n</a:t>
            </a:r>
            <a:r>
              <a:rPr sz="1800" b="1" spc="-10" dirty="0">
                <a:latin typeface="Arial" panose="020B0604020202020204" pitchFamily="34" charset="0"/>
                <a:ea typeface="Microsoft JhengHei UI" panose="020B0604030504040204" pitchFamily="34" charset="-120"/>
                <a:cs typeface="新宋体"/>
              </a:rPr>
              <a:t>方法区别</a:t>
            </a:r>
            <a:endParaRPr sz="1800">
              <a:latin typeface="Arial" panose="020B0604020202020204" pitchFamily="34" charset="0"/>
              <a:ea typeface="Microsoft JhengHei UI" panose="020B0604030504040204" pitchFamily="34" charset="-120"/>
              <a:cs typeface="新宋体"/>
            </a:endParaRPr>
          </a:p>
        </p:txBody>
      </p:sp>
      <p:sp>
        <p:nvSpPr>
          <p:cNvPr id="5" name="object 5"/>
          <p:cNvSpPr/>
          <p:nvPr/>
        </p:nvSpPr>
        <p:spPr>
          <a:xfrm>
            <a:off x="3429647" y="3650741"/>
            <a:ext cx="1798319" cy="1827276"/>
          </a:xfrm>
          <a:prstGeom prst="rect">
            <a:avLst/>
          </a:prstGeom>
          <a:blipFill>
            <a:blip r:embed="rId2"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 name="object 6"/>
          <p:cNvSpPr/>
          <p:nvPr/>
        </p:nvSpPr>
        <p:spPr>
          <a:xfrm>
            <a:off x="6018161" y="5545073"/>
            <a:ext cx="3657600" cy="1147572"/>
          </a:xfrm>
          <a:prstGeom prst="rect">
            <a:avLst/>
          </a:prstGeom>
          <a:blipFill>
            <a:blip r:embed="rId3"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 name="object 7"/>
          <p:cNvSpPr txBox="1"/>
          <p:nvPr/>
        </p:nvSpPr>
        <p:spPr>
          <a:xfrm>
            <a:off x="1012830" y="1390868"/>
            <a:ext cx="5172069" cy="1774845"/>
          </a:xfrm>
          <a:prstGeom prst="rect">
            <a:avLst/>
          </a:prstGeom>
        </p:spPr>
        <p:txBody>
          <a:bodyPr vert="horz" wrap="square" lIns="0" tIns="0" rIns="0" bIns="0" rtlCol="0">
            <a:spAutoFit/>
          </a:bodyPr>
          <a:lstStyle/>
          <a:p>
            <a:pPr marL="12700">
              <a:lnSpc>
                <a:spcPct val="100000"/>
              </a:lnSpc>
            </a:pPr>
            <a:r>
              <a:rPr sz="3200" b="1" spc="-5" dirty="0">
                <a:latin typeface="Arial" panose="020B0604020202020204" pitchFamily="34" charset="0"/>
                <a:ea typeface="Microsoft JhengHei UI" panose="020B0604030504040204" pitchFamily="34" charset="-120"/>
                <a:cs typeface="Arial"/>
              </a:rPr>
              <a:t>Crow’s</a:t>
            </a:r>
            <a:r>
              <a:rPr sz="3200" b="1" spc="-10" dirty="0">
                <a:latin typeface="Arial" panose="020B0604020202020204" pitchFamily="34" charset="0"/>
                <a:ea typeface="Microsoft JhengHei UI" panose="020B0604030504040204" pitchFamily="34" charset="-120"/>
                <a:cs typeface="Arial"/>
              </a:rPr>
              <a:t> </a:t>
            </a:r>
            <a:r>
              <a:rPr sz="3200" b="1" spc="-5" dirty="0">
                <a:latin typeface="Arial" panose="020B0604020202020204" pitchFamily="34" charset="0"/>
                <a:ea typeface="Microsoft JhengHei UI" panose="020B0604030504040204" pitchFamily="34" charset="-120"/>
                <a:cs typeface="Arial"/>
              </a:rPr>
              <a:t>foo</a:t>
            </a:r>
            <a:r>
              <a:rPr sz="3200" b="1" spc="-20" dirty="0">
                <a:latin typeface="Arial" panose="020B0604020202020204" pitchFamily="34" charset="0"/>
                <a:ea typeface="Microsoft JhengHei UI" panose="020B0604030504040204" pitchFamily="34" charset="-120"/>
                <a:cs typeface="Arial"/>
              </a:rPr>
              <a:t>t</a:t>
            </a:r>
            <a:r>
              <a:rPr sz="3200" b="1" spc="-15" dirty="0">
                <a:latin typeface="Arial" panose="020B0604020202020204" pitchFamily="34" charset="0"/>
                <a:ea typeface="Microsoft JhengHei UI" panose="020B0604030504040204" pitchFamily="34" charset="-120"/>
                <a:cs typeface="新宋体"/>
              </a:rPr>
              <a:t>方法</a:t>
            </a:r>
            <a:endParaRPr sz="3200" dirty="0">
              <a:latin typeface="Arial" panose="020B0604020202020204" pitchFamily="34" charset="0"/>
              <a:ea typeface="Microsoft JhengHei UI" panose="020B0604030504040204" pitchFamily="34" charset="-120"/>
              <a:cs typeface="新宋体"/>
            </a:endParaRPr>
          </a:p>
          <a:p>
            <a:pPr marL="368300" indent="-342900">
              <a:lnSpc>
                <a:spcPct val="100000"/>
              </a:lnSpc>
              <a:spcBef>
                <a:spcPts val="1839"/>
              </a:spcBef>
              <a:buFont typeface="Arial" panose="020B0604020202020204" pitchFamily="34" charset="0"/>
              <a:buChar char="•"/>
            </a:pPr>
            <a:r>
              <a:rPr sz="2000" b="1" spc="-5" dirty="0" err="1">
                <a:latin typeface="Arial" panose="020B0604020202020204" pitchFamily="34" charset="0"/>
                <a:ea typeface="Microsoft JhengHei UI" panose="020B0604030504040204" pitchFamily="34" charset="-120"/>
                <a:cs typeface="微软雅黑"/>
              </a:rPr>
              <a:t>实体</a:t>
            </a:r>
            <a:r>
              <a:rPr sz="2000" b="1" dirty="0" err="1">
                <a:latin typeface="Arial" panose="020B0604020202020204" pitchFamily="34" charset="0"/>
                <a:ea typeface="Microsoft JhengHei UI" panose="020B0604030504040204" pitchFamily="34" charset="-120"/>
                <a:cs typeface="微软雅黑"/>
              </a:rPr>
              <a:t>：</a:t>
            </a:r>
            <a:r>
              <a:rPr sz="2000" b="1" spc="-5" dirty="0" err="1">
                <a:solidFill>
                  <a:srgbClr val="CC0000"/>
                </a:solidFill>
                <a:latin typeface="Arial" panose="020B0604020202020204" pitchFamily="34" charset="0"/>
                <a:ea typeface="Microsoft JhengHei UI" panose="020B0604030504040204" pitchFamily="34" charset="-120"/>
                <a:cs typeface="微软雅黑"/>
              </a:rPr>
              <a:t>矩形框，实体的名称写在横线上面</a:t>
            </a:r>
            <a:endParaRPr sz="2000" dirty="0">
              <a:latin typeface="Arial" panose="020B0604020202020204" pitchFamily="34" charset="0"/>
              <a:ea typeface="Microsoft JhengHei UI" panose="020B0604030504040204" pitchFamily="34" charset="-120"/>
              <a:cs typeface="微软雅黑"/>
            </a:endParaRPr>
          </a:p>
          <a:p>
            <a:pPr marL="368300" indent="-342900">
              <a:lnSpc>
                <a:spcPct val="100000"/>
              </a:lnSpc>
              <a:spcBef>
                <a:spcPts val="480"/>
              </a:spcBef>
              <a:buFont typeface="Arial" panose="020B0604020202020204" pitchFamily="34" charset="0"/>
              <a:buChar char="•"/>
            </a:pPr>
            <a:r>
              <a:rPr sz="2000" b="1" spc="-5" dirty="0" err="1">
                <a:latin typeface="Arial" panose="020B0604020202020204" pitchFamily="34" charset="0"/>
                <a:ea typeface="Microsoft JhengHei UI" panose="020B0604030504040204" pitchFamily="34" charset="-120"/>
                <a:cs typeface="微软雅黑"/>
              </a:rPr>
              <a:t>属性</a:t>
            </a:r>
            <a:r>
              <a:rPr sz="2000" b="1" dirty="0" err="1">
                <a:latin typeface="Arial" panose="020B0604020202020204" pitchFamily="34" charset="0"/>
                <a:ea typeface="Microsoft JhengHei UI" panose="020B0604030504040204" pitchFamily="34" charset="-120"/>
                <a:cs typeface="微软雅黑"/>
              </a:rPr>
              <a:t>：</a:t>
            </a:r>
            <a:r>
              <a:rPr sz="2000" b="1" spc="-5" dirty="0" err="1">
                <a:solidFill>
                  <a:srgbClr val="CC0000"/>
                </a:solidFill>
                <a:latin typeface="Arial" panose="020B0604020202020204" pitchFamily="34" charset="0"/>
                <a:ea typeface="Microsoft JhengHei UI" panose="020B0604030504040204" pitchFamily="34" charset="-120"/>
                <a:cs typeface="微软雅黑"/>
              </a:rPr>
              <a:t>实体框横线的下面</a:t>
            </a:r>
            <a:endParaRPr sz="2000" dirty="0">
              <a:latin typeface="Arial" panose="020B0604020202020204" pitchFamily="34" charset="0"/>
              <a:ea typeface="Microsoft JhengHei UI" panose="020B0604030504040204" pitchFamily="34" charset="-120"/>
              <a:cs typeface="微软雅黑"/>
            </a:endParaRPr>
          </a:p>
          <a:p>
            <a:pPr marL="368300" indent="-342900">
              <a:lnSpc>
                <a:spcPct val="100000"/>
              </a:lnSpc>
              <a:spcBef>
                <a:spcPts val="470"/>
              </a:spcBef>
              <a:buFont typeface="Arial" panose="020B0604020202020204" pitchFamily="34" charset="0"/>
              <a:buChar char="•"/>
            </a:pPr>
            <a:r>
              <a:rPr sz="2000" b="1" spc="-5" dirty="0" err="1">
                <a:latin typeface="Arial" panose="020B0604020202020204" pitchFamily="34" charset="0"/>
                <a:ea typeface="Microsoft JhengHei UI" panose="020B0604030504040204" pitchFamily="34" charset="-120"/>
                <a:cs typeface="微软雅黑"/>
              </a:rPr>
              <a:t>关键字：</a:t>
            </a:r>
            <a:r>
              <a:rPr sz="2000" b="1" spc="-5" dirty="0" err="1">
                <a:solidFill>
                  <a:srgbClr val="CC0000"/>
                </a:solidFill>
                <a:latin typeface="Arial" panose="020B0604020202020204" pitchFamily="34" charset="0"/>
                <a:ea typeface="Microsoft JhengHei UI" panose="020B0604030504040204" pitchFamily="34" charset="-120"/>
                <a:cs typeface="微软雅黑"/>
              </a:rPr>
              <a:t>属性下加下划线</a:t>
            </a:r>
            <a:endParaRPr sz="2000" dirty="0">
              <a:latin typeface="Arial" panose="020B0604020202020204" pitchFamily="34" charset="0"/>
              <a:ea typeface="Microsoft JhengHei UI" panose="020B0604030504040204" pitchFamily="34" charset="-120"/>
              <a:cs typeface="微软雅黑"/>
            </a:endParaRPr>
          </a:p>
        </p:txBody>
      </p:sp>
      <p:sp>
        <p:nvSpPr>
          <p:cNvPr id="8" name="object 8"/>
          <p:cNvSpPr txBox="1">
            <a:spLocks noGrp="1"/>
          </p:cNvSpPr>
          <p:nvPr>
            <p:ph type="title"/>
          </p:nvPr>
        </p:nvSpPr>
        <p:spPr>
          <a:xfrm>
            <a:off x="894499" y="689610"/>
            <a:ext cx="8597163" cy="314959"/>
          </a:xfrm>
          <a:prstGeom prst="rect">
            <a:avLst/>
          </a:prstGeom>
        </p:spPr>
        <p:txBody>
          <a:bodyPr vert="horz" wrap="square" lIns="0" tIns="0" rIns="0" bIns="0" rtlCol="0">
            <a:spAutoFit/>
          </a:bodyPr>
          <a:lstStyle/>
          <a:p>
            <a:pPr>
              <a:lnSpc>
                <a:spcPct val="100000"/>
              </a:lnSpc>
            </a:pPr>
            <a:r>
              <a:rPr sz="2000" spc="-5" dirty="0">
                <a:solidFill>
                  <a:srgbClr val="FFFFFF"/>
                </a:solidFill>
                <a:latin typeface="Arial" panose="020B0604020202020204" pitchFamily="34" charset="0"/>
                <a:ea typeface="Microsoft JhengHei UI" panose="020B0604030504040204" pitchFamily="34" charset="-120"/>
                <a:cs typeface="Arial"/>
              </a:rPr>
              <a:t>E-</a:t>
            </a:r>
            <a:r>
              <a:rPr sz="2000" spc="-10" dirty="0">
                <a:solidFill>
                  <a:srgbClr val="FFFFFF"/>
                </a:solidFill>
                <a:latin typeface="Arial" panose="020B0604020202020204" pitchFamily="34" charset="0"/>
                <a:ea typeface="Microsoft JhengHei UI" panose="020B0604030504040204" pitchFamily="34" charset="-120"/>
                <a:cs typeface="Arial"/>
              </a:rPr>
              <a:t>R</a:t>
            </a:r>
            <a:r>
              <a:rPr sz="2000" spc="-5" dirty="0">
                <a:solidFill>
                  <a:srgbClr val="FFFFFF"/>
                </a:solidFill>
                <a:latin typeface="Arial" panose="020B0604020202020204" pitchFamily="34" charset="0"/>
                <a:ea typeface="Microsoft JhengHei UI" panose="020B0604030504040204" pitchFamily="34" charset="-120"/>
                <a:cs typeface="华文中宋"/>
              </a:rPr>
              <a:t>模型表达方法之</a:t>
            </a:r>
            <a:r>
              <a:rPr sz="2000" spc="-10" dirty="0">
                <a:solidFill>
                  <a:srgbClr val="FFFFFF"/>
                </a:solidFill>
                <a:latin typeface="Arial" panose="020B0604020202020204" pitchFamily="34" charset="0"/>
                <a:ea typeface="Microsoft JhengHei UI" panose="020B0604030504040204" pitchFamily="34" charset="-120"/>
                <a:cs typeface="Arial"/>
              </a:rPr>
              <a:t>C</a:t>
            </a:r>
            <a:r>
              <a:rPr sz="2000" dirty="0">
                <a:solidFill>
                  <a:srgbClr val="FFFFFF"/>
                </a:solidFill>
                <a:latin typeface="Arial" panose="020B0604020202020204" pitchFamily="34" charset="0"/>
                <a:ea typeface="Microsoft JhengHei UI" panose="020B0604030504040204" pitchFamily="34" charset="-120"/>
                <a:cs typeface="Arial"/>
              </a:rPr>
              <a:t>r</a:t>
            </a:r>
            <a:r>
              <a:rPr sz="2000" spc="-10" dirty="0">
                <a:solidFill>
                  <a:srgbClr val="FFFFFF"/>
                </a:solidFill>
                <a:latin typeface="Arial" panose="020B0604020202020204" pitchFamily="34" charset="0"/>
                <a:ea typeface="Microsoft JhengHei UI" panose="020B0604030504040204" pitchFamily="34" charset="-120"/>
                <a:cs typeface="Arial"/>
              </a:rPr>
              <a:t>ow’</a:t>
            </a:r>
            <a:r>
              <a:rPr sz="2000" spc="-5" dirty="0">
                <a:solidFill>
                  <a:srgbClr val="FFFFFF"/>
                </a:solidFill>
                <a:latin typeface="Arial" panose="020B0604020202020204" pitchFamily="34" charset="0"/>
                <a:ea typeface="Microsoft JhengHei UI" panose="020B0604030504040204" pitchFamily="34" charset="-120"/>
                <a:cs typeface="Arial"/>
              </a:rPr>
              <a:t>s</a:t>
            </a:r>
            <a:r>
              <a:rPr sz="2000" dirty="0">
                <a:solidFill>
                  <a:srgbClr val="FFFFFF"/>
                </a:solidFill>
                <a:latin typeface="Arial" panose="020B0604020202020204" pitchFamily="34" charset="0"/>
                <a:ea typeface="Microsoft JhengHei UI" panose="020B0604030504040204" pitchFamily="34" charset="-120"/>
                <a:cs typeface="Arial"/>
              </a:rPr>
              <a:t> </a:t>
            </a:r>
            <a:r>
              <a:rPr sz="2000" spc="-10" dirty="0">
                <a:solidFill>
                  <a:srgbClr val="FFFFFF"/>
                </a:solidFill>
                <a:latin typeface="Arial" panose="020B0604020202020204" pitchFamily="34" charset="0"/>
                <a:ea typeface="Microsoft JhengHei UI" panose="020B0604030504040204" pitchFamily="34" charset="-120"/>
                <a:cs typeface="Arial"/>
              </a:rPr>
              <a:t>foot</a:t>
            </a:r>
            <a:r>
              <a:rPr sz="2000" dirty="0">
                <a:solidFill>
                  <a:srgbClr val="FFFFFF"/>
                </a:solidFill>
                <a:latin typeface="Arial" panose="020B0604020202020204" pitchFamily="34" charset="0"/>
                <a:ea typeface="Microsoft JhengHei UI" panose="020B0604030504040204" pitchFamily="34" charset="-120"/>
                <a:cs typeface="华文中宋"/>
              </a:rPr>
              <a:t>方法</a:t>
            </a:r>
            <a:endParaRPr sz="2000" dirty="0">
              <a:latin typeface="Arial" panose="020B0604020202020204" pitchFamily="34" charset="0"/>
              <a:ea typeface="Microsoft JhengHei UI" panose="020B0604030504040204" pitchFamily="34" charset="-120"/>
              <a:cs typeface="华文中宋"/>
            </a:endParaRPr>
          </a:p>
        </p:txBody>
      </p:sp>
      <p:sp>
        <p:nvSpPr>
          <p:cNvPr id="9" name="object 9"/>
          <p:cNvSpPr txBox="1"/>
          <p:nvPr/>
        </p:nvSpPr>
        <p:spPr>
          <a:xfrm>
            <a:off x="1017403" y="848222"/>
            <a:ext cx="4524375" cy="307777"/>
          </a:xfrm>
          <a:prstGeom prst="rect">
            <a:avLst/>
          </a:prstGeom>
        </p:spPr>
        <p:txBody>
          <a:bodyPr vert="horz" wrap="square" lIns="0" tIns="0" rIns="0" bIns="0" rtlCol="0">
            <a:spAutoFit/>
          </a:bodyPr>
          <a:lstStyle/>
          <a:p>
            <a:pPr marL="12700">
              <a:lnSpc>
                <a:spcPct val="100000"/>
              </a:lnSpc>
            </a:pPr>
            <a:r>
              <a:rPr sz="2000" b="1" spc="-10" dirty="0">
                <a:solidFill>
                  <a:srgbClr val="FFFFFF"/>
                </a:solidFill>
                <a:latin typeface="Arial" panose="020B0604020202020204" pitchFamily="34" charset="0"/>
                <a:ea typeface="Microsoft JhengHei UI" panose="020B0604030504040204" pitchFamily="34" charset="-120"/>
                <a:cs typeface="Arial"/>
              </a:rPr>
              <a:t>(2)Crow’</a:t>
            </a:r>
            <a:r>
              <a:rPr sz="2000" b="1" spc="-5" dirty="0">
                <a:solidFill>
                  <a:srgbClr val="FFFFFF"/>
                </a:solidFill>
                <a:latin typeface="Arial" panose="020B0604020202020204" pitchFamily="34" charset="0"/>
                <a:ea typeface="Microsoft JhengHei UI" panose="020B0604030504040204" pitchFamily="34" charset="-120"/>
                <a:cs typeface="Arial"/>
              </a:rPr>
              <a:t>s</a:t>
            </a:r>
            <a:r>
              <a:rPr sz="2000" b="1" dirty="0">
                <a:solidFill>
                  <a:srgbClr val="FFFFFF"/>
                </a:solidFill>
                <a:latin typeface="Arial" panose="020B0604020202020204" pitchFamily="34" charset="0"/>
                <a:ea typeface="Microsoft JhengHei UI" panose="020B0604030504040204" pitchFamily="34" charset="-120"/>
                <a:cs typeface="Arial"/>
              </a:rPr>
              <a:t> </a:t>
            </a:r>
            <a:r>
              <a:rPr sz="2000" b="1" spc="-10" dirty="0">
                <a:solidFill>
                  <a:srgbClr val="FFFFFF"/>
                </a:solidFill>
                <a:latin typeface="Arial" panose="020B0604020202020204" pitchFamily="34" charset="0"/>
                <a:ea typeface="Microsoft JhengHei UI" panose="020B0604030504040204" pitchFamily="34" charset="-120"/>
                <a:cs typeface="Arial"/>
              </a:rPr>
              <a:t>foo</a:t>
            </a:r>
            <a:r>
              <a:rPr sz="2000" b="1" dirty="0">
                <a:solidFill>
                  <a:srgbClr val="FFFFFF"/>
                </a:solidFill>
                <a:latin typeface="Arial" panose="020B0604020202020204" pitchFamily="34" charset="0"/>
                <a:ea typeface="Microsoft JhengHei UI" panose="020B0604030504040204" pitchFamily="34" charset="-120"/>
                <a:cs typeface="Arial"/>
              </a:rPr>
              <a:t>t</a:t>
            </a:r>
            <a:r>
              <a:rPr sz="2000" b="1" spc="-5" dirty="0">
                <a:solidFill>
                  <a:srgbClr val="FFFFFF"/>
                </a:solidFill>
                <a:latin typeface="Arial" panose="020B0604020202020204" pitchFamily="34" charset="0"/>
                <a:ea typeface="Microsoft JhengHei UI" panose="020B0604030504040204" pitchFamily="34" charset="-120"/>
                <a:cs typeface="华文中宋"/>
              </a:rPr>
              <a:t>方法的基本图元及其含义</a:t>
            </a:r>
            <a:endParaRPr sz="2000">
              <a:latin typeface="Arial" panose="020B0604020202020204" pitchFamily="34" charset="0"/>
              <a:ea typeface="Microsoft JhengHei UI" panose="020B0604030504040204" pitchFamily="34" charset="-120"/>
              <a:cs typeface="华文中宋"/>
            </a:endParaRPr>
          </a:p>
        </p:txBody>
      </p:sp>
      <p:sp>
        <p:nvSpPr>
          <p:cNvPr id="10" name="object 10"/>
          <p:cNvSpPr/>
          <p:nvPr/>
        </p:nvSpPr>
        <p:spPr>
          <a:xfrm>
            <a:off x="7132967" y="1861566"/>
            <a:ext cx="2528570" cy="935355"/>
          </a:xfrm>
          <a:custGeom>
            <a:avLst/>
            <a:gdLst/>
            <a:ahLst/>
            <a:cxnLst/>
            <a:rect l="l" t="t" r="r" b="b"/>
            <a:pathLst>
              <a:path w="2528570" h="935355">
                <a:moveTo>
                  <a:pt x="2528316" y="156209"/>
                </a:moveTo>
                <a:lnTo>
                  <a:pt x="2522369" y="113264"/>
                </a:lnTo>
                <a:lnTo>
                  <a:pt x="2505618" y="74866"/>
                </a:lnTo>
                <a:lnTo>
                  <a:pt x="2479691" y="42693"/>
                </a:lnTo>
                <a:lnTo>
                  <a:pt x="2446219" y="18422"/>
                </a:lnTo>
                <a:lnTo>
                  <a:pt x="2406832" y="3730"/>
                </a:lnTo>
                <a:lnTo>
                  <a:pt x="155448" y="0"/>
                </a:lnTo>
                <a:lnTo>
                  <a:pt x="140738" y="688"/>
                </a:lnTo>
                <a:lnTo>
                  <a:pt x="99218" y="10512"/>
                </a:lnTo>
                <a:lnTo>
                  <a:pt x="62877" y="30672"/>
                </a:lnTo>
                <a:lnTo>
                  <a:pt x="33347" y="59491"/>
                </a:lnTo>
                <a:lnTo>
                  <a:pt x="12258" y="95291"/>
                </a:lnTo>
                <a:lnTo>
                  <a:pt x="1238" y="136393"/>
                </a:lnTo>
                <a:lnTo>
                  <a:pt x="0" y="779526"/>
                </a:lnTo>
                <a:lnTo>
                  <a:pt x="684" y="794271"/>
                </a:lnTo>
                <a:lnTo>
                  <a:pt x="10459" y="835884"/>
                </a:lnTo>
                <a:lnTo>
                  <a:pt x="30541" y="872286"/>
                </a:lnTo>
                <a:lnTo>
                  <a:pt x="59289" y="901835"/>
                </a:lnTo>
                <a:lnTo>
                  <a:pt x="95059" y="922889"/>
                </a:lnTo>
                <a:lnTo>
                  <a:pt x="136209" y="933805"/>
                </a:lnTo>
                <a:lnTo>
                  <a:pt x="2372868" y="934973"/>
                </a:lnTo>
                <a:lnTo>
                  <a:pt x="2387613" y="934289"/>
                </a:lnTo>
                <a:lnTo>
                  <a:pt x="2429226" y="924514"/>
                </a:lnTo>
                <a:lnTo>
                  <a:pt x="2465628" y="904432"/>
                </a:lnTo>
                <a:lnTo>
                  <a:pt x="2495177" y="875684"/>
                </a:lnTo>
                <a:lnTo>
                  <a:pt x="2516231" y="839914"/>
                </a:lnTo>
                <a:lnTo>
                  <a:pt x="2527147" y="798764"/>
                </a:lnTo>
                <a:lnTo>
                  <a:pt x="2528316" y="156209"/>
                </a:lnTo>
                <a:close/>
              </a:path>
            </a:pathLst>
          </a:custGeom>
          <a:solidFill>
            <a:srgbClr val="3333CC"/>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1" name="object 11"/>
          <p:cNvSpPr/>
          <p:nvPr/>
        </p:nvSpPr>
        <p:spPr>
          <a:xfrm>
            <a:off x="7225156" y="1939289"/>
            <a:ext cx="2345055" cy="779780"/>
          </a:xfrm>
          <a:custGeom>
            <a:avLst/>
            <a:gdLst/>
            <a:ahLst/>
            <a:cxnLst/>
            <a:rect l="l" t="t" r="r" b="b"/>
            <a:pathLst>
              <a:path w="2345054" h="779780">
                <a:moveTo>
                  <a:pt x="2344674" y="130301"/>
                </a:moveTo>
                <a:lnTo>
                  <a:pt x="2337553" y="87938"/>
                </a:lnTo>
                <a:lnTo>
                  <a:pt x="2317808" y="51322"/>
                </a:lnTo>
                <a:lnTo>
                  <a:pt x="2287862" y="22878"/>
                </a:lnTo>
                <a:lnTo>
                  <a:pt x="2250142" y="5029"/>
                </a:lnTo>
                <a:lnTo>
                  <a:pt x="129540" y="0"/>
                </a:lnTo>
                <a:lnTo>
                  <a:pt x="114898" y="825"/>
                </a:lnTo>
                <a:lnTo>
                  <a:pt x="74207" y="12489"/>
                </a:lnTo>
                <a:lnTo>
                  <a:pt x="40208" y="36028"/>
                </a:lnTo>
                <a:lnTo>
                  <a:pt x="15265" y="68998"/>
                </a:lnTo>
                <a:lnTo>
                  <a:pt x="1741" y="108953"/>
                </a:lnTo>
                <a:lnTo>
                  <a:pt x="0" y="649986"/>
                </a:lnTo>
                <a:lnTo>
                  <a:pt x="820" y="664670"/>
                </a:lnTo>
                <a:lnTo>
                  <a:pt x="12416" y="705466"/>
                </a:lnTo>
                <a:lnTo>
                  <a:pt x="35861" y="739522"/>
                </a:lnTo>
                <a:lnTo>
                  <a:pt x="68770" y="764453"/>
                </a:lnTo>
                <a:lnTo>
                  <a:pt x="108756" y="777873"/>
                </a:lnTo>
                <a:lnTo>
                  <a:pt x="2214372" y="779526"/>
                </a:lnTo>
                <a:lnTo>
                  <a:pt x="2229024" y="778710"/>
                </a:lnTo>
                <a:lnTo>
                  <a:pt x="2269846" y="767179"/>
                </a:lnTo>
                <a:lnTo>
                  <a:pt x="2304065" y="743859"/>
                </a:lnTo>
                <a:lnTo>
                  <a:pt x="2329235" y="711115"/>
                </a:lnTo>
                <a:lnTo>
                  <a:pt x="2342910" y="671312"/>
                </a:lnTo>
                <a:lnTo>
                  <a:pt x="2344674" y="130301"/>
                </a:lnTo>
                <a:close/>
              </a:path>
            </a:pathLst>
          </a:custGeom>
          <a:solidFill>
            <a:srgbClr val="666633"/>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2" name="object 12"/>
          <p:cNvSpPr/>
          <p:nvPr/>
        </p:nvSpPr>
        <p:spPr>
          <a:xfrm>
            <a:off x="7225156" y="1939289"/>
            <a:ext cx="2345055" cy="779780"/>
          </a:xfrm>
          <a:custGeom>
            <a:avLst/>
            <a:gdLst/>
            <a:ahLst/>
            <a:cxnLst/>
            <a:rect l="l" t="t" r="r" b="b"/>
            <a:pathLst>
              <a:path w="2345054" h="779780">
                <a:moveTo>
                  <a:pt x="129540" y="0"/>
                </a:moveTo>
                <a:lnTo>
                  <a:pt x="87144" y="7161"/>
                </a:lnTo>
                <a:lnTo>
                  <a:pt x="50652" y="27013"/>
                </a:lnTo>
                <a:lnTo>
                  <a:pt x="22427" y="57112"/>
                </a:lnTo>
                <a:lnTo>
                  <a:pt x="4834" y="95010"/>
                </a:lnTo>
                <a:lnTo>
                  <a:pt x="0" y="649986"/>
                </a:lnTo>
                <a:lnTo>
                  <a:pt x="820" y="664670"/>
                </a:lnTo>
                <a:lnTo>
                  <a:pt x="12416" y="705466"/>
                </a:lnTo>
                <a:lnTo>
                  <a:pt x="35861" y="739522"/>
                </a:lnTo>
                <a:lnTo>
                  <a:pt x="68770" y="764453"/>
                </a:lnTo>
                <a:lnTo>
                  <a:pt x="108756" y="777873"/>
                </a:lnTo>
                <a:lnTo>
                  <a:pt x="2214372" y="779526"/>
                </a:lnTo>
                <a:lnTo>
                  <a:pt x="2229024" y="778710"/>
                </a:lnTo>
                <a:lnTo>
                  <a:pt x="2269846" y="767179"/>
                </a:lnTo>
                <a:lnTo>
                  <a:pt x="2304065" y="743859"/>
                </a:lnTo>
                <a:lnTo>
                  <a:pt x="2329235" y="711115"/>
                </a:lnTo>
                <a:lnTo>
                  <a:pt x="2342910" y="671312"/>
                </a:lnTo>
                <a:lnTo>
                  <a:pt x="2344674" y="130301"/>
                </a:lnTo>
                <a:lnTo>
                  <a:pt x="2343852" y="115692"/>
                </a:lnTo>
                <a:lnTo>
                  <a:pt x="2332254" y="74975"/>
                </a:lnTo>
                <a:lnTo>
                  <a:pt x="2308840" y="40813"/>
                </a:lnTo>
                <a:lnTo>
                  <a:pt x="2276033" y="15631"/>
                </a:lnTo>
                <a:lnTo>
                  <a:pt x="2236259" y="1854"/>
                </a:lnTo>
                <a:lnTo>
                  <a:pt x="129540"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3" name="object 13"/>
          <p:cNvSpPr txBox="1"/>
          <p:nvPr/>
        </p:nvSpPr>
        <p:spPr>
          <a:xfrm>
            <a:off x="7412869" y="2057582"/>
            <a:ext cx="1969135" cy="276999"/>
          </a:xfrm>
          <a:prstGeom prst="rect">
            <a:avLst/>
          </a:prstGeom>
        </p:spPr>
        <p:txBody>
          <a:bodyPr vert="horz" wrap="square" lIns="0" tIns="0" rIns="0" bIns="0" rtlCol="0">
            <a:spAutoFit/>
          </a:bodyPr>
          <a:lstStyle/>
          <a:p>
            <a:pPr marL="342265" marR="5080" indent="-330200">
              <a:lnSpc>
                <a:spcPct val="100000"/>
              </a:lnSpc>
            </a:pPr>
            <a:r>
              <a:rPr sz="1800" b="1" spc="-5" dirty="0">
                <a:solidFill>
                  <a:srgbClr val="FFFFFF"/>
                </a:solidFill>
                <a:latin typeface="Arial" panose="020B0604020202020204" pitchFamily="34" charset="0"/>
                <a:ea typeface="Microsoft JhengHei UI" panose="020B0604030504040204" pitchFamily="34" charset="-120"/>
                <a:cs typeface="Arial"/>
              </a:rPr>
              <a:t>Crow’</a:t>
            </a:r>
            <a:r>
              <a:rPr sz="1800" b="1" dirty="0">
                <a:solidFill>
                  <a:srgbClr val="FFFFFF"/>
                </a:solidFill>
                <a:latin typeface="Arial" panose="020B0604020202020204" pitchFamily="34" charset="0"/>
                <a:ea typeface="Microsoft JhengHei UI" panose="020B0604030504040204" pitchFamily="34" charset="-120"/>
                <a:cs typeface="Arial"/>
              </a:rPr>
              <a:t>s</a:t>
            </a:r>
            <a:r>
              <a:rPr sz="1800" b="1" spc="-5" dirty="0">
                <a:solidFill>
                  <a:srgbClr val="FFFFFF"/>
                </a:solidFill>
                <a:latin typeface="Arial" panose="020B0604020202020204" pitchFamily="34" charset="0"/>
                <a:ea typeface="Microsoft JhengHei UI" panose="020B0604030504040204" pitchFamily="34" charset="-120"/>
                <a:cs typeface="Arial"/>
              </a:rPr>
              <a:t> </a:t>
            </a:r>
            <a:r>
              <a:rPr sz="1800" b="1" spc="-5" dirty="0" err="1">
                <a:solidFill>
                  <a:srgbClr val="FFFFFF"/>
                </a:solidFill>
                <a:latin typeface="Arial" panose="020B0604020202020204" pitchFamily="34" charset="0"/>
                <a:ea typeface="Microsoft JhengHei UI" panose="020B0604030504040204" pitchFamily="34" charset="-120"/>
                <a:cs typeface="Arial"/>
              </a:rPr>
              <a:t>foo</a:t>
            </a:r>
            <a:r>
              <a:rPr sz="1800" b="1" dirty="0" err="1">
                <a:solidFill>
                  <a:srgbClr val="FFFFFF"/>
                </a:solidFill>
                <a:latin typeface="Arial" panose="020B0604020202020204" pitchFamily="34" charset="0"/>
                <a:ea typeface="Microsoft JhengHei UI" panose="020B0604030504040204" pitchFamily="34" charset="-120"/>
                <a:cs typeface="Arial"/>
              </a:rPr>
              <a:t>t</a:t>
            </a:r>
            <a:r>
              <a:rPr sz="1800" b="1" spc="-5" dirty="0" err="1">
                <a:solidFill>
                  <a:srgbClr val="FFFFFF"/>
                </a:solidFill>
                <a:latin typeface="Arial" panose="020B0604020202020204" pitchFamily="34" charset="0"/>
                <a:ea typeface="Microsoft JhengHei UI" panose="020B0604030504040204" pitchFamily="34" charset="-120"/>
                <a:cs typeface="华文中宋"/>
              </a:rPr>
              <a:t>的优点</a:t>
            </a:r>
            <a:endParaRPr sz="1800" dirty="0">
              <a:latin typeface="Arial" panose="020B0604020202020204" pitchFamily="34" charset="0"/>
              <a:ea typeface="Microsoft JhengHei UI" panose="020B0604030504040204" pitchFamily="34" charset="-120"/>
              <a:cs typeface="Arial"/>
            </a:endParaRPr>
          </a:p>
        </p:txBody>
      </p:sp>
      <p:sp>
        <p:nvSpPr>
          <p:cNvPr id="14" name="object 14"/>
          <p:cNvSpPr/>
          <p:nvPr/>
        </p:nvSpPr>
        <p:spPr>
          <a:xfrm>
            <a:off x="4904117" y="3877817"/>
            <a:ext cx="699770" cy="0"/>
          </a:xfrm>
          <a:custGeom>
            <a:avLst/>
            <a:gdLst/>
            <a:ahLst/>
            <a:cxnLst/>
            <a:rect l="l" t="t" r="r" b="b"/>
            <a:pathLst>
              <a:path w="699770">
                <a:moveTo>
                  <a:pt x="0" y="0"/>
                </a:moveTo>
                <a:lnTo>
                  <a:pt x="699516" y="0"/>
                </a:lnTo>
              </a:path>
            </a:pathLst>
          </a:custGeom>
          <a:ln w="127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5" name="object 15"/>
          <p:cNvSpPr/>
          <p:nvPr/>
        </p:nvSpPr>
        <p:spPr>
          <a:xfrm>
            <a:off x="4862969" y="4693920"/>
            <a:ext cx="699770" cy="0"/>
          </a:xfrm>
          <a:custGeom>
            <a:avLst/>
            <a:gdLst/>
            <a:ahLst/>
            <a:cxnLst/>
            <a:rect l="l" t="t" r="r" b="b"/>
            <a:pathLst>
              <a:path w="699770">
                <a:moveTo>
                  <a:pt x="0" y="0"/>
                </a:moveTo>
                <a:lnTo>
                  <a:pt x="699516" y="0"/>
                </a:lnTo>
              </a:path>
            </a:pathLst>
          </a:custGeom>
          <a:ln w="127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6" name="object 16"/>
          <p:cNvSpPr txBox="1"/>
          <p:nvPr/>
        </p:nvSpPr>
        <p:spPr>
          <a:xfrm>
            <a:off x="5570353" y="4563897"/>
            <a:ext cx="1041400" cy="307777"/>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实体属性</a:t>
            </a:r>
            <a:endParaRPr sz="2000">
              <a:latin typeface="Arial" panose="020B0604020202020204" pitchFamily="34" charset="0"/>
              <a:ea typeface="Microsoft JhengHei UI" panose="020B0604030504040204" pitchFamily="34" charset="-120"/>
              <a:cs typeface="微软雅黑"/>
            </a:endParaRPr>
          </a:p>
        </p:txBody>
      </p:sp>
      <p:sp>
        <p:nvSpPr>
          <p:cNvPr id="17" name="object 17"/>
          <p:cNvSpPr/>
          <p:nvPr/>
        </p:nvSpPr>
        <p:spPr>
          <a:xfrm>
            <a:off x="4489589" y="4206240"/>
            <a:ext cx="1129030" cy="0"/>
          </a:xfrm>
          <a:custGeom>
            <a:avLst/>
            <a:gdLst/>
            <a:ahLst/>
            <a:cxnLst/>
            <a:rect l="l" t="t" r="r" b="b"/>
            <a:pathLst>
              <a:path w="1129029">
                <a:moveTo>
                  <a:pt x="0" y="0"/>
                </a:moveTo>
                <a:lnTo>
                  <a:pt x="1128522" y="0"/>
                </a:lnTo>
              </a:path>
            </a:pathLst>
          </a:custGeom>
          <a:ln w="127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8" name="object 18"/>
          <p:cNvSpPr txBox="1"/>
          <p:nvPr/>
        </p:nvSpPr>
        <p:spPr>
          <a:xfrm>
            <a:off x="5612263" y="3747795"/>
            <a:ext cx="1041400" cy="670312"/>
          </a:xfrm>
          <a:prstGeom prst="rect">
            <a:avLst/>
          </a:prstGeom>
        </p:spPr>
        <p:txBody>
          <a:bodyPr vert="horz" wrap="square" lIns="0" tIns="0" rIns="0" bIns="0" rtlCol="0">
            <a:spAutoFit/>
          </a:bodyPr>
          <a:lstStyle/>
          <a:p>
            <a:pPr marL="127000" marR="5080" indent="-114300">
              <a:lnSpc>
                <a:spcPct val="112999"/>
              </a:lnSpc>
            </a:pPr>
            <a:r>
              <a:rPr sz="2000" b="1" spc="-5" dirty="0">
                <a:latin typeface="Arial" panose="020B0604020202020204" pitchFamily="34" charset="0"/>
                <a:ea typeface="Microsoft JhengHei UI" panose="020B0604030504040204" pitchFamily="34" charset="-120"/>
                <a:cs typeface="微软雅黑"/>
              </a:rPr>
              <a:t>实体名称 </a:t>
            </a:r>
            <a:r>
              <a:rPr sz="2000" b="1" u="heavy" spc="-5" dirty="0">
                <a:latin typeface="Arial" panose="020B0604020202020204" pitchFamily="34" charset="0"/>
                <a:ea typeface="Microsoft JhengHei UI" panose="020B0604030504040204" pitchFamily="34" charset="-120"/>
                <a:cs typeface="微软雅黑"/>
              </a:rPr>
              <a:t>关键字</a:t>
            </a:r>
            <a:endParaRPr sz="2000" dirty="0">
              <a:latin typeface="Arial" panose="020B0604020202020204" pitchFamily="34" charset="0"/>
              <a:ea typeface="Microsoft JhengHei UI" panose="020B0604030504040204" pitchFamily="34" charset="-120"/>
              <a:cs typeface="微软雅黑"/>
            </a:endParaRPr>
          </a:p>
        </p:txBody>
      </p:sp>
      <p:sp>
        <p:nvSpPr>
          <p:cNvPr id="19" name="object 19"/>
          <p:cNvSpPr txBox="1"/>
          <p:nvPr/>
        </p:nvSpPr>
        <p:spPr>
          <a:xfrm>
            <a:off x="2693803" y="4390923"/>
            <a:ext cx="533400" cy="307777"/>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实体</a:t>
            </a:r>
            <a:endParaRPr sz="2000" dirty="0">
              <a:latin typeface="Arial" panose="020B0604020202020204" pitchFamily="34" charset="0"/>
              <a:ea typeface="Microsoft JhengHei UI" panose="020B0604030504040204" pitchFamily="34" charset="-120"/>
              <a:cs typeface="微软雅黑"/>
            </a:endParaRPr>
          </a:p>
        </p:txBody>
      </p:sp>
      <p:sp>
        <p:nvSpPr>
          <p:cNvPr id="21" name="矩形 20">
            <a:extLst>
              <a:ext uri="{FF2B5EF4-FFF2-40B4-BE49-F238E27FC236}">
                <a16:creationId xmlns="" xmlns:a16="http://schemas.microsoft.com/office/drawing/2014/main" id="{E9E065FB-A018-463C-933B-711B9A9E539D}"/>
              </a:ext>
            </a:extLst>
          </p:cNvPr>
          <p:cNvSpPr/>
          <p:nvPr/>
        </p:nvSpPr>
        <p:spPr>
          <a:xfrm>
            <a:off x="241300" y="383633"/>
            <a:ext cx="74676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Arial" panose="020B0604020202020204" pitchFamily="34" charset="0"/>
                <a:ea typeface="Microsoft JhengHei UI" panose="020B0604030504040204" pitchFamily="34" charset="-120"/>
              </a:rPr>
              <a:t>E-R</a:t>
            </a:r>
            <a:r>
              <a:rPr lang="zh-CN" altLang="en-US" sz="2800" b="1" u="dbl" spc="-5" dirty="0">
                <a:solidFill>
                  <a:srgbClr val="000000"/>
                </a:solidFill>
                <a:latin typeface="Arial" panose="020B0604020202020204" pitchFamily="34" charset="0"/>
                <a:ea typeface="Microsoft JhengHei UI" panose="020B0604030504040204" pitchFamily="34" charset="-120"/>
              </a:rPr>
              <a:t>模型</a:t>
            </a:r>
            <a:r>
              <a:rPr lang="en-US" altLang="zh-CN" sz="2800" b="1" u="dbl" spc="-5" dirty="0">
                <a:solidFill>
                  <a:srgbClr val="000000"/>
                </a:solidFill>
                <a:latin typeface="Arial" panose="020B0604020202020204" pitchFamily="34" charset="0"/>
                <a:ea typeface="Microsoft JhengHei UI" panose="020B0604030504040204" pitchFamily="34" charset="-120"/>
              </a:rPr>
              <a:t>—</a:t>
            </a:r>
            <a:r>
              <a:rPr lang="zh-CN" altLang="en-US" sz="2800" b="1" u="dbl" spc="-5" dirty="0">
                <a:solidFill>
                  <a:srgbClr val="000000"/>
                </a:solidFill>
                <a:latin typeface="Arial" panose="020B0604020202020204" pitchFamily="34" charset="0"/>
                <a:ea typeface="Microsoft JhengHei UI" panose="020B0604030504040204" pitchFamily="34" charset="-120"/>
              </a:rPr>
              <a:t>表达方法之</a:t>
            </a:r>
            <a:r>
              <a:rPr lang="en-US" altLang="zh-CN" sz="2800" b="1" u="dbl" spc="-5" dirty="0">
                <a:solidFill>
                  <a:srgbClr val="000000"/>
                </a:solidFill>
                <a:latin typeface="Arial" panose="020B0604020202020204" pitchFamily="34" charset="0"/>
                <a:ea typeface="Microsoft JhengHei UI" panose="020B0604030504040204" pitchFamily="34" charset="-120"/>
              </a:rPr>
              <a:t>Crow’s Foot</a:t>
            </a:r>
            <a:r>
              <a:rPr lang="zh-CN" altLang="en-US" sz="2800" b="1" u="dbl" spc="-5" dirty="0">
                <a:solidFill>
                  <a:srgbClr val="000000"/>
                </a:solidFill>
                <a:latin typeface="Arial" panose="020B0604020202020204" pitchFamily="34" charset="0"/>
                <a:ea typeface="Microsoft JhengHei UI" panose="020B0604030504040204" pitchFamily="34" charset="-120"/>
              </a:rPr>
              <a:t>方法</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82935" y="1492470"/>
            <a:ext cx="7339330" cy="615553"/>
          </a:xfrm>
          <a:prstGeom prst="rect">
            <a:avLst/>
          </a:prstGeom>
        </p:spPr>
        <p:txBody>
          <a:bodyPr vert="horz" wrap="square" lIns="0" tIns="0" rIns="0" bIns="0" rtlCol="0">
            <a:spAutoFit/>
          </a:bodyPr>
          <a:lstStyle/>
          <a:p>
            <a:pPr marL="355600" indent="-342900">
              <a:lnSpc>
                <a:spcPct val="100000"/>
              </a:lnSpc>
              <a:buFont typeface="Wingdings" panose="05000000000000000000" pitchFamily="2" charset="2"/>
              <a:buChar char="p"/>
            </a:pPr>
            <a:r>
              <a:rPr sz="2000" b="1" spc="-5" dirty="0" err="1">
                <a:latin typeface="Arial" panose="020B0604020202020204" pitchFamily="34" charset="0"/>
                <a:ea typeface="Microsoft JhengHei UI" panose="020B0604030504040204" pitchFamily="34" charset="-120"/>
                <a:cs typeface="微软雅黑"/>
              </a:rPr>
              <a:t>联系</a:t>
            </a:r>
            <a:r>
              <a:rPr sz="2000" b="1" dirty="0" err="1">
                <a:latin typeface="Arial" panose="020B0604020202020204" pitchFamily="34" charset="0"/>
                <a:ea typeface="Microsoft JhengHei UI" panose="020B0604030504040204" pitchFamily="34" charset="-120"/>
                <a:cs typeface="微软雅黑"/>
              </a:rPr>
              <a:t>：</a:t>
            </a:r>
            <a:r>
              <a:rPr sz="2000" b="1" spc="-5" dirty="0" err="1">
                <a:solidFill>
                  <a:srgbClr val="CC0000"/>
                </a:solidFill>
                <a:latin typeface="Arial" panose="020B0604020202020204" pitchFamily="34" charset="0"/>
                <a:ea typeface="Microsoft JhengHei UI" panose="020B0604030504040204" pitchFamily="34" charset="-120"/>
                <a:cs typeface="微软雅黑"/>
              </a:rPr>
              <a:t>菱形框表示，也可以将菱形框省略而直接以联系名来替代</a:t>
            </a:r>
            <a:endParaRPr sz="2000" dirty="0">
              <a:latin typeface="Arial" panose="020B0604020202020204" pitchFamily="34" charset="0"/>
              <a:ea typeface="Microsoft JhengHei UI" panose="020B0604030504040204" pitchFamily="34" charset="-120"/>
              <a:cs typeface="微软雅黑"/>
            </a:endParaRPr>
          </a:p>
        </p:txBody>
      </p:sp>
      <p:sp>
        <p:nvSpPr>
          <p:cNvPr id="4" name="object 4"/>
          <p:cNvSpPr txBox="1"/>
          <p:nvPr/>
        </p:nvSpPr>
        <p:spPr>
          <a:xfrm>
            <a:off x="2405005" y="3974988"/>
            <a:ext cx="1703070" cy="276999"/>
          </a:xfrm>
          <a:prstGeom prst="rect">
            <a:avLst/>
          </a:prstGeom>
        </p:spPr>
        <p:txBody>
          <a:bodyPr vert="horz" wrap="square" lIns="0" tIns="0" rIns="0" bIns="0" rtlCol="0">
            <a:spAutoFit/>
          </a:bodyPr>
          <a:lstStyle/>
          <a:p>
            <a:pPr marL="12700">
              <a:lnSpc>
                <a:spcPct val="100000"/>
              </a:lnSpc>
            </a:pPr>
            <a:r>
              <a:rPr sz="1800" b="1" spc="-5" dirty="0">
                <a:latin typeface="Arial" panose="020B0604020202020204" pitchFamily="34" charset="0"/>
                <a:ea typeface="Microsoft JhengHei UI" panose="020B0604030504040204" pitchFamily="34" charset="-120"/>
                <a:cs typeface="Arial"/>
              </a:rPr>
              <a:t>crow’</a:t>
            </a:r>
            <a:r>
              <a:rPr sz="1800" b="1" dirty="0">
                <a:latin typeface="Arial" panose="020B0604020202020204" pitchFamily="34" charset="0"/>
                <a:ea typeface="Microsoft JhengHei UI" panose="020B0604030504040204" pitchFamily="34" charset="-120"/>
                <a:cs typeface="Arial"/>
              </a:rPr>
              <a:t>s</a:t>
            </a:r>
            <a:r>
              <a:rPr sz="1800" b="1" spc="-5" dirty="0">
                <a:latin typeface="Arial" panose="020B0604020202020204" pitchFamily="34" charset="0"/>
                <a:ea typeface="Microsoft JhengHei UI" panose="020B0604030504040204" pitchFamily="34" charset="-120"/>
                <a:cs typeface="Arial"/>
              </a:rPr>
              <a:t> foo</a:t>
            </a:r>
            <a:r>
              <a:rPr sz="1800" b="1" dirty="0">
                <a:latin typeface="Arial" panose="020B0604020202020204" pitchFamily="34" charset="0"/>
                <a:ea typeface="Microsoft JhengHei UI" panose="020B0604030504040204" pitchFamily="34" charset="-120"/>
                <a:cs typeface="Arial"/>
              </a:rPr>
              <a:t>t</a:t>
            </a:r>
            <a:r>
              <a:rPr sz="1800" b="1" spc="-5" dirty="0">
                <a:latin typeface="Arial" panose="020B0604020202020204" pitchFamily="34" charset="0"/>
                <a:ea typeface="Microsoft JhengHei UI" panose="020B0604030504040204" pitchFamily="34" charset="-120"/>
                <a:cs typeface="新宋体"/>
              </a:rPr>
              <a:t>方法</a:t>
            </a:r>
            <a:endParaRPr sz="1800" dirty="0">
              <a:latin typeface="Arial" panose="020B0604020202020204" pitchFamily="34" charset="0"/>
              <a:ea typeface="Microsoft JhengHei UI" panose="020B0604030504040204" pitchFamily="34" charset="-120"/>
              <a:cs typeface="新宋体"/>
            </a:endParaRPr>
          </a:p>
        </p:txBody>
      </p:sp>
      <p:sp>
        <p:nvSpPr>
          <p:cNvPr id="5" name="object 5"/>
          <p:cNvSpPr txBox="1"/>
          <p:nvPr/>
        </p:nvSpPr>
        <p:spPr>
          <a:xfrm>
            <a:off x="4998861" y="6580274"/>
            <a:ext cx="1054100" cy="276999"/>
          </a:xfrm>
          <a:prstGeom prst="rect">
            <a:avLst/>
          </a:prstGeom>
        </p:spPr>
        <p:txBody>
          <a:bodyPr vert="horz" wrap="square" lIns="0" tIns="0" rIns="0" bIns="0" rtlCol="0">
            <a:spAutoFit/>
          </a:bodyPr>
          <a:lstStyle/>
          <a:p>
            <a:pPr marL="12700">
              <a:lnSpc>
                <a:spcPct val="100000"/>
              </a:lnSpc>
            </a:pPr>
            <a:r>
              <a:rPr sz="1800" b="1" dirty="0">
                <a:latin typeface="Arial" panose="020B0604020202020204" pitchFamily="34" charset="0"/>
                <a:ea typeface="Microsoft JhengHei UI" panose="020B0604030504040204" pitchFamily="34" charset="-120"/>
                <a:cs typeface="Arial"/>
              </a:rPr>
              <a:t>Che</a:t>
            </a:r>
            <a:r>
              <a:rPr sz="1800" b="1" spc="-5" dirty="0">
                <a:latin typeface="Arial" panose="020B0604020202020204" pitchFamily="34" charset="0"/>
                <a:ea typeface="Microsoft JhengHei UI" panose="020B0604030504040204" pitchFamily="34" charset="-120"/>
                <a:cs typeface="Arial"/>
              </a:rPr>
              <a:t>n</a:t>
            </a:r>
            <a:r>
              <a:rPr sz="1800" b="1" spc="-10" dirty="0">
                <a:latin typeface="Arial" panose="020B0604020202020204" pitchFamily="34" charset="0"/>
                <a:ea typeface="Microsoft JhengHei UI" panose="020B0604030504040204" pitchFamily="34" charset="-120"/>
                <a:cs typeface="新宋体"/>
              </a:rPr>
              <a:t>方法</a:t>
            </a:r>
            <a:endParaRPr sz="1800">
              <a:latin typeface="Arial" panose="020B0604020202020204" pitchFamily="34" charset="0"/>
              <a:ea typeface="Microsoft JhengHei UI" panose="020B0604030504040204" pitchFamily="34" charset="-120"/>
              <a:cs typeface="新宋体"/>
            </a:endParaRPr>
          </a:p>
        </p:txBody>
      </p:sp>
      <p:sp>
        <p:nvSpPr>
          <p:cNvPr id="6" name="object 6"/>
          <p:cNvSpPr/>
          <p:nvPr/>
        </p:nvSpPr>
        <p:spPr>
          <a:xfrm>
            <a:off x="2892437" y="5448300"/>
            <a:ext cx="5033771" cy="1046226"/>
          </a:xfrm>
          <a:prstGeom prst="rect">
            <a:avLst/>
          </a:prstGeom>
          <a:blipFill>
            <a:blip r:embed="rId2"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 name="object 7"/>
          <p:cNvSpPr/>
          <p:nvPr/>
        </p:nvSpPr>
        <p:spPr>
          <a:xfrm>
            <a:off x="5667641" y="2803398"/>
            <a:ext cx="3826001" cy="1023365"/>
          </a:xfrm>
          <a:prstGeom prst="rect">
            <a:avLst/>
          </a:prstGeom>
          <a:blipFill>
            <a:blip r:embed="rId3"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8" name="object 8"/>
          <p:cNvSpPr/>
          <p:nvPr/>
        </p:nvSpPr>
        <p:spPr>
          <a:xfrm>
            <a:off x="1117739" y="2828544"/>
            <a:ext cx="3836669" cy="987551"/>
          </a:xfrm>
          <a:prstGeom prst="rect">
            <a:avLst/>
          </a:prstGeom>
          <a:blipFill>
            <a:blip r:embed="rId4"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9" name="object 9"/>
          <p:cNvSpPr txBox="1"/>
          <p:nvPr/>
        </p:nvSpPr>
        <p:spPr>
          <a:xfrm>
            <a:off x="6715639" y="3945270"/>
            <a:ext cx="1703070" cy="276999"/>
          </a:xfrm>
          <a:prstGeom prst="rect">
            <a:avLst/>
          </a:prstGeom>
        </p:spPr>
        <p:txBody>
          <a:bodyPr vert="horz" wrap="square" lIns="0" tIns="0" rIns="0" bIns="0" rtlCol="0">
            <a:spAutoFit/>
          </a:bodyPr>
          <a:lstStyle/>
          <a:p>
            <a:pPr marL="12700">
              <a:lnSpc>
                <a:spcPct val="100000"/>
              </a:lnSpc>
            </a:pPr>
            <a:r>
              <a:rPr sz="1800" b="1" spc="-5" dirty="0">
                <a:latin typeface="Arial" panose="020B0604020202020204" pitchFamily="34" charset="0"/>
                <a:ea typeface="Microsoft JhengHei UI" panose="020B0604030504040204" pitchFamily="34" charset="-120"/>
                <a:cs typeface="Arial"/>
              </a:rPr>
              <a:t>crow’</a:t>
            </a:r>
            <a:r>
              <a:rPr sz="1800" b="1" dirty="0">
                <a:latin typeface="Arial" panose="020B0604020202020204" pitchFamily="34" charset="0"/>
                <a:ea typeface="Microsoft JhengHei UI" panose="020B0604030504040204" pitchFamily="34" charset="-120"/>
                <a:cs typeface="Arial"/>
              </a:rPr>
              <a:t>s</a:t>
            </a:r>
            <a:r>
              <a:rPr sz="1800" b="1" spc="-5" dirty="0">
                <a:latin typeface="Arial" panose="020B0604020202020204" pitchFamily="34" charset="0"/>
                <a:ea typeface="Microsoft JhengHei UI" panose="020B0604030504040204" pitchFamily="34" charset="-120"/>
                <a:cs typeface="Arial"/>
              </a:rPr>
              <a:t> foo</a:t>
            </a:r>
            <a:r>
              <a:rPr sz="1800" b="1" dirty="0">
                <a:latin typeface="Arial" panose="020B0604020202020204" pitchFamily="34" charset="0"/>
                <a:ea typeface="Microsoft JhengHei UI" panose="020B0604030504040204" pitchFamily="34" charset="-120"/>
                <a:cs typeface="Arial"/>
              </a:rPr>
              <a:t>t</a:t>
            </a:r>
            <a:r>
              <a:rPr sz="1800" b="1" spc="-5" dirty="0">
                <a:latin typeface="Arial" panose="020B0604020202020204" pitchFamily="34" charset="0"/>
                <a:ea typeface="Microsoft JhengHei UI" panose="020B0604030504040204" pitchFamily="34" charset="-120"/>
                <a:cs typeface="新宋体"/>
              </a:rPr>
              <a:t>方法</a:t>
            </a:r>
            <a:endParaRPr sz="1800">
              <a:latin typeface="Arial" panose="020B0604020202020204" pitchFamily="34" charset="0"/>
              <a:ea typeface="Microsoft JhengHei UI" panose="020B0604030504040204" pitchFamily="34" charset="-120"/>
              <a:cs typeface="新宋体"/>
            </a:endParaRPr>
          </a:p>
        </p:txBody>
      </p:sp>
      <p:sp>
        <p:nvSpPr>
          <p:cNvPr id="10" name="object 10"/>
          <p:cNvSpPr txBox="1"/>
          <p:nvPr/>
        </p:nvSpPr>
        <p:spPr>
          <a:xfrm>
            <a:off x="1160659" y="5089872"/>
            <a:ext cx="2867660" cy="615553"/>
          </a:xfrm>
          <a:prstGeom prst="rect">
            <a:avLst/>
          </a:prstGeom>
        </p:spPr>
        <p:txBody>
          <a:bodyPr vert="horz" wrap="square" lIns="0" tIns="0" rIns="0" bIns="0" rtlCol="0">
            <a:spAutoFit/>
          </a:bodyPr>
          <a:lstStyle/>
          <a:p>
            <a:pPr marL="355600" indent="-342900">
              <a:lnSpc>
                <a:spcPct val="100000"/>
              </a:lnSpc>
              <a:buFont typeface="Wingdings" panose="05000000000000000000" pitchFamily="2" charset="2"/>
              <a:buChar char="p"/>
            </a:pPr>
            <a:r>
              <a:rPr sz="2000" b="1" spc="-5" dirty="0" err="1">
                <a:solidFill>
                  <a:srgbClr val="CC0000"/>
                </a:solidFill>
                <a:latin typeface="Arial" panose="020B0604020202020204" pitchFamily="34" charset="0"/>
                <a:ea typeface="Microsoft JhengHei UI" panose="020B0604030504040204" pitchFamily="34" charset="-120"/>
                <a:cs typeface="微软雅黑"/>
              </a:rPr>
              <a:t>注意与chen方法的区别</a:t>
            </a:r>
            <a:endParaRPr sz="2000" dirty="0">
              <a:latin typeface="Arial" panose="020B0604020202020204" pitchFamily="34" charset="0"/>
              <a:ea typeface="Microsoft JhengHei UI" panose="020B0604030504040204" pitchFamily="34" charset="-120"/>
              <a:cs typeface="微软雅黑"/>
            </a:endParaRPr>
          </a:p>
        </p:txBody>
      </p:sp>
      <p:sp>
        <p:nvSpPr>
          <p:cNvPr id="11" name="object 11"/>
          <p:cNvSpPr txBox="1"/>
          <p:nvPr/>
        </p:nvSpPr>
        <p:spPr>
          <a:xfrm>
            <a:off x="2722770" y="2390684"/>
            <a:ext cx="533400" cy="307777"/>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联系</a:t>
            </a:r>
            <a:endParaRPr sz="2000">
              <a:latin typeface="Arial" panose="020B0604020202020204" pitchFamily="34" charset="0"/>
              <a:ea typeface="Microsoft JhengHei UI" panose="020B0604030504040204" pitchFamily="34" charset="-120"/>
              <a:cs typeface="微软雅黑"/>
            </a:endParaRPr>
          </a:p>
        </p:txBody>
      </p:sp>
      <p:sp>
        <p:nvSpPr>
          <p:cNvPr id="12" name="object 12"/>
          <p:cNvSpPr txBox="1"/>
          <p:nvPr/>
        </p:nvSpPr>
        <p:spPr>
          <a:xfrm>
            <a:off x="7253633" y="2392207"/>
            <a:ext cx="533400" cy="307777"/>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联系</a:t>
            </a:r>
            <a:endParaRPr sz="2000">
              <a:latin typeface="Arial" panose="020B0604020202020204" pitchFamily="34" charset="0"/>
              <a:ea typeface="Microsoft JhengHei UI" panose="020B0604030504040204" pitchFamily="34" charset="-120"/>
              <a:cs typeface="微软雅黑"/>
            </a:endParaRPr>
          </a:p>
        </p:txBody>
      </p:sp>
      <p:sp>
        <p:nvSpPr>
          <p:cNvPr id="13" name="object 13"/>
          <p:cNvSpPr txBox="1">
            <a:spLocks noGrp="1"/>
          </p:cNvSpPr>
          <p:nvPr>
            <p:ph type="title"/>
          </p:nvPr>
        </p:nvSpPr>
        <p:spPr>
          <a:xfrm>
            <a:off x="894499" y="689610"/>
            <a:ext cx="8597163" cy="338041"/>
          </a:xfrm>
          <a:prstGeom prst="rect">
            <a:avLst/>
          </a:prstGeom>
        </p:spPr>
        <p:txBody>
          <a:bodyPr vert="horz" wrap="square" lIns="0" tIns="0" rIns="0" bIns="0" rtlCol="0">
            <a:spAutoFit/>
          </a:bodyPr>
          <a:lstStyle/>
          <a:p>
            <a:pPr>
              <a:lnSpc>
                <a:spcPct val="119700"/>
              </a:lnSpc>
            </a:pPr>
            <a:r>
              <a:rPr sz="2000" spc="-5" dirty="0">
                <a:solidFill>
                  <a:srgbClr val="FFFFFF"/>
                </a:solidFill>
                <a:latin typeface="Arial" panose="020B0604020202020204" pitchFamily="34" charset="0"/>
                <a:ea typeface="Microsoft JhengHei UI" panose="020B0604030504040204" pitchFamily="34" charset="-120"/>
                <a:cs typeface="Arial"/>
              </a:rPr>
              <a:t>E-</a:t>
            </a:r>
            <a:r>
              <a:rPr sz="2000" spc="-10" dirty="0">
                <a:solidFill>
                  <a:srgbClr val="FFFFFF"/>
                </a:solidFill>
                <a:latin typeface="Arial" panose="020B0604020202020204" pitchFamily="34" charset="0"/>
                <a:ea typeface="Microsoft JhengHei UI" panose="020B0604030504040204" pitchFamily="34" charset="-120"/>
                <a:cs typeface="Arial"/>
              </a:rPr>
              <a:t>R</a:t>
            </a:r>
            <a:r>
              <a:rPr sz="2000" spc="-5" dirty="0">
                <a:solidFill>
                  <a:srgbClr val="FFFFFF"/>
                </a:solidFill>
                <a:latin typeface="Arial" panose="020B0604020202020204" pitchFamily="34" charset="0"/>
                <a:ea typeface="Microsoft JhengHei UI" panose="020B0604030504040204" pitchFamily="34" charset="-120"/>
                <a:cs typeface="华文中宋"/>
              </a:rPr>
              <a:t>模型表达方法之</a:t>
            </a:r>
            <a:r>
              <a:rPr sz="2000" spc="-10" dirty="0">
                <a:solidFill>
                  <a:srgbClr val="FFFFFF"/>
                </a:solidFill>
                <a:latin typeface="Arial" panose="020B0604020202020204" pitchFamily="34" charset="0"/>
                <a:ea typeface="Microsoft JhengHei UI" panose="020B0604030504040204" pitchFamily="34" charset="-120"/>
                <a:cs typeface="Arial"/>
              </a:rPr>
              <a:t>C</a:t>
            </a:r>
            <a:r>
              <a:rPr sz="2000" dirty="0">
                <a:solidFill>
                  <a:srgbClr val="FFFFFF"/>
                </a:solidFill>
                <a:latin typeface="Arial" panose="020B0604020202020204" pitchFamily="34" charset="0"/>
                <a:ea typeface="Microsoft JhengHei UI" panose="020B0604030504040204" pitchFamily="34" charset="-120"/>
                <a:cs typeface="Arial"/>
              </a:rPr>
              <a:t>r</a:t>
            </a:r>
            <a:r>
              <a:rPr sz="2000" spc="-10" dirty="0">
                <a:solidFill>
                  <a:srgbClr val="FFFFFF"/>
                </a:solidFill>
                <a:latin typeface="Arial" panose="020B0604020202020204" pitchFamily="34" charset="0"/>
                <a:ea typeface="Microsoft JhengHei UI" panose="020B0604030504040204" pitchFamily="34" charset="-120"/>
                <a:cs typeface="Arial"/>
              </a:rPr>
              <a:t>ow’</a:t>
            </a:r>
            <a:r>
              <a:rPr sz="2000" spc="-5" dirty="0">
                <a:solidFill>
                  <a:srgbClr val="FFFFFF"/>
                </a:solidFill>
                <a:latin typeface="Arial" panose="020B0604020202020204" pitchFamily="34" charset="0"/>
                <a:ea typeface="Microsoft JhengHei UI" panose="020B0604030504040204" pitchFamily="34" charset="-120"/>
                <a:cs typeface="Arial"/>
              </a:rPr>
              <a:t>s</a:t>
            </a:r>
            <a:r>
              <a:rPr sz="2000" dirty="0">
                <a:solidFill>
                  <a:srgbClr val="FFFFFF"/>
                </a:solidFill>
                <a:latin typeface="Arial" panose="020B0604020202020204" pitchFamily="34" charset="0"/>
                <a:ea typeface="Microsoft JhengHei UI" panose="020B0604030504040204" pitchFamily="34" charset="-120"/>
                <a:cs typeface="Arial"/>
              </a:rPr>
              <a:t> </a:t>
            </a:r>
            <a:r>
              <a:rPr sz="2000" spc="-10" dirty="0">
                <a:solidFill>
                  <a:srgbClr val="FFFFFF"/>
                </a:solidFill>
                <a:latin typeface="Arial" panose="020B0604020202020204" pitchFamily="34" charset="0"/>
                <a:ea typeface="Microsoft JhengHei UI" panose="020B0604030504040204" pitchFamily="34" charset="-120"/>
                <a:cs typeface="Arial"/>
              </a:rPr>
              <a:t>foot</a:t>
            </a:r>
            <a:r>
              <a:rPr sz="2000" dirty="0">
                <a:solidFill>
                  <a:srgbClr val="FFFFFF"/>
                </a:solidFill>
                <a:latin typeface="Arial" panose="020B0604020202020204" pitchFamily="34" charset="0"/>
                <a:ea typeface="Microsoft JhengHei UI" panose="020B0604030504040204" pitchFamily="34" charset="-120"/>
                <a:cs typeface="华文中宋"/>
              </a:rPr>
              <a:t>方法 </a:t>
            </a:r>
            <a:r>
              <a:rPr sz="2000" spc="-10" dirty="0">
                <a:solidFill>
                  <a:srgbClr val="FFFFFF"/>
                </a:solidFill>
                <a:latin typeface="Arial" panose="020B0604020202020204" pitchFamily="34" charset="0"/>
                <a:ea typeface="Microsoft JhengHei UI" panose="020B0604030504040204" pitchFamily="34" charset="-120"/>
                <a:cs typeface="Arial"/>
              </a:rPr>
              <a:t>(2)Crow’</a:t>
            </a:r>
            <a:r>
              <a:rPr sz="2000" spc="-5" dirty="0">
                <a:solidFill>
                  <a:srgbClr val="FFFFFF"/>
                </a:solidFill>
                <a:latin typeface="Arial" panose="020B0604020202020204" pitchFamily="34" charset="0"/>
                <a:ea typeface="Microsoft JhengHei UI" panose="020B0604030504040204" pitchFamily="34" charset="-120"/>
                <a:cs typeface="Arial"/>
              </a:rPr>
              <a:t>s</a:t>
            </a:r>
            <a:r>
              <a:rPr sz="2000" dirty="0">
                <a:solidFill>
                  <a:srgbClr val="FFFFFF"/>
                </a:solidFill>
                <a:latin typeface="Arial" panose="020B0604020202020204" pitchFamily="34" charset="0"/>
                <a:ea typeface="Microsoft JhengHei UI" panose="020B0604030504040204" pitchFamily="34" charset="-120"/>
                <a:cs typeface="Arial"/>
              </a:rPr>
              <a:t> </a:t>
            </a:r>
            <a:r>
              <a:rPr sz="2000" spc="-10" dirty="0">
                <a:solidFill>
                  <a:srgbClr val="FFFFFF"/>
                </a:solidFill>
                <a:latin typeface="Arial" panose="020B0604020202020204" pitchFamily="34" charset="0"/>
                <a:ea typeface="Microsoft JhengHei UI" panose="020B0604030504040204" pitchFamily="34" charset="-120"/>
                <a:cs typeface="Arial"/>
              </a:rPr>
              <a:t>foo</a:t>
            </a:r>
            <a:r>
              <a:rPr sz="2000" dirty="0">
                <a:solidFill>
                  <a:srgbClr val="FFFFFF"/>
                </a:solidFill>
                <a:latin typeface="Arial" panose="020B0604020202020204" pitchFamily="34" charset="0"/>
                <a:ea typeface="Microsoft JhengHei UI" panose="020B0604030504040204" pitchFamily="34" charset="-120"/>
                <a:cs typeface="Arial"/>
              </a:rPr>
              <a:t>t</a:t>
            </a:r>
            <a:r>
              <a:rPr sz="2000" spc="-5" dirty="0">
                <a:solidFill>
                  <a:srgbClr val="FFFFFF"/>
                </a:solidFill>
                <a:latin typeface="Arial" panose="020B0604020202020204" pitchFamily="34" charset="0"/>
                <a:ea typeface="Microsoft JhengHei UI" panose="020B0604030504040204" pitchFamily="34" charset="-120"/>
                <a:cs typeface="华文中宋"/>
              </a:rPr>
              <a:t>方法的基本图元及其含义</a:t>
            </a:r>
            <a:endParaRPr sz="2000">
              <a:latin typeface="Arial" panose="020B0604020202020204" pitchFamily="34" charset="0"/>
              <a:ea typeface="Microsoft JhengHei UI" panose="020B0604030504040204" pitchFamily="34" charset="-120"/>
              <a:cs typeface="华文中宋"/>
            </a:endParaRPr>
          </a:p>
        </p:txBody>
      </p:sp>
      <p:sp>
        <p:nvSpPr>
          <p:cNvPr id="15" name="矩形 14">
            <a:extLst>
              <a:ext uri="{FF2B5EF4-FFF2-40B4-BE49-F238E27FC236}">
                <a16:creationId xmlns="" xmlns:a16="http://schemas.microsoft.com/office/drawing/2014/main" id="{2E048EBB-E2EA-4462-850C-57E81F8406CA}"/>
              </a:ext>
            </a:extLst>
          </p:cNvPr>
          <p:cNvSpPr/>
          <p:nvPr/>
        </p:nvSpPr>
        <p:spPr>
          <a:xfrm>
            <a:off x="241300" y="383633"/>
            <a:ext cx="74676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Arial" panose="020B0604020202020204" pitchFamily="34" charset="0"/>
                <a:ea typeface="Microsoft JhengHei UI" panose="020B0604030504040204" pitchFamily="34" charset="-120"/>
              </a:rPr>
              <a:t>E-R</a:t>
            </a:r>
            <a:r>
              <a:rPr lang="zh-CN" altLang="en-US" sz="2800" b="1" u="dbl" spc="-5" dirty="0">
                <a:solidFill>
                  <a:srgbClr val="000000"/>
                </a:solidFill>
                <a:latin typeface="Arial" panose="020B0604020202020204" pitchFamily="34" charset="0"/>
                <a:ea typeface="Microsoft JhengHei UI" panose="020B0604030504040204" pitchFamily="34" charset="-120"/>
              </a:rPr>
              <a:t>模型</a:t>
            </a:r>
            <a:r>
              <a:rPr lang="en-US" altLang="zh-CN" sz="2800" b="1" u="dbl" spc="-5" dirty="0">
                <a:solidFill>
                  <a:srgbClr val="000000"/>
                </a:solidFill>
                <a:latin typeface="Arial" panose="020B0604020202020204" pitchFamily="34" charset="0"/>
                <a:ea typeface="Microsoft JhengHei UI" panose="020B0604030504040204" pitchFamily="34" charset="-120"/>
              </a:rPr>
              <a:t>—</a:t>
            </a:r>
            <a:r>
              <a:rPr lang="zh-CN" altLang="en-US" sz="2800" b="1" u="dbl" spc="-5" dirty="0">
                <a:solidFill>
                  <a:srgbClr val="000000"/>
                </a:solidFill>
                <a:latin typeface="Arial" panose="020B0604020202020204" pitchFamily="34" charset="0"/>
                <a:ea typeface="Microsoft JhengHei UI" panose="020B0604030504040204" pitchFamily="34" charset="-120"/>
              </a:rPr>
              <a:t>表达方法之</a:t>
            </a:r>
            <a:r>
              <a:rPr lang="en-US" altLang="zh-CN" sz="2800" b="1" u="dbl" spc="-5" dirty="0">
                <a:solidFill>
                  <a:srgbClr val="000000"/>
                </a:solidFill>
                <a:latin typeface="Arial" panose="020B0604020202020204" pitchFamily="34" charset="0"/>
                <a:ea typeface="Microsoft JhengHei UI" panose="020B0604030504040204" pitchFamily="34" charset="-120"/>
              </a:rPr>
              <a:t>Crow’s Foot</a:t>
            </a:r>
            <a:r>
              <a:rPr lang="zh-CN" altLang="en-US" sz="2800" b="1" u="dbl" spc="-5" dirty="0">
                <a:solidFill>
                  <a:srgbClr val="000000"/>
                </a:solidFill>
                <a:latin typeface="Arial" panose="020B0604020202020204" pitchFamily="34" charset="0"/>
                <a:ea typeface="Microsoft JhengHei UI" panose="020B0604030504040204" pitchFamily="34" charset="-120"/>
              </a:rPr>
              <a:t>方法</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68458" y="1435320"/>
            <a:ext cx="2590165" cy="615553"/>
          </a:xfrm>
          <a:prstGeom prst="rect">
            <a:avLst/>
          </a:prstGeom>
        </p:spPr>
        <p:txBody>
          <a:bodyPr vert="horz" wrap="square" lIns="0" tIns="0" rIns="0" bIns="0" rtlCol="0">
            <a:spAutoFit/>
          </a:bodyPr>
          <a:lstStyle/>
          <a:p>
            <a:pPr marL="355600" indent="-342900">
              <a:lnSpc>
                <a:spcPct val="100000"/>
              </a:lnSpc>
              <a:buFont typeface="Wingdings" panose="05000000000000000000" pitchFamily="2" charset="2"/>
              <a:buChar char="p"/>
            </a:pPr>
            <a:r>
              <a:rPr sz="2000" b="1" spc="-5" dirty="0" err="1">
                <a:latin typeface="Arial" panose="020B0604020202020204" pitchFamily="34" charset="0"/>
                <a:ea typeface="Microsoft JhengHei UI" panose="020B0604030504040204" pitchFamily="34" charset="-120"/>
                <a:cs typeface="微软雅黑"/>
              </a:rPr>
              <a:t>联系的基数表示方法</a:t>
            </a:r>
            <a:endParaRPr sz="2000" dirty="0">
              <a:latin typeface="Arial" panose="020B0604020202020204" pitchFamily="34" charset="0"/>
              <a:ea typeface="Microsoft JhengHei UI" panose="020B0604030504040204" pitchFamily="34" charset="-120"/>
              <a:cs typeface="微软雅黑"/>
            </a:endParaRPr>
          </a:p>
        </p:txBody>
      </p:sp>
      <p:sp>
        <p:nvSpPr>
          <p:cNvPr id="4" name="object 4"/>
          <p:cNvSpPr/>
          <p:nvPr/>
        </p:nvSpPr>
        <p:spPr>
          <a:xfrm>
            <a:off x="1555889" y="2292095"/>
            <a:ext cx="4992623" cy="1743455"/>
          </a:xfrm>
          <a:prstGeom prst="rect">
            <a:avLst/>
          </a:prstGeom>
          <a:blipFill>
            <a:blip r:embed="rId2"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 name="object 5"/>
          <p:cNvSpPr/>
          <p:nvPr/>
        </p:nvSpPr>
        <p:spPr>
          <a:xfrm>
            <a:off x="1703717" y="5506973"/>
            <a:ext cx="5033771" cy="1046226"/>
          </a:xfrm>
          <a:prstGeom prst="rect">
            <a:avLst/>
          </a:prstGeom>
          <a:blipFill>
            <a:blip r:embed="rId3"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 name="object 6"/>
          <p:cNvSpPr/>
          <p:nvPr/>
        </p:nvSpPr>
        <p:spPr>
          <a:xfrm>
            <a:off x="7043801" y="3240023"/>
            <a:ext cx="2529205" cy="935355"/>
          </a:xfrm>
          <a:custGeom>
            <a:avLst/>
            <a:gdLst/>
            <a:ahLst/>
            <a:cxnLst/>
            <a:rect l="l" t="t" r="r" b="b"/>
            <a:pathLst>
              <a:path w="2529204" h="935354">
                <a:moveTo>
                  <a:pt x="2529077" y="155447"/>
                </a:moveTo>
                <a:lnTo>
                  <a:pt x="2523071" y="112563"/>
                </a:lnTo>
                <a:lnTo>
                  <a:pt x="2506169" y="74315"/>
                </a:lnTo>
                <a:lnTo>
                  <a:pt x="2480051" y="42333"/>
                </a:lnTo>
                <a:lnTo>
                  <a:pt x="2446392" y="18249"/>
                </a:lnTo>
                <a:lnTo>
                  <a:pt x="2406870" y="3692"/>
                </a:lnTo>
                <a:lnTo>
                  <a:pt x="156209" y="0"/>
                </a:lnTo>
                <a:lnTo>
                  <a:pt x="141493" y="680"/>
                </a:lnTo>
                <a:lnTo>
                  <a:pt x="99877" y="10409"/>
                </a:lnTo>
                <a:lnTo>
                  <a:pt x="63367" y="30401"/>
                </a:lnTo>
                <a:lnTo>
                  <a:pt x="33642" y="59024"/>
                </a:lnTo>
                <a:lnTo>
                  <a:pt x="12377" y="94648"/>
                </a:lnTo>
                <a:lnTo>
                  <a:pt x="1251" y="135645"/>
                </a:lnTo>
                <a:lnTo>
                  <a:pt x="0" y="778764"/>
                </a:lnTo>
                <a:lnTo>
                  <a:pt x="684" y="793445"/>
                </a:lnTo>
                <a:lnTo>
                  <a:pt x="10463" y="834968"/>
                </a:lnTo>
                <a:lnTo>
                  <a:pt x="30532" y="871416"/>
                </a:lnTo>
                <a:lnTo>
                  <a:pt x="59227" y="901122"/>
                </a:lnTo>
                <a:lnTo>
                  <a:pt x="94882" y="922421"/>
                </a:lnTo>
                <a:lnTo>
                  <a:pt x="135833" y="933649"/>
                </a:lnTo>
                <a:lnTo>
                  <a:pt x="2372867" y="934973"/>
                </a:lnTo>
                <a:lnTo>
                  <a:pt x="2387549" y="934289"/>
                </a:lnTo>
                <a:lnTo>
                  <a:pt x="2429072" y="924510"/>
                </a:lnTo>
                <a:lnTo>
                  <a:pt x="2465520" y="904441"/>
                </a:lnTo>
                <a:lnTo>
                  <a:pt x="2495226" y="875746"/>
                </a:lnTo>
                <a:lnTo>
                  <a:pt x="2516525" y="840091"/>
                </a:lnTo>
                <a:lnTo>
                  <a:pt x="2527753" y="799140"/>
                </a:lnTo>
                <a:lnTo>
                  <a:pt x="2529077" y="155447"/>
                </a:lnTo>
                <a:close/>
              </a:path>
            </a:pathLst>
          </a:custGeom>
          <a:solidFill>
            <a:srgbClr val="3333CC"/>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 name="object 7"/>
          <p:cNvSpPr/>
          <p:nvPr/>
        </p:nvSpPr>
        <p:spPr>
          <a:xfrm>
            <a:off x="7136015" y="3317747"/>
            <a:ext cx="2345055" cy="779780"/>
          </a:xfrm>
          <a:custGeom>
            <a:avLst/>
            <a:gdLst/>
            <a:ahLst/>
            <a:cxnLst/>
            <a:rect l="l" t="t" r="r" b="b"/>
            <a:pathLst>
              <a:path w="2345054" h="779779">
                <a:moveTo>
                  <a:pt x="2344674" y="129539"/>
                </a:moveTo>
                <a:lnTo>
                  <a:pt x="2337590" y="87144"/>
                </a:lnTo>
                <a:lnTo>
                  <a:pt x="2317890" y="50652"/>
                </a:lnTo>
                <a:lnTo>
                  <a:pt x="2287896" y="22427"/>
                </a:lnTo>
                <a:lnTo>
                  <a:pt x="2249932" y="4834"/>
                </a:lnTo>
                <a:lnTo>
                  <a:pt x="129540" y="0"/>
                </a:lnTo>
                <a:lnTo>
                  <a:pt x="114855" y="820"/>
                </a:lnTo>
                <a:lnTo>
                  <a:pt x="74059" y="12416"/>
                </a:lnTo>
                <a:lnTo>
                  <a:pt x="40003" y="35861"/>
                </a:lnTo>
                <a:lnTo>
                  <a:pt x="15072" y="68770"/>
                </a:lnTo>
                <a:lnTo>
                  <a:pt x="1652" y="108756"/>
                </a:lnTo>
                <a:lnTo>
                  <a:pt x="0" y="649224"/>
                </a:lnTo>
                <a:lnTo>
                  <a:pt x="815" y="663876"/>
                </a:lnTo>
                <a:lnTo>
                  <a:pt x="12346" y="704698"/>
                </a:lnTo>
                <a:lnTo>
                  <a:pt x="35666" y="738917"/>
                </a:lnTo>
                <a:lnTo>
                  <a:pt x="68410" y="764087"/>
                </a:lnTo>
                <a:lnTo>
                  <a:pt x="108213" y="777762"/>
                </a:lnTo>
                <a:lnTo>
                  <a:pt x="2214372" y="779526"/>
                </a:lnTo>
                <a:lnTo>
                  <a:pt x="2229118" y="778704"/>
                </a:lnTo>
                <a:lnTo>
                  <a:pt x="2270029" y="767106"/>
                </a:lnTo>
                <a:lnTo>
                  <a:pt x="2304155" y="743692"/>
                </a:lnTo>
                <a:lnTo>
                  <a:pt x="2329194" y="710885"/>
                </a:lnTo>
                <a:lnTo>
                  <a:pt x="2342841" y="671111"/>
                </a:lnTo>
                <a:lnTo>
                  <a:pt x="2344674" y="129539"/>
                </a:lnTo>
                <a:close/>
              </a:path>
            </a:pathLst>
          </a:custGeom>
          <a:solidFill>
            <a:srgbClr val="666633"/>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8" name="object 8"/>
          <p:cNvSpPr/>
          <p:nvPr/>
        </p:nvSpPr>
        <p:spPr>
          <a:xfrm>
            <a:off x="7136015" y="3317747"/>
            <a:ext cx="2345055" cy="779780"/>
          </a:xfrm>
          <a:custGeom>
            <a:avLst/>
            <a:gdLst/>
            <a:ahLst/>
            <a:cxnLst/>
            <a:rect l="l" t="t" r="r" b="b"/>
            <a:pathLst>
              <a:path w="2345054" h="779779">
                <a:moveTo>
                  <a:pt x="129540" y="0"/>
                </a:moveTo>
                <a:lnTo>
                  <a:pt x="87027" y="7116"/>
                </a:lnTo>
                <a:lnTo>
                  <a:pt x="50459" y="26877"/>
                </a:lnTo>
                <a:lnTo>
                  <a:pt x="22221" y="56896"/>
                </a:lnTo>
                <a:lnTo>
                  <a:pt x="4699" y="94788"/>
                </a:lnTo>
                <a:lnTo>
                  <a:pt x="0" y="649224"/>
                </a:lnTo>
                <a:lnTo>
                  <a:pt x="815" y="663876"/>
                </a:lnTo>
                <a:lnTo>
                  <a:pt x="12346" y="704698"/>
                </a:lnTo>
                <a:lnTo>
                  <a:pt x="35666" y="738917"/>
                </a:lnTo>
                <a:lnTo>
                  <a:pt x="68410" y="764087"/>
                </a:lnTo>
                <a:lnTo>
                  <a:pt x="108213" y="777762"/>
                </a:lnTo>
                <a:lnTo>
                  <a:pt x="2214372" y="779526"/>
                </a:lnTo>
                <a:lnTo>
                  <a:pt x="2229118" y="778704"/>
                </a:lnTo>
                <a:lnTo>
                  <a:pt x="2270029" y="767106"/>
                </a:lnTo>
                <a:lnTo>
                  <a:pt x="2304155" y="743692"/>
                </a:lnTo>
                <a:lnTo>
                  <a:pt x="2329194" y="710885"/>
                </a:lnTo>
                <a:lnTo>
                  <a:pt x="2342841" y="671111"/>
                </a:lnTo>
                <a:lnTo>
                  <a:pt x="2344674" y="129539"/>
                </a:lnTo>
                <a:lnTo>
                  <a:pt x="2343858" y="114898"/>
                </a:lnTo>
                <a:lnTo>
                  <a:pt x="2332311" y="74207"/>
                </a:lnTo>
                <a:lnTo>
                  <a:pt x="2308921" y="40208"/>
                </a:lnTo>
                <a:lnTo>
                  <a:pt x="2276012" y="15265"/>
                </a:lnTo>
                <a:lnTo>
                  <a:pt x="2235907" y="1741"/>
                </a:lnTo>
                <a:lnTo>
                  <a:pt x="129540"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9" name="object 9"/>
          <p:cNvSpPr txBox="1"/>
          <p:nvPr/>
        </p:nvSpPr>
        <p:spPr>
          <a:xfrm>
            <a:off x="1160659" y="3435277"/>
            <a:ext cx="8145145" cy="2008242"/>
          </a:xfrm>
          <a:prstGeom prst="rect">
            <a:avLst/>
          </a:prstGeom>
        </p:spPr>
        <p:txBody>
          <a:bodyPr vert="horz" wrap="square" lIns="0" tIns="0" rIns="0" bIns="0" rtlCol="0">
            <a:spAutoFit/>
          </a:bodyPr>
          <a:lstStyle/>
          <a:p>
            <a:pPr marL="6162675" marR="5080" indent="12700" algn="r">
              <a:lnSpc>
                <a:spcPct val="100000"/>
              </a:lnSpc>
            </a:pPr>
            <a:r>
              <a:rPr sz="1800" b="1" spc="-5" dirty="0">
                <a:solidFill>
                  <a:srgbClr val="FFFFFF"/>
                </a:solidFill>
                <a:latin typeface="Arial" panose="020B0604020202020204" pitchFamily="34" charset="0"/>
                <a:ea typeface="Microsoft JhengHei UI" panose="020B0604030504040204" pitchFamily="34" charset="-120"/>
                <a:cs typeface="Arial"/>
              </a:rPr>
              <a:t>Crow’</a:t>
            </a:r>
            <a:r>
              <a:rPr sz="1800" b="1" dirty="0">
                <a:solidFill>
                  <a:srgbClr val="FFFFFF"/>
                </a:solidFill>
                <a:latin typeface="Arial" panose="020B0604020202020204" pitchFamily="34" charset="0"/>
                <a:ea typeface="Microsoft JhengHei UI" panose="020B0604030504040204" pitchFamily="34" charset="-120"/>
                <a:cs typeface="Arial"/>
              </a:rPr>
              <a:t>s</a:t>
            </a:r>
            <a:r>
              <a:rPr sz="1800" b="1" spc="-5" dirty="0">
                <a:solidFill>
                  <a:srgbClr val="FFFFFF"/>
                </a:solidFill>
                <a:latin typeface="Arial" panose="020B0604020202020204" pitchFamily="34" charset="0"/>
                <a:ea typeface="Microsoft JhengHei UI" panose="020B0604030504040204" pitchFamily="34" charset="-120"/>
                <a:cs typeface="Arial"/>
              </a:rPr>
              <a:t> </a:t>
            </a:r>
            <a:r>
              <a:rPr sz="1800" b="1" spc="-5" dirty="0" err="1">
                <a:solidFill>
                  <a:srgbClr val="FFFFFF"/>
                </a:solidFill>
                <a:latin typeface="Arial" panose="020B0604020202020204" pitchFamily="34" charset="0"/>
                <a:ea typeface="Microsoft JhengHei UI" panose="020B0604030504040204" pitchFamily="34" charset="-120"/>
                <a:cs typeface="Arial"/>
              </a:rPr>
              <a:t>foo</a:t>
            </a:r>
            <a:r>
              <a:rPr sz="1800" b="1" dirty="0" err="1">
                <a:solidFill>
                  <a:srgbClr val="FFFFFF"/>
                </a:solidFill>
                <a:latin typeface="Arial" panose="020B0604020202020204" pitchFamily="34" charset="0"/>
                <a:ea typeface="Microsoft JhengHei UI" panose="020B0604030504040204" pitchFamily="34" charset="-120"/>
                <a:cs typeface="Arial"/>
              </a:rPr>
              <a:t>t</a:t>
            </a:r>
            <a:r>
              <a:rPr sz="1800" b="1" spc="-5" dirty="0" err="1">
                <a:solidFill>
                  <a:srgbClr val="FFFFFF"/>
                </a:solidFill>
                <a:latin typeface="Arial" panose="020B0604020202020204" pitchFamily="34" charset="0"/>
                <a:ea typeface="Microsoft JhengHei UI" panose="020B0604030504040204" pitchFamily="34" charset="-120"/>
                <a:cs typeface="华文中宋"/>
              </a:rPr>
              <a:t>联系基</a:t>
            </a:r>
            <a:r>
              <a:rPr sz="1800" b="1" spc="-5" dirty="0">
                <a:solidFill>
                  <a:srgbClr val="FFFFFF"/>
                </a:solidFill>
                <a:latin typeface="Arial" panose="020B0604020202020204" pitchFamily="34" charset="0"/>
                <a:ea typeface="Microsoft JhengHei UI" panose="020B0604030504040204" pitchFamily="34" charset="-120"/>
                <a:cs typeface="华文中宋"/>
              </a:rPr>
              <a:t> </a:t>
            </a:r>
            <a:r>
              <a:rPr sz="1800" b="1" spc="-5" dirty="0" err="1">
                <a:solidFill>
                  <a:srgbClr val="FFFFFF"/>
                </a:solidFill>
                <a:latin typeface="Arial" panose="020B0604020202020204" pitchFamily="34" charset="0"/>
                <a:ea typeface="Microsoft JhengHei UI" panose="020B0604030504040204" pitchFamily="34" charset="-120"/>
                <a:cs typeface="华文中宋"/>
              </a:rPr>
              <a:t>数的表达很形象</a:t>
            </a:r>
            <a:endParaRPr sz="1800" dirty="0">
              <a:latin typeface="Arial" panose="020B0604020202020204" pitchFamily="34" charset="0"/>
              <a:ea typeface="Microsoft JhengHei UI" panose="020B0604030504040204" pitchFamily="34" charset="-120"/>
              <a:cs typeface="Arial"/>
            </a:endParaRPr>
          </a:p>
          <a:p>
            <a:pPr>
              <a:lnSpc>
                <a:spcPct val="100000"/>
              </a:lnSpc>
              <a:spcBef>
                <a:spcPts val="53"/>
              </a:spcBef>
            </a:pPr>
            <a:endParaRPr sz="2500" dirty="0">
              <a:latin typeface="Arial" panose="020B0604020202020204" pitchFamily="34" charset="0"/>
              <a:ea typeface="Microsoft JhengHei UI" panose="020B0604030504040204" pitchFamily="34" charset="-120"/>
              <a:cs typeface="Times New Roman"/>
            </a:endParaRPr>
          </a:p>
          <a:p>
            <a:pPr marL="1976120">
              <a:lnSpc>
                <a:spcPct val="100000"/>
              </a:lnSpc>
            </a:pPr>
            <a:r>
              <a:rPr sz="1800" b="1" spc="-5" dirty="0">
                <a:latin typeface="Arial" panose="020B0604020202020204" pitchFamily="34" charset="0"/>
                <a:ea typeface="Microsoft JhengHei UI" panose="020B0604030504040204" pitchFamily="34" charset="-120"/>
                <a:cs typeface="Arial"/>
              </a:rPr>
              <a:t>crow’</a:t>
            </a:r>
            <a:r>
              <a:rPr sz="1800" b="1" dirty="0">
                <a:latin typeface="Arial" panose="020B0604020202020204" pitchFamily="34" charset="0"/>
                <a:ea typeface="Microsoft JhengHei UI" panose="020B0604030504040204" pitchFamily="34" charset="-120"/>
                <a:cs typeface="Arial"/>
              </a:rPr>
              <a:t>s</a:t>
            </a:r>
            <a:r>
              <a:rPr sz="1800" b="1" spc="-5" dirty="0">
                <a:latin typeface="Arial" panose="020B0604020202020204" pitchFamily="34" charset="0"/>
                <a:ea typeface="Microsoft JhengHei UI" panose="020B0604030504040204" pitchFamily="34" charset="-120"/>
                <a:cs typeface="Arial"/>
              </a:rPr>
              <a:t> foo</a:t>
            </a:r>
            <a:r>
              <a:rPr sz="1800" b="1" dirty="0">
                <a:latin typeface="Arial" panose="020B0604020202020204" pitchFamily="34" charset="0"/>
                <a:ea typeface="Microsoft JhengHei UI" panose="020B0604030504040204" pitchFamily="34" charset="-120"/>
                <a:cs typeface="Arial"/>
              </a:rPr>
              <a:t>t</a:t>
            </a:r>
            <a:r>
              <a:rPr sz="1800" b="1" spc="-5" dirty="0">
                <a:latin typeface="Arial" panose="020B0604020202020204" pitchFamily="34" charset="0"/>
                <a:ea typeface="Microsoft JhengHei UI" panose="020B0604030504040204" pitchFamily="34" charset="-120"/>
                <a:cs typeface="新宋体"/>
              </a:rPr>
              <a:t>方法</a:t>
            </a:r>
            <a:endParaRPr sz="1800" dirty="0">
              <a:latin typeface="Arial" panose="020B0604020202020204" pitchFamily="34" charset="0"/>
              <a:ea typeface="Microsoft JhengHei UI" panose="020B0604030504040204" pitchFamily="34" charset="-120"/>
              <a:cs typeface="新宋体"/>
            </a:endParaRPr>
          </a:p>
          <a:p>
            <a:pPr>
              <a:lnSpc>
                <a:spcPct val="100000"/>
              </a:lnSpc>
            </a:pPr>
            <a:endParaRPr sz="1900" dirty="0">
              <a:latin typeface="Arial" panose="020B0604020202020204" pitchFamily="34" charset="0"/>
              <a:ea typeface="Microsoft JhengHei UI" panose="020B0604030504040204" pitchFamily="34" charset="-120"/>
              <a:cs typeface="Times New Roman"/>
            </a:endParaRPr>
          </a:p>
          <a:p>
            <a:pPr marL="355600" indent="-342900">
              <a:lnSpc>
                <a:spcPct val="100000"/>
              </a:lnSpc>
              <a:spcBef>
                <a:spcPts val="1390"/>
              </a:spcBef>
              <a:buFont typeface="Wingdings" panose="05000000000000000000" pitchFamily="2" charset="2"/>
              <a:buChar char="p"/>
            </a:pPr>
            <a:r>
              <a:rPr sz="2000" b="1" spc="-5" dirty="0" err="1">
                <a:solidFill>
                  <a:srgbClr val="CC0000"/>
                </a:solidFill>
                <a:latin typeface="Arial" panose="020B0604020202020204" pitchFamily="34" charset="0"/>
                <a:ea typeface="Microsoft JhengHei UI" panose="020B0604030504040204" pitchFamily="34" charset="-120"/>
                <a:cs typeface="微软雅黑"/>
              </a:rPr>
              <a:t>注意与chen方法的区别</a:t>
            </a:r>
            <a:endParaRPr sz="2000" dirty="0">
              <a:latin typeface="Arial" panose="020B0604020202020204" pitchFamily="34" charset="0"/>
              <a:ea typeface="Microsoft JhengHei UI" panose="020B0604030504040204" pitchFamily="34" charset="-120"/>
              <a:cs typeface="微软雅黑"/>
            </a:endParaRPr>
          </a:p>
        </p:txBody>
      </p:sp>
      <p:sp>
        <p:nvSpPr>
          <p:cNvPr id="10" name="object 10"/>
          <p:cNvSpPr txBox="1"/>
          <p:nvPr/>
        </p:nvSpPr>
        <p:spPr>
          <a:xfrm>
            <a:off x="3540385" y="6599316"/>
            <a:ext cx="1054100" cy="276999"/>
          </a:xfrm>
          <a:prstGeom prst="rect">
            <a:avLst/>
          </a:prstGeom>
        </p:spPr>
        <p:txBody>
          <a:bodyPr vert="horz" wrap="square" lIns="0" tIns="0" rIns="0" bIns="0" rtlCol="0">
            <a:spAutoFit/>
          </a:bodyPr>
          <a:lstStyle/>
          <a:p>
            <a:pPr marL="12700">
              <a:lnSpc>
                <a:spcPct val="100000"/>
              </a:lnSpc>
            </a:pPr>
            <a:r>
              <a:rPr sz="1800" b="1" dirty="0">
                <a:latin typeface="Arial" panose="020B0604020202020204" pitchFamily="34" charset="0"/>
                <a:ea typeface="Microsoft JhengHei UI" panose="020B0604030504040204" pitchFamily="34" charset="-120"/>
                <a:cs typeface="Arial"/>
              </a:rPr>
              <a:t>Che</a:t>
            </a:r>
            <a:r>
              <a:rPr sz="1800" b="1" spc="-5" dirty="0">
                <a:latin typeface="Arial" panose="020B0604020202020204" pitchFamily="34" charset="0"/>
                <a:ea typeface="Microsoft JhengHei UI" panose="020B0604030504040204" pitchFamily="34" charset="-120"/>
                <a:cs typeface="Arial"/>
              </a:rPr>
              <a:t>n</a:t>
            </a:r>
            <a:r>
              <a:rPr sz="1800" b="1" spc="-10" dirty="0">
                <a:latin typeface="Arial" panose="020B0604020202020204" pitchFamily="34" charset="0"/>
                <a:ea typeface="Microsoft JhengHei UI" panose="020B0604030504040204" pitchFamily="34" charset="-120"/>
                <a:cs typeface="新宋体"/>
              </a:rPr>
              <a:t>方法</a:t>
            </a:r>
            <a:endParaRPr sz="1800">
              <a:latin typeface="Arial" panose="020B0604020202020204" pitchFamily="34" charset="0"/>
              <a:ea typeface="Microsoft JhengHei UI" panose="020B0604030504040204" pitchFamily="34" charset="-120"/>
              <a:cs typeface="新宋体"/>
            </a:endParaRPr>
          </a:p>
        </p:txBody>
      </p:sp>
      <p:sp>
        <p:nvSpPr>
          <p:cNvPr id="11" name="object 11"/>
          <p:cNvSpPr txBox="1">
            <a:spLocks noGrp="1"/>
          </p:cNvSpPr>
          <p:nvPr>
            <p:ph type="title"/>
          </p:nvPr>
        </p:nvSpPr>
        <p:spPr>
          <a:xfrm>
            <a:off x="894499" y="689610"/>
            <a:ext cx="8597163" cy="338041"/>
          </a:xfrm>
          <a:prstGeom prst="rect">
            <a:avLst/>
          </a:prstGeom>
        </p:spPr>
        <p:txBody>
          <a:bodyPr vert="horz" wrap="square" lIns="0" tIns="0" rIns="0" bIns="0" rtlCol="0">
            <a:spAutoFit/>
          </a:bodyPr>
          <a:lstStyle/>
          <a:p>
            <a:pPr>
              <a:lnSpc>
                <a:spcPct val="119700"/>
              </a:lnSpc>
            </a:pPr>
            <a:r>
              <a:rPr sz="2000" spc="-5" dirty="0">
                <a:solidFill>
                  <a:srgbClr val="FFFFFF"/>
                </a:solidFill>
                <a:latin typeface="Arial" panose="020B0604020202020204" pitchFamily="34" charset="0"/>
                <a:ea typeface="Microsoft JhengHei UI" panose="020B0604030504040204" pitchFamily="34" charset="-120"/>
                <a:cs typeface="Arial"/>
              </a:rPr>
              <a:t>E-</a:t>
            </a:r>
            <a:r>
              <a:rPr sz="2000" spc="-10" dirty="0">
                <a:solidFill>
                  <a:srgbClr val="FFFFFF"/>
                </a:solidFill>
                <a:latin typeface="Arial" panose="020B0604020202020204" pitchFamily="34" charset="0"/>
                <a:ea typeface="Microsoft JhengHei UI" panose="020B0604030504040204" pitchFamily="34" charset="-120"/>
                <a:cs typeface="Arial"/>
              </a:rPr>
              <a:t>R</a:t>
            </a:r>
            <a:r>
              <a:rPr sz="2000" spc="-5" dirty="0">
                <a:solidFill>
                  <a:srgbClr val="FFFFFF"/>
                </a:solidFill>
                <a:latin typeface="Arial" panose="020B0604020202020204" pitchFamily="34" charset="0"/>
                <a:ea typeface="Microsoft JhengHei UI" panose="020B0604030504040204" pitchFamily="34" charset="-120"/>
                <a:cs typeface="华文中宋"/>
              </a:rPr>
              <a:t>模型表达方法之</a:t>
            </a:r>
            <a:r>
              <a:rPr sz="2000" spc="-10" dirty="0">
                <a:solidFill>
                  <a:srgbClr val="FFFFFF"/>
                </a:solidFill>
                <a:latin typeface="Arial" panose="020B0604020202020204" pitchFamily="34" charset="0"/>
                <a:ea typeface="Microsoft JhengHei UI" panose="020B0604030504040204" pitchFamily="34" charset="-120"/>
                <a:cs typeface="Arial"/>
              </a:rPr>
              <a:t>C</a:t>
            </a:r>
            <a:r>
              <a:rPr sz="2000" dirty="0">
                <a:solidFill>
                  <a:srgbClr val="FFFFFF"/>
                </a:solidFill>
                <a:latin typeface="Arial" panose="020B0604020202020204" pitchFamily="34" charset="0"/>
                <a:ea typeface="Microsoft JhengHei UI" panose="020B0604030504040204" pitchFamily="34" charset="-120"/>
                <a:cs typeface="Arial"/>
              </a:rPr>
              <a:t>r</a:t>
            </a:r>
            <a:r>
              <a:rPr sz="2000" spc="-10" dirty="0">
                <a:solidFill>
                  <a:srgbClr val="FFFFFF"/>
                </a:solidFill>
                <a:latin typeface="Arial" panose="020B0604020202020204" pitchFamily="34" charset="0"/>
                <a:ea typeface="Microsoft JhengHei UI" panose="020B0604030504040204" pitchFamily="34" charset="-120"/>
                <a:cs typeface="Arial"/>
              </a:rPr>
              <a:t>ow’</a:t>
            </a:r>
            <a:r>
              <a:rPr sz="2000" spc="-5" dirty="0">
                <a:solidFill>
                  <a:srgbClr val="FFFFFF"/>
                </a:solidFill>
                <a:latin typeface="Arial" panose="020B0604020202020204" pitchFamily="34" charset="0"/>
                <a:ea typeface="Microsoft JhengHei UI" panose="020B0604030504040204" pitchFamily="34" charset="-120"/>
                <a:cs typeface="Arial"/>
              </a:rPr>
              <a:t>s</a:t>
            </a:r>
            <a:r>
              <a:rPr sz="2000" dirty="0">
                <a:solidFill>
                  <a:srgbClr val="FFFFFF"/>
                </a:solidFill>
                <a:latin typeface="Arial" panose="020B0604020202020204" pitchFamily="34" charset="0"/>
                <a:ea typeface="Microsoft JhengHei UI" panose="020B0604030504040204" pitchFamily="34" charset="-120"/>
                <a:cs typeface="Arial"/>
              </a:rPr>
              <a:t> </a:t>
            </a:r>
            <a:r>
              <a:rPr sz="2000" spc="-10" dirty="0">
                <a:solidFill>
                  <a:srgbClr val="FFFFFF"/>
                </a:solidFill>
                <a:latin typeface="Arial" panose="020B0604020202020204" pitchFamily="34" charset="0"/>
                <a:ea typeface="Microsoft JhengHei UI" panose="020B0604030504040204" pitchFamily="34" charset="-120"/>
                <a:cs typeface="Arial"/>
              </a:rPr>
              <a:t>foot</a:t>
            </a:r>
            <a:r>
              <a:rPr sz="2000" dirty="0">
                <a:solidFill>
                  <a:srgbClr val="FFFFFF"/>
                </a:solidFill>
                <a:latin typeface="Arial" panose="020B0604020202020204" pitchFamily="34" charset="0"/>
                <a:ea typeface="Microsoft JhengHei UI" panose="020B0604030504040204" pitchFamily="34" charset="-120"/>
                <a:cs typeface="华文中宋"/>
              </a:rPr>
              <a:t>方法 </a:t>
            </a:r>
            <a:r>
              <a:rPr sz="2000" spc="-10" dirty="0">
                <a:solidFill>
                  <a:srgbClr val="FFFFFF"/>
                </a:solidFill>
                <a:latin typeface="Arial" panose="020B0604020202020204" pitchFamily="34" charset="0"/>
                <a:ea typeface="Microsoft JhengHei UI" panose="020B0604030504040204" pitchFamily="34" charset="-120"/>
                <a:cs typeface="Arial"/>
              </a:rPr>
              <a:t>(2)Crow’</a:t>
            </a:r>
            <a:r>
              <a:rPr sz="2000" spc="-5" dirty="0">
                <a:solidFill>
                  <a:srgbClr val="FFFFFF"/>
                </a:solidFill>
                <a:latin typeface="Arial" panose="020B0604020202020204" pitchFamily="34" charset="0"/>
                <a:ea typeface="Microsoft JhengHei UI" panose="020B0604030504040204" pitchFamily="34" charset="-120"/>
                <a:cs typeface="Arial"/>
              </a:rPr>
              <a:t>s</a:t>
            </a:r>
            <a:r>
              <a:rPr sz="2000" dirty="0">
                <a:solidFill>
                  <a:srgbClr val="FFFFFF"/>
                </a:solidFill>
                <a:latin typeface="Arial" panose="020B0604020202020204" pitchFamily="34" charset="0"/>
                <a:ea typeface="Microsoft JhengHei UI" panose="020B0604030504040204" pitchFamily="34" charset="-120"/>
                <a:cs typeface="Arial"/>
              </a:rPr>
              <a:t> </a:t>
            </a:r>
            <a:r>
              <a:rPr sz="2000" spc="-10" dirty="0">
                <a:solidFill>
                  <a:srgbClr val="FFFFFF"/>
                </a:solidFill>
                <a:latin typeface="Arial" panose="020B0604020202020204" pitchFamily="34" charset="0"/>
                <a:ea typeface="Microsoft JhengHei UI" panose="020B0604030504040204" pitchFamily="34" charset="-120"/>
                <a:cs typeface="Arial"/>
              </a:rPr>
              <a:t>foo</a:t>
            </a:r>
            <a:r>
              <a:rPr sz="2000" dirty="0">
                <a:solidFill>
                  <a:srgbClr val="FFFFFF"/>
                </a:solidFill>
                <a:latin typeface="Arial" panose="020B0604020202020204" pitchFamily="34" charset="0"/>
                <a:ea typeface="Microsoft JhengHei UI" panose="020B0604030504040204" pitchFamily="34" charset="-120"/>
                <a:cs typeface="Arial"/>
              </a:rPr>
              <a:t>t</a:t>
            </a:r>
            <a:r>
              <a:rPr sz="2000" spc="-5" dirty="0">
                <a:solidFill>
                  <a:srgbClr val="FFFFFF"/>
                </a:solidFill>
                <a:latin typeface="Arial" panose="020B0604020202020204" pitchFamily="34" charset="0"/>
                <a:ea typeface="Microsoft JhengHei UI" panose="020B0604030504040204" pitchFamily="34" charset="-120"/>
                <a:cs typeface="华文中宋"/>
              </a:rPr>
              <a:t>方法的基本图元及其含义</a:t>
            </a:r>
            <a:endParaRPr sz="2000">
              <a:latin typeface="Arial" panose="020B0604020202020204" pitchFamily="34" charset="0"/>
              <a:ea typeface="Microsoft JhengHei UI" panose="020B0604030504040204" pitchFamily="34" charset="-120"/>
              <a:cs typeface="华文中宋"/>
            </a:endParaRPr>
          </a:p>
        </p:txBody>
      </p:sp>
      <p:sp>
        <p:nvSpPr>
          <p:cNvPr id="13" name="矩形 12">
            <a:extLst>
              <a:ext uri="{FF2B5EF4-FFF2-40B4-BE49-F238E27FC236}">
                <a16:creationId xmlns="" xmlns:a16="http://schemas.microsoft.com/office/drawing/2014/main" id="{3B25FF60-2F46-4306-A424-D2980BA19EC1}"/>
              </a:ext>
            </a:extLst>
          </p:cNvPr>
          <p:cNvSpPr/>
          <p:nvPr/>
        </p:nvSpPr>
        <p:spPr>
          <a:xfrm>
            <a:off x="241300" y="383633"/>
            <a:ext cx="74676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Arial" panose="020B0604020202020204" pitchFamily="34" charset="0"/>
                <a:ea typeface="Microsoft JhengHei UI" panose="020B0604030504040204" pitchFamily="34" charset="-120"/>
              </a:rPr>
              <a:t>E-R</a:t>
            </a:r>
            <a:r>
              <a:rPr lang="zh-CN" altLang="en-US" sz="2800" b="1" u="dbl" spc="-5" dirty="0">
                <a:solidFill>
                  <a:srgbClr val="000000"/>
                </a:solidFill>
                <a:latin typeface="Arial" panose="020B0604020202020204" pitchFamily="34" charset="0"/>
                <a:ea typeface="Microsoft JhengHei UI" panose="020B0604030504040204" pitchFamily="34" charset="-120"/>
              </a:rPr>
              <a:t>模型</a:t>
            </a:r>
            <a:r>
              <a:rPr lang="en-US" altLang="zh-CN" sz="2800" b="1" u="dbl" spc="-5" dirty="0">
                <a:solidFill>
                  <a:srgbClr val="000000"/>
                </a:solidFill>
                <a:latin typeface="Arial" panose="020B0604020202020204" pitchFamily="34" charset="0"/>
                <a:ea typeface="Microsoft JhengHei UI" panose="020B0604030504040204" pitchFamily="34" charset="-120"/>
              </a:rPr>
              <a:t>—</a:t>
            </a:r>
            <a:r>
              <a:rPr lang="zh-CN" altLang="en-US" sz="2800" b="1" u="dbl" spc="-5" dirty="0">
                <a:solidFill>
                  <a:srgbClr val="000000"/>
                </a:solidFill>
                <a:latin typeface="Arial" panose="020B0604020202020204" pitchFamily="34" charset="0"/>
                <a:ea typeface="Microsoft JhengHei UI" panose="020B0604030504040204" pitchFamily="34" charset="-120"/>
              </a:rPr>
              <a:t>表达方法之</a:t>
            </a:r>
            <a:r>
              <a:rPr lang="en-US" altLang="zh-CN" sz="2800" b="1" u="dbl" spc="-5" dirty="0">
                <a:solidFill>
                  <a:srgbClr val="000000"/>
                </a:solidFill>
                <a:latin typeface="Arial" panose="020B0604020202020204" pitchFamily="34" charset="0"/>
                <a:ea typeface="Microsoft JhengHei UI" panose="020B0604030504040204" pitchFamily="34" charset="-120"/>
              </a:rPr>
              <a:t>Crow’s Foot</a:t>
            </a:r>
            <a:r>
              <a:rPr lang="zh-CN" altLang="en-US" sz="2800" b="1" u="dbl" spc="-5" dirty="0">
                <a:solidFill>
                  <a:srgbClr val="000000"/>
                </a:solidFill>
                <a:latin typeface="Arial" panose="020B0604020202020204" pitchFamily="34" charset="0"/>
                <a:ea typeface="Microsoft JhengHei UI" panose="020B0604030504040204" pitchFamily="34" charset="-120"/>
              </a:rPr>
              <a:t>方法</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body" idx="4294967295"/>
          </p:nvPr>
        </p:nvSpPr>
        <p:spPr>
          <a:xfrm>
            <a:off x="996950" y="965707"/>
            <a:ext cx="8699500" cy="3890941"/>
          </a:xfrm>
          <a:prstGeom prst="rect">
            <a:avLst/>
          </a:prstGeom>
        </p:spPr>
        <p:txBody>
          <a:bodyPr vert="horz" wrap="square" lIns="0" tIns="53598" rIns="0" bIns="0" rtlCol="0">
            <a:spAutoFit/>
          </a:bodyPr>
          <a:lstStyle/>
          <a:p>
            <a:pPr marL="352425">
              <a:lnSpc>
                <a:spcPct val="100000"/>
              </a:lnSpc>
            </a:pPr>
            <a:r>
              <a:rPr sz="2800" b="1" spc="-5" dirty="0">
                <a:solidFill>
                  <a:srgbClr val="CC0000"/>
                </a:solidFill>
                <a:latin typeface="Microsoft JhengHei" panose="020B0604030504040204" pitchFamily="34" charset="-120"/>
                <a:ea typeface="Microsoft JhengHei" panose="020B0604030504040204" pitchFamily="34" charset="-120"/>
              </a:rPr>
              <a:t>基本内容</a:t>
            </a:r>
            <a:endParaRPr sz="2800" b="1" dirty="0">
              <a:latin typeface="Microsoft JhengHei" panose="020B0604030504040204" pitchFamily="34" charset="-120"/>
              <a:ea typeface="Microsoft JhengHei" panose="020B0604030504040204" pitchFamily="34" charset="-120"/>
            </a:endParaRPr>
          </a:p>
          <a:p>
            <a:pPr marL="352425">
              <a:lnSpc>
                <a:spcPct val="150000"/>
              </a:lnSpc>
              <a:spcBef>
                <a:spcPts val="925"/>
              </a:spcBef>
            </a:pPr>
            <a:r>
              <a:rPr sz="2000" b="1" spc="-5" dirty="0">
                <a:solidFill>
                  <a:srgbClr val="000000"/>
                </a:solidFill>
                <a:latin typeface="Microsoft JhengHei" panose="020B0604030504040204" pitchFamily="34" charset="-120"/>
                <a:ea typeface="Microsoft JhengHei" panose="020B0604030504040204" pitchFamily="34" charset="-120"/>
              </a:rPr>
              <a:t>1</a:t>
            </a:r>
            <a:r>
              <a:rPr sz="2000" b="1" dirty="0">
                <a:solidFill>
                  <a:srgbClr val="000000"/>
                </a:solidFill>
                <a:latin typeface="Microsoft JhengHei" panose="020B0604030504040204" pitchFamily="34" charset="-120"/>
                <a:ea typeface="Microsoft JhengHei" panose="020B0604030504040204" pitchFamily="34" charset="-120"/>
              </a:rPr>
              <a:t>.</a:t>
            </a:r>
            <a:r>
              <a:rPr sz="2000" b="1" spc="-5" dirty="0">
                <a:solidFill>
                  <a:srgbClr val="000000"/>
                </a:solidFill>
                <a:latin typeface="Microsoft JhengHei" panose="020B0604030504040204" pitchFamily="34" charset="-120"/>
                <a:ea typeface="Microsoft JhengHei" panose="020B0604030504040204" pitchFamily="34" charset="-120"/>
              </a:rPr>
              <a:t> 为什么要数据建模和数据库设计?</a:t>
            </a:r>
          </a:p>
          <a:p>
            <a:pPr marL="352425">
              <a:lnSpc>
                <a:spcPct val="150000"/>
              </a:lnSpc>
              <a:spcBef>
                <a:spcPts val="855"/>
              </a:spcBef>
            </a:pPr>
            <a:r>
              <a:rPr sz="2000" b="1" dirty="0">
                <a:solidFill>
                  <a:srgbClr val="000000"/>
                </a:solidFill>
                <a:latin typeface="Microsoft JhengHei" panose="020B0604030504040204" pitchFamily="34" charset="-120"/>
                <a:ea typeface="Microsoft JhengHei" panose="020B0604030504040204" pitchFamily="34" charset="-120"/>
              </a:rPr>
              <a:t>2.</a:t>
            </a:r>
            <a:r>
              <a:rPr sz="2000" b="1" spc="-5" dirty="0">
                <a:solidFill>
                  <a:srgbClr val="000000"/>
                </a:solidFill>
                <a:latin typeface="Microsoft JhengHei" panose="020B0604030504040204" pitchFamily="34" charset="-120"/>
                <a:ea typeface="Microsoft JhengHei" panose="020B0604030504040204" pitchFamily="34" charset="-120"/>
              </a:rPr>
              <a:t> </a:t>
            </a:r>
            <a:r>
              <a:rPr sz="2000" b="1" dirty="0">
                <a:solidFill>
                  <a:srgbClr val="000000"/>
                </a:solidFill>
                <a:latin typeface="Microsoft JhengHei" panose="020B0604030504040204" pitchFamily="34" charset="-120"/>
                <a:ea typeface="Microsoft JhengHei" panose="020B0604030504040204" pitchFamily="34" charset="-120"/>
              </a:rPr>
              <a:t>E-R模型--数据建模之基本思想</a:t>
            </a:r>
          </a:p>
          <a:p>
            <a:pPr marL="352425">
              <a:lnSpc>
                <a:spcPct val="150000"/>
              </a:lnSpc>
              <a:spcBef>
                <a:spcPts val="855"/>
              </a:spcBef>
            </a:pPr>
            <a:r>
              <a:rPr sz="2000" b="1" dirty="0">
                <a:solidFill>
                  <a:srgbClr val="000000"/>
                </a:solidFill>
                <a:latin typeface="Microsoft JhengHei" panose="020B0604030504040204" pitchFamily="34" charset="-120"/>
                <a:ea typeface="Microsoft JhengHei" panose="020B0604030504040204" pitchFamily="34" charset="-120"/>
              </a:rPr>
              <a:t>3. E-R模型--表达方法之Chen方法</a:t>
            </a:r>
          </a:p>
          <a:p>
            <a:pPr marL="352425">
              <a:lnSpc>
                <a:spcPct val="150000"/>
              </a:lnSpc>
              <a:spcBef>
                <a:spcPts val="855"/>
              </a:spcBef>
            </a:pPr>
            <a:r>
              <a:rPr sz="2000" b="1" dirty="0">
                <a:solidFill>
                  <a:srgbClr val="000000"/>
                </a:solidFill>
                <a:latin typeface="Microsoft JhengHei" panose="020B0604030504040204" pitchFamily="34" charset="-120"/>
                <a:ea typeface="Microsoft JhengHei" panose="020B0604030504040204" pitchFamily="34" charset="-120"/>
              </a:rPr>
              <a:t>4. E-R模型--表达方法</a:t>
            </a:r>
            <a:r>
              <a:rPr sz="2000" b="1" spc="-5" dirty="0">
                <a:solidFill>
                  <a:srgbClr val="000000"/>
                </a:solidFill>
                <a:latin typeface="Microsoft JhengHei" panose="020B0604030504040204" pitchFamily="34" charset="-120"/>
                <a:ea typeface="Microsoft JhengHei" panose="020B0604030504040204" pitchFamily="34" charset="-120"/>
              </a:rPr>
              <a:t>之</a:t>
            </a:r>
            <a:r>
              <a:rPr sz="2000" b="1" spc="-5" dirty="0">
                <a:solidFill>
                  <a:srgbClr val="000000"/>
                </a:solidFill>
                <a:latin typeface="Microsoft JhengHei" panose="020B0604030504040204" pitchFamily="34" charset="-120"/>
                <a:ea typeface="Microsoft JhengHei" panose="020B0604030504040204" pitchFamily="34" charset="-120"/>
                <a:cs typeface="Arial"/>
              </a:rPr>
              <a:t>Crow’</a:t>
            </a:r>
            <a:r>
              <a:rPr sz="2000" b="1" dirty="0">
                <a:solidFill>
                  <a:srgbClr val="000000"/>
                </a:solidFill>
                <a:latin typeface="Microsoft JhengHei" panose="020B0604030504040204" pitchFamily="34" charset="-120"/>
                <a:ea typeface="Microsoft JhengHei" panose="020B0604030504040204" pitchFamily="34" charset="-120"/>
                <a:cs typeface="Arial"/>
              </a:rPr>
              <a:t>s</a:t>
            </a:r>
            <a:r>
              <a:rPr sz="2000" b="1" spc="-10" dirty="0">
                <a:solidFill>
                  <a:srgbClr val="000000"/>
                </a:solidFill>
                <a:latin typeface="Microsoft JhengHei" panose="020B0604030504040204" pitchFamily="34" charset="-120"/>
                <a:ea typeface="Microsoft JhengHei" panose="020B0604030504040204" pitchFamily="34" charset="-120"/>
                <a:cs typeface="Arial"/>
              </a:rPr>
              <a:t> </a:t>
            </a:r>
            <a:r>
              <a:rPr sz="2000" b="1" spc="-5" dirty="0">
                <a:solidFill>
                  <a:srgbClr val="000000"/>
                </a:solidFill>
                <a:latin typeface="Microsoft JhengHei" panose="020B0604030504040204" pitchFamily="34" charset="-120"/>
                <a:ea typeface="Microsoft JhengHei" panose="020B0604030504040204" pitchFamily="34" charset="-120"/>
                <a:cs typeface="Arial"/>
              </a:rPr>
              <a:t>foo</a:t>
            </a:r>
            <a:r>
              <a:rPr sz="2000" b="1" dirty="0">
                <a:solidFill>
                  <a:srgbClr val="000000"/>
                </a:solidFill>
                <a:latin typeface="Microsoft JhengHei" panose="020B0604030504040204" pitchFamily="34" charset="-120"/>
                <a:ea typeface="Microsoft JhengHei" panose="020B0604030504040204" pitchFamily="34" charset="-120"/>
                <a:cs typeface="Arial"/>
              </a:rPr>
              <a:t>t</a:t>
            </a:r>
            <a:r>
              <a:rPr sz="2000" b="1" dirty="0">
                <a:solidFill>
                  <a:srgbClr val="000000"/>
                </a:solidFill>
                <a:latin typeface="Microsoft JhengHei" panose="020B0604030504040204" pitchFamily="34" charset="-120"/>
                <a:ea typeface="Microsoft JhengHei" panose="020B0604030504040204" pitchFamily="34" charset="-120"/>
              </a:rPr>
              <a:t>方法</a:t>
            </a:r>
          </a:p>
          <a:p>
            <a:pPr marL="352425">
              <a:lnSpc>
                <a:spcPct val="150000"/>
              </a:lnSpc>
              <a:spcBef>
                <a:spcPts val="855"/>
              </a:spcBef>
            </a:pPr>
            <a:r>
              <a:rPr sz="2000" b="1" spc="-5" dirty="0">
                <a:solidFill>
                  <a:srgbClr val="000000"/>
                </a:solidFill>
                <a:latin typeface="Microsoft JhengHei" panose="020B0604030504040204" pitchFamily="34" charset="-120"/>
                <a:ea typeface="Microsoft JhengHei" panose="020B0604030504040204" pitchFamily="34" charset="-120"/>
              </a:rPr>
              <a:t>5</a:t>
            </a:r>
            <a:r>
              <a:rPr sz="2000" b="1" dirty="0">
                <a:solidFill>
                  <a:srgbClr val="000000"/>
                </a:solidFill>
                <a:latin typeface="Microsoft JhengHei" panose="020B0604030504040204" pitchFamily="34" charset="-120"/>
                <a:ea typeface="Microsoft JhengHei" panose="020B0604030504040204" pitchFamily="34" charset="-120"/>
              </a:rPr>
              <a:t>.</a:t>
            </a:r>
            <a:r>
              <a:rPr sz="2000" b="1" spc="-5" dirty="0">
                <a:solidFill>
                  <a:srgbClr val="000000"/>
                </a:solidFill>
                <a:latin typeface="Microsoft JhengHei" panose="020B0604030504040204" pitchFamily="34" charset="-120"/>
                <a:ea typeface="Microsoft JhengHei" panose="020B0604030504040204" pitchFamily="34" charset="-120"/>
              </a:rPr>
              <a:t> 数据建模之案例讲解</a:t>
            </a:r>
          </a:p>
          <a:p>
            <a:pPr marL="352425">
              <a:lnSpc>
                <a:spcPct val="150000"/>
              </a:lnSpc>
              <a:spcBef>
                <a:spcPts val="855"/>
              </a:spcBef>
            </a:pPr>
            <a:r>
              <a:rPr sz="2000" b="1" spc="-5" dirty="0">
                <a:solidFill>
                  <a:srgbClr val="000000"/>
                </a:solidFill>
                <a:latin typeface="Microsoft JhengHei" panose="020B0604030504040204" pitchFamily="34" charset="-120"/>
                <a:ea typeface="Microsoft JhengHei" panose="020B0604030504040204" pitchFamily="34" charset="-120"/>
              </a:rPr>
              <a:t>6</a:t>
            </a:r>
            <a:r>
              <a:rPr sz="2000" b="1" dirty="0">
                <a:solidFill>
                  <a:srgbClr val="000000"/>
                </a:solidFill>
                <a:latin typeface="Microsoft JhengHei" panose="020B0604030504040204" pitchFamily="34" charset="-120"/>
                <a:ea typeface="Microsoft JhengHei" panose="020B0604030504040204" pitchFamily="34" charset="-120"/>
              </a:rPr>
              <a:t>.</a:t>
            </a:r>
            <a:r>
              <a:rPr sz="2000" b="1" spc="-5" dirty="0">
                <a:solidFill>
                  <a:srgbClr val="000000"/>
                </a:solidFill>
                <a:latin typeface="Microsoft JhengHei" panose="020B0604030504040204" pitchFamily="34" charset="-120"/>
                <a:ea typeface="Microsoft JhengHei" panose="020B0604030504040204" pitchFamily="34" charset="-120"/>
              </a:rPr>
              <a:t> 数据库设计中的抽象</a:t>
            </a:r>
          </a:p>
        </p:txBody>
      </p:sp>
      <p:sp>
        <p:nvSpPr>
          <p:cNvPr id="5" name="object 5"/>
          <p:cNvSpPr txBox="1"/>
          <p:nvPr/>
        </p:nvSpPr>
        <p:spPr>
          <a:xfrm>
            <a:off x="1244283" y="5000625"/>
            <a:ext cx="8204834" cy="1567096"/>
          </a:xfrm>
          <a:prstGeom prst="rect">
            <a:avLst/>
          </a:prstGeom>
          <a:ln w="38100">
            <a:solidFill>
              <a:srgbClr val="666633"/>
            </a:solidFill>
          </a:ln>
        </p:spPr>
        <p:txBody>
          <a:bodyPr vert="horz" wrap="square" lIns="0" tIns="0" rIns="0" bIns="0" rtlCol="0">
            <a:spAutoFit/>
          </a:bodyPr>
          <a:lstStyle/>
          <a:p>
            <a:pPr marL="92075">
              <a:lnSpc>
                <a:spcPct val="100000"/>
              </a:lnSpc>
            </a:pPr>
            <a:r>
              <a:rPr sz="2400" b="1" dirty="0">
                <a:solidFill>
                  <a:srgbClr val="CC0000"/>
                </a:solidFill>
                <a:latin typeface="Microsoft JhengHei" panose="020B0604030504040204" pitchFamily="34" charset="-120"/>
                <a:ea typeface="Microsoft JhengHei" panose="020B0604030504040204" pitchFamily="34" charset="-120"/>
                <a:cs typeface="微软雅黑"/>
              </a:rPr>
              <a:t>重点与难点</a:t>
            </a:r>
            <a:endParaRPr sz="2400" dirty="0">
              <a:latin typeface="Microsoft JhengHei" panose="020B0604030504040204" pitchFamily="34" charset="-120"/>
              <a:ea typeface="Microsoft JhengHei" panose="020B0604030504040204" pitchFamily="34" charset="-120"/>
              <a:cs typeface="微软雅黑"/>
            </a:endParaRPr>
          </a:p>
          <a:p>
            <a:pPr marL="434975" marR="323215" indent="-342900">
              <a:lnSpc>
                <a:spcPct val="130300"/>
              </a:lnSpc>
              <a:spcBef>
                <a:spcPts val="20"/>
              </a:spcBef>
              <a:buFont typeface="Wingdings" panose="05000000000000000000" pitchFamily="2" charset="2"/>
              <a:buChar char="p"/>
            </a:pPr>
            <a:r>
              <a:rPr sz="2000" b="1" spc="-5" dirty="0" err="1">
                <a:latin typeface="Microsoft JhengHei" panose="020B0604030504040204" pitchFamily="34" charset="-120"/>
                <a:ea typeface="Microsoft JhengHei" panose="020B0604030504040204" pitchFamily="34" charset="-120"/>
                <a:cs typeface="微软雅黑"/>
              </a:rPr>
              <a:t>理解E-R模型进行数据建模的基本思想，熟练掌握E-R模型的</a:t>
            </a:r>
            <a:r>
              <a:rPr sz="2000" b="1" spc="-10" dirty="0" err="1">
                <a:latin typeface="Microsoft JhengHei" panose="020B0604030504040204" pitchFamily="34" charset="-120"/>
                <a:ea typeface="Microsoft JhengHei" panose="020B0604030504040204" pitchFamily="34" charset="-120"/>
                <a:cs typeface="Arial"/>
              </a:rPr>
              <a:t>C</a:t>
            </a:r>
            <a:r>
              <a:rPr sz="2000" b="1" dirty="0" err="1">
                <a:latin typeface="Microsoft JhengHei" panose="020B0604030504040204" pitchFamily="34" charset="-120"/>
                <a:ea typeface="Microsoft JhengHei" panose="020B0604030504040204" pitchFamily="34" charset="-120"/>
                <a:cs typeface="Arial"/>
              </a:rPr>
              <a:t>r</a:t>
            </a:r>
            <a:r>
              <a:rPr sz="2000" b="1" spc="-10" dirty="0" err="1">
                <a:latin typeface="Microsoft JhengHei" panose="020B0604030504040204" pitchFamily="34" charset="-120"/>
                <a:ea typeface="Microsoft JhengHei" panose="020B0604030504040204" pitchFamily="34" charset="-120"/>
                <a:cs typeface="Arial"/>
              </a:rPr>
              <a:t>ow’s</a:t>
            </a:r>
            <a:r>
              <a:rPr sz="2000" b="1" spc="-10" dirty="0">
                <a:latin typeface="Microsoft JhengHei" panose="020B0604030504040204" pitchFamily="34" charset="-120"/>
                <a:ea typeface="Microsoft JhengHei" panose="020B0604030504040204" pitchFamily="34" charset="-120"/>
                <a:cs typeface="Arial"/>
              </a:rPr>
              <a:t> foo</a:t>
            </a:r>
            <a:r>
              <a:rPr sz="2000" b="1" spc="-5" dirty="0">
                <a:latin typeface="Microsoft JhengHei" panose="020B0604030504040204" pitchFamily="34" charset="-120"/>
                <a:ea typeface="Microsoft JhengHei" panose="020B0604030504040204" pitchFamily="34" charset="-120"/>
                <a:cs typeface="Arial"/>
              </a:rPr>
              <a:t>t</a:t>
            </a:r>
            <a:r>
              <a:rPr sz="2000" b="1" spc="-5" dirty="0">
                <a:latin typeface="Microsoft JhengHei" panose="020B0604030504040204" pitchFamily="34" charset="-120"/>
                <a:ea typeface="Microsoft JhengHei" panose="020B0604030504040204" pitchFamily="34" charset="-120"/>
                <a:cs typeface="微软雅黑"/>
              </a:rPr>
              <a:t>表达方法</a:t>
            </a:r>
            <a:endParaRPr sz="2000" dirty="0">
              <a:latin typeface="Microsoft JhengHei" panose="020B0604030504040204" pitchFamily="34" charset="-120"/>
              <a:ea typeface="Microsoft JhengHei" panose="020B0604030504040204" pitchFamily="34" charset="-120"/>
              <a:cs typeface="微软雅黑"/>
            </a:endParaRPr>
          </a:p>
          <a:p>
            <a:pPr marL="434975" indent="-342900">
              <a:lnSpc>
                <a:spcPct val="100000"/>
              </a:lnSpc>
              <a:spcBef>
                <a:spcPts val="725"/>
              </a:spcBef>
              <a:buFont typeface="Wingdings" panose="05000000000000000000" pitchFamily="2" charset="2"/>
              <a:buChar char="p"/>
            </a:pPr>
            <a:r>
              <a:rPr sz="2000" b="1" spc="-5" dirty="0" err="1">
                <a:latin typeface="Microsoft JhengHei" panose="020B0604030504040204" pitchFamily="34" charset="-120"/>
                <a:ea typeface="Microsoft JhengHei" panose="020B0604030504040204" pitchFamily="34" charset="-120"/>
                <a:cs typeface="微软雅黑"/>
              </a:rPr>
              <a:t>熟练运用Crow's</a:t>
            </a:r>
            <a:r>
              <a:rPr sz="2000" b="1" dirty="0">
                <a:latin typeface="Microsoft JhengHei" panose="020B0604030504040204" pitchFamily="34" charset="-120"/>
                <a:ea typeface="Microsoft JhengHei" panose="020B0604030504040204" pitchFamily="34" charset="-120"/>
                <a:cs typeface="微软雅黑"/>
              </a:rPr>
              <a:t> </a:t>
            </a:r>
            <a:r>
              <a:rPr sz="2000" b="1" spc="-5" dirty="0">
                <a:latin typeface="Microsoft JhengHei" panose="020B0604030504040204" pitchFamily="34" charset="-120"/>
                <a:ea typeface="Microsoft JhengHei" panose="020B0604030504040204" pitchFamily="34" charset="-120"/>
                <a:cs typeface="微软雅黑"/>
              </a:rPr>
              <a:t>foot方法进行数据建模，即建模训练</a:t>
            </a:r>
            <a:endParaRPr sz="2000" dirty="0">
              <a:latin typeface="Microsoft JhengHei" panose="020B0604030504040204" pitchFamily="34" charset="-120"/>
              <a:ea typeface="Microsoft JhengHei" panose="020B0604030504040204" pitchFamily="34" charset="-120"/>
              <a:cs typeface="微软雅黑"/>
            </a:endParaRPr>
          </a:p>
        </p:txBody>
      </p:sp>
      <p:sp>
        <p:nvSpPr>
          <p:cNvPr id="13" name="矩形 12">
            <a:extLst>
              <a:ext uri="{FF2B5EF4-FFF2-40B4-BE49-F238E27FC236}">
                <a16:creationId xmlns="" xmlns:a16="http://schemas.microsoft.com/office/drawing/2014/main" id="{3F62EABB-1EC7-4336-95A4-E2E17B84B42B}"/>
              </a:ext>
            </a:extLst>
          </p:cNvPr>
          <p:cNvSpPr/>
          <p:nvPr/>
        </p:nvSpPr>
        <p:spPr>
          <a:xfrm>
            <a:off x="241300" y="383633"/>
            <a:ext cx="5346700" cy="523220"/>
          </a:xfrm>
          <a:prstGeom prst="rect">
            <a:avLst/>
          </a:prstGeom>
        </p:spPr>
        <p:txBody>
          <a:bodyPr>
            <a:spAutoFit/>
          </a:bodyPr>
          <a:lstStyle/>
          <a:p>
            <a:pPr marL="48895">
              <a:lnSpc>
                <a:spcPct val="100000"/>
              </a:lnSpc>
            </a:pPr>
            <a:r>
              <a:rPr lang="zh-CN" altLang="en-US" sz="2800" b="1" u="dbl" spc="-5" dirty="0">
                <a:solidFill>
                  <a:srgbClr val="000000"/>
                </a:solidFill>
                <a:latin typeface="Microsoft JhengHei" panose="020B0604030504040204" pitchFamily="34" charset="-120"/>
                <a:ea typeface="Microsoft JhengHei" panose="020B0604030504040204" pitchFamily="34" charset="-120"/>
              </a:rPr>
              <a:t>数据建模之思想与方法</a:t>
            </a:r>
            <a:endParaRPr lang="zh-CN" altLang="en-US" sz="2400" u="dbl" dirty="0">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556389" y="3375659"/>
            <a:ext cx="4061459" cy="61721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223401" y="2679192"/>
            <a:ext cx="1545336" cy="2609087"/>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024261" y="1392332"/>
            <a:ext cx="8298815" cy="1641475"/>
          </a:xfrm>
          <a:prstGeom prst="rect">
            <a:avLst/>
          </a:prstGeom>
        </p:spPr>
        <p:txBody>
          <a:bodyPr vert="horz" wrap="square" lIns="0" tIns="0" rIns="0" bIns="0" rtlCol="0">
            <a:spAutoFit/>
          </a:bodyPr>
          <a:lstStyle/>
          <a:p>
            <a:pPr marL="593090" indent="-581025">
              <a:lnSpc>
                <a:spcPct val="100000"/>
              </a:lnSpc>
            </a:pPr>
            <a:r>
              <a:rPr sz="2400" b="1" spc="-5" dirty="0">
                <a:solidFill>
                  <a:srgbClr val="3333CC"/>
                </a:solidFill>
                <a:latin typeface="Arial"/>
                <a:cs typeface="Arial"/>
              </a:rPr>
              <a:t>Crow’</a:t>
            </a:r>
            <a:r>
              <a:rPr sz="2400" b="1" dirty="0">
                <a:solidFill>
                  <a:srgbClr val="3333CC"/>
                </a:solidFill>
                <a:latin typeface="Arial"/>
                <a:cs typeface="Arial"/>
              </a:rPr>
              <a:t>s</a:t>
            </a:r>
            <a:r>
              <a:rPr sz="2400" b="1" spc="-5" dirty="0">
                <a:solidFill>
                  <a:srgbClr val="3333CC"/>
                </a:solidFill>
                <a:latin typeface="Arial"/>
                <a:cs typeface="Arial"/>
              </a:rPr>
              <a:t> foot</a:t>
            </a:r>
            <a:r>
              <a:rPr sz="2400" b="1" dirty="0">
                <a:solidFill>
                  <a:srgbClr val="3333CC"/>
                </a:solidFill>
                <a:latin typeface="Arial" panose="020B0604020202020204" pitchFamily="34" charset="0"/>
                <a:ea typeface="Microsoft JhengHei UI" panose="020B0604030504040204" pitchFamily="34" charset="-120"/>
                <a:cs typeface="微软雅黑"/>
              </a:rPr>
              <a:t>方法表达示例：基本实体</a:t>
            </a:r>
            <a:r>
              <a:rPr sz="2400" b="1" spc="-5" dirty="0">
                <a:solidFill>
                  <a:srgbClr val="3333CC"/>
                </a:solidFill>
                <a:latin typeface="Arial" panose="020B0604020202020204" pitchFamily="34" charset="0"/>
                <a:ea typeface="Microsoft JhengHei UI" panose="020B0604030504040204" pitchFamily="34" charset="-120"/>
                <a:cs typeface="Arial"/>
              </a:rPr>
              <a:t>-</a:t>
            </a:r>
            <a:r>
              <a:rPr sz="2400" b="1" dirty="0">
                <a:solidFill>
                  <a:srgbClr val="3333CC"/>
                </a:solidFill>
                <a:latin typeface="Arial" panose="020B0604020202020204" pitchFamily="34" charset="0"/>
                <a:ea typeface="Microsoft JhengHei UI" panose="020B0604030504040204" pitchFamily="34" charset="-120"/>
                <a:cs typeface="微软雅黑"/>
              </a:rPr>
              <a:t>联系的表达</a:t>
            </a:r>
            <a:endParaRPr sz="2400" dirty="0">
              <a:latin typeface="Arial" panose="020B0604020202020204" pitchFamily="34" charset="0"/>
              <a:ea typeface="Microsoft JhengHei UI" panose="020B0604030504040204" pitchFamily="34" charset="-120"/>
              <a:cs typeface="微软雅黑"/>
            </a:endParaRPr>
          </a:p>
          <a:p>
            <a:pPr>
              <a:lnSpc>
                <a:spcPct val="100000"/>
              </a:lnSpc>
              <a:spcBef>
                <a:spcPts val="21"/>
              </a:spcBef>
            </a:pPr>
            <a:endParaRPr sz="3100" dirty="0">
              <a:latin typeface="Arial" panose="020B0604020202020204" pitchFamily="34" charset="0"/>
              <a:ea typeface="Microsoft JhengHei UI" panose="020B0604030504040204" pitchFamily="34" charset="-120"/>
              <a:cs typeface="Times New Roman"/>
            </a:endParaRPr>
          </a:p>
          <a:p>
            <a:pPr marL="593090">
              <a:lnSpc>
                <a:spcPct val="100000"/>
              </a:lnSpc>
            </a:pPr>
            <a:r>
              <a:rPr sz="2000" b="1" spc="-5" dirty="0">
                <a:solidFill>
                  <a:srgbClr val="3333CC"/>
                </a:solidFill>
                <a:latin typeface="Arial" panose="020B0604020202020204" pitchFamily="34" charset="0"/>
                <a:ea typeface="Microsoft JhengHei UI" panose="020B0604030504040204" pitchFamily="34" charset="-120"/>
                <a:cs typeface="微软雅黑"/>
              </a:rPr>
              <a:t>示例：画家与作品之间的关系</a:t>
            </a:r>
            <a:endParaRPr sz="2000" dirty="0">
              <a:latin typeface="Arial" panose="020B0604020202020204" pitchFamily="34" charset="0"/>
              <a:ea typeface="Microsoft JhengHei UI" panose="020B0604030504040204" pitchFamily="34" charset="-120"/>
              <a:cs typeface="微软雅黑"/>
            </a:endParaRPr>
          </a:p>
          <a:p>
            <a:pPr marL="4730115">
              <a:lnSpc>
                <a:spcPct val="100000"/>
              </a:lnSpc>
              <a:spcBef>
                <a:spcPts val="1375"/>
              </a:spcBef>
            </a:pPr>
            <a:r>
              <a:rPr sz="2000" b="1" spc="-5" dirty="0">
                <a:solidFill>
                  <a:srgbClr val="3333CC"/>
                </a:solidFill>
                <a:latin typeface="Arial" panose="020B0604020202020204" pitchFamily="34" charset="0"/>
                <a:ea typeface="Microsoft JhengHei UI" panose="020B0604030504040204" pitchFamily="34" charset="-120"/>
                <a:cs typeface="微软雅黑"/>
              </a:rPr>
              <a:t>示例：学生与课程班之间的关系</a:t>
            </a:r>
            <a:endParaRPr sz="2000" dirty="0">
              <a:latin typeface="Arial" panose="020B0604020202020204" pitchFamily="34" charset="0"/>
              <a:ea typeface="Microsoft JhengHei UI" panose="020B0604030504040204" pitchFamily="34" charset="-120"/>
              <a:cs typeface="微软雅黑"/>
            </a:endParaRPr>
          </a:p>
        </p:txBody>
      </p:sp>
      <p:sp>
        <p:nvSpPr>
          <p:cNvPr id="6" name="object 6"/>
          <p:cNvSpPr txBox="1"/>
          <p:nvPr/>
        </p:nvSpPr>
        <p:spPr>
          <a:xfrm>
            <a:off x="1419740" y="5640720"/>
            <a:ext cx="3766820" cy="1107996"/>
          </a:xfrm>
          <a:prstGeom prst="rect">
            <a:avLst/>
          </a:prstGeom>
        </p:spPr>
        <p:txBody>
          <a:bodyPr vert="horz" wrap="square" lIns="0" tIns="0" rIns="0" bIns="0" rtlCol="0">
            <a:spAutoFit/>
          </a:bodyPr>
          <a:lstStyle/>
          <a:p>
            <a:pPr marL="12700" algn="just">
              <a:lnSpc>
                <a:spcPct val="100000"/>
              </a:lnSpc>
            </a:pPr>
            <a:r>
              <a:rPr sz="1800" b="1" dirty="0">
                <a:solidFill>
                  <a:srgbClr val="3333CC"/>
                </a:solidFill>
                <a:latin typeface="Arial" panose="020B0604020202020204" pitchFamily="34" charset="0"/>
                <a:ea typeface="Microsoft JhengHei UI" panose="020B0604030504040204" pitchFamily="34" charset="-120"/>
                <a:cs typeface="Arial"/>
              </a:rPr>
              <a:t>1:m(one-to-many</a:t>
            </a:r>
            <a:r>
              <a:rPr sz="1800" b="1" spc="-5" dirty="0">
                <a:solidFill>
                  <a:srgbClr val="3333CC"/>
                </a:solidFill>
                <a:latin typeface="Arial" panose="020B0604020202020204" pitchFamily="34" charset="0"/>
                <a:ea typeface="Microsoft JhengHei UI" panose="020B0604030504040204" pitchFamily="34" charset="-120"/>
                <a:cs typeface="Arial"/>
              </a:rPr>
              <a:t>)</a:t>
            </a:r>
            <a:r>
              <a:rPr sz="1800" b="1" spc="-10" dirty="0">
                <a:solidFill>
                  <a:srgbClr val="3333CC"/>
                </a:solidFill>
                <a:latin typeface="Arial" panose="020B0604020202020204" pitchFamily="34" charset="0"/>
                <a:ea typeface="Microsoft JhengHei UI" panose="020B0604030504040204" pitchFamily="34" charset="-120"/>
                <a:cs typeface="新宋体"/>
              </a:rPr>
              <a:t>情况</a:t>
            </a:r>
            <a:endParaRPr sz="1800" dirty="0">
              <a:latin typeface="Arial" panose="020B0604020202020204" pitchFamily="34" charset="0"/>
              <a:ea typeface="Microsoft JhengHei UI" panose="020B0604030504040204" pitchFamily="34" charset="-120"/>
              <a:cs typeface="新宋体"/>
            </a:endParaRPr>
          </a:p>
          <a:p>
            <a:pPr marL="12700" marR="5080" algn="just">
              <a:lnSpc>
                <a:spcPct val="100000"/>
              </a:lnSpc>
            </a:pPr>
            <a:r>
              <a:rPr sz="1800" b="1" spc="75" dirty="0">
                <a:solidFill>
                  <a:srgbClr val="CC0000"/>
                </a:solidFill>
                <a:latin typeface="Arial" panose="020B0604020202020204" pitchFamily="34" charset="0"/>
                <a:ea typeface="Microsoft JhengHei UI" panose="020B0604030504040204" pitchFamily="34" charset="-120"/>
                <a:cs typeface="新宋体"/>
              </a:rPr>
              <a:t>业务规则</a:t>
            </a:r>
            <a:r>
              <a:rPr sz="1800" b="1" spc="80" dirty="0">
                <a:solidFill>
                  <a:srgbClr val="CC0000"/>
                </a:solidFill>
                <a:latin typeface="Arial" panose="020B0604020202020204" pitchFamily="34" charset="0"/>
                <a:ea typeface="Microsoft JhengHei UI" panose="020B0604030504040204" pitchFamily="34" charset="-120"/>
                <a:cs typeface="Arial"/>
              </a:rPr>
              <a:t>:</a:t>
            </a:r>
            <a:r>
              <a:rPr sz="1800" b="1" spc="75" dirty="0">
                <a:latin typeface="Arial" panose="020B0604020202020204" pitchFamily="34" charset="0"/>
                <a:ea typeface="Microsoft JhengHei UI" panose="020B0604030504040204" pitchFamily="34" charset="-120"/>
                <a:cs typeface="新宋体"/>
              </a:rPr>
              <a:t>一</a:t>
            </a:r>
            <a:r>
              <a:rPr sz="1800" b="1" spc="80" dirty="0">
                <a:latin typeface="Arial" panose="020B0604020202020204" pitchFamily="34" charset="0"/>
                <a:ea typeface="Microsoft JhengHei UI" panose="020B0604030504040204" pitchFamily="34" charset="-120"/>
                <a:cs typeface="新宋体"/>
              </a:rPr>
              <a:t>个</a:t>
            </a:r>
            <a:r>
              <a:rPr sz="1800" b="1" spc="-5" dirty="0">
                <a:latin typeface="Arial" panose="020B0604020202020204" pitchFamily="34" charset="0"/>
                <a:ea typeface="Microsoft JhengHei UI" panose="020B0604030504040204" pitchFamily="34" charset="-120"/>
                <a:cs typeface="Arial"/>
              </a:rPr>
              <a:t>painte</a:t>
            </a:r>
            <a:r>
              <a:rPr sz="1800" b="1" spc="85" dirty="0">
                <a:latin typeface="Arial" panose="020B0604020202020204" pitchFamily="34" charset="0"/>
                <a:ea typeface="Microsoft JhengHei UI" panose="020B0604030504040204" pitchFamily="34" charset="-120"/>
                <a:cs typeface="Arial"/>
              </a:rPr>
              <a:t>r</a:t>
            </a:r>
            <a:r>
              <a:rPr sz="1800" b="1" spc="75" dirty="0">
                <a:latin typeface="Arial" panose="020B0604020202020204" pitchFamily="34" charset="0"/>
                <a:ea typeface="Microsoft JhengHei UI" panose="020B0604030504040204" pitchFamily="34" charset="-120"/>
                <a:cs typeface="新宋体"/>
              </a:rPr>
              <a:t>可以</a:t>
            </a:r>
            <a:r>
              <a:rPr sz="1800" b="1" spc="65" dirty="0">
                <a:latin typeface="Arial" panose="020B0604020202020204" pitchFamily="34" charset="0"/>
                <a:ea typeface="Microsoft JhengHei UI" panose="020B0604030504040204" pitchFamily="34" charset="-120"/>
                <a:cs typeface="新宋体"/>
              </a:rPr>
              <a:t>绘</a:t>
            </a:r>
            <a:r>
              <a:rPr sz="1800" b="1" spc="55" dirty="0">
                <a:latin typeface="Arial" panose="020B0604020202020204" pitchFamily="34" charset="0"/>
                <a:ea typeface="Microsoft JhengHei UI" panose="020B0604030504040204" pitchFamily="34" charset="-120"/>
                <a:cs typeface="新宋体"/>
              </a:rPr>
              <a:t>制多</a:t>
            </a:r>
            <a:r>
              <a:rPr sz="1800" b="1" spc="-10" dirty="0">
                <a:latin typeface="Arial" panose="020B0604020202020204" pitchFamily="34" charset="0"/>
                <a:ea typeface="Microsoft JhengHei UI" panose="020B0604030504040204" pitchFamily="34" charset="-120"/>
                <a:cs typeface="新宋体"/>
              </a:rPr>
              <a:t>幅</a:t>
            </a:r>
            <a:r>
              <a:rPr sz="1800" b="1" spc="-5" dirty="0">
                <a:latin typeface="Arial" panose="020B0604020202020204" pitchFamily="34" charset="0"/>
                <a:ea typeface="Microsoft JhengHei UI" panose="020B0604030504040204" pitchFamily="34" charset="-120"/>
                <a:cs typeface="新宋体"/>
              </a:rPr>
              <a:t> </a:t>
            </a:r>
            <a:r>
              <a:rPr sz="1800" b="1" spc="-5" dirty="0">
                <a:latin typeface="Arial" panose="020B0604020202020204" pitchFamily="34" charset="0"/>
                <a:ea typeface="Microsoft JhengHei UI" panose="020B0604030504040204" pitchFamily="34" charset="-120"/>
                <a:cs typeface="Arial"/>
              </a:rPr>
              <a:t>painting</a:t>
            </a:r>
            <a:r>
              <a:rPr sz="1800" b="1" dirty="0">
                <a:latin typeface="Arial" panose="020B0604020202020204" pitchFamily="34" charset="0"/>
                <a:ea typeface="Microsoft JhengHei UI" panose="020B0604030504040204" pitchFamily="34" charset="-120"/>
                <a:cs typeface="Arial"/>
              </a:rPr>
              <a:t>, </a:t>
            </a:r>
            <a:r>
              <a:rPr sz="1800" b="1" spc="60" dirty="0">
                <a:latin typeface="Arial" panose="020B0604020202020204" pitchFamily="34" charset="0"/>
                <a:ea typeface="Microsoft JhengHei UI" panose="020B0604030504040204" pitchFamily="34" charset="-120"/>
                <a:cs typeface="Arial"/>
              </a:rPr>
              <a:t> </a:t>
            </a:r>
            <a:r>
              <a:rPr sz="1800" b="1" spc="150" dirty="0">
                <a:latin typeface="Arial" panose="020B0604020202020204" pitchFamily="34" charset="0"/>
                <a:ea typeface="Microsoft JhengHei UI" panose="020B0604030504040204" pitchFamily="34" charset="-120"/>
                <a:cs typeface="新宋体"/>
              </a:rPr>
              <a:t>而一</a:t>
            </a:r>
            <a:r>
              <a:rPr sz="1800" b="1" spc="-10" dirty="0">
                <a:latin typeface="Arial" panose="020B0604020202020204" pitchFamily="34" charset="0"/>
                <a:ea typeface="Microsoft JhengHei UI" panose="020B0604030504040204" pitchFamily="34" charset="-120"/>
                <a:cs typeface="新宋体"/>
              </a:rPr>
              <a:t>幅</a:t>
            </a:r>
            <a:r>
              <a:rPr sz="1800" b="1" spc="-740" dirty="0">
                <a:latin typeface="Arial" panose="020B0604020202020204" pitchFamily="34" charset="0"/>
                <a:ea typeface="Microsoft JhengHei UI" panose="020B0604030504040204" pitchFamily="34" charset="-120"/>
                <a:cs typeface="新宋体"/>
              </a:rPr>
              <a:t> </a:t>
            </a:r>
            <a:r>
              <a:rPr sz="1800" b="1" spc="-5" dirty="0">
                <a:latin typeface="Arial" panose="020B0604020202020204" pitchFamily="34" charset="0"/>
                <a:ea typeface="Microsoft JhengHei UI" panose="020B0604030504040204" pitchFamily="34" charset="-120"/>
                <a:cs typeface="Arial"/>
              </a:rPr>
              <a:t>paintin</a:t>
            </a:r>
            <a:r>
              <a:rPr sz="1800" b="1" dirty="0">
                <a:latin typeface="Arial" panose="020B0604020202020204" pitchFamily="34" charset="0"/>
                <a:ea typeface="Microsoft JhengHei UI" panose="020B0604030504040204" pitchFamily="34" charset="-120"/>
                <a:cs typeface="Arial"/>
              </a:rPr>
              <a:t>g</a:t>
            </a:r>
            <a:r>
              <a:rPr sz="1800" b="1" spc="-340" dirty="0">
                <a:latin typeface="Arial" panose="020B0604020202020204" pitchFamily="34" charset="0"/>
                <a:ea typeface="Microsoft JhengHei UI" panose="020B0604030504040204" pitchFamily="34" charset="-120"/>
                <a:cs typeface="Arial"/>
              </a:rPr>
              <a:t> </a:t>
            </a:r>
            <a:r>
              <a:rPr sz="1800" b="1" spc="150" dirty="0">
                <a:latin typeface="Arial" panose="020B0604020202020204" pitchFamily="34" charset="0"/>
                <a:ea typeface="Microsoft JhengHei UI" panose="020B0604030504040204" pitchFamily="34" charset="-120"/>
                <a:cs typeface="新宋体"/>
              </a:rPr>
              <a:t>只能由</a:t>
            </a:r>
            <a:r>
              <a:rPr sz="1800" b="1" spc="-10" dirty="0">
                <a:latin typeface="Arial" panose="020B0604020202020204" pitchFamily="34" charset="0"/>
                <a:ea typeface="Microsoft JhengHei UI" panose="020B0604030504040204" pitchFamily="34" charset="-120"/>
                <a:cs typeface="新宋体"/>
              </a:rPr>
              <a:t>一</a:t>
            </a:r>
            <a:r>
              <a:rPr sz="1800" b="1" spc="-750" dirty="0">
                <a:latin typeface="Arial" panose="020B0604020202020204" pitchFamily="34" charset="0"/>
                <a:ea typeface="Microsoft JhengHei UI" panose="020B0604030504040204" pitchFamily="34" charset="-120"/>
                <a:cs typeface="新宋体"/>
              </a:rPr>
              <a:t> </a:t>
            </a:r>
            <a:r>
              <a:rPr sz="1800" b="1" spc="-5" dirty="0">
                <a:latin typeface="Arial" panose="020B0604020202020204" pitchFamily="34" charset="0"/>
                <a:ea typeface="Microsoft JhengHei UI" panose="020B0604030504040204" pitchFamily="34" charset="-120"/>
                <a:cs typeface="新宋体"/>
              </a:rPr>
              <a:t>个</a:t>
            </a:r>
            <a:r>
              <a:rPr sz="1800" b="1" spc="-5" dirty="0">
                <a:latin typeface="Arial" panose="020B0604020202020204" pitchFamily="34" charset="0"/>
                <a:ea typeface="Microsoft JhengHei UI" panose="020B0604030504040204" pitchFamily="34" charset="-120"/>
                <a:cs typeface="Arial"/>
              </a:rPr>
              <a:t>painter</a:t>
            </a:r>
            <a:r>
              <a:rPr sz="1800" b="1" spc="-10" dirty="0">
                <a:latin typeface="Arial" panose="020B0604020202020204" pitchFamily="34" charset="0"/>
                <a:ea typeface="Microsoft JhengHei UI" panose="020B0604030504040204" pitchFamily="34" charset="-120"/>
                <a:cs typeface="新宋体"/>
              </a:rPr>
              <a:t>来绘制</a:t>
            </a:r>
            <a:endParaRPr sz="1800" dirty="0">
              <a:latin typeface="Arial" panose="020B0604020202020204" pitchFamily="34" charset="0"/>
              <a:ea typeface="Microsoft JhengHei UI" panose="020B0604030504040204" pitchFamily="34" charset="-120"/>
              <a:cs typeface="新宋体"/>
            </a:endParaRPr>
          </a:p>
        </p:txBody>
      </p:sp>
      <p:sp>
        <p:nvSpPr>
          <p:cNvPr id="7" name="object 7"/>
          <p:cNvSpPr txBox="1"/>
          <p:nvPr/>
        </p:nvSpPr>
        <p:spPr>
          <a:xfrm>
            <a:off x="5661031" y="4314840"/>
            <a:ext cx="3751579" cy="1107996"/>
          </a:xfrm>
          <a:prstGeom prst="rect">
            <a:avLst/>
          </a:prstGeom>
        </p:spPr>
        <p:txBody>
          <a:bodyPr vert="horz" wrap="square" lIns="0" tIns="0" rIns="0" bIns="0" rtlCol="0">
            <a:spAutoFit/>
          </a:bodyPr>
          <a:lstStyle/>
          <a:p>
            <a:pPr marL="12700" marR="5080">
              <a:lnSpc>
                <a:spcPct val="100000"/>
              </a:lnSpc>
              <a:tabLst>
                <a:tab pos="824865" algn="l"/>
              </a:tabLst>
            </a:pPr>
            <a:r>
              <a:rPr sz="1800" b="1" dirty="0">
                <a:solidFill>
                  <a:srgbClr val="3333CC"/>
                </a:solidFill>
                <a:latin typeface="Arial" panose="020B0604020202020204" pitchFamily="34" charset="0"/>
                <a:ea typeface="Microsoft JhengHei UI" panose="020B0604030504040204" pitchFamily="34" charset="-120"/>
                <a:cs typeface="Arial"/>
              </a:rPr>
              <a:t>m:n(many-to-many</a:t>
            </a:r>
            <a:r>
              <a:rPr sz="1800" b="1" spc="-10" dirty="0">
                <a:solidFill>
                  <a:srgbClr val="3333CC"/>
                </a:solidFill>
                <a:latin typeface="Arial" panose="020B0604020202020204" pitchFamily="34" charset="0"/>
                <a:ea typeface="Microsoft JhengHei UI" panose="020B0604030504040204" pitchFamily="34" charset="-120"/>
                <a:cs typeface="Arial"/>
              </a:rPr>
              <a:t>)</a:t>
            </a:r>
            <a:r>
              <a:rPr sz="1800" b="1" spc="-10" dirty="0">
                <a:solidFill>
                  <a:srgbClr val="3333CC"/>
                </a:solidFill>
                <a:latin typeface="Arial" panose="020B0604020202020204" pitchFamily="34" charset="0"/>
                <a:ea typeface="Microsoft JhengHei UI" panose="020B0604030504040204" pitchFamily="34" charset="-120"/>
                <a:cs typeface="新宋体"/>
              </a:rPr>
              <a:t>情况 </a:t>
            </a:r>
            <a:r>
              <a:rPr sz="1800" b="1" spc="30" dirty="0">
                <a:solidFill>
                  <a:srgbClr val="CC0000"/>
                </a:solidFill>
                <a:latin typeface="Arial" panose="020B0604020202020204" pitchFamily="34" charset="0"/>
                <a:ea typeface="Microsoft JhengHei UI" panose="020B0604030504040204" pitchFamily="34" charset="-120"/>
                <a:cs typeface="新宋体"/>
              </a:rPr>
              <a:t>业务规</a:t>
            </a:r>
            <a:r>
              <a:rPr sz="1800" b="1" spc="45" dirty="0">
                <a:solidFill>
                  <a:srgbClr val="CC0000"/>
                </a:solidFill>
                <a:latin typeface="Arial" panose="020B0604020202020204" pitchFamily="34" charset="0"/>
                <a:ea typeface="Microsoft JhengHei UI" panose="020B0604030504040204" pitchFamily="34" charset="-120"/>
                <a:cs typeface="新宋体"/>
              </a:rPr>
              <a:t>则</a:t>
            </a:r>
            <a:r>
              <a:rPr sz="1800" b="1" spc="45" dirty="0">
                <a:solidFill>
                  <a:srgbClr val="CC0000"/>
                </a:solidFill>
                <a:latin typeface="Arial" panose="020B0604020202020204" pitchFamily="34" charset="0"/>
                <a:ea typeface="Microsoft JhengHei UI" panose="020B0604030504040204" pitchFamily="34" charset="-120"/>
                <a:cs typeface="Arial"/>
              </a:rPr>
              <a:t>:</a:t>
            </a:r>
            <a:r>
              <a:rPr sz="1800" b="1" spc="30" dirty="0">
                <a:latin typeface="Arial" panose="020B0604020202020204" pitchFamily="34" charset="0"/>
                <a:ea typeface="Microsoft JhengHei UI" panose="020B0604030504040204" pitchFamily="34" charset="-120"/>
                <a:cs typeface="新宋体"/>
              </a:rPr>
              <a:t>一</a:t>
            </a:r>
            <a:r>
              <a:rPr sz="1800" b="1" spc="40" dirty="0">
                <a:latin typeface="Arial" panose="020B0604020202020204" pitchFamily="34" charset="0"/>
                <a:ea typeface="Microsoft JhengHei UI" panose="020B0604030504040204" pitchFamily="34" charset="-120"/>
                <a:cs typeface="新宋体"/>
              </a:rPr>
              <a:t>个</a:t>
            </a:r>
            <a:r>
              <a:rPr sz="1800" b="1" spc="-5" dirty="0">
                <a:latin typeface="Arial" panose="020B0604020202020204" pitchFamily="34" charset="0"/>
                <a:ea typeface="Microsoft JhengHei UI" panose="020B0604030504040204" pitchFamily="34" charset="-120"/>
                <a:cs typeface="Arial"/>
              </a:rPr>
              <a:t>studen</a:t>
            </a:r>
            <a:r>
              <a:rPr sz="1800" b="1" spc="45" dirty="0">
                <a:latin typeface="Arial" panose="020B0604020202020204" pitchFamily="34" charset="0"/>
                <a:ea typeface="Microsoft JhengHei UI" panose="020B0604030504040204" pitchFamily="34" charset="-120"/>
                <a:cs typeface="Arial"/>
              </a:rPr>
              <a:t>t</a:t>
            </a:r>
            <a:r>
              <a:rPr sz="1800" b="1" spc="40" dirty="0">
                <a:latin typeface="Arial" panose="020B0604020202020204" pitchFamily="34" charset="0"/>
                <a:ea typeface="Microsoft JhengHei UI" panose="020B0604030504040204" pitchFamily="34" charset="-120"/>
                <a:cs typeface="新宋体"/>
              </a:rPr>
              <a:t>可</a:t>
            </a:r>
            <a:r>
              <a:rPr sz="1800" b="1" spc="25" dirty="0">
                <a:latin typeface="Arial" panose="020B0604020202020204" pitchFamily="34" charset="0"/>
                <a:ea typeface="Microsoft JhengHei UI" panose="020B0604030504040204" pitchFamily="34" charset="-120"/>
                <a:cs typeface="新宋体"/>
              </a:rPr>
              <a:t>以选择多个 </a:t>
            </a:r>
            <a:r>
              <a:rPr sz="1800" b="1" spc="-5" dirty="0">
                <a:latin typeface="Arial" panose="020B0604020202020204" pitchFamily="34" charset="0"/>
                <a:ea typeface="Microsoft JhengHei UI" panose="020B0604030504040204" pitchFamily="34" charset="-120"/>
                <a:cs typeface="Arial"/>
              </a:rPr>
              <a:t>class</a:t>
            </a:r>
            <a:r>
              <a:rPr sz="1800" b="1" dirty="0">
                <a:latin typeface="Arial" panose="020B0604020202020204" pitchFamily="34" charset="0"/>
                <a:ea typeface="Microsoft JhengHei UI" panose="020B0604030504040204" pitchFamily="34" charset="-120"/>
                <a:cs typeface="Arial"/>
              </a:rPr>
              <a:t>,	</a:t>
            </a:r>
            <a:r>
              <a:rPr sz="1800" b="1" spc="-10" dirty="0">
                <a:latin typeface="Arial" panose="020B0604020202020204" pitchFamily="34" charset="0"/>
                <a:ea typeface="Microsoft JhengHei UI" panose="020B0604030504040204" pitchFamily="34" charset="-120"/>
                <a:cs typeface="新宋体"/>
              </a:rPr>
              <a:t>而</a:t>
            </a:r>
            <a:r>
              <a:rPr sz="1800" b="1" spc="-409" dirty="0">
                <a:latin typeface="Arial" panose="020B0604020202020204" pitchFamily="34" charset="0"/>
                <a:ea typeface="Microsoft JhengHei UI" panose="020B0604030504040204" pitchFamily="34" charset="-120"/>
                <a:cs typeface="新宋体"/>
              </a:rPr>
              <a:t> </a:t>
            </a:r>
            <a:r>
              <a:rPr sz="1800" b="1" spc="-10" dirty="0">
                <a:latin typeface="Arial" panose="020B0604020202020204" pitchFamily="34" charset="0"/>
                <a:ea typeface="Microsoft JhengHei UI" panose="020B0604030504040204" pitchFamily="34" charset="-120"/>
                <a:cs typeface="新宋体"/>
              </a:rPr>
              <a:t>一</a:t>
            </a:r>
            <a:r>
              <a:rPr sz="1800" b="1" spc="-409" dirty="0">
                <a:latin typeface="Arial" panose="020B0604020202020204" pitchFamily="34" charset="0"/>
                <a:ea typeface="Microsoft JhengHei UI" panose="020B0604030504040204" pitchFamily="34" charset="-120"/>
                <a:cs typeface="新宋体"/>
              </a:rPr>
              <a:t> </a:t>
            </a:r>
            <a:r>
              <a:rPr sz="1800" b="1" spc="-10" dirty="0">
                <a:latin typeface="Arial" panose="020B0604020202020204" pitchFamily="34" charset="0"/>
                <a:ea typeface="Microsoft JhengHei UI" panose="020B0604030504040204" pitchFamily="34" charset="-120"/>
                <a:cs typeface="新宋体"/>
              </a:rPr>
              <a:t>个</a:t>
            </a:r>
            <a:r>
              <a:rPr sz="1800" b="1" spc="-405" dirty="0">
                <a:latin typeface="Arial" panose="020B0604020202020204" pitchFamily="34" charset="0"/>
                <a:ea typeface="Microsoft JhengHei UI" panose="020B0604030504040204" pitchFamily="34" charset="-120"/>
                <a:cs typeface="新宋体"/>
              </a:rPr>
              <a:t> </a:t>
            </a:r>
            <a:r>
              <a:rPr sz="1800" b="1" spc="-5" dirty="0">
                <a:latin typeface="Arial" panose="020B0604020202020204" pitchFamily="34" charset="0"/>
                <a:ea typeface="Microsoft JhengHei UI" panose="020B0604030504040204" pitchFamily="34" charset="-120"/>
                <a:cs typeface="Arial"/>
              </a:rPr>
              <a:t>clas</a:t>
            </a:r>
            <a:r>
              <a:rPr sz="1800" b="1" dirty="0">
                <a:latin typeface="Arial" panose="020B0604020202020204" pitchFamily="34" charset="0"/>
                <a:ea typeface="Microsoft JhengHei UI" panose="020B0604030504040204" pitchFamily="34" charset="-120"/>
                <a:cs typeface="Arial"/>
              </a:rPr>
              <a:t>s</a:t>
            </a:r>
            <a:r>
              <a:rPr sz="1800" b="1" spc="-5" dirty="0">
                <a:latin typeface="Arial" panose="020B0604020202020204" pitchFamily="34" charset="0"/>
                <a:ea typeface="Microsoft JhengHei UI" panose="020B0604030504040204" pitchFamily="34" charset="-120"/>
                <a:cs typeface="Arial"/>
              </a:rPr>
              <a:t> </a:t>
            </a:r>
            <a:r>
              <a:rPr sz="1800" b="1" spc="-10" dirty="0">
                <a:latin typeface="Arial" panose="020B0604020202020204" pitchFamily="34" charset="0"/>
                <a:ea typeface="Microsoft JhengHei UI" panose="020B0604030504040204" pitchFamily="34" charset="-120"/>
                <a:cs typeface="新宋体"/>
              </a:rPr>
              <a:t>又</a:t>
            </a:r>
            <a:r>
              <a:rPr sz="1800" b="1" spc="-409" dirty="0">
                <a:latin typeface="Arial" panose="020B0604020202020204" pitchFamily="34" charset="0"/>
                <a:ea typeface="Microsoft JhengHei UI" panose="020B0604030504040204" pitchFamily="34" charset="-120"/>
                <a:cs typeface="新宋体"/>
              </a:rPr>
              <a:t> </a:t>
            </a:r>
            <a:r>
              <a:rPr sz="1800" b="1" spc="-10" dirty="0">
                <a:latin typeface="Arial" panose="020B0604020202020204" pitchFamily="34" charset="0"/>
                <a:ea typeface="Microsoft JhengHei UI" panose="020B0604030504040204" pitchFamily="34" charset="-120"/>
                <a:cs typeface="新宋体"/>
              </a:rPr>
              <a:t>可</a:t>
            </a:r>
            <a:r>
              <a:rPr sz="1800" b="1" spc="-409" dirty="0">
                <a:latin typeface="Arial" panose="020B0604020202020204" pitchFamily="34" charset="0"/>
                <a:ea typeface="Microsoft JhengHei UI" panose="020B0604030504040204" pitchFamily="34" charset="-120"/>
                <a:cs typeface="新宋体"/>
              </a:rPr>
              <a:t> </a:t>
            </a:r>
            <a:r>
              <a:rPr sz="1800" b="1" spc="-10" dirty="0">
                <a:latin typeface="Arial" panose="020B0604020202020204" pitchFamily="34" charset="0"/>
                <a:ea typeface="Microsoft JhengHei UI" panose="020B0604030504040204" pitchFamily="34" charset="-120"/>
                <a:cs typeface="新宋体"/>
              </a:rPr>
              <a:t>由</a:t>
            </a:r>
            <a:r>
              <a:rPr sz="1800" b="1" spc="-409" dirty="0">
                <a:latin typeface="Arial" panose="020B0604020202020204" pitchFamily="34" charset="0"/>
                <a:ea typeface="Microsoft JhengHei UI" panose="020B0604030504040204" pitchFamily="34" charset="-120"/>
                <a:cs typeface="新宋体"/>
              </a:rPr>
              <a:t> </a:t>
            </a:r>
            <a:r>
              <a:rPr sz="1800" b="1" spc="-10" dirty="0">
                <a:latin typeface="Arial" panose="020B0604020202020204" pitchFamily="34" charset="0"/>
                <a:ea typeface="Microsoft JhengHei UI" panose="020B0604030504040204" pitchFamily="34" charset="-120"/>
                <a:cs typeface="新宋体"/>
              </a:rPr>
              <a:t>多</a:t>
            </a:r>
            <a:r>
              <a:rPr sz="1800" b="1" spc="-409" dirty="0">
                <a:latin typeface="Arial" panose="020B0604020202020204" pitchFamily="34" charset="0"/>
                <a:ea typeface="Microsoft JhengHei UI" panose="020B0604030504040204" pitchFamily="34" charset="-120"/>
                <a:cs typeface="新宋体"/>
              </a:rPr>
              <a:t> </a:t>
            </a:r>
            <a:r>
              <a:rPr sz="1800" b="1" spc="-10" dirty="0">
                <a:latin typeface="Arial" panose="020B0604020202020204" pitchFamily="34" charset="0"/>
                <a:ea typeface="Microsoft JhengHei UI" panose="020B0604030504040204" pitchFamily="34" charset="-120"/>
                <a:cs typeface="新宋体"/>
              </a:rPr>
              <a:t>个</a:t>
            </a:r>
            <a:r>
              <a:rPr sz="1800" b="1" spc="-5" dirty="0">
                <a:latin typeface="Arial" panose="020B0604020202020204" pitchFamily="34" charset="0"/>
                <a:ea typeface="Microsoft JhengHei UI" panose="020B0604030504040204" pitchFamily="34" charset="-120"/>
                <a:cs typeface="新宋体"/>
              </a:rPr>
              <a:t> </a:t>
            </a:r>
            <a:r>
              <a:rPr sz="1800" b="1" spc="-5" dirty="0">
                <a:latin typeface="Arial" panose="020B0604020202020204" pitchFamily="34" charset="0"/>
                <a:ea typeface="Microsoft JhengHei UI" panose="020B0604030504040204" pitchFamily="34" charset="-120"/>
                <a:cs typeface="Arial"/>
              </a:rPr>
              <a:t>studen</a:t>
            </a:r>
            <a:r>
              <a:rPr sz="1800" b="1" dirty="0">
                <a:latin typeface="Arial" panose="020B0604020202020204" pitchFamily="34" charset="0"/>
                <a:ea typeface="Microsoft JhengHei UI" panose="020B0604030504040204" pitchFamily="34" charset="-120"/>
                <a:cs typeface="Arial"/>
              </a:rPr>
              <a:t>t</a:t>
            </a:r>
            <a:r>
              <a:rPr sz="1800" b="1" spc="-10" dirty="0">
                <a:latin typeface="Arial" panose="020B0604020202020204" pitchFamily="34" charset="0"/>
                <a:ea typeface="Microsoft JhengHei UI" panose="020B0604030504040204" pitchFamily="34" charset="-120"/>
                <a:cs typeface="新宋体"/>
              </a:rPr>
              <a:t>来组成</a:t>
            </a:r>
            <a:endParaRPr sz="1800">
              <a:latin typeface="Arial" panose="020B0604020202020204" pitchFamily="34" charset="0"/>
              <a:ea typeface="Microsoft JhengHei UI" panose="020B0604030504040204" pitchFamily="34" charset="-120"/>
              <a:cs typeface="新宋体"/>
            </a:endParaRPr>
          </a:p>
        </p:txBody>
      </p:sp>
      <p:sp>
        <p:nvSpPr>
          <p:cNvPr id="8" name="object 8"/>
          <p:cNvSpPr txBox="1">
            <a:spLocks noGrp="1"/>
          </p:cNvSpPr>
          <p:nvPr>
            <p:ph type="title"/>
          </p:nvPr>
        </p:nvSpPr>
        <p:spPr>
          <a:xfrm>
            <a:off x="894499" y="689610"/>
            <a:ext cx="8597163" cy="314959"/>
          </a:xfrm>
          <a:prstGeom prst="rect">
            <a:avLst/>
          </a:prstGeom>
        </p:spPr>
        <p:txBody>
          <a:bodyPr vert="horz" wrap="square" lIns="0" tIns="0" rIns="0" bIns="0" rtlCol="0">
            <a:spAutoFit/>
          </a:bodyPr>
          <a:lstStyle/>
          <a:p>
            <a:pPr>
              <a:lnSpc>
                <a:spcPct val="119700"/>
              </a:lnSpc>
            </a:pPr>
            <a:r>
              <a:rPr sz="2000" spc="-5" dirty="0">
                <a:solidFill>
                  <a:srgbClr val="FFFFFF"/>
                </a:solidFill>
                <a:latin typeface="Arial"/>
                <a:cs typeface="Arial"/>
              </a:rPr>
              <a:t>E-</a:t>
            </a:r>
            <a:r>
              <a:rPr sz="2000" spc="-10" dirty="0">
                <a:solidFill>
                  <a:srgbClr val="FFFFFF"/>
                </a:solidFill>
                <a:latin typeface="Arial"/>
                <a:cs typeface="Arial"/>
              </a:rPr>
              <a:t>R</a:t>
            </a:r>
            <a:r>
              <a:rPr sz="2000" spc="-5" dirty="0">
                <a:solidFill>
                  <a:srgbClr val="FFFFFF"/>
                </a:solidFill>
                <a:latin typeface="华文中宋"/>
                <a:cs typeface="华文中宋"/>
              </a:rPr>
              <a:t>模型表达方法之</a:t>
            </a:r>
            <a:r>
              <a:rPr sz="2000" spc="-10" dirty="0">
                <a:solidFill>
                  <a:srgbClr val="FFFFFF"/>
                </a:solidFill>
                <a:latin typeface="Arial"/>
                <a:cs typeface="Arial"/>
              </a:rPr>
              <a:t>C</a:t>
            </a:r>
            <a:r>
              <a:rPr sz="2000" dirty="0">
                <a:solidFill>
                  <a:srgbClr val="FFFFFF"/>
                </a:solidFill>
                <a:latin typeface="Arial"/>
                <a:cs typeface="Arial"/>
              </a:rPr>
              <a:t>r</a:t>
            </a:r>
            <a:r>
              <a:rPr sz="2000" spc="-10" dirty="0">
                <a:solidFill>
                  <a:srgbClr val="FFFFFF"/>
                </a:solidFill>
                <a:latin typeface="Arial"/>
                <a:cs typeface="Arial"/>
              </a:rPr>
              <a:t>ow’</a:t>
            </a:r>
            <a:r>
              <a:rPr sz="2000" spc="-5" dirty="0">
                <a:solidFill>
                  <a:srgbClr val="FFFFFF"/>
                </a:solidFill>
                <a:latin typeface="Arial"/>
                <a:cs typeface="Arial"/>
              </a:rPr>
              <a:t>s</a:t>
            </a:r>
            <a:r>
              <a:rPr sz="2000" dirty="0">
                <a:solidFill>
                  <a:srgbClr val="FFFFFF"/>
                </a:solidFill>
                <a:latin typeface="Arial"/>
                <a:cs typeface="Arial"/>
              </a:rPr>
              <a:t> </a:t>
            </a:r>
            <a:r>
              <a:rPr sz="2000" spc="-10" dirty="0">
                <a:solidFill>
                  <a:srgbClr val="FFFFFF"/>
                </a:solidFill>
                <a:latin typeface="Arial"/>
                <a:cs typeface="Arial"/>
              </a:rPr>
              <a:t>foot</a:t>
            </a:r>
            <a:r>
              <a:rPr sz="2000" dirty="0">
                <a:solidFill>
                  <a:srgbClr val="FFFFFF"/>
                </a:solidFill>
                <a:latin typeface="华文中宋"/>
                <a:cs typeface="华文中宋"/>
              </a:rPr>
              <a:t>方法 </a:t>
            </a:r>
            <a:r>
              <a:rPr sz="2000" spc="-10" dirty="0">
                <a:solidFill>
                  <a:srgbClr val="FFFFFF"/>
                </a:solidFill>
                <a:latin typeface="Arial"/>
                <a:cs typeface="Arial"/>
              </a:rPr>
              <a:t>(3</a:t>
            </a:r>
            <a:r>
              <a:rPr sz="2000" spc="-5" dirty="0">
                <a:solidFill>
                  <a:srgbClr val="FFFFFF"/>
                </a:solidFill>
                <a:latin typeface="Arial"/>
                <a:cs typeface="Arial"/>
              </a:rPr>
              <a:t>)</a:t>
            </a:r>
            <a:r>
              <a:rPr sz="2000" spc="-5" dirty="0">
                <a:solidFill>
                  <a:srgbClr val="FFFFFF"/>
                </a:solidFill>
                <a:latin typeface="华文中宋"/>
                <a:cs typeface="华文中宋"/>
              </a:rPr>
              <a:t>示例</a:t>
            </a:r>
            <a:endParaRPr sz="2000" dirty="0">
              <a:latin typeface="华文中宋"/>
              <a:cs typeface="华文中宋"/>
            </a:endParaRPr>
          </a:p>
        </p:txBody>
      </p:sp>
      <p:sp>
        <p:nvSpPr>
          <p:cNvPr id="9" name="object 9"/>
          <p:cNvSpPr/>
          <p:nvPr/>
        </p:nvSpPr>
        <p:spPr>
          <a:xfrm>
            <a:off x="5948819" y="5592317"/>
            <a:ext cx="1765300" cy="1298575"/>
          </a:xfrm>
          <a:custGeom>
            <a:avLst/>
            <a:gdLst/>
            <a:ahLst/>
            <a:cxnLst/>
            <a:rect l="l" t="t" r="r" b="b"/>
            <a:pathLst>
              <a:path w="1765300" h="1298575">
                <a:moveTo>
                  <a:pt x="1764792" y="649224"/>
                </a:moveTo>
                <a:lnTo>
                  <a:pt x="1761869" y="596033"/>
                </a:lnTo>
                <a:lnTo>
                  <a:pt x="1753252" y="544017"/>
                </a:lnTo>
                <a:lnTo>
                  <a:pt x="1739167" y="493343"/>
                </a:lnTo>
                <a:lnTo>
                  <a:pt x="1719840" y="444178"/>
                </a:lnTo>
                <a:lnTo>
                  <a:pt x="1695497" y="396692"/>
                </a:lnTo>
                <a:lnTo>
                  <a:pt x="1666365" y="351051"/>
                </a:lnTo>
                <a:lnTo>
                  <a:pt x="1632671" y="307425"/>
                </a:lnTo>
                <a:lnTo>
                  <a:pt x="1594640" y="265980"/>
                </a:lnTo>
                <a:lnTo>
                  <a:pt x="1552499" y="226886"/>
                </a:lnTo>
                <a:lnTo>
                  <a:pt x="1506474" y="190309"/>
                </a:lnTo>
                <a:lnTo>
                  <a:pt x="1456791" y="156418"/>
                </a:lnTo>
                <a:lnTo>
                  <a:pt x="1403677" y="125382"/>
                </a:lnTo>
                <a:lnTo>
                  <a:pt x="1347358" y="97368"/>
                </a:lnTo>
                <a:lnTo>
                  <a:pt x="1288060" y="72543"/>
                </a:lnTo>
                <a:lnTo>
                  <a:pt x="1226010" y="51077"/>
                </a:lnTo>
                <a:lnTo>
                  <a:pt x="1161434" y="33137"/>
                </a:lnTo>
                <a:lnTo>
                  <a:pt x="1094558" y="18892"/>
                </a:lnTo>
                <a:lnTo>
                  <a:pt x="1025609" y="8508"/>
                </a:lnTo>
                <a:lnTo>
                  <a:pt x="954813" y="2155"/>
                </a:lnTo>
                <a:lnTo>
                  <a:pt x="882396" y="0"/>
                </a:lnTo>
                <a:lnTo>
                  <a:pt x="809978" y="2155"/>
                </a:lnTo>
                <a:lnTo>
                  <a:pt x="739182" y="8508"/>
                </a:lnTo>
                <a:lnTo>
                  <a:pt x="670233" y="18892"/>
                </a:lnTo>
                <a:lnTo>
                  <a:pt x="603357" y="33137"/>
                </a:lnTo>
                <a:lnTo>
                  <a:pt x="538781" y="51077"/>
                </a:lnTo>
                <a:lnTo>
                  <a:pt x="476731" y="72543"/>
                </a:lnTo>
                <a:lnTo>
                  <a:pt x="417433" y="97368"/>
                </a:lnTo>
                <a:lnTo>
                  <a:pt x="361114" y="125382"/>
                </a:lnTo>
                <a:lnTo>
                  <a:pt x="308000" y="156418"/>
                </a:lnTo>
                <a:lnTo>
                  <a:pt x="258317" y="190309"/>
                </a:lnTo>
                <a:lnTo>
                  <a:pt x="212292" y="226886"/>
                </a:lnTo>
                <a:lnTo>
                  <a:pt x="170151" y="265980"/>
                </a:lnTo>
                <a:lnTo>
                  <a:pt x="132120" y="307425"/>
                </a:lnTo>
                <a:lnTo>
                  <a:pt x="98426" y="351051"/>
                </a:lnTo>
                <a:lnTo>
                  <a:pt x="69294" y="396692"/>
                </a:lnTo>
                <a:lnTo>
                  <a:pt x="44951" y="444178"/>
                </a:lnTo>
                <a:lnTo>
                  <a:pt x="25624" y="493343"/>
                </a:lnTo>
                <a:lnTo>
                  <a:pt x="11539" y="544017"/>
                </a:lnTo>
                <a:lnTo>
                  <a:pt x="2922" y="596033"/>
                </a:lnTo>
                <a:lnTo>
                  <a:pt x="0" y="649224"/>
                </a:lnTo>
                <a:lnTo>
                  <a:pt x="2922" y="702517"/>
                </a:lnTo>
                <a:lnTo>
                  <a:pt x="11539" y="754615"/>
                </a:lnTo>
                <a:lnTo>
                  <a:pt x="25624" y="805352"/>
                </a:lnTo>
                <a:lnTo>
                  <a:pt x="44951" y="854561"/>
                </a:lnTo>
                <a:lnTo>
                  <a:pt x="69294" y="902077"/>
                </a:lnTo>
                <a:lnTo>
                  <a:pt x="98426" y="947732"/>
                </a:lnTo>
                <a:lnTo>
                  <a:pt x="132120" y="991360"/>
                </a:lnTo>
                <a:lnTo>
                  <a:pt x="156210" y="1017606"/>
                </a:lnTo>
                <a:lnTo>
                  <a:pt x="156210" y="649224"/>
                </a:lnTo>
                <a:lnTo>
                  <a:pt x="158613" y="605430"/>
                </a:lnTo>
                <a:lnTo>
                  <a:pt x="165700" y="562608"/>
                </a:lnTo>
                <a:lnTo>
                  <a:pt x="177285" y="520896"/>
                </a:lnTo>
                <a:lnTo>
                  <a:pt x="193182" y="480431"/>
                </a:lnTo>
                <a:lnTo>
                  <a:pt x="213205" y="441352"/>
                </a:lnTo>
                <a:lnTo>
                  <a:pt x="237168" y="403796"/>
                </a:lnTo>
                <a:lnTo>
                  <a:pt x="264886" y="367901"/>
                </a:lnTo>
                <a:lnTo>
                  <a:pt x="296174" y="333804"/>
                </a:lnTo>
                <a:lnTo>
                  <a:pt x="330844" y="301644"/>
                </a:lnTo>
                <a:lnTo>
                  <a:pt x="368712" y="271557"/>
                </a:lnTo>
                <a:lnTo>
                  <a:pt x="409592" y="243682"/>
                </a:lnTo>
                <a:lnTo>
                  <a:pt x="453298" y="218157"/>
                </a:lnTo>
                <a:lnTo>
                  <a:pt x="499644" y="195119"/>
                </a:lnTo>
                <a:lnTo>
                  <a:pt x="548445" y="174706"/>
                </a:lnTo>
                <a:lnTo>
                  <a:pt x="599515" y="157055"/>
                </a:lnTo>
                <a:lnTo>
                  <a:pt x="652668" y="142305"/>
                </a:lnTo>
                <a:lnTo>
                  <a:pt x="707718" y="130592"/>
                </a:lnTo>
                <a:lnTo>
                  <a:pt x="764480" y="122056"/>
                </a:lnTo>
                <a:lnTo>
                  <a:pt x="822768" y="116833"/>
                </a:lnTo>
                <a:lnTo>
                  <a:pt x="882396" y="115061"/>
                </a:lnTo>
                <a:lnTo>
                  <a:pt x="941920" y="116833"/>
                </a:lnTo>
                <a:lnTo>
                  <a:pt x="1000126" y="122056"/>
                </a:lnTo>
                <a:lnTo>
                  <a:pt x="1056825" y="130592"/>
                </a:lnTo>
                <a:lnTo>
                  <a:pt x="1111831" y="142305"/>
                </a:lnTo>
                <a:lnTo>
                  <a:pt x="1164955" y="157055"/>
                </a:lnTo>
                <a:lnTo>
                  <a:pt x="1216010" y="174706"/>
                </a:lnTo>
                <a:lnTo>
                  <a:pt x="1264809" y="195119"/>
                </a:lnTo>
                <a:lnTo>
                  <a:pt x="1311164" y="218157"/>
                </a:lnTo>
                <a:lnTo>
                  <a:pt x="1354888" y="243682"/>
                </a:lnTo>
                <a:lnTo>
                  <a:pt x="1395793" y="271557"/>
                </a:lnTo>
                <a:lnTo>
                  <a:pt x="1433692" y="301644"/>
                </a:lnTo>
                <a:lnTo>
                  <a:pt x="1468398" y="333804"/>
                </a:lnTo>
                <a:lnTo>
                  <a:pt x="1499723" y="367901"/>
                </a:lnTo>
                <a:lnTo>
                  <a:pt x="1527479" y="403796"/>
                </a:lnTo>
                <a:lnTo>
                  <a:pt x="1551479" y="441352"/>
                </a:lnTo>
                <a:lnTo>
                  <a:pt x="1571536" y="480431"/>
                </a:lnTo>
                <a:lnTo>
                  <a:pt x="1587462" y="520896"/>
                </a:lnTo>
                <a:lnTo>
                  <a:pt x="1599070" y="562608"/>
                </a:lnTo>
                <a:lnTo>
                  <a:pt x="1606172" y="605430"/>
                </a:lnTo>
                <a:lnTo>
                  <a:pt x="1608582" y="649224"/>
                </a:lnTo>
                <a:lnTo>
                  <a:pt x="1608582" y="1017606"/>
                </a:lnTo>
                <a:lnTo>
                  <a:pt x="1632671" y="991360"/>
                </a:lnTo>
                <a:lnTo>
                  <a:pt x="1666365" y="947732"/>
                </a:lnTo>
                <a:lnTo>
                  <a:pt x="1695497" y="902077"/>
                </a:lnTo>
                <a:lnTo>
                  <a:pt x="1719840" y="854561"/>
                </a:lnTo>
                <a:lnTo>
                  <a:pt x="1739167" y="805352"/>
                </a:lnTo>
                <a:lnTo>
                  <a:pt x="1753252" y="754615"/>
                </a:lnTo>
                <a:lnTo>
                  <a:pt x="1761869" y="702517"/>
                </a:lnTo>
                <a:lnTo>
                  <a:pt x="1764792" y="649224"/>
                </a:lnTo>
                <a:close/>
              </a:path>
              <a:path w="1765300" h="1298575">
                <a:moveTo>
                  <a:pt x="1608582" y="1017606"/>
                </a:moveTo>
                <a:lnTo>
                  <a:pt x="1608582" y="649224"/>
                </a:lnTo>
                <a:lnTo>
                  <a:pt x="1606172" y="693121"/>
                </a:lnTo>
                <a:lnTo>
                  <a:pt x="1599070" y="736024"/>
                </a:lnTo>
                <a:lnTo>
                  <a:pt x="1587462" y="777799"/>
                </a:lnTo>
                <a:lnTo>
                  <a:pt x="1571536" y="818308"/>
                </a:lnTo>
                <a:lnTo>
                  <a:pt x="1551479" y="857416"/>
                </a:lnTo>
                <a:lnTo>
                  <a:pt x="1527479" y="894987"/>
                </a:lnTo>
                <a:lnTo>
                  <a:pt x="1499723" y="930884"/>
                </a:lnTo>
                <a:lnTo>
                  <a:pt x="1468398" y="964972"/>
                </a:lnTo>
                <a:lnTo>
                  <a:pt x="1433692" y="997114"/>
                </a:lnTo>
                <a:lnTo>
                  <a:pt x="1395793" y="1027176"/>
                </a:lnTo>
                <a:lnTo>
                  <a:pt x="1354888" y="1055019"/>
                </a:lnTo>
                <a:lnTo>
                  <a:pt x="1311164" y="1080509"/>
                </a:lnTo>
                <a:lnTo>
                  <a:pt x="1264809" y="1103510"/>
                </a:lnTo>
                <a:lnTo>
                  <a:pt x="1216010" y="1123885"/>
                </a:lnTo>
                <a:lnTo>
                  <a:pt x="1164955" y="1141499"/>
                </a:lnTo>
                <a:lnTo>
                  <a:pt x="1111831" y="1156216"/>
                </a:lnTo>
                <a:lnTo>
                  <a:pt x="1056825" y="1167898"/>
                </a:lnTo>
                <a:lnTo>
                  <a:pt x="1000126" y="1176412"/>
                </a:lnTo>
                <a:lnTo>
                  <a:pt x="941920" y="1181619"/>
                </a:lnTo>
                <a:lnTo>
                  <a:pt x="882396" y="1183386"/>
                </a:lnTo>
                <a:lnTo>
                  <a:pt x="822768" y="1181619"/>
                </a:lnTo>
                <a:lnTo>
                  <a:pt x="764480" y="1176412"/>
                </a:lnTo>
                <a:lnTo>
                  <a:pt x="707718" y="1167898"/>
                </a:lnTo>
                <a:lnTo>
                  <a:pt x="652668" y="1156216"/>
                </a:lnTo>
                <a:lnTo>
                  <a:pt x="599515" y="1141499"/>
                </a:lnTo>
                <a:lnTo>
                  <a:pt x="548445" y="1123885"/>
                </a:lnTo>
                <a:lnTo>
                  <a:pt x="499644" y="1103510"/>
                </a:lnTo>
                <a:lnTo>
                  <a:pt x="453298" y="1080509"/>
                </a:lnTo>
                <a:lnTo>
                  <a:pt x="409592" y="1055019"/>
                </a:lnTo>
                <a:lnTo>
                  <a:pt x="368712" y="1027176"/>
                </a:lnTo>
                <a:lnTo>
                  <a:pt x="330844" y="997114"/>
                </a:lnTo>
                <a:lnTo>
                  <a:pt x="296174" y="964972"/>
                </a:lnTo>
                <a:lnTo>
                  <a:pt x="264886" y="930884"/>
                </a:lnTo>
                <a:lnTo>
                  <a:pt x="237168" y="894987"/>
                </a:lnTo>
                <a:lnTo>
                  <a:pt x="213205" y="857416"/>
                </a:lnTo>
                <a:lnTo>
                  <a:pt x="193182" y="818308"/>
                </a:lnTo>
                <a:lnTo>
                  <a:pt x="177285" y="777799"/>
                </a:lnTo>
                <a:lnTo>
                  <a:pt x="165700" y="736024"/>
                </a:lnTo>
                <a:lnTo>
                  <a:pt x="158613" y="693121"/>
                </a:lnTo>
                <a:lnTo>
                  <a:pt x="156210" y="649224"/>
                </a:lnTo>
                <a:lnTo>
                  <a:pt x="156210" y="1017606"/>
                </a:lnTo>
                <a:lnTo>
                  <a:pt x="212292" y="1071873"/>
                </a:lnTo>
                <a:lnTo>
                  <a:pt x="258318" y="1108424"/>
                </a:lnTo>
                <a:lnTo>
                  <a:pt x="308000" y="1142283"/>
                </a:lnTo>
                <a:lnTo>
                  <a:pt x="361114" y="1173284"/>
                </a:lnTo>
                <a:lnTo>
                  <a:pt x="417433" y="1201261"/>
                </a:lnTo>
                <a:lnTo>
                  <a:pt x="476731" y="1226048"/>
                </a:lnTo>
                <a:lnTo>
                  <a:pt x="538781" y="1247477"/>
                </a:lnTo>
                <a:lnTo>
                  <a:pt x="603357" y="1265383"/>
                </a:lnTo>
                <a:lnTo>
                  <a:pt x="670233" y="1279599"/>
                </a:lnTo>
                <a:lnTo>
                  <a:pt x="739182" y="1289960"/>
                </a:lnTo>
                <a:lnTo>
                  <a:pt x="809978" y="1296298"/>
                </a:lnTo>
                <a:lnTo>
                  <a:pt x="882396" y="1298448"/>
                </a:lnTo>
                <a:lnTo>
                  <a:pt x="954813" y="1296298"/>
                </a:lnTo>
                <a:lnTo>
                  <a:pt x="1025609" y="1289960"/>
                </a:lnTo>
                <a:lnTo>
                  <a:pt x="1094558" y="1279599"/>
                </a:lnTo>
                <a:lnTo>
                  <a:pt x="1161434" y="1265383"/>
                </a:lnTo>
                <a:lnTo>
                  <a:pt x="1226010" y="1247477"/>
                </a:lnTo>
                <a:lnTo>
                  <a:pt x="1288060" y="1226048"/>
                </a:lnTo>
                <a:lnTo>
                  <a:pt x="1347358" y="1201261"/>
                </a:lnTo>
                <a:lnTo>
                  <a:pt x="1403677" y="1173284"/>
                </a:lnTo>
                <a:lnTo>
                  <a:pt x="1456791" y="1142283"/>
                </a:lnTo>
                <a:lnTo>
                  <a:pt x="1506474" y="1108424"/>
                </a:lnTo>
                <a:lnTo>
                  <a:pt x="1552499" y="1071873"/>
                </a:lnTo>
                <a:lnTo>
                  <a:pt x="1594640" y="1032796"/>
                </a:lnTo>
                <a:lnTo>
                  <a:pt x="1608582" y="1017606"/>
                </a:lnTo>
                <a:close/>
              </a:path>
            </a:pathLst>
          </a:custGeom>
          <a:solidFill>
            <a:srgbClr val="B90000"/>
          </a:solidFill>
        </p:spPr>
        <p:txBody>
          <a:bodyPr wrap="square" lIns="0" tIns="0" rIns="0" bIns="0" rtlCol="0"/>
          <a:lstStyle/>
          <a:p>
            <a:endParaRPr/>
          </a:p>
        </p:txBody>
      </p:sp>
      <p:sp>
        <p:nvSpPr>
          <p:cNvPr id="10" name="object 10"/>
          <p:cNvSpPr/>
          <p:nvPr/>
        </p:nvSpPr>
        <p:spPr>
          <a:xfrm>
            <a:off x="6094361" y="5698997"/>
            <a:ext cx="1473835" cy="1085850"/>
          </a:xfrm>
          <a:custGeom>
            <a:avLst/>
            <a:gdLst/>
            <a:ahLst/>
            <a:cxnLst/>
            <a:rect l="l" t="t" r="r" b="b"/>
            <a:pathLst>
              <a:path w="1473834" h="1085850">
                <a:moveTo>
                  <a:pt x="1473708" y="542544"/>
                </a:moveTo>
                <a:lnTo>
                  <a:pt x="1471265" y="498070"/>
                </a:lnTo>
                <a:lnTo>
                  <a:pt x="1464062" y="454582"/>
                </a:lnTo>
                <a:lnTo>
                  <a:pt x="1452290" y="412220"/>
                </a:lnTo>
                <a:lnTo>
                  <a:pt x="1436138" y="371124"/>
                </a:lnTo>
                <a:lnTo>
                  <a:pt x="1415795" y="331434"/>
                </a:lnTo>
                <a:lnTo>
                  <a:pt x="1391453" y="293289"/>
                </a:lnTo>
                <a:lnTo>
                  <a:pt x="1363299" y="256831"/>
                </a:lnTo>
                <a:lnTo>
                  <a:pt x="1331524" y="222199"/>
                </a:lnTo>
                <a:lnTo>
                  <a:pt x="1296318" y="189532"/>
                </a:lnTo>
                <a:lnTo>
                  <a:pt x="1257871" y="158972"/>
                </a:lnTo>
                <a:lnTo>
                  <a:pt x="1216372" y="130657"/>
                </a:lnTo>
                <a:lnTo>
                  <a:pt x="1172010" y="104729"/>
                </a:lnTo>
                <a:lnTo>
                  <a:pt x="1124977" y="81326"/>
                </a:lnTo>
                <a:lnTo>
                  <a:pt x="1075460" y="60590"/>
                </a:lnTo>
                <a:lnTo>
                  <a:pt x="1023651" y="42660"/>
                </a:lnTo>
                <a:lnTo>
                  <a:pt x="969739" y="27675"/>
                </a:lnTo>
                <a:lnTo>
                  <a:pt x="913913" y="15777"/>
                </a:lnTo>
                <a:lnTo>
                  <a:pt x="856364" y="7105"/>
                </a:lnTo>
                <a:lnTo>
                  <a:pt x="797281" y="1799"/>
                </a:lnTo>
                <a:lnTo>
                  <a:pt x="736853" y="0"/>
                </a:lnTo>
                <a:lnTo>
                  <a:pt x="676426" y="1799"/>
                </a:lnTo>
                <a:lnTo>
                  <a:pt x="617343" y="7105"/>
                </a:lnTo>
                <a:lnTo>
                  <a:pt x="559794" y="15777"/>
                </a:lnTo>
                <a:lnTo>
                  <a:pt x="503968" y="27675"/>
                </a:lnTo>
                <a:lnTo>
                  <a:pt x="450056" y="42660"/>
                </a:lnTo>
                <a:lnTo>
                  <a:pt x="398247" y="60590"/>
                </a:lnTo>
                <a:lnTo>
                  <a:pt x="348730" y="81326"/>
                </a:lnTo>
                <a:lnTo>
                  <a:pt x="301697" y="104729"/>
                </a:lnTo>
                <a:lnTo>
                  <a:pt x="257335" y="130657"/>
                </a:lnTo>
                <a:lnTo>
                  <a:pt x="215836" y="158972"/>
                </a:lnTo>
                <a:lnTo>
                  <a:pt x="177389" y="189532"/>
                </a:lnTo>
                <a:lnTo>
                  <a:pt x="142183" y="222199"/>
                </a:lnTo>
                <a:lnTo>
                  <a:pt x="110408" y="256831"/>
                </a:lnTo>
                <a:lnTo>
                  <a:pt x="82254" y="293289"/>
                </a:lnTo>
                <a:lnTo>
                  <a:pt x="57911" y="331434"/>
                </a:lnTo>
                <a:lnTo>
                  <a:pt x="37569" y="371124"/>
                </a:lnTo>
                <a:lnTo>
                  <a:pt x="21417" y="412220"/>
                </a:lnTo>
                <a:lnTo>
                  <a:pt x="9645" y="454582"/>
                </a:lnTo>
                <a:lnTo>
                  <a:pt x="2442" y="498070"/>
                </a:lnTo>
                <a:lnTo>
                  <a:pt x="0" y="542544"/>
                </a:lnTo>
                <a:lnTo>
                  <a:pt x="2442" y="587126"/>
                </a:lnTo>
                <a:lnTo>
                  <a:pt x="9645" y="630711"/>
                </a:lnTo>
                <a:lnTo>
                  <a:pt x="21417" y="673161"/>
                </a:lnTo>
                <a:lnTo>
                  <a:pt x="37569" y="714335"/>
                </a:lnTo>
                <a:lnTo>
                  <a:pt x="57911" y="754094"/>
                </a:lnTo>
                <a:lnTo>
                  <a:pt x="82254" y="792298"/>
                </a:lnTo>
                <a:lnTo>
                  <a:pt x="110408" y="828809"/>
                </a:lnTo>
                <a:lnTo>
                  <a:pt x="142183" y="863486"/>
                </a:lnTo>
                <a:lnTo>
                  <a:pt x="177389" y="896190"/>
                </a:lnTo>
                <a:lnTo>
                  <a:pt x="215836" y="926782"/>
                </a:lnTo>
                <a:lnTo>
                  <a:pt x="257335" y="955122"/>
                </a:lnTo>
                <a:lnTo>
                  <a:pt x="301697" y="981071"/>
                </a:lnTo>
                <a:lnTo>
                  <a:pt x="348730" y="1004490"/>
                </a:lnTo>
                <a:lnTo>
                  <a:pt x="398247" y="1025238"/>
                </a:lnTo>
                <a:lnTo>
                  <a:pt x="450056" y="1043178"/>
                </a:lnTo>
                <a:lnTo>
                  <a:pt x="503968" y="1058168"/>
                </a:lnTo>
                <a:lnTo>
                  <a:pt x="559794" y="1070069"/>
                </a:lnTo>
                <a:lnTo>
                  <a:pt x="617343" y="1078743"/>
                </a:lnTo>
                <a:lnTo>
                  <a:pt x="676426" y="1084050"/>
                </a:lnTo>
                <a:lnTo>
                  <a:pt x="736853" y="1085850"/>
                </a:lnTo>
                <a:lnTo>
                  <a:pt x="797281" y="1084050"/>
                </a:lnTo>
                <a:lnTo>
                  <a:pt x="856364" y="1078743"/>
                </a:lnTo>
                <a:lnTo>
                  <a:pt x="913913" y="1070069"/>
                </a:lnTo>
                <a:lnTo>
                  <a:pt x="969739" y="1058168"/>
                </a:lnTo>
                <a:lnTo>
                  <a:pt x="1023651" y="1043178"/>
                </a:lnTo>
                <a:lnTo>
                  <a:pt x="1075460" y="1025238"/>
                </a:lnTo>
                <a:lnTo>
                  <a:pt x="1124977" y="1004490"/>
                </a:lnTo>
                <a:lnTo>
                  <a:pt x="1172010" y="981071"/>
                </a:lnTo>
                <a:lnTo>
                  <a:pt x="1216372" y="955122"/>
                </a:lnTo>
                <a:lnTo>
                  <a:pt x="1257871" y="926782"/>
                </a:lnTo>
                <a:lnTo>
                  <a:pt x="1296318" y="896190"/>
                </a:lnTo>
                <a:lnTo>
                  <a:pt x="1331524" y="863486"/>
                </a:lnTo>
                <a:lnTo>
                  <a:pt x="1363299" y="828809"/>
                </a:lnTo>
                <a:lnTo>
                  <a:pt x="1391453" y="792298"/>
                </a:lnTo>
                <a:lnTo>
                  <a:pt x="1415795" y="754094"/>
                </a:lnTo>
                <a:lnTo>
                  <a:pt x="1436138" y="714335"/>
                </a:lnTo>
                <a:lnTo>
                  <a:pt x="1452290" y="673161"/>
                </a:lnTo>
                <a:lnTo>
                  <a:pt x="1464062" y="630711"/>
                </a:lnTo>
                <a:lnTo>
                  <a:pt x="1471265" y="587126"/>
                </a:lnTo>
                <a:lnTo>
                  <a:pt x="1473708" y="542544"/>
                </a:lnTo>
                <a:close/>
              </a:path>
            </a:pathLst>
          </a:custGeom>
          <a:solidFill>
            <a:srgbClr val="FFFF66"/>
          </a:solidFill>
        </p:spPr>
        <p:txBody>
          <a:bodyPr wrap="square" lIns="0" tIns="0" rIns="0" bIns="0" rtlCol="0"/>
          <a:lstStyle/>
          <a:p>
            <a:endParaRPr/>
          </a:p>
        </p:txBody>
      </p:sp>
      <p:sp>
        <p:nvSpPr>
          <p:cNvPr id="11" name="object 11"/>
          <p:cNvSpPr/>
          <p:nvPr/>
        </p:nvSpPr>
        <p:spPr>
          <a:xfrm>
            <a:off x="6094361" y="5698997"/>
            <a:ext cx="1473835" cy="1085850"/>
          </a:xfrm>
          <a:custGeom>
            <a:avLst/>
            <a:gdLst/>
            <a:ahLst/>
            <a:cxnLst/>
            <a:rect l="l" t="t" r="r" b="b"/>
            <a:pathLst>
              <a:path w="1473834" h="1085850">
                <a:moveTo>
                  <a:pt x="736853" y="0"/>
                </a:moveTo>
                <a:lnTo>
                  <a:pt x="676426" y="1799"/>
                </a:lnTo>
                <a:lnTo>
                  <a:pt x="617343" y="7105"/>
                </a:lnTo>
                <a:lnTo>
                  <a:pt x="559794" y="15777"/>
                </a:lnTo>
                <a:lnTo>
                  <a:pt x="503968" y="27675"/>
                </a:lnTo>
                <a:lnTo>
                  <a:pt x="450056" y="42660"/>
                </a:lnTo>
                <a:lnTo>
                  <a:pt x="398247" y="60590"/>
                </a:lnTo>
                <a:lnTo>
                  <a:pt x="348730" y="81326"/>
                </a:lnTo>
                <a:lnTo>
                  <a:pt x="301697" y="104729"/>
                </a:lnTo>
                <a:lnTo>
                  <a:pt x="257335" y="130657"/>
                </a:lnTo>
                <a:lnTo>
                  <a:pt x="215836" y="158972"/>
                </a:lnTo>
                <a:lnTo>
                  <a:pt x="177389" y="189532"/>
                </a:lnTo>
                <a:lnTo>
                  <a:pt x="142183" y="222199"/>
                </a:lnTo>
                <a:lnTo>
                  <a:pt x="110408" y="256831"/>
                </a:lnTo>
                <a:lnTo>
                  <a:pt x="82254" y="293289"/>
                </a:lnTo>
                <a:lnTo>
                  <a:pt x="57911" y="331434"/>
                </a:lnTo>
                <a:lnTo>
                  <a:pt x="37569" y="371124"/>
                </a:lnTo>
                <a:lnTo>
                  <a:pt x="21417" y="412220"/>
                </a:lnTo>
                <a:lnTo>
                  <a:pt x="9645" y="454582"/>
                </a:lnTo>
                <a:lnTo>
                  <a:pt x="2442" y="498070"/>
                </a:lnTo>
                <a:lnTo>
                  <a:pt x="0" y="542544"/>
                </a:lnTo>
                <a:lnTo>
                  <a:pt x="2442" y="587126"/>
                </a:lnTo>
                <a:lnTo>
                  <a:pt x="9645" y="630711"/>
                </a:lnTo>
                <a:lnTo>
                  <a:pt x="21417" y="673161"/>
                </a:lnTo>
                <a:lnTo>
                  <a:pt x="37569" y="714335"/>
                </a:lnTo>
                <a:lnTo>
                  <a:pt x="57911" y="754094"/>
                </a:lnTo>
                <a:lnTo>
                  <a:pt x="82254" y="792298"/>
                </a:lnTo>
                <a:lnTo>
                  <a:pt x="110408" y="828809"/>
                </a:lnTo>
                <a:lnTo>
                  <a:pt x="142183" y="863486"/>
                </a:lnTo>
                <a:lnTo>
                  <a:pt x="177389" y="896190"/>
                </a:lnTo>
                <a:lnTo>
                  <a:pt x="215836" y="926782"/>
                </a:lnTo>
                <a:lnTo>
                  <a:pt x="257335" y="955122"/>
                </a:lnTo>
                <a:lnTo>
                  <a:pt x="301697" y="981071"/>
                </a:lnTo>
                <a:lnTo>
                  <a:pt x="348730" y="1004490"/>
                </a:lnTo>
                <a:lnTo>
                  <a:pt x="398247" y="1025238"/>
                </a:lnTo>
                <a:lnTo>
                  <a:pt x="450056" y="1043178"/>
                </a:lnTo>
                <a:lnTo>
                  <a:pt x="503968" y="1058168"/>
                </a:lnTo>
                <a:lnTo>
                  <a:pt x="559794" y="1070069"/>
                </a:lnTo>
                <a:lnTo>
                  <a:pt x="617343" y="1078743"/>
                </a:lnTo>
                <a:lnTo>
                  <a:pt x="676426" y="1084050"/>
                </a:lnTo>
                <a:lnTo>
                  <a:pt x="736853" y="1085850"/>
                </a:lnTo>
                <a:lnTo>
                  <a:pt x="797281" y="1084050"/>
                </a:lnTo>
                <a:lnTo>
                  <a:pt x="856364" y="1078743"/>
                </a:lnTo>
                <a:lnTo>
                  <a:pt x="913913" y="1070069"/>
                </a:lnTo>
                <a:lnTo>
                  <a:pt x="969739" y="1058168"/>
                </a:lnTo>
                <a:lnTo>
                  <a:pt x="1023651" y="1043178"/>
                </a:lnTo>
                <a:lnTo>
                  <a:pt x="1075460" y="1025238"/>
                </a:lnTo>
                <a:lnTo>
                  <a:pt x="1124977" y="1004490"/>
                </a:lnTo>
                <a:lnTo>
                  <a:pt x="1172010" y="981071"/>
                </a:lnTo>
                <a:lnTo>
                  <a:pt x="1216372" y="955122"/>
                </a:lnTo>
                <a:lnTo>
                  <a:pt x="1257871" y="926782"/>
                </a:lnTo>
                <a:lnTo>
                  <a:pt x="1296318" y="896190"/>
                </a:lnTo>
                <a:lnTo>
                  <a:pt x="1331524" y="863486"/>
                </a:lnTo>
                <a:lnTo>
                  <a:pt x="1363299" y="828809"/>
                </a:lnTo>
                <a:lnTo>
                  <a:pt x="1391453" y="792298"/>
                </a:lnTo>
                <a:lnTo>
                  <a:pt x="1415795" y="754094"/>
                </a:lnTo>
                <a:lnTo>
                  <a:pt x="1436138" y="714335"/>
                </a:lnTo>
                <a:lnTo>
                  <a:pt x="1452290" y="673161"/>
                </a:lnTo>
                <a:lnTo>
                  <a:pt x="1464062" y="630711"/>
                </a:lnTo>
                <a:lnTo>
                  <a:pt x="1471265" y="587126"/>
                </a:lnTo>
                <a:lnTo>
                  <a:pt x="1473708" y="542544"/>
                </a:lnTo>
                <a:lnTo>
                  <a:pt x="1471265" y="498070"/>
                </a:lnTo>
                <a:lnTo>
                  <a:pt x="1464062" y="454582"/>
                </a:lnTo>
                <a:lnTo>
                  <a:pt x="1452290" y="412220"/>
                </a:lnTo>
                <a:lnTo>
                  <a:pt x="1436138" y="371124"/>
                </a:lnTo>
                <a:lnTo>
                  <a:pt x="1415795" y="331434"/>
                </a:lnTo>
                <a:lnTo>
                  <a:pt x="1391453" y="293289"/>
                </a:lnTo>
                <a:lnTo>
                  <a:pt x="1363299" y="256831"/>
                </a:lnTo>
                <a:lnTo>
                  <a:pt x="1331524" y="222199"/>
                </a:lnTo>
                <a:lnTo>
                  <a:pt x="1296318" y="189532"/>
                </a:lnTo>
                <a:lnTo>
                  <a:pt x="1257871" y="158972"/>
                </a:lnTo>
                <a:lnTo>
                  <a:pt x="1216372" y="130657"/>
                </a:lnTo>
                <a:lnTo>
                  <a:pt x="1172010" y="104729"/>
                </a:lnTo>
                <a:lnTo>
                  <a:pt x="1124977" y="81326"/>
                </a:lnTo>
                <a:lnTo>
                  <a:pt x="1075460" y="60590"/>
                </a:lnTo>
                <a:lnTo>
                  <a:pt x="1023651" y="42660"/>
                </a:lnTo>
                <a:lnTo>
                  <a:pt x="969739" y="27675"/>
                </a:lnTo>
                <a:lnTo>
                  <a:pt x="913913" y="15777"/>
                </a:lnTo>
                <a:lnTo>
                  <a:pt x="856364" y="7105"/>
                </a:lnTo>
                <a:lnTo>
                  <a:pt x="797281" y="1799"/>
                </a:lnTo>
                <a:lnTo>
                  <a:pt x="736853" y="0"/>
                </a:lnTo>
                <a:close/>
              </a:path>
            </a:pathLst>
          </a:custGeom>
          <a:ln w="28575">
            <a:solidFill>
              <a:srgbClr val="FFFFFF"/>
            </a:solidFill>
          </a:ln>
        </p:spPr>
        <p:txBody>
          <a:bodyPr wrap="square" lIns="0" tIns="0" rIns="0" bIns="0" rtlCol="0"/>
          <a:lstStyle/>
          <a:p>
            <a:endParaRPr/>
          </a:p>
        </p:txBody>
      </p:sp>
      <p:sp>
        <p:nvSpPr>
          <p:cNvPr id="12" name="object 12"/>
          <p:cNvSpPr txBox="1"/>
          <p:nvPr/>
        </p:nvSpPr>
        <p:spPr>
          <a:xfrm>
            <a:off x="6208909" y="5892758"/>
            <a:ext cx="1245870" cy="738664"/>
          </a:xfrm>
          <a:prstGeom prst="rect">
            <a:avLst/>
          </a:prstGeom>
        </p:spPr>
        <p:txBody>
          <a:bodyPr vert="horz" wrap="square" lIns="0" tIns="0" rIns="0" bIns="0" rtlCol="0">
            <a:spAutoFit/>
          </a:bodyPr>
          <a:lstStyle/>
          <a:p>
            <a:pPr marL="12065" marR="5080" algn="ctr">
              <a:lnSpc>
                <a:spcPct val="100000"/>
              </a:lnSpc>
            </a:pPr>
            <a:r>
              <a:rPr sz="1600" b="1" spc="-5" dirty="0">
                <a:solidFill>
                  <a:srgbClr val="3333CC"/>
                </a:solidFill>
                <a:latin typeface="Arial" panose="020B0604020202020204" pitchFamily="34" charset="0"/>
                <a:ea typeface="Microsoft JhengHei UI" panose="020B0604030504040204" pitchFamily="34" charset="-120"/>
                <a:cs typeface="微软雅黑"/>
              </a:rPr>
              <a:t>强调：一种图 形代表着一类 业务规则</a:t>
            </a:r>
            <a:endParaRPr sz="1600">
              <a:latin typeface="Arial" panose="020B0604020202020204" pitchFamily="34" charset="0"/>
              <a:ea typeface="Microsoft JhengHei UI" panose="020B0604030504040204" pitchFamily="34" charset="-120"/>
              <a:cs typeface="微软雅黑"/>
            </a:endParaRPr>
          </a:p>
        </p:txBody>
      </p:sp>
      <p:sp>
        <p:nvSpPr>
          <p:cNvPr id="13" name="object 13"/>
          <p:cNvSpPr/>
          <p:nvPr/>
        </p:nvSpPr>
        <p:spPr>
          <a:xfrm>
            <a:off x="7578725" y="5577840"/>
            <a:ext cx="1780539" cy="1327785"/>
          </a:xfrm>
          <a:custGeom>
            <a:avLst/>
            <a:gdLst/>
            <a:ahLst/>
            <a:cxnLst/>
            <a:rect l="l" t="t" r="r" b="b"/>
            <a:pathLst>
              <a:path w="1780540" h="1327784">
                <a:moveTo>
                  <a:pt x="1780032" y="663701"/>
                </a:moveTo>
                <a:lnTo>
                  <a:pt x="1777081" y="609272"/>
                </a:lnTo>
                <a:lnTo>
                  <a:pt x="1768381" y="556053"/>
                </a:lnTo>
                <a:lnTo>
                  <a:pt x="1754162" y="504216"/>
                </a:lnTo>
                <a:lnTo>
                  <a:pt x="1734653" y="453932"/>
                </a:lnTo>
                <a:lnTo>
                  <a:pt x="1710082" y="405372"/>
                </a:lnTo>
                <a:lnTo>
                  <a:pt x="1680680" y="358706"/>
                </a:lnTo>
                <a:lnTo>
                  <a:pt x="1646674" y="314105"/>
                </a:lnTo>
                <a:lnTo>
                  <a:pt x="1608295" y="271741"/>
                </a:lnTo>
                <a:lnTo>
                  <a:pt x="1565771" y="231784"/>
                </a:lnTo>
                <a:lnTo>
                  <a:pt x="1519332" y="194405"/>
                </a:lnTo>
                <a:lnTo>
                  <a:pt x="1469207" y="159775"/>
                </a:lnTo>
                <a:lnTo>
                  <a:pt x="1415625" y="128064"/>
                </a:lnTo>
                <a:lnTo>
                  <a:pt x="1358815" y="99445"/>
                </a:lnTo>
                <a:lnTo>
                  <a:pt x="1299006" y="74086"/>
                </a:lnTo>
                <a:lnTo>
                  <a:pt x="1236428" y="52161"/>
                </a:lnTo>
                <a:lnTo>
                  <a:pt x="1171309" y="33838"/>
                </a:lnTo>
                <a:lnTo>
                  <a:pt x="1103880" y="19290"/>
                </a:lnTo>
                <a:lnTo>
                  <a:pt x="1034368" y="8687"/>
                </a:lnTo>
                <a:lnTo>
                  <a:pt x="963004" y="2200"/>
                </a:lnTo>
                <a:lnTo>
                  <a:pt x="890016" y="0"/>
                </a:lnTo>
                <a:lnTo>
                  <a:pt x="817027" y="2200"/>
                </a:lnTo>
                <a:lnTo>
                  <a:pt x="745663" y="8687"/>
                </a:lnTo>
                <a:lnTo>
                  <a:pt x="676151" y="19290"/>
                </a:lnTo>
                <a:lnTo>
                  <a:pt x="608722" y="33838"/>
                </a:lnTo>
                <a:lnTo>
                  <a:pt x="543603" y="52161"/>
                </a:lnTo>
                <a:lnTo>
                  <a:pt x="481025" y="74086"/>
                </a:lnTo>
                <a:lnTo>
                  <a:pt x="421216" y="99445"/>
                </a:lnTo>
                <a:lnTo>
                  <a:pt x="364406" y="128064"/>
                </a:lnTo>
                <a:lnTo>
                  <a:pt x="310824" y="159775"/>
                </a:lnTo>
                <a:lnTo>
                  <a:pt x="260699" y="194405"/>
                </a:lnTo>
                <a:lnTo>
                  <a:pt x="214260" y="231784"/>
                </a:lnTo>
                <a:lnTo>
                  <a:pt x="171736" y="271741"/>
                </a:lnTo>
                <a:lnTo>
                  <a:pt x="133357" y="314105"/>
                </a:lnTo>
                <a:lnTo>
                  <a:pt x="99351" y="358706"/>
                </a:lnTo>
                <a:lnTo>
                  <a:pt x="69949" y="405372"/>
                </a:lnTo>
                <a:lnTo>
                  <a:pt x="45378" y="453932"/>
                </a:lnTo>
                <a:lnTo>
                  <a:pt x="25869" y="504216"/>
                </a:lnTo>
                <a:lnTo>
                  <a:pt x="11650" y="556053"/>
                </a:lnTo>
                <a:lnTo>
                  <a:pt x="2950" y="609272"/>
                </a:lnTo>
                <a:lnTo>
                  <a:pt x="0" y="663701"/>
                </a:lnTo>
                <a:lnTo>
                  <a:pt x="2950" y="718131"/>
                </a:lnTo>
                <a:lnTo>
                  <a:pt x="11650" y="771350"/>
                </a:lnTo>
                <a:lnTo>
                  <a:pt x="25869" y="823187"/>
                </a:lnTo>
                <a:lnTo>
                  <a:pt x="45378" y="873471"/>
                </a:lnTo>
                <a:lnTo>
                  <a:pt x="69949" y="922031"/>
                </a:lnTo>
                <a:lnTo>
                  <a:pt x="99351" y="968697"/>
                </a:lnTo>
                <a:lnTo>
                  <a:pt x="133357" y="1013298"/>
                </a:lnTo>
                <a:lnTo>
                  <a:pt x="157734" y="1040206"/>
                </a:lnTo>
                <a:lnTo>
                  <a:pt x="157734" y="663701"/>
                </a:lnTo>
                <a:lnTo>
                  <a:pt x="160160" y="618999"/>
                </a:lnTo>
                <a:lnTo>
                  <a:pt x="167313" y="575284"/>
                </a:lnTo>
                <a:lnTo>
                  <a:pt x="179004" y="532697"/>
                </a:lnTo>
                <a:lnTo>
                  <a:pt x="195047" y="491380"/>
                </a:lnTo>
                <a:lnTo>
                  <a:pt x="215253" y="451473"/>
                </a:lnTo>
                <a:lnTo>
                  <a:pt x="239433" y="413117"/>
                </a:lnTo>
                <a:lnTo>
                  <a:pt x="267400" y="376454"/>
                </a:lnTo>
                <a:lnTo>
                  <a:pt x="298966" y="341625"/>
                </a:lnTo>
                <a:lnTo>
                  <a:pt x="333942" y="308772"/>
                </a:lnTo>
                <a:lnTo>
                  <a:pt x="372141" y="278034"/>
                </a:lnTo>
                <a:lnTo>
                  <a:pt x="413375" y="249554"/>
                </a:lnTo>
                <a:lnTo>
                  <a:pt x="457456" y="223473"/>
                </a:lnTo>
                <a:lnTo>
                  <a:pt x="504195" y="199931"/>
                </a:lnTo>
                <a:lnTo>
                  <a:pt x="553404" y="179070"/>
                </a:lnTo>
                <a:lnTo>
                  <a:pt x="604897" y="161032"/>
                </a:lnTo>
                <a:lnTo>
                  <a:pt x="658483" y="145956"/>
                </a:lnTo>
                <a:lnTo>
                  <a:pt x="713977" y="133985"/>
                </a:lnTo>
                <a:lnTo>
                  <a:pt x="771188" y="125259"/>
                </a:lnTo>
                <a:lnTo>
                  <a:pt x="829931" y="119920"/>
                </a:lnTo>
                <a:lnTo>
                  <a:pt x="890016" y="118109"/>
                </a:lnTo>
                <a:lnTo>
                  <a:pt x="950100" y="119920"/>
                </a:lnTo>
                <a:lnTo>
                  <a:pt x="1008843" y="125259"/>
                </a:lnTo>
                <a:lnTo>
                  <a:pt x="1066054" y="133985"/>
                </a:lnTo>
                <a:lnTo>
                  <a:pt x="1121548" y="145956"/>
                </a:lnTo>
                <a:lnTo>
                  <a:pt x="1175134" y="161032"/>
                </a:lnTo>
                <a:lnTo>
                  <a:pt x="1226627" y="179070"/>
                </a:lnTo>
                <a:lnTo>
                  <a:pt x="1275836" y="199931"/>
                </a:lnTo>
                <a:lnTo>
                  <a:pt x="1322575" y="223473"/>
                </a:lnTo>
                <a:lnTo>
                  <a:pt x="1366656" y="249554"/>
                </a:lnTo>
                <a:lnTo>
                  <a:pt x="1407890" y="278034"/>
                </a:lnTo>
                <a:lnTo>
                  <a:pt x="1446089" y="308772"/>
                </a:lnTo>
                <a:lnTo>
                  <a:pt x="1481065" y="341625"/>
                </a:lnTo>
                <a:lnTo>
                  <a:pt x="1512631" y="376454"/>
                </a:lnTo>
                <a:lnTo>
                  <a:pt x="1540598" y="413117"/>
                </a:lnTo>
                <a:lnTo>
                  <a:pt x="1564778" y="451473"/>
                </a:lnTo>
                <a:lnTo>
                  <a:pt x="1584984" y="491380"/>
                </a:lnTo>
                <a:lnTo>
                  <a:pt x="1601027" y="532697"/>
                </a:lnTo>
                <a:lnTo>
                  <a:pt x="1612718" y="575284"/>
                </a:lnTo>
                <a:lnTo>
                  <a:pt x="1619871" y="618999"/>
                </a:lnTo>
                <a:lnTo>
                  <a:pt x="1622298" y="663701"/>
                </a:lnTo>
                <a:lnTo>
                  <a:pt x="1622298" y="1040206"/>
                </a:lnTo>
                <a:lnTo>
                  <a:pt x="1646674" y="1013298"/>
                </a:lnTo>
                <a:lnTo>
                  <a:pt x="1680680" y="968697"/>
                </a:lnTo>
                <a:lnTo>
                  <a:pt x="1710082" y="922031"/>
                </a:lnTo>
                <a:lnTo>
                  <a:pt x="1734653" y="873471"/>
                </a:lnTo>
                <a:lnTo>
                  <a:pt x="1754162" y="823187"/>
                </a:lnTo>
                <a:lnTo>
                  <a:pt x="1768381" y="771350"/>
                </a:lnTo>
                <a:lnTo>
                  <a:pt x="1777081" y="718131"/>
                </a:lnTo>
                <a:lnTo>
                  <a:pt x="1780032" y="663701"/>
                </a:lnTo>
                <a:close/>
              </a:path>
              <a:path w="1780540" h="1327784">
                <a:moveTo>
                  <a:pt x="1622298" y="1040206"/>
                </a:moveTo>
                <a:lnTo>
                  <a:pt x="1622298" y="663701"/>
                </a:lnTo>
                <a:lnTo>
                  <a:pt x="1619871" y="708512"/>
                </a:lnTo>
                <a:lnTo>
                  <a:pt x="1612718" y="752325"/>
                </a:lnTo>
                <a:lnTo>
                  <a:pt x="1601027" y="795000"/>
                </a:lnTo>
                <a:lnTo>
                  <a:pt x="1584984" y="836395"/>
                </a:lnTo>
                <a:lnTo>
                  <a:pt x="1564778" y="876371"/>
                </a:lnTo>
                <a:lnTo>
                  <a:pt x="1540598" y="914787"/>
                </a:lnTo>
                <a:lnTo>
                  <a:pt x="1512631" y="951501"/>
                </a:lnTo>
                <a:lnTo>
                  <a:pt x="1481065" y="986375"/>
                </a:lnTo>
                <a:lnTo>
                  <a:pt x="1446089" y="1019267"/>
                </a:lnTo>
                <a:lnTo>
                  <a:pt x="1407890" y="1050035"/>
                </a:lnTo>
                <a:lnTo>
                  <a:pt x="1366656" y="1078541"/>
                </a:lnTo>
                <a:lnTo>
                  <a:pt x="1322575" y="1104643"/>
                </a:lnTo>
                <a:lnTo>
                  <a:pt x="1275836" y="1128201"/>
                </a:lnTo>
                <a:lnTo>
                  <a:pt x="1226627" y="1149074"/>
                </a:lnTo>
                <a:lnTo>
                  <a:pt x="1175134" y="1167122"/>
                </a:lnTo>
                <a:lnTo>
                  <a:pt x="1121548" y="1182203"/>
                </a:lnTo>
                <a:lnTo>
                  <a:pt x="1066054" y="1194178"/>
                </a:lnTo>
                <a:lnTo>
                  <a:pt x="1008843" y="1202905"/>
                </a:lnTo>
                <a:lnTo>
                  <a:pt x="950100" y="1208244"/>
                </a:lnTo>
                <a:lnTo>
                  <a:pt x="890016" y="1210055"/>
                </a:lnTo>
                <a:lnTo>
                  <a:pt x="829931" y="1208244"/>
                </a:lnTo>
                <a:lnTo>
                  <a:pt x="771188" y="1202905"/>
                </a:lnTo>
                <a:lnTo>
                  <a:pt x="713977" y="1194178"/>
                </a:lnTo>
                <a:lnTo>
                  <a:pt x="658483" y="1182203"/>
                </a:lnTo>
                <a:lnTo>
                  <a:pt x="604897" y="1167122"/>
                </a:lnTo>
                <a:lnTo>
                  <a:pt x="553404" y="1149074"/>
                </a:lnTo>
                <a:lnTo>
                  <a:pt x="504195" y="1128201"/>
                </a:lnTo>
                <a:lnTo>
                  <a:pt x="457456" y="1104643"/>
                </a:lnTo>
                <a:lnTo>
                  <a:pt x="413375" y="1078541"/>
                </a:lnTo>
                <a:lnTo>
                  <a:pt x="372141" y="1050036"/>
                </a:lnTo>
                <a:lnTo>
                  <a:pt x="333942" y="1019267"/>
                </a:lnTo>
                <a:lnTo>
                  <a:pt x="298966" y="986375"/>
                </a:lnTo>
                <a:lnTo>
                  <a:pt x="267400" y="951501"/>
                </a:lnTo>
                <a:lnTo>
                  <a:pt x="239433" y="914787"/>
                </a:lnTo>
                <a:lnTo>
                  <a:pt x="215253" y="876371"/>
                </a:lnTo>
                <a:lnTo>
                  <a:pt x="195047" y="836395"/>
                </a:lnTo>
                <a:lnTo>
                  <a:pt x="179004" y="795000"/>
                </a:lnTo>
                <a:lnTo>
                  <a:pt x="167313" y="752325"/>
                </a:lnTo>
                <a:lnTo>
                  <a:pt x="160160" y="708512"/>
                </a:lnTo>
                <a:lnTo>
                  <a:pt x="157734" y="663701"/>
                </a:lnTo>
                <a:lnTo>
                  <a:pt x="157734" y="1040206"/>
                </a:lnTo>
                <a:lnTo>
                  <a:pt x="214260" y="1095619"/>
                </a:lnTo>
                <a:lnTo>
                  <a:pt x="260699" y="1132998"/>
                </a:lnTo>
                <a:lnTo>
                  <a:pt x="310824" y="1167628"/>
                </a:lnTo>
                <a:lnTo>
                  <a:pt x="364406" y="1199339"/>
                </a:lnTo>
                <a:lnTo>
                  <a:pt x="421216" y="1227958"/>
                </a:lnTo>
                <a:lnTo>
                  <a:pt x="481025" y="1253317"/>
                </a:lnTo>
                <a:lnTo>
                  <a:pt x="543603" y="1275242"/>
                </a:lnTo>
                <a:lnTo>
                  <a:pt x="608722" y="1293565"/>
                </a:lnTo>
                <a:lnTo>
                  <a:pt x="676151" y="1308113"/>
                </a:lnTo>
                <a:lnTo>
                  <a:pt x="745663" y="1318716"/>
                </a:lnTo>
                <a:lnTo>
                  <a:pt x="817027" y="1325203"/>
                </a:lnTo>
                <a:lnTo>
                  <a:pt x="890016" y="1327403"/>
                </a:lnTo>
                <a:lnTo>
                  <a:pt x="963004" y="1325203"/>
                </a:lnTo>
                <a:lnTo>
                  <a:pt x="1034368" y="1318716"/>
                </a:lnTo>
                <a:lnTo>
                  <a:pt x="1103880" y="1308113"/>
                </a:lnTo>
                <a:lnTo>
                  <a:pt x="1171309" y="1293565"/>
                </a:lnTo>
                <a:lnTo>
                  <a:pt x="1236428" y="1275242"/>
                </a:lnTo>
                <a:lnTo>
                  <a:pt x="1299006" y="1253317"/>
                </a:lnTo>
                <a:lnTo>
                  <a:pt x="1358815" y="1227958"/>
                </a:lnTo>
                <a:lnTo>
                  <a:pt x="1415625" y="1199339"/>
                </a:lnTo>
                <a:lnTo>
                  <a:pt x="1469207" y="1167628"/>
                </a:lnTo>
                <a:lnTo>
                  <a:pt x="1519332" y="1132998"/>
                </a:lnTo>
                <a:lnTo>
                  <a:pt x="1565771" y="1095619"/>
                </a:lnTo>
                <a:lnTo>
                  <a:pt x="1608295" y="1055662"/>
                </a:lnTo>
                <a:lnTo>
                  <a:pt x="1622298" y="1040206"/>
                </a:lnTo>
                <a:close/>
              </a:path>
            </a:pathLst>
          </a:custGeom>
          <a:solidFill>
            <a:srgbClr val="B90000"/>
          </a:solidFill>
        </p:spPr>
        <p:txBody>
          <a:bodyPr wrap="square" lIns="0" tIns="0" rIns="0" bIns="0" rtlCol="0"/>
          <a:lstStyle/>
          <a:p>
            <a:endParaRPr/>
          </a:p>
        </p:txBody>
      </p:sp>
      <p:sp>
        <p:nvSpPr>
          <p:cNvPr id="14" name="object 14"/>
          <p:cNvSpPr/>
          <p:nvPr/>
        </p:nvSpPr>
        <p:spPr>
          <a:xfrm>
            <a:off x="7726565" y="5686044"/>
            <a:ext cx="1484630" cy="1111250"/>
          </a:xfrm>
          <a:custGeom>
            <a:avLst/>
            <a:gdLst/>
            <a:ahLst/>
            <a:cxnLst/>
            <a:rect l="l" t="t" r="r" b="b"/>
            <a:pathLst>
              <a:path w="1484629" h="1111250">
                <a:moveTo>
                  <a:pt x="1484375" y="555497"/>
                </a:moveTo>
                <a:lnTo>
                  <a:pt x="1481916" y="510002"/>
                </a:lnTo>
                <a:lnTo>
                  <a:pt x="1474663" y="465507"/>
                </a:lnTo>
                <a:lnTo>
                  <a:pt x="1462809" y="422157"/>
                </a:lnTo>
                <a:lnTo>
                  <a:pt x="1446544" y="380097"/>
                </a:lnTo>
                <a:lnTo>
                  <a:pt x="1426059" y="339470"/>
                </a:lnTo>
                <a:lnTo>
                  <a:pt x="1401545" y="300421"/>
                </a:lnTo>
                <a:lnTo>
                  <a:pt x="1373192" y="263093"/>
                </a:lnTo>
                <a:lnTo>
                  <a:pt x="1341193" y="227630"/>
                </a:lnTo>
                <a:lnTo>
                  <a:pt x="1305737" y="194177"/>
                </a:lnTo>
                <a:lnTo>
                  <a:pt x="1267015" y="162877"/>
                </a:lnTo>
                <a:lnTo>
                  <a:pt x="1225219" y="133875"/>
                </a:lnTo>
                <a:lnTo>
                  <a:pt x="1180539" y="107313"/>
                </a:lnTo>
                <a:lnTo>
                  <a:pt x="1133166" y="83338"/>
                </a:lnTo>
                <a:lnTo>
                  <a:pt x="1083291" y="62092"/>
                </a:lnTo>
                <a:lnTo>
                  <a:pt x="1031105" y="43719"/>
                </a:lnTo>
                <a:lnTo>
                  <a:pt x="976798" y="28364"/>
                </a:lnTo>
                <a:lnTo>
                  <a:pt x="920562" y="16171"/>
                </a:lnTo>
                <a:lnTo>
                  <a:pt x="862588" y="7283"/>
                </a:lnTo>
                <a:lnTo>
                  <a:pt x="803066" y="1844"/>
                </a:lnTo>
                <a:lnTo>
                  <a:pt x="742187" y="0"/>
                </a:lnTo>
                <a:lnTo>
                  <a:pt x="681309" y="1844"/>
                </a:lnTo>
                <a:lnTo>
                  <a:pt x="621787" y="7283"/>
                </a:lnTo>
                <a:lnTo>
                  <a:pt x="563813" y="16171"/>
                </a:lnTo>
                <a:lnTo>
                  <a:pt x="507577" y="28364"/>
                </a:lnTo>
                <a:lnTo>
                  <a:pt x="453270" y="43719"/>
                </a:lnTo>
                <a:lnTo>
                  <a:pt x="401084" y="62092"/>
                </a:lnTo>
                <a:lnTo>
                  <a:pt x="351209" y="83338"/>
                </a:lnTo>
                <a:lnTo>
                  <a:pt x="303836" y="107313"/>
                </a:lnTo>
                <a:lnTo>
                  <a:pt x="259156" y="133875"/>
                </a:lnTo>
                <a:lnTo>
                  <a:pt x="217360" y="162877"/>
                </a:lnTo>
                <a:lnTo>
                  <a:pt x="178638" y="194177"/>
                </a:lnTo>
                <a:lnTo>
                  <a:pt x="143182" y="227630"/>
                </a:lnTo>
                <a:lnTo>
                  <a:pt x="111183" y="263093"/>
                </a:lnTo>
                <a:lnTo>
                  <a:pt x="82830" y="300421"/>
                </a:lnTo>
                <a:lnTo>
                  <a:pt x="58316" y="339471"/>
                </a:lnTo>
                <a:lnTo>
                  <a:pt x="37831" y="380097"/>
                </a:lnTo>
                <a:lnTo>
                  <a:pt x="21566" y="422157"/>
                </a:lnTo>
                <a:lnTo>
                  <a:pt x="9712" y="465507"/>
                </a:lnTo>
                <a:lnTo>
                  <a:pt x="2459" y="510002"/>
                </a:lnTo>
                <a:lnTo>
                  <a:pt x="0" y="555498"/>
                </a:lnTo>
                <a:lnTo>
                  <a:pt x="2459" y="601097"/>
                </a:lnTo>
                <a:lnTo>
                  <a:pt x="9712" y="645673"/>
                </a:lnTo>
                <a:lnTo>
                  <a:pt x="21566" y="689085"/>
                </a:lnTo>
                <a:lnTo>
                  <a:pt x="37831" y="731190"/>
                </a:lnTo>
                <a:lnTo>
                  <a:pt x="58316" y="771846"/>
                </a:lnTo>
                <a:lnTo>
                  <a:pt x="82830" y="810910"/>
                </a:lnTo>
                <a:lnTo>
                  <a:pt x="111183" y="848240"/>
                </a:lnTo>
                <a:lnTo>
                  <a:pt x="143182" y="883694"/>
                </a:lnTo>
                <a:lnTo>
                  <a:pt x="178638" y="917129"/>
                </a:lnTo>
                <a:lnTo>
                  <a:pt x="217360" y="948404"/>
                </a:lnTo>
                <a:lnTo>
                  <a:pt x="259156" y="977375"/>
                </a:lnTo>
                <a:lnTo>
                  <a:pt x="303836" y="1003901"/>
                </a:lnTo>
                <a:lnTo>
                  <a:pt x="351209" y="1027839"/>
                </a:lnTo>
                <a:lnTo>
                  <a:pt x="401084" y="1049047"/>
                </a:lnTo>
                <a:lnTo>
                  <a:pt x="453270" y="1067383"/>
                </a:lnTo>
                <a:lnTo>
                  <a:pt x="507577" y="1082704"/>
                </a:lnTo>
                <a:lnTo>
                  <a:pt x="563813" y="1094868"/>
                </a:lnTo>
                <a:lnTo>
                  <a:pt x="621787" y="1103733"/>
                </a:lnTo>
                <a:lnTo>
                  <a:pt x="681309" y="1109156"/>
                </a:lnTo>
                <a:lnTo>
                  <a:pt x="742187" y="1110996"/>
                </a:lnTo>
                <a:lnTo>
                  <a:pt x="803066" y="1109156"/>
                </a:lnTo>
                <a:lnTo>
                  <a:pt x="862588" y="1103733"/>
                </a:lnTo>
                <a:lnTo>
                  <a:pt x="920562" y="1094868"/>
                </a:lnTo>
                <a:lnTo>
                  <a:pt x="976798" y="1082704"/>
                </a:lnTo>
                <a:lnTo>
                  <a:pt x="1031105" y="1067383"/>
                </a:lnTo>
                <a:lnTo>
                  <a:pt x="1083291" y="1049047"/>
                </a:lnTo>
                <a:lnTo>
                  <a:pt x="1133166" y="1027839"/>
                </a:lnTo>
                <a:lnTo>
                  <a:pt x="1180539" y="1003901"/>
                </a:lnTo>
                <a:lnTo>
                  <a:pt x="1225219" y="977375"/>
                </a:lnTo>
                <a:lnTo>
                  <a:pt x="1267015" y="948404"/>
                </a:lnTo>
                <a:lnTo>
                  <a:pt x="1305737" y="917129"/>
                </a:lnTo>
                <a:lnTo>
                  <a:pt x="1341193" y="883694"/>
                </a:lnTo>
                <a:lnTo>
                  <a:pt x="1373192" y="848240"/>
                </a:lnTo>
                <a:lnTo>
                  <a:pt x="1401545" y="810910"/>
                </a:lnTo>
                <a:lnTo>
                  <a:pt x="1426059" y="771846"/>
                </a:lnTo>
                <a:lnTo>
                  <a:pt x="1446544" y="731190"/>
                </a:lnTo>
                <a:lnTo>
                  <a:pt x="1462809" y="689085"/>
                </a:lnTo>
                <a:lnTo>
                  <a:pt x="1474663" y="645673"/>
                </a:lnTo>
                <a:lnTo>
                  <a:pt x="1481916" y="601097"/>
                </a:lnTo>
                <a:lnTo>
                  <a:pt x="1484375" y="555497"/>
                </a:lnTo>
                <a:close/>
              </a:path>
            </a:pathLst>
          </a:custGeom>
          <a:solidFill>
            <a:srgbClr val="FFFF66"/>
          </a:solidFill>
        </p:spPr>
        <p:txBody>
          <a:bodyPr wrap="square" lIns="0" tIns="0" rIns="0" bIns="0" rtlCol="0"/>
          <a:lstStyle/>
          <a:p>
            <a:endParaRPr/>
          </a:p>
        </p:txBody>
      </p:sp>
      <p:sp>
        <p:nvSpPr>
          <p:cNvPr id="15" name="object 15"/>
          <p:cNvSpPr/>
          <p:nvPr/>
        </p:nvSpPr>
        <p:spPr>
          <a:xfrm>
            <a:off x="7726565" y="5686044"/>
            <a:ext cx="1484630" cy="1111250"/>
          </a:xfrm>
          <a:custGeom>
            <a:avLst/>
            <a:gdLst/>
            <a:ahLst/>
            <a:cxnLst/>
            <a:rect l="l" t="t" r="r" b="b"/>
            <a:pathLst>
              <a:path w="1484629" h="1111250">
                <a:moveTo>
                  <a:pt x="742187" y="0"/>
                </a:moveTo>
                <a:lnTo>
                  <a:pt x="681309" y="1844"/>
                </a:lnTo>
                <a:lnTo>
                  <a:pt x="621787" y="7283"/>
                </a:lnTo>
                <a:lnTo>
                  <a:pt x="563813" y="16171"/>
                </a:lnTo>
                <a:lnTo>
                  <a:pt x="507577" y="28364"/>
                </a:lnTo>
                <a:lnTo>
                  <a:pt x="453270" y="43719"/>
                </a:lnTo>
                <a:lnTo>
                  <a:pt x="401084" y="62092"/>
                </a:lnTo>
                <a:lnTo>
                  <a:pt x="351209" y="83338"/>
                </a:lnTo>
                <a:lnTo>
                  <a:pt x="303836" y="107313"/>
                </a:lnTo>
                <a:lnTo>
                  <a:pt x="259156" y="133875"/>
                </a:lnTo>
                <a:lnTo>
                  <a:pt x="217360" y="162877"/>
                </a:lnTo>
                <a:lnTo>
                  <a:pt x="178638" y="194177"/>
                </a:lnTo>
                <a:lnTo>
                  <a:pt x="143182" y="227630"/>
                </a:lnTo>
                <a:lnTo>
                  <a:pt x="111183" y="263093"/>
                </a:lnTo>
                <a:lnTo>
                  <a:pt x="82830" y="300421"/>
                </a:lnTo>
                <a:lnTo>
                  <a:pt x="58316" y="339471"/>
                </a:lnTo>
                <a:lnTo>
                  <a:pt x="37831" y="380097"/>
                </a:lnTo>
                <a:lnTo>
                  <a:pt x="21566" y="422157"/>
                </a:lnTo>
                <a:lnTo>
                  <a:pt x="9712" y="465507"/>
                </a:lnTo>
                <a:lnTo>
                  <a:pt x="2459" y="510002"/>
                </a:lnTo>
                <a:lnTo>
                  <a:pt x="0" y="555498"/>
                </a:lnTo>
                <a:lnTo>
                  <a:pt x="2459" y="601097"/>
                </a:lnTo>
                <a:lnTo>
                  <a:pt x="9712" y="645673"/>
                </a:lnTo>
                <a:lnTo>
                  <a:pt x="21566" y="689085"/>
                </a:lnTo>
                <a:lnTo>
                  <a:pt x="37831" y="731190"/>
                </a:lnTo>
                <a:lnTo>
                  <a:pt x="58316" y="771846"/>
                </a:lnTo>
                <a:lnTo>
                  <a:pt x="82830" y="810910"/>
                </a:lnTo>
                <a:lnTo>
                  <a:pt x="111183" y="848240"/>
                </a:lnTo>
                <a:lnTo>
                  <a:pt x="143182" y="883694"/>
                </a:lnTo>
                <a:lnTo>
                  <a:pt x="178638" y="917129"/>
                </a:lnTo>
                <a:lnTo>
                  <a:pt x="217360" y="948404"/>
                </a:lnTo>
                <a:lnTo>
                  <a:pt x="259156" y="977375"/>
                </a:lnTo>
                <a:lnTo>
                  <a:pt x="303836" y="1003901"/>
                </a:lnTo>
                <a:lnTo>
                  <a:pt x="351209" y="1027839"/>
                </a:lnTo>
                <a:lnTo>
                  <a:pt x="401084" y="1049047"/>
                </a:lnTo>
                <a:lnTo>
                  <a:pt x="453270" y="1067383"/>
                </a:lnTo>
                <a:lnTo>
                  <a:pt x="507577" y="1082704"/>
                </a:lnTo>
                <a:lnTo>
                  <a:pt x="563813" y="1094868"/>
                </a:lnTo>
                <a:lnTo>
                  <a:pt x="621787" y="1103733"/>
                </a:lnTo>
                <a:lnTo>
                  <a:pt x="681309" y="1109156"/>
                </a:lnTo>
                <a:lnTo>
                  <a:pt x="742187" y="1110996"/>
                </a:lnTo>
                <a:lnTo>
                  <a:pt x="803066" y="1109156"/>
                </a:lnTo>
                <a:lnTo>
                  <a:pt x="862588" y="1103733"/>
                </a:lnTo>
                <a:lnTo>
                  <a:pt x="920562" y="1094868"/>
                </a:lnTo>
                <a:lnTo>
                  <a:pt x="976798" y="1082704"/>
                </a:lnTo>
                <a:lnTo>
                  <a:pt x="1031105" y="1067383"/>
                </a:lnTo>
                <a:lnTo>
                  <a:pt x="1083291" y="1049047"/>
                </a:lnTo>
                <a:lnTo>
                  <a:pt x="1133166" y="1027839"/>
                </a:lnTo>
                <a:lnTo>
                  <a:pt x="1180539" y="1003901"/>
                </a:lnTo>
                <a:lnTo>
                  <a:pt x="1225219" y="977375"/>
                </a:lnTo>
                <a:lnTo>
                  <a:pt x="1267015" y="948404"/>
                </a:lnTo>
                <a:lnTo>
                  <a:pt x="1305737" y="917129"/>
                </a:lnTo>
                <a:lnTo>
                  <a:pt x="1341193" y="883694"/>
                </a:lnTo>
                <a:lnTo>
                  <a:pt x="1373192" y="848240"/>
                </a:lnTo>
                <a:lnTo>
                  <a:pt x="1401545" y="810910"/>
                </a:lnTo>
                <a:lnTo>
                  <a:pt x="1426059" y="771846"/>
                </a:lnTo>
                <a:lnTo>
                  <a:pt x="1446544" y="731190"/>
                </a:lnTo>
                <a:lnTo>
                  <a:pt x="1462809" y="689085"/>
                </a:lnTo>
                <a:lnTo>
                  <a:pt x="1474663" y="645673"/>
                </a:lnTo>
                <a:lnTo>
                  <a:pt x="1481916" y="601097"/>
                </a:lnTo>
                <a:lnTo>
                  <a:pt x="1484375" y="555497"/>
                </a:lnTo>
                <a:lnTo>
                  <a:pt x="1481916" y="510002"/>
                </a:lnTo>
                <a:lnTo>
                  <a:pt x="1474663" y="465507"/>
                </a:lnTo>
                <a:lnTo>
                  <a:pt x="1462809" y="422157"/>
                </a:lnTo>
                <a:lnTo>
                  <a:pt x="1446544" y="380097"/>
                </a:lnTo>
                <a:lnTo>
                  <a:pt x="1426059" y="339470"/>
                </a:lnTo>
                <a:lnTo>
                  <a:pt x="1401545" y="300421"/>
                </a:lnTo>
                <a:lnTo>
                  <a:pt x="1373192" y="263093"/>
                </a:lnTo>
                <a:lnTo>
                  <a:pt x="1341193" y="227630"/>
                </a:lnTo>
                <a:lnTo>
                  <a:pt x="1305737" y="194177"/>
                </a:lnTo>
                <a:lnTo>
                  <a:pt x="1267015" y="162877"/>
                </a:lnTo>
                <a:lnTo>
                  <a:pt x="1225219" y="133875"/>
                </a:lnTo>
                <a:lnTo>
                  <a:pt x="1180539" y="107313"/>
                </a:lnTo>
                <a:lnTo>
                  <a:pt x="1133166" y="83338"/>
                </a:lnTo>
                <a:lnTo>
                  <a:pt x="1083291" y="62092"/>
                </a:lnTo>
                <a:lnTo>
                  <a:pt x="1031105" y="43719"/>
                </a:lnTo>
                <a:lnTo>
                  <a:pt x="976798" y="28364"/>
                </a:lnTo>
                <a:lnTo>
                  <a:pt x="920562" y="16171"/>
                </a:lnTo>
                <a:lnTo>
                  <a:pt x="862588" y="7283"/>
                </a:lnTo>
                <a:lnTo>
                  <a:pt x="803066" y="1844"/>
                </a:lnTo>
                <a:lnTo>
                  <a:pt x="742187" y="0"/>
                </a:lnTo>
                <a:close/>
              </a:path>
            </a:pathLst>
          </a:custGeom>
          <a:ln w="28575">
            <a:solidFill>
              <a:srgbClr val="FFFFFF"/>
            </a:solidFill>
          </a:ln>
        </p:spPr>
        <p:txBody>
          <a:bodyPr wrap="square" lIns="0" tIns="0" rIns="0" bIns="0" rtlCol="0"/>
          <a:lstStyle/>
          <a:p>
            <a:endParaRPr/>
          </a:p>
        </p:txBody>
      </p:sp>
      <p:sp>
        <p:nvSpPr>
          <p:cNvPr id="16" name="object 16"/>
          <p:cNvSpPr txBox="1"/>
          <p:nvPr/>
        </p:nvSpPr>
        <p:spPr>
          <a:xfrm>
            <a:off x="7845685" y="5882852"/>
            <a:ext cx="1245870" cy="738664"/>
          </a:xfrm>
          <a:prstGeom prst="rect">
            <a:avLst/>
          </a:prstGeom>
        </p:spPr>
        <p:txBody>
          <a:bodyPr vert="horz" wrap="square" lIns="0" tIns="0" rIns="0" bIns="0" rtlCol="0">
            <a:spAutoFit/>
          </a:bodyPr>
          <a:lstStyle/>
          <a:p>
            <a:pPr marL="12700" marR="5080" algn="just">
              <a:lnSpc>
                <a:spcPct val="100000"/>
              </a:lnSpc>
            </a:pPr>
            <a:r>
              <a:rPr sz="1600" b="1" spc="-5" dirty="0">
                <a:solidFill>
                  <a:srgbClr val="3333CC"/>
                </a:solidFill>
                <a:latin typeface="Arial" panose="020B0604020202020204" pitchFamily="34" charset="0"/>
                <a:ea typeface="Microsoft JhengHei UI" panose="020B0604030504040204" pitchFamily="34" charset="-120"/>
                <a:cs typeface="微软雅黑"/>
              </a:rPr>
              <a:t>强调：不是在 画图，而是在 表达业务规则</a:t>
            </a:r>
            <a:endParaRPr sz="1600">
              <a:latin typeface="Arial" panose="020B0604020202020204" pitchFamily="34" charset="0"/>
              <a:ea typeface="Microsoft JhengHei UI" panose="020B0604030504040204" pitchFamily="34" charset="-120"/>
              <a:cs typeface="微软雅黑"/>
            </a:endParaRPr>
          </a:p>
        </p:txBody>
      </p:sp>
      <p:sp>
        <p:nvSpPr>
          <p:cNvPr id="18" name="矩形 17">
            <a:extLst>
              <a:ext uri="{FF2B5EF4-FFF2-40B4-BE49-F238E27FC236}">
                <a16:creationId xmlns="" xmlns:a16="http://schemas.microsoft.com/office/drawing/2014/main" id="{B9C17E6E-8731-455D-89D6-5DD0E742A4DC}"/>
              </a:ext>
            </a:extLst>
          </p:cNvPr>
          <p:cNvSpPr/>
          <p:nvPr/>
        </p:nvSpPr>
        <p:spPr>
          <a:xfrm>
            <a:off x="241300" y="383633"/>
            <a:ext cx="74676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Arial" panose="020B0604020202020204" pitchFamily="34" charset="0"/>
                <a:ea typeface="Microsoft JhengHei UI" panose="020B0604030504040204" pitchFamily="34" charset="-120"/>
              </a:rPr>
              <a:t>E-R</a:t>
            </a:r>
            <a:r>
              <a:rPr lang="zh-CN" altLang="en-US" sz="2800" b="1" u="dbl" spc="-5" dirty="0">
                <a:solidFill>
                  <a:srgbClr val="000000"/>
                </a:solidFill>
                <a:latin typeface="Arial" panose="020B0604020202020204" pitchFamily="34" charset="0"/>
                <a:ea typeface="Microsoft JhengHei UI" panose="020B0604030504040204" pitchFamily="34" charset="-120"/>
              </a:rPr>
              <a:t>模型</a:t>
            </a:r>
            <a:r>
              <a:rPr lang="en-US" altLang="zh-CN" sz="2800" b="1" u="dbl" spc="-5" dirty="0">
                <a:solidFill>
                  <a:srgbClr val="000000"/>
                </a:solidFill>
                <a:latin typeface="Arial" panose="020B0604020202020204" pitchFamily="34" charset="0"/>
                <a:ea typeface="Microsoft JhengHei UI" panose="020B0604030504040204" pitchFamily="34" charset="-120"/>
              </a:rPr>
              <a:t>—</a:t>
            </a:r>
            <a:r>
              <a:rPr lang="zh-CN" altLang="en-US" sz="2800" b="1" u="dbl" spc="-5" dirty="0">
                <a:solidFill>
                  <a:srgbClr val="000000"/>
                </a:solidFill>
                <a:latin typeface="Arial" panose="020B0604020202020204" pitchFamily="34" charset="0"/>
                <a:ea typeface="Microsoft JhengHei UI" panose="020B0604030504040204" pitchFamily="34" charset="-120"/>
              </a:rPr>
              <a:t>表达方法之</a:t>
            </a:r>
            <a:r>
              <a:rPr lang="en-US" altLang="zh-CN" sz="2800" b="1" u="dbl" spc="-5" dirty="0">
                <a:solidFill>
                  <a:srgbClr val="000000"/>
                </a:solidFill>
                <a:latin typeface="Arial" panose="020B0604020202020204" pitchFamily="34" charset="0"/>
                <a:ea typeface="Microsoft JhengHei UI" panose="020B0604030504040204" pitchFamily="34" charset="-120"/>
              </a:rPr>
              <a:t>Crow’s Foot</a:t>
            </a:r>
            <a:r>
              <a:rPr lang="zh-CN" altLang="en-US" sz="2800" b="1" u="dbl" spc="-5" dirty="0">
                <a:solidFill>
                  <a:srgbClr val="000000"/>
                </a:solidFill>
                <a:latin typeface="Arial" panose="020B0604020202020204" pitchFamily="34" charset="0"/>
                <a:ea typeface="Microsoft JhengHei UI" panose="020B0604030504040204" pitchFamily="34" charset="-120"/>
              </a:rPr>
              <a:t>方法</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p:bldP spid="9" grpId="0" animBg="1"/>
      <p:bldP spid="10" grpId="0" animBg="1"/>
      <p:bldP spid="11" grpId="0" animBg="1"/>
      <p:bldP spid="12" grpId="0"/>
      <p:bldP spid="13" grpId="0" animBg="1"/>
      <p:bldP spid="14" grpId="0" animBg="1"/>
      <p:bldP spid="15" grpId="0" animBg="1"/>
      <p:bldP spid="1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59364" y="3818016"/>
            <a:ext cx="7954645" cy="2941831"/>
          </a:xfrm>
          <a:prstGeom prst="rect">
            <a:avLst/>
          </a:prstGeom>
        </p:spPr>
        <p:txBody>
          <a:bodyPr vert="horz" wrap="square" lIns="0" tIns="0" rIns="0" bIns="0" rtlCol="0">
            <a:spAutoFit/>
          </a:bodyPr>
          <a:lstStyle/>
          <a:p>
            <a:pPr marL="12700" marR="4206240">
              <a:lnSpc>
                <a:spcPct val="100000"/>
              </a:lnSpc>
            </a:pPr>
            <a:r>
              <a:rPr sz="1800" b="1" dirty="0">
                <a:solidFill>
                  <a:srgbClr val="3333CC"/>
                </a:solidFill>
                <a:latin typeface="Arial" panose="020B0604020202020204" pitchFamily="34" charset="0"/>
                <a:ea typeface="Microsoft JhengHei UI" panose="020B0604030504040204" pitchFamily="34" charset="-120"/>
                <a:cs typeface="Arial"/>
              </a:rPr>
              <a:t>1:m(one-to-many</a:t>
            </a:r>
            <a:r>
              <a:rPr sz="1800" b="1" spc="-5" dirty="0">
                <a:solidFill>
                  <a:srgbClr val="3333CC"/>
                </a:solidFill>
                <a:latin typeface="Arial" panose="020B0604020202020204" pitchFamily="34" charset="0"/>
                <a:ea typeface="Microsoft JhengHei UI" panose="020B0604030504040204" pitchFamily="34" charset="-120"/>
                <a:cs typeface="Arial"/>
              </a:rPr>
              <a:t>)</a:t>
            </a:r>
            <a:r>
              <a:rPr sz="1800" b="1" spc="-10" dirty="0">
                <a:solidFill>
                  <a:srgbClr val="3333CC"/>
                </a:solidFill>
                <a:latin typeface="Arial" panose="020B0604020202020204" pitchFamily="34" charset="0"/>
                <a:ea typeface="Microsoft JhengHei UI" panose="020B0604030504040204" pitchFamily="34" charset="-120"/>
                <a:cs typeface="新宋体"/>
              </a:rPr>
              <a:t>完全参与联系 </a:t>
            </a:r>
            <a:r>
              <a:rPr sz="1800" b="1" spc="30" dirty="0">
                <a:solidFill>
                  <a:srgbClr val="CC0000"/>
                </a:solidFill>
                <a:latin typeface="Arial" panose="020B0604020202020204" pitchFamily="34" charset="0"/>
                <a:ea typeface="Microsoft JhengHei UI" panose="020B0604030504040204" pitchFamily="34" charset="-120"/>
                <a:cs typeface="新宋体"/>
              </a:rPr>
              <a:t>业务规</a:t>
            </a:r>
            <a:r>
              <a:rPr sz="1800" b="1" spc="45" dirty="0">
                <a:solidFill>
                  <a:srgbClr val="CC0000"/>
                </a:solidFill>
                <a:latin typeface="Arial" panose="020B0604020202020204" pitchFamily="34" charset="0"/>
                <a:ea typeface="Microsoft JhengHei UI" panose="020B0604030504040204" pitchFamily="34" charset="-120"/>
                <a:cs typeface="新宋体"/>
              </a:rPr>
              <a:t>则</a:t>
            </a:r>
            <a:r>
              <a:rPr sz="1800" b="1" spc="45" dirty="0">
                <a:solidFill>
                  <a:srgbClr val="CC0000"/>
                </a:solidFill>
                <a:latin typeface="Arial" panose="020B0604020202020204" pitchFamily="34" charset="0"/>
                <a:ea typeface="Microsoft JhengHei UI" panose="020B0604030504040204" pitchFamily="34" charset="-120"/>
                <a:cs typeface="Arial"/>
              </a:rPr>
              <a:t>:</a:t>
            </a:r>
            <a:r>
              <a:rPr sz="1800" b="1" spc="30" dirty="0">
                <a:latin typeface="Arial" panose="020B0604020202020204" pitchFamily="34" charset="0"/>
                <a:ea typeface="Microsoft JhengHei UI" panose="020B0604030504040204" pitchFamily="34" charset="-120"/>
                <a:cs typeface="新宋体"/>
              </a:rPr>
              <a:t>一</a:t>
            </a:r>
            <a:r>
              <a:rPr sz="1800" b="1" spc="40" dirty="0">
                <a:latin typeface="Arial" panose="020B0604020202020204" pitchFamily="34" charset="0"/>
                <a:ea typeface="Microsoft JhengHei UI" panose="020B0604030504040204" pitchFamily="34" charset="-120"/>
                <a:cs typeface="新宋体"/>
              </a:rPr>
              <a:t>个</a:t>
            </a:r>
            <a:r>
              <a:rPr sz="1800" b="1" dirty="0">
                <a:latin typeface="Arial" panose="020B0604020202020204" pitchFamily="34" charset="0"/>
                <a:ea typeface="Microsoft JhengHei UI" panose="020B0604030504040204" pitchFamily="34" charset="-120"/>
                <a:cs typeface="Arial"/>
              </a:rPr>
              <a:t>professo</a:t>
            </a:r>
            <a:r>
              <a:rPr sz="1800" b="1" spc="40" dirty="0">
                <a:latin typeface="Arial" panose="020B0604020202020204" pitchFamily="34" charset="0"/>
                <a:ea typeface="Microsoft JhengHei UI" panose="020B0604030504040204" pitchFamily="34" charset="-120"/>
                <a:cs typeface="Arial"/>
              </a:rPr>
              <a:t>r</a:t>
            </a:r>
            <a:r>
              <a:rPr sz="1800" b="1" spc="30" dirty="0">
                <a:latin typeface="Arial" panose="020B0604020202020204" pitchFamily="34" charset="0"/>
                <a:ea typeface="Microsoft JhengHei UI" panose="020B0604030504040204" pitchFamily="34" charset="-120"/>
                <a:cs typeface="新宋体"/>
              </a:rPr>
              <a:t>至少要教一 </a:t>
            </a:r>
            <a:r>
              <a:rPr sz="1800" b="1" spc="20" dirty="0">
                <a:latin typeface="Arial" panose="020B0604020202020204" pitchFamily="34" charset="0"/>
                <a:ea typeface="Microsoft JhengHei UI" panose="020B0604030504040204" pitchFamily="34" charset="-120"/>
                <a:cs typeface="新宋体"/>
              </a:rPr>
              <a:t>个</a:t>
            </a:r>
            <a:r>
              <a:rPr sz="1800" b="1" spc="-5" dirty="0">
                <a:latin typeface="Arial" panose="020B0604020202020204" pitchFamily="34" charset="0"/>
                <a:ea typeface="Microsoft JhengHei UI" panose="020B0604030504040204" pitchFamily="34" charset="-120"/>
                <a:cs typeface="Arial"/>
              </a:rPr>
              <a:t>class(&gt;=1)</a:t>
            </a:r>
            <a:r>
              <a:rPr sz="1800" b="1" dirty="0">
                <a:latin typeface="Arial" panose="020B0604020202020204" pitchFamily="34" charset="0"/>
                <a:ea typeface="Microsoft JhengHei UI" panose="020B0604030504040204" pitchFamily="34" charset="-120"/>
                <a:cs typeface="Arial"/>
              </a:rPr>
              <a:t>, </a:t>
            </a:r>
            <a:r>
              <a:rPr sz="1800" b="1" spc="-80" dirty="0">
                <a:latin typeface="Arial" panose="020B0604020202020204" pitchFamily="34" charset="0"/>
                <a:ea typeface="Microsoft JhengHei UI" panose="020B0604030504040204" pitchFamily="34" charset="-120"/>
                <a:cs typeface="Arial"/>
              </a:rPr>
              <a:t> </a:t>
            </a:r>
            <a:r>
              <a:rPr sz="1800" b="1" spc="15" dirty="0">
                <a:latin typeface="Arial" panose="020B0604020202020204" pitchFamily="34" charset="0"/>
                <a:ea typeface="Microsoft JhengHei UI" panose="020B0604030504040204" pitchFamily="34" charset="-120"/>
                <a:cs typeface="新宋体"/>
              </a:rPr>
              <a:t>而一</a:t>
            </a:r>
            <a:r>
              <a:rPr sz="1800" b="1" spc="20" dirty="0">
                <a:latin typeface="Arial" panose="020B0604020202020204" pitchFamily="34" charset="0"/>
                <a:ea typeface="Microsoft JhengHei UI" panose="020B0604030504040204" pitchFamily="34" charset="-120"/>
                <a:cs typeface="新宋体"/>
              </a:rPr>
              <a:t>个</a:t>
            </a:r>
            <a:r>
              <a:rPr sz="1800" b="1" spc="-5" dirty="0">
                <a:latin typeface="Arial" panose="020B0604020202020204" pitchFamily="34" charset="0"/>
                <a:ea typeface="Microsoft JhengHei UI" panose="020B0604030504040204" pitchFamily="34" charset="-120"/>
                <a:cs typeface="Arial"/>
              </a:rPr>
              <a:t>clas</a:t>
            </a:r>
            <a:r>
              <a:rPr sz="1800" b="1" spc="25" dirty="0">
                <a:latin typeface="Arial" panose="020B0604020202020204" pitchFamily="34" charset="0"/>
                <a:ea typeface="Microsoft JhengHei UI" panose="020B0604030504040204" pitchFamily="34" charset="-120"/>
                <a:cs typeface="Arial"/>
              </a:rPr>
              <a:t>s</a:t>
            </a:r>
            <a:r>
              <a:rPr sz="1800" b="1" spc="5" dirty="0">
                <a:latin typeface="Arial" panose="020B0604020202020204" pitchFamily="34" charset="0"/>
                <a:ea typeface="Microsoft JhengHei UI" panose="020B0604030504040204" pitchFamily="34" charset="-120"/>
                <a:cs typeface="新宋体"/>
              </a:rPr>
              <a:t>只</a:t>
            </a:r>
            <a:r>
              <a:rPr sz="1800" b="1" dirty="0">
                <a:latin typeface="Arial" panose="020B0604020202020204" pitchFamily="34" charset="0"/>
                <a:ea typeface="Microsoft JhengHei UI" panose="020B0604030504040204" pitchFamily="34" charset="-120"/>
                <a:cs typeface="新宋体"/>
              </a:rPr>
              <a:t>能</a:t>
            </a:r>
            <a:r>
              <a:rPr sz="1800" b="1" spc="-5" dirty="0">
                <a:latin typeface="Arial" panose="020B0604020202020204" pitchFamily="34" charset="0"/>
                <a:ea typeface="Microsoft JhengHei UI" panose="020B0604030504040204" pitchFamily="34" charset="-120"/>
                <a:cs typeface="新宋体"/>
              </a:rPr>
              <a:t>由</a:t>
            </a:r>
            <a:r>
              <a:rPr sz="1800" b="1" spc="-10" dirty="0">
                <a:latin typeface="Arial" panose="020B0604020202020204" pitchFamily="34" charset="0"/>
                <a:ea typeface="Microsoft JhengHei UI" panose="020B0604030504040204" pitchFamily="34" charset="-120"/>
                <a:cs typeface="新宋体"/>
              </a:rPr>
              <a:t>一</a:t>
            </a:r>
            <a:r>
              <a:rPr sz="1800" b="1" spc="-5" dirty="0">
                <a:latin typeface="Arial" panose="020B0604020202020204" pitchFamily="34" charset="0"/>
                <a:ea typeface="Microsoft JhengHei UI" panose="020B0604030504040204" pitchFamily="34" charset="-120"/>
                <a:cs typeface="新宋体"/>
              </a:rPr>
              <a:t> 个</a:t>
            </a:r>
            <a:r>
              <a:rPr sz="1800" b="1" spc="-5" dirty="0">
                <a:latin typeface="Arial" panose="020B0604020202020204" pitchFamily="34" charset="0"/>
                <a:ea typeface="Microsoft JhengHei UI" panose="020B0604030504040204" pitchFamily="34" charset="-120"/>
                <a:cs typeface="Arial"/>
              </a:rPr>
              <a:t>professor</a:t>
            </a:r>
            <a:r>
              <a:rPr sz="1800" b="1" spc="-10" dirty="0">
                <a:latin typeface="Arial" panose="020B0604020202020204" pitchFamily="34" charset="0"/>
                <a:ea typeface="Microsoft JhengHei UI" panose="020B0604030504040204" pitchFamily="34" charset="-120"/>
                <a:cs typeface="新宋体"/>
              </a:rPr>
              <a:t>来教</a:t>
            </a:r>
            <a:endParaRPr sz="1800" dirty="0">
              <a:latin typeface="Arial" panose="020B0604020202020204" pitchFamily="34" charset="0"/>
              <a:ea typeface="Microsoft JhengHei UI" panose="020B0604030504040204" pitchFamily="34" charset="-120"/>
              <a:cs typeface="新宋体"/>
            </a:endParaRPr>
          </a:p>
          <a:p>
            <a:pPr>
              <a:lnSpc>
                <a:spcPct val="100000"/>
              </a:lnSpc>
            </a:pPr>
            <a:endParaRPr sz="1900" dirty="0">
              <a:latin typeface="Arial" panose="020B0604020202020204" pitchFamily="34" charset="0"/>
              <a:ea typeface="Microsoft JhengHei UI" panose="020B0604030504040204" pitchFamily="34" charset="-120"/>
              <a:cs typeface="Times New Roman"/>
            </a:endParaRPr>
          </a:p>
          <a:p>
            <a:pPr>
              <a:lnSpc>
                <a:spcPct val="100000"/>
              </a:lnSpc>
            </a:pPr>
            <a:endParaRPr sz="1900" dirty="0">
              <a:latin typeface="Arial" panose="020B0604020202020204" pitchFamily="34" charset="0"/>
              <a:ea typeface="Microsoft JhengHei UI" panose="020B0604030504040204" pitchFamily="34" charset="-120"/>
              <a:cs typeface="Times New Roman"/>
            </a:endParaRPr>
          </a:p>
          <a:p>
            <a:pPr marL="4213860" marR="5080">
              <a:lnSpc>
                <a:spcPct val="100000"/>
              </a:lnSpc>
              <a:spcBef>
                <a:spcPts val="1130"/>
              </a:spcBef>
            </a:pPr>
            <a:r>
              <a:rPr sz="1800" b="1" dirty="0">
                <a:solidFill>
                  <a:srgbClr val="3333CC"/>
                </a:solidFill>
                <a:latin typeface="Arial" panose="020B0604020202020204" pitchFamily="34" charset="0"/>
                <a:ea typeface="Microsoft JhengHei UI" panose="020B0604030504040204" pitchFamily="34" charset="-120"/>
                <a:cs typeface="Arial"/>
              </a:rPr>
              <a:t>1:m(one-to-many</a:t>
            </a:r>
            <a:r>
              <a:rPr sz="1800" b="1" spc="-5" dirty="0">
                <a:solidFill>
                  <a:srgbClr val="3333CC"/>
                </a:solidFill>
                <a:latin typeface="Arial" panose="020B0604020202020204" pitchFamily="34" charset="0"/>
                <a:ea typeface="Microsoft JhengHei UI" panose="020B0604030504040204" pitchFamily="34" charset="-120"/>
                <a:cs typeface="Arial"/>
              </a:rPr>
              <a:t>)</a:t>
            </a:r>
            <a:r>
              <a:rPr sz="1800" b="1" spc="-10" dirty="0">
                <a:solidFill>
                  <a:srgbClr val="3333CC"/>
                </a:solidFill>
                <a:latin typeface="Arial" panose="020B0604020202020204" pitchFamily="34" charset="0"/>
                <a:ea typeface="Microsoft JhengHei UI" panose="020B0604030504040204" pitchFamily="34" charset="-120"/>
                <a:cs typeface="新宋体"/>
              </a:rPr>
              <a:t>部分参与联系 </a:t>
            </a:r>
            <a:r>
              <a:rPr sz="1800" b="1" spc="30" dirty="0">
                <a:solidFill>
                  <a:srgbClr val="CC0000"/>
                </a:solidFill>
                <a:latin typeface="Arial" panose="020B0604020202020204" pitchFamily="34" charset="0"/>
                <a:ea typeface="Microsoft JhengHei UI" panose="020B0604030504040204" pitchFamily="34" charset="-120"/>
                <a:cs typeface="新宋体"/>
              </a:rPr>
              <a:t>业务规</a:t>
            </a:r>
            <a:r>
              <a:rPr sz="1800" b="1" spc="45" dirty="0">
                <a:solidFill>
                  <a:srgbClr val="CC0000"/>
                </a:solidFill>
                <a:latin typeface="Arial" panose="020B0604020202020204" pitchFamily="34" charset="0"/>
                <a:ea typeface="Microsoft JhengHei UI" panose="020B0604030504040204" pitchFamily="34" charset="-120"/>
                <a:cs typeface="新宋体"/>
              </a:rPr>
              <a:t>则</a:t>
            </a:r>
            <a:r>
              <a:rPr sz="1800" b="1" spc="45" dirty="0">
                <a:solidFill>
                  <a:srgbClr val="CC0000"/>
                </a:solidFill>
                <a:latin typeface="Arial" panose="020B0604020202020204" pitchFamily="34" charset="0"/>
                <a:ea typeface="Microsoft JhengHei UI" panose="020B0604030504040204" pitchFamily="34" charset="-120"/>
                <a:cs typeface="Arial"/>
              </a:rPr>
              <a:t>:</a:t>
            </a:r>
            <a:r>
              <a:rPr sz="1800" b="1" spc="30" dirty="0">
                <a:latin typeface="Arial" panose="020B0604020202020204" pitchFamily="34" charset="0"/>
                <a:ea typeface="Microsoft JhengHei UI" panose="020B0604030504040204" pitchFamily="34" charset="-120"/>
                <a:cs typeface="新宋体"/>
              </a:rPr>
              <a:t>一</a:t>
            </a:r>
            <a:r>
              <a:rPr sz="1800" b="1" spc="40" dirty="0">
                <a:latin typeface="Arial" panose="020B0604020202020204" pitchFamily="34" charset="0"/>
                <a:ea typeface="Microsoft JhengHei UI" panose="020B0604030504040204" pitchFamily="34" charset="-120"/>
                <a:cs typeface="新宋体"/>
              </a:rPr>
              <a:t>个</a:t>
            </a:r>
            <a:r>
              <a:rPr sz="1800" b="1" dirty="0">
                <a:latin typeface="Arial" panose="020B0604020202020204" pitchFamily="34" charset="0"/>
                <a:ea typeface="Microsoft JhengHei UI" panose="020B0604030504040204" pitchFamily="34" charset="-120"/>
                <a:cs typeface="Arial"/>
              </a:rPr>
              <a:t>professo</a:t>
            </a:r>
            <a:r>
              <a:rPr sz="1800" b="1" spc="40" dirty="0">
                <a:latin typeface="Arial" panose="020B0604020202020204" pitchFamily="34" charset="0"/>
                <a:ea typeface="Microsoft JhengHei UI" panose="020B0604030504040204" pitchFamily="34" charset="-120"/>
                <a:cs typeface="Arial"/>
              </a:rPr>
              <a:t>r</a:t>
            </a:r>
            <a:r>
              <a:rPr sz="1800" b="1" spc="30" dirty="0">
                <a:latin typeface="Arial" panose="020B0604020202020204" pitchFamily="34" charset="0"/>
                <a:ea typeface="Microsoft JhengHei UI" panose="020B0604030504040204" pitchFamily="34" charset="-120"/>
                <a:cs typeface="新宋体"/>
              </a:rPr>
              <a:t>可以教多个 </a:t>
            </a:r>
            <a:r>
              <a:rPr sz="1800" b="1" spc="-5" dirty="0">
                <a:latin typeface="Arial" panose="020B0604020202020204" pitchFamily="34" charset="0"/>
                <a:ea typeface="Microsoft JhengHei UI" panose="020B0604030504040204" pitchFamily="34" charset="-120"/>
                <a:cs typeface="Arial"/>
              </a:rPr>
              <a:t>class</a:t>
            </a:r>
            <a:r>
              <a:rPr sz="1800" b="1" dirty="0">
                <a:latin typeface="Arial" panose="020B0604020202020204" pitchFamily="34" charset="0"/>
                <a:ea typeface="Microsoft JhengHei UI" panose="020B0604030504040204" pitchFamily="34" charset="-120"/>
                <a:cs typeface="Arial"/>
              </a:rPr>
              <a:t>,</a:t>
            </a:r>
            <a:r>
              <a:rPr sz="1800" b="1" spc="90" dirty="0">
                <a:latin typeface="Arial" panose="020B0604020202020204" pitchFamily="34" charset="0"/>
                <a:ea typeface="Microsoft JhengHei UI" panose="020B0604030504040204" pitchFamily="34" charset="-120"/>
                <a:cs typeface="Arial"/>
              </a:rPr>
              <a:t> </a:t>
            </a:r>
            <a:r>
              <a:rPr sz="1800" b="1" spc="-10" dirty="0">
                <a:latin typeface="Arial" panose="020B0604020202020204" pitchFamily="34" charset="0"/>
                <a:ea typeface="Microsoft JhengHei UI" panose="020B0604030504040204" pitchFamily="34" charset="-120"/>
                <a:cs typeface="新宋体"/>
              </a:rPr>
              <a:t>但也可以不</a:t>
            </a:r>
            <a:r>
              <a:rPr sz="1800" b="1" spc="-5" dirty="0">
                <a:latin typeface="Arial" panose="020B0604020202020204" pitchFamily="34" charset="0"/>
                <a:ea typeface="Microsoft JhengHei UI" panose="020B0604030504040204" pitchFamily="34" charset="-120"/>
                <a:cs typeface="新宋体"/>
              </a:rPr>
              <a:t>教</a:t>
            </a:r>
            <a:r>
              <a:rPr sz="1800" b="1" dirty="0">
                <a:latin typeface="Arial" panose="020B0604020202020204" pitchFamily="34" charset="0"/>
                <a:ea typeface="Microsoft JhengHei UI" panose="020B0604030504040204" pitchFamily="34" charset="-120"/>
                <a:cs typeface="Arial"/>
              </a:rPr>
              <a:t>;</a:t>
            </a:r>
            <a:r>
              <a:rPr sz="1800" b="1" spc="90" dirty="0">
                <a:latin typeface="Arial" panose="020B0604020202020204" pitchFamily="34" charset="0"/>
                <a:ea typeface="Microsoft JhengHei UI" panose="020B0604030504040204" pitchFamily="34" charset="-120"/>
                <a:cs typeface="Arial"/>
              </a:rPr>
              <a:t> </a:t>
            </a:r>
            <a:r>
              <a:rPr sz="1800" b="1" spc="-10" dirty="0">
                <a:latin typeface="Arial" panose="020B0604020202020204" pitchFamily="34" charset="0"/>
                <a:ea typeface="Microsoft JhengHei UI" panose="020B0604030504040204" pitchFamily="34" charset="-120"/>
                <a:cs typeface="新宋体"/>
              </a:rPr>
              <a:t>一</a:t>
            </a:r>
            <a:r>
              <a:rPr sz="1800" b="1" spc="-5" dirty="0">
                <a:latin typeface="Arial" panose="020B0604020202020204" pitchFamily="34" charset="0"/>
                <a:ea typeface="Microsoft JhengHei UI" panose="020B0604030504040204" pitchFamily="34" charset="-120"/>
                <a:cs typeface="新宋体"/>
              </a:rPr>
              <a:t>个</a:t>
            </a:r>
            <a:r>
              <a:rPr sz="1800" b="1" spc="-5" dirty="0">
                <a:latin typeface="Arial" panose="020B0604020202020204" pitchFamily="34" charset="0"/>
                <a:ea typeface="Microsoft JhengHei UI" panose="020B0604030504040204" pitchFamily="34" charset="-120"/>
                <a:cs typeface="Arial"/>
              </a:rPr>
              <a:t>clas</a:t>
            </a:r>
            <a:r>
              <a:rPr sz="1800" b="1" spc="-10" dirty="0">
                <a:latin typeface="Arial" panose="020B0604020202020204" pitchFamily="34" charset="0"/>
                <a:ea typeface="Microsoft JhengHei UI" panose="020B0604030504040204" pitchFamily="34" charset="-120"/>
                <a:cs typeface="Arial"/>
              </a:rPr>
              <a:t>s</a:t>
            </a:r>
            <a:r>
              <a:rPr sz="1800" b="1" spc="-10" dirty="0">
                <a:latin typeface="Arial" panose="020B0604020202020204" pitchFamily="34" charset="0"/>
                <a:ea typeface="Microsoft JhengHei UI" panose="020B0604030504040204" pitchFamily="34" charset="-120"/>
                <a:cs typeface="新宋体"/>
              </a:rPr>
              <a:t>只能 由一个</a:t>
            </a:r>
            <a:r>
              <a:rPr sz="1800" b="1" dirty="0">
                <a:latin typeface="Arial" panose="020B0604020202020204" pitchFamily="34" charset="0"/>
                <a:ea typeface="Microsoft JhengHei UI" panose="020B0604030504040204" pitchFamily="34" charset="-120"/>
                <a:cs typeface="Arial"/>
              </a:rPr>
              <a:t>professor</a:t>
            </a:r>
            <a:r>
              <a:rPr sz="1800" b="1" spc="-10" dirty="0">
                <a:latin typeface="Arial" panose="020B0604020202020204" pitchFamily="34" charset="0"/>
                <a:ea typeface="Microsoft JhengHei UI" panose="020B0604030504040204" pitchFamily="34" charset="-120"/>
                <a:cs typeface="新宋体"/>
              </a:rPr>
              <a:t>来教</a:t>
            </a:r>
            <a:endParaRPr sz="1800" dirty="0">
              <a:latin typeface="Arial" panose="020B0604020202020204" pitchFamily="34" charset="0"/>
              <a:ea typeface="Microsoft JhengHei UI" panose="020B0604030504040204" pitchFamily="34" charset="-120"/>
              <a:cs typeface="新宋体"/>
            </a:endParaRPr>
          </a:p>
        </p:txBody>
      </p:sp>
      <p:sp>
        <p:nvSpPr>
          <p:cNvPr id="4" name="object 4"/>
          <p:cNvSpPr/>
          <p:nvPr/>
        </p:nvSpPr>
        <p:spPr>
          <a:xfrm>
            <a:off x="1397393" y="2628900"/>
            <a:ext cx="3758946" cy="952500"/>
          </a:xfrm>
          <a:prstGeom prst="rect">
            <a:avLst/>
          </a:prstGeom>
          <a:blipFill>
            <a:blip r:embed="rId2"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 name="object 5"/>
          <p:cNvSpPr/>
          <p:nvPr/>
        </p:nvSpPr>
        <p:spPr>
          <a:xfrm>
            <a:off x="5596013" y="4363973"/>
            <a:ext cx="3751326" cy="957072"/>
          </a:xfrm>
          <a:prstGeom prst="rect">
            <a:avLst/>
          </a:prstGeom>
          <a:blipFill>
            <a:blip r:embed="rId3"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 name="object 6"/>
          <p:cNvSpPr txBox="1"/>
          <p:nvPr/>
        </p:nvSpPr>
        <p:spPr>
          <a:xfrm>
            <a:off x="1024261" y="1392332"/>
            <a:ext cx="7999730" cy="882293"/>
          </a:xfrm>
          <a:prstGeom prst="rect">
            <a:avLst/>
          </a:prstGeom>
        </p:spPr>
        <p:txBody>
          <a:bodyPr vert="horz" wrap="square" lIns="0" tIns="0" rIns="0" bIns="0" rtlCol="0">
            <a:spAutoFit/>
          </a:bodyPr>
          <a:lstStyle/>
          <a:p>
            <a:pPr marL="12700">
              <a:lnSpc>
                <a:spcPct val="100000"/>
              </a:lnSpc>
            </a:pPr>
            <a:r>
              <a:rPr sz="2400" b="1" spc="-5" dirty="0">
                <a:solidFill>
                  <a:srgbClr val="3333CC"/>
                </a:solidFill>
                <a:latin typeface="Arial" panose="020B0604020202020204" pitchFamily="34" charset="0"/>
                <a:ea typeface="Microsoft JhengHei UI" panose="020B0604030504040204" pitchFamily="34" charset="-120"/>
                <a:cs typeface="Arial"/>
              </a:rPr>
              <a:t>Crow’</a:t>
            </a:r>
            <a:r>
              <a:rPr sz="2400" b="1" dirty="0">
                <a:solidFill>
                  <a:srgbClr val="3333CC"/>
                </a:solidFill>
                <a:latin typeface="Arial" panose="020B0604020202020204" pitchFamily="34" charset="0"/>
                <a:ea typeface="Microsoft JhengHei UI" panose="020B0604030504040204" pitchFamily="34" charset="-120"/>
                <a:cs typeface="Arial"/>
              </a:rPr>
              <a:t>s</a:t>
            </a:r>
            <a:r>
              <a:rPr sz="2400" b="1" spc="-5" dirty="0">
                <a:solidFill>
                  <a:srgbClr val="3333CC"/>
                </a:solidFill>
                <a:latin typeface="Arial" panose="020B0604020202020204" pitchFamily="34" charset="0"/>
                <a:ea typeface="Microsoft JhengHei UI" panose="020B0604030504040204" pitchFamily="34" charset="-120"/>
                <a:cs typeface="Arial"/>
              </a:rPr>
              <a:t> foot</a:t>
            </a:r>
            <a:r>
              <a:rPr sz="2400" b="1" dirty="0">
                <a:solidFill>
                  <a:srgbClr val="3333CC"/>
                </a:solidFill>
                <a:latin typeface="Arial" panose="020B0604020202020204" pitchFamily="34" charset="0"/>
                <a:ea typeface="Microsoft JhengHei UI" panose="020B0604030504040204" pitchFamily="34" charset="-120"/>
                <a:cs typeface="微软雅黑"/>
              </a:rPr>
              <a:t>方法表达示例：完全参与</a:t>
            </a:r>
            <a:r>
              <a:rPr sz="1600" b="1" dirty="0">
                <a:solidFill>
                  <a:srgbClr val="3333CC"/>
                </a:solidFill>
                <a:latin typeface="Arial" panose="020B0604020202020204" pitchFamily="34" charset="0"/>
                <a:ea typeface="Microsoft JhengHei UI" panose="020B0604030504040204" pitchFamily="34" charset="-120"/>
                <a:cs typeface="微软雅黑"/>
              </a:rPr>
              <a:t>和</a:t>
            </a:r>
            <a:r>
              <a:rPr sz="2400" b="1" dirty="0">
                <a:solidFill>
                  <a:srgbClr val="3333CC"/>
                </a:solidFill>
                <a:latin typeface="Arial" panose="020B0604020202020204" pitchFamily="34" charset="0"/>
                <a:ea typeface="Microsoft JhengHei UI" panose="020B0604030504040204" pitchFamily="34" charset="-120"/>
                <a:cs typeface="微软雅黑"/>
              </a:rPr>
              <a:t>部分参与联系的表达</a:t>
            </a:r>
            <a:endParaRPr sz="2400" dirty="0">
              <a:latin typeface="Arial" panose="020B0604020202020204" pitchFamily="34" charset="0"/>
              <a:ea typeface="Microsoft JhengHei UI" panose="020B0604030504040204" pitchFamily="34" charset="-120"/>
              <a:cs typeface="微软雅黑"/>
            </a:endParaRPr>
          </a:p>
          <a:p>
            <a:pPr marL="74295">
              <a:lnSpc>
                <a:spcPct val="100000"/>
              </a:lnSpc>
              <a:spcBef>
                <a:spcPts val="1625"/>
              </a:spcBef>
            </a:pPr>
            <a:r>
              <a:rPr sz="2000" b="1" spc="-5" dirty="0">
                <a:solidFill>
                  <a:srgbClr val="3333CC"/>
                </a:solidFill>
                <a:latin typeface="Arial" panose="020B0604020202020204" pitchFamily="34" charset="0"/>
                <a:ea typeface="Microsoft JhengHei UI" panose="020B0604030504040204" pitchFamily="34" charset="-120"/>
                <a:cs typeface="微软雅黑"/>
              </a:rPr>
              <a:t>示例：教师与课程班之间的联系</a:t>
            </a:r>
            <a:r>
              <a:rPr sz="2000" b="1" dirty="0">
                <a:solidFill>
                  <a:srgbClr val="3333CC"/>
                </a:solidFill>
                <a:latin typeface="Arial" panose="020B0604020202020204" pitchFamily="34" charset="0"/>
                <a:ea typeface="Microsoft JhengHei UI" panose="020B0604030504040204" pitchFamily="34" charset="-120"/>
                <a:cs typeface="Arial"/>
              </a:rPr>
              <a:t>—</a:t>
            </a:r>
            <a:r>
              <a:rPr sz="2000" b="1" spc="-5" dirty="0">
                <a:solidFill>
                  <a:srgbClr val="3333CC"/>
                </a:solidFill>
                <a:latin typeface="Arial" panose="020B0604020202020204" pitchFamily="34" charset="0"/>
                <a:ea typeface="Microsoft JhengHei UI" panose="020B0604030504040204" pitchFamily="34" charset="-120"/>
                <a:cs typeface="微软雅黑"/>
              </a:rPr>
              <a:t>不同的图表达了不同的联系</a:t>
            </a:r>
            <a:endParaRPr sz="2000" dirty="0">
              <a:latin typeface="Arial" panose="020B0604020202020204" pitchFamily="34" charset="0"/>
              <a:ea typeface="Microsoft JhengHei UI" panose="020B0604030504040204" pitchFamily="34" charset="-120"/>
              <a:cs typeface="微软雅黑"/>
            </a:endParaRPr>
          </a:p>
        </p:txBody>
      </p:sp>
      <p:sp>
        <p:nvSpPr>
          <p:cNvPr id="7" name="object 7"/>
          <p:cNvSpPr txBox="1">
            <a:spLocks noGrp="1"/>
          </p:cNvSpPr>
          <p:nvPr>
            <p:ph type="title"/>
          </p:nvPr>
        </p:nvSpPr>
        <p:spPr>
          <a:xfrm>
            <a:off x="894499" y="689610"/>
            <a:ext cx="8597163" cy="338041"/>
          </a:xfrm>
          <a:prstGeom prst="rect">
            <a:avLst/>
          </a:prstGeom>
        </p:spPr>
        <p:txBody>
          <a:bodyPr vert="horz" wrap="square" lIns="0" tIns="0" rIns="0" bIns="0" rtlCol="0">
            <a:spAutoFit/>
          </a:bodyPr>
          <a:lstStyle/>
          <a:p>
            <a:pPr>
              <a:lnSpc>
                <a:spcPct val="119700"/>
              </a:lnSpc>
            </a:pPr>
            <a:r>
              <a:rPr sz="2000" spc="-5" dirty="0">
                <a:solidFill>
                  <a:srgbClr val="FFFFFF"/>
                </a:solidFill>
                <a:latin typeface="Arial" panose="020B0604020202020204" pitchFamily="34" charset="0"/>
                <a:ea typeface="Microsoft JhengHei UI" panose="020B0604030504040204" pitchFamily="34" charset="-120"/>
                <a:cs typeface="Arial"/>
              </a:rPr>
              <a:t>E-</a:t>
            </a:r>
            <a:r>
              <a:rPr sz="2000" spc="-10" dirty="0">
                <a:solidFill>
                  <a:srgbClr val="FFFFFF"/>
                </a:solidFill>
                <a:latin typeface="Arial" panose="020B0604020202020204" pitchFamily="34" charset="0"/>
                <a:ea typeface="Microsoft JhengHei UI" panose="020B0604030504040204" pitchFamily="34" charset="-120"/>
                <a:cs typeface="Arial"/>
              </a:rPr>
              <a:t>R</a:t>
            </a:r>
            <a:r>
              <a:rPr sz="2000" spc="-5" dirty="0">
                <a:solidFill>
                  <a:srgbClr val="FFFFFF"/>
                </a:solidFill>
                <a:latin typeface="Arial" panose="020B0604020202020204" pitchFamily="34" charset="0"/>
                <a:ea typeface="Microsoft JhengHei UI" panose="020B0604030504040204" pitchFamily="34" charset="-120"/>
                <a:cs typeface="华文中宋"/>
              </a:rPr>
              <a:t>模型表达方法之</a:t>
            </a:r>
            <a:r>
              <a:rPr sz="2000" spc="-10" dirty="0">
                <a:solidFill>
                  <a:srgbClr val="FFFFFF"/>
                </a:solidFill>
                <a:latin typeface="Arial" panose="020B0604020202020204" pitchFamily="34" charset="0"/>
                <a:ea typeface="Microsoft JhengHei UI" panose="020B0604030504040204" pitchFamily="34" charset="-120"/>
                <a:cs typeface="Arial"/>
              </a:rPr>
              <a:t>C</a:t>
            </a:r>
            <a:r>
              <a:rPr sz="2000" dirty="0">
                <a:solidFill>
                  <a:srgbClr val="FFFFFF"/>
                </a:solidFill>
                <a:latin typeface="Arial" panose="020B0604020202020204" pitchFamily="34" charset="0"/>
                <a:ea typeface="Microsoft JhengHei UI" panose="020B0604030504040204" pitchFamily="34" charset="-120"/>
                <a:cs typeface="Arial"/>
              </a:rPr>
              <a:t>r</a:t>
            </a:r>
            <a:r>
              <a:rPr sz="2000" spc="-10" dirty="0">
                <a:solidFill>
                  <a:srgbClr val="FFFFFF"/>
                </a:solidFill>
                <a:latin typeface="Arial" panose="020B0604020202020204" pitchFamily="34" charset="0"/>
                <a:ea typeface="Microsoft JhengHei UI" panose="020B0604030504040204" pitchFamily="34" charset="-120"/>
                <a:cs typeface="Arial"/>
              </a:rPr>
              <a:t>ow’</a:t>
            </a:r>
            <a:r>
              <a:rPr sz="2000" spc="-5" dirty="0">
                <a:solidFill>
                  <a:srgbClr val="FFFFFF"/>
                </a:solidFill>
                <a:latin typeface="Arial" panose="020B0604020202020204" pitchFamily="34" charset="0"/>
                <a:ea typeface="Microsoft JhengHei UI" panose="020B0604030504040204" pitchFamily="34" charset="-120"/>
                <a:cs typeface="Arial"/>
              </a:rPr>
              <a:t>s</a:t>
            </a:r>
            <a:r>
              <a:rPr sz="2000" dirty="0">
                <a:solidFill>
                  <a:srgbClr val="FFFFFF"/>
                </a:solidFill>
                <a:latin typeface="Arial" panose="020B0604020202020204" pitchFamily="34" charset="0"/>
                <a:ea typeface="Microsoft JhengHei UI" panose="020B0604030504040204" pitchFamily="34" charset="-120"/>
                <a:cs typeface="Arial"/>
              </a:rPr>
              <a:t> </a:t>
            </a:r>
            <a:r>
              <a:rPr sz="2000" spc="-10" dirty="0">
                <a:solidFill>
                  <a:srgbClr val="FFFFFF"/>
                </a:solidFill>
                <a:latin typeface="Arial" panose="020B0604020202020204" pitchFamily="34" charset="0"/>
                <a:ea typeface="Microsoft JhengHei UI" panose="020B0604030504040204" pitchFamily="34" charset="-120"/>
                <a:cs typeface="Arial"/>
              </a:rPr>
              <a:t>foot</a:t>
            </a:r>
            <a:r>
              <a:rPr sz="2000" dirty="0">
                <a:solidFill>
                  <a:srgbClr val="FFFFFF"/>
                </a:solidFill>
                <a:latin typeface="Arial" panose="020B0604020202020204" pitchFamily="34" charset="0"/>
                <a:ea typeface="Microsoft JhengHei UI" panose="020B0604030504040204" pitchFamily="34" charset="-120"/>
                <a:cs typeface="华文中宋"/>
              </a:rPr>
              <a:t>方法 </a:t>
            </a:r>
            <a:r>
              <a:rPr sz="2000" spc="-10" dirty="0">
                <a:solidFill>
                  <a:srgbClr val="FFFFFF"/>
                </a:solidFill>
                <a:latin typeface="Arial" panose="020B0604020202020204" pitchFamily="34" charset="0"/>
                <a:ea typeface="Microsoft JhengHei UI" panose="020B0604030504040204" pitchFamily="34" charset="-120"/>
                <a:cs typeface="Arial"/>
              </a:rPr>
              <a:t>(3</a:t>
            </a:r>
            <a:r>
              <a:rPr sz="2000" spc="-5" dirty="0">
                <a:solidFill>
                  <a:srgbClr val="FFFFFF"/>
                </a:solidFill>
                <a:latin typeface="Arial" panose="020B0604020202020204" pitchFamily="34" charset="0"/>
                <a:ea typeface="Microsoft JhengHei UI" panose="020B0604030504040204" pitchFamily="34" charset="-120"/>
                <a:cs typeface="Arial"/>
              </a:rPr>
              <a:t>)</a:t>
            </a:r>
            <a:r>
              <a:rPr sz="2000" spc="-5" dirty="0">
                <a:solidFill>
                  <a:srgbClr val="FFFFFF"/>
                </a:solidFill>
                <a:latin typeface="Arial" panose="020B0604020202020204" pitchFamily="34" charset="0"/>
                <a:ea typeface="Microsoft JhengHei UI" panose="020B0604030504040204" pitchFamily="34" charset="-120"/>
                <a:cs typeface="华文中宋"/>
              </a:rPr>
              <a:t>示例</a:t>
            </a:r>
            <a:endParaRPr sz="2000">
              <a:latin typeface="Arial" panose="020B0604020202020204" pitchFamily="34" charset="0"/>
              <a:ea typeface="Microsoft JhengHei UI" panose="020B0604030504040204" pitchFamily="34" charset="-120"/>
              <a:cs typeface="华文中宋"/>
            </a:endParaRPr>
          </a:p>
        </p:txBody>
      </p:sp>
      <p:sp>
        <p:nvSpPr>
          <p:cNvPr id="9" name="矩形 8">
            <a:extLst>
              <a:ext uri="{FF2B5EF4-FFF2-40B4-BE49-F238E27FC236}">
                <a16:creationId xmlns="" xmlns:a16="http://schemas.microsoft.com/office/drawing/2014/main" id="{F59AADB6-594F-4D1C-A27F-9B81B16E3633}"/>
              </a:ext>
            </a:extLst>
          </p:cNvPr>
          <p:cNvSpPr/>
          <p:nvPr/>
        </p:nvSpPr>
        <p:spPr>
          <a:xfrm>
            <a:off x="241300" y="383633"/>
            <a:ext cx="74676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Arial" panose="020B0604020202020204" pitchFamily="34" charset="0"/>
                <a:ea typeface="Microsoft JhengHei UI" panose="020B0604030504040204" pitchFamily="34" charset="-120"/>
              </a:rPr>
              <a:t>E-R</a:t>
            </a:r>
            <a:r>
              <a:rPr lang="zh-CN" altLang="en-US" sz="2800" b="1" u="dbl" spc="-5" dirty="0">
                <a:solidFill>
                  <a:srgbClr val="000000"/>
                </a:solidFill>
                <a:latin typeface="Arial" panose="020B0604020202020204" pitchFamily="34" charset="0"/>
                <a:ea typeface="Microsoft JhengHei UI" panose="020B0604030504040204" pitchFamily="34" charset="-120"/>
              </a:rPr>
              <a:t>模型</a:t>
            </a:r>
            <a:r>
              <a:rPr lang="en-US" altLang="zh-CN" sz="2800" b="1" u="dbl" spc="-5" dirty="0">
                <a:solidFill>
                  <a:srgbClr val="000000"/>
                </a:solidFill>
                <a:latin typeface="Arial" panose="020B0604020202020204" pitchFamily="34" charset="0"/>
                <a:ea typeface="Microsoft JhengHei UI" panose="020B0604030504040204" pitchFamily="34" charset="-120"/>
              </a:rPr>
              <a:t>—</a:t>
            </a:r>
            <a:r>
              <a:rPr lang="zh-CN" altLang="en-US" sz="2800" b="1" u="dbl" spc="-5" dirty="0">
                <a:solidFill>
                  <a:srgbClr val="000000"/>
                </a:solidFill>
                <a:latin typeface="Arial" panose="020B0604020202020204" pitchFamily="34" charset="0"/>
                <a:ea typeface="Microsoft JhengHei UI" panose="020B0604030504040204" pitchFamily="34" charset="-120"/>
              </a:rPr>
              <a:t>表达方法之</a:t>
            </a:r>
            <a:r>
              <a:rPr lang="en-US" altLang="zh-CN" sz="2800" b="1" u="dbl" spc="-5" dirty="0">
                <a:solidFill>
                  <a:srgbClr val="000000"/>
                </a:solidFill>
                <a:latin typeface="Arial" panose="020B0604020202020204" pitchFamily="34" charset="0"/>
                <a:ea typeface="Microsoft JhengHei UI" panose="020B0604030504040204" pitchFamily="34" charset="-120"/>
              </a:rPr>
              <a:t>Crow’s Foot</a:t>
            </a:r>
            <a:r>
              <a:rPr lang="zh-CN" altLang="en-US" sz="2800" b="1" u="dbl" spc="-5" dirty="0">
                <a:solidFill>
                  <a:srgbClr val="000000"/>
                </a:solidFill>
                <a:latin typeface="Arial" panose="020B0604020202020204" pitchFamily="34" charset="0"/>
                <a:ea typeface="Microsoft JhengHei UI" panose="020B0604030504040204" pitchFamily="34" charset="-120"/>
              </a:rPr>
              <a:t>方法</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141605" y="3728465"/>
            <a:ext cx="1527047" cy="400049"/>
          </a:xfrm>
          <a:prstGeom prst="rect">
            <a:avLst/>
          </a:prstGeom>
          <a:blipFill>
            <a:blip r:embed="rId2"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 name="object 4"/>
          <p:cNvSpPr/>
          <p:nvPr/>
        </p:nvSpPr>
        <p:spPr>
          <a:xfrm>
            <a:off x="6141605" y="4114800"/>
            <a:ext cx="2324862" cy="896112"/>
          </a:xfrm>
          <a:prstGeom prst="rect">
            <a:avLst/>
          </a:prstGeom>
          <a:blipFill>
            <a:blip r:embed="rId3"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 name="object 5"/>
          <p:cNvSpPr/>
          <p:nvPr/>
        </p:nvSpPr>
        <p:spPr>
          <a:xfrm>
            <a:off x="1632089" y="2474976"/>
            <a:ext cx="2722625" cy="1499615"/>
          </a:xfrm>
          <a:prstGeom prst="rect">
            <a:avLst/>
          </a:prstGeom>
          <a:blipFill>
            <a:blip r:embed="rId4"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 name="object 6"/>
          <p:cNvSpPr txBox="1"/>
          <p:nvPr/>
        </p:nvSpPr>
        <p:spPr>
          <a:xfrm>
            <a:off x="1111129" y="4111387"/>
            <a:ext cx="3759200" cy="2610971"/>
          </a:xfrm>
          <a:prstGeom prst="rect">
            <a:avLst/>
          </a:prstGeom>
        </p:spPr>
        <p:txBody>
          <a:bodyPr vert="horz" wrap="square" lIns="0" tIns="0" rIns="0" bIns="0" rtlCol="0">
            <a:spAutoFit/>
          </a:bodyPr>
          <a:lstStyle/>
          <a:p>
            <a:pPr marL="12700" marR="5080">
              <a:lnSpc>
                <a:spcPct val="100000"/>
              </a:lnSpc>
            </a:pPr>
            <a:r>
              <a:rPr sz="1800" b="1" dirty="0">
                <a:solidFill>
                  <a:srgbClr val="3333CC"/>
                </a:solidFill>
                <a:latin typeface="Arial" panose="020B0604020202020204" pitchFamily="34" charset="0"/>
                <a:ea typeface="Microsoft JhengHei UI" panose="020B0604030504040204" pitchFamily="34" charset="-120"/>
                <a:cs typeface="Arial"/>
              </a:rPr>
              <a:t>m:n(many-to-many</a:t>
            </a:r>
            <a:r>
              <a:rPr sz="1800" b="1" spc="-10" dirty="0">
                <a:solidFill>
                  <a:srgbClr val="3333CC"/>
                </a:solidFill>
                <a:latin typeface="Arial" panose="020B0604020202020204" pitchFamily="34" charset="0"/>
                <a:ea typeface="Microsoft JhengHei UI" panose="020B0604030504040204" pitchFamily="34" charset="-120"/>
                <a:cs typeface="Arial"/>
              </a:rPr>
              <a:t>)</a:t>
            </a:r>
            <a:r>
              <a:rPr sz="1800" b="1" spc="-10" dirty="0">
                <a:solidFill>
                  <a:srgbClr val="3333CC"/>
                </a:solidFill>
                <a:latin typeface="Arial" panose="020B0604020202020204" pitchFamily="34" charset="0"/>
                <a:ea typeface="Microsoft JhengHei UI" panose="020B0604030504040204" pitchFamily="34" charset="-120"/>
                <a:cs typeface="新宋体"/>
              </a:rPr>
              <a:t>部分参与联系 </a:t>
            </a:r>
            <a:r>
              <a:rPr sz="1800" b="1" dirty="0">
                <a:solidFill>
                  <a:srgbClr val="CC0000"/>
                </a:solidFill>
                <a:latin typeface="Arial" panose="020B0604020202020204" pitchFamily="34" charset="0"/>
                <a:ea typeface="Microsoft JhengHei UI" panose="020B0604030504040204" pitchFamily="34" charset="-120"/>
                <a:cs typeface="新宋体"/>
              </a:rPr>
              <a:t>业务规</a:t>
            </a:r>
            <a:r>
              <a:rPr sz="1800" b="1" spc="0" dirty="0">
                <a:solidFill>
                  <a:srgbClr val="CC0000"/>
                </a:solidFill>
                <a:latin typeface="Arial" panose="020B0604020202020204" pitchFamily="34" charset="0"/>
                <a:ea typeface="Microsoft JhengHei UI" panose="020B0604030504040204" pitchFamily="34" charset="-120"/>
                <a:cs typeface="新宋体"/>
              </a:rPr>
              <a:t>则</a:t>
            </a:r>
            <a:r>
              <a:rPr sz="1800" b="1" spc="5" dirty="0">
                <a:solidFill>
                  <a:srgbClr val="CC0000"/>
                </a:solidFill>
                <a:latin typeface="Arial" panose="020B0604020202020204" pitchFamily="34" charset="0"/>
                <a:ea typeface="Microsoft JhengHei UI" panose="020B0604030504040204" pitchFamily="34" charset="-120"/>
                <a:cs typeface="Arial"/>
              </a:rPr>
              <a:t>:</a:t>
            </a:r>
            <a:r>
              <a:rPr sz="1800" b="1" dirty="0">
                <a:latin typeface="Arial" panose="020B0604020202020204" pitchFamily="34" charset="0"/>
                <a:ea typeface="Microsoft JhengHei UI" panose="020B0604030504040204" pitchFamily="34" charset="-120"/>
                <a:cs typeface="新宋体"/>
              </a:rPr>
              <a:t>一个</a:t>
            </a:r>
            <a:r>
              <a:rPr sz="1800" b="1" dirty="0">
                <a:latin typeface="Arial" panose="020B0604020202020204" pitchFamily="34" charset="0"/>
                <a:ea typeface="Microsoft JhengHei UI" panose="020B0604030504040204" pitchFamily="34" charset="-120"/>
                <a:cs typeface="Arial"/>
              </a:rPr>
              <a:t>par</a:t>
            </a:r>
            <a:r>
              <a:rPr sz="1800" b="1" spc="10" dirty="0">
                <a:latin typeface="Arial" panose="020B0604020202020204" pitchFamily="34" charset="0"/>
                <a:ea typeface="Microsoft JhengHei UI" panose="020B0604030504040204" pitchFamily="34" charset="-120"/>
                <a:cs typeface="Arial"/>
              </a:rPr>
              <a:t>t</a:t>
            </a:r>
            <a:r>
              <a:rPr sz="1800" b="1" spc="-10" dirty="0">
                <a:latin typeface="Arial" panose="020B0604020202020204" pitchFamily="34" charset="0"/>
                <a:ea typeface="Microsoft JhengHei UI" panose="020B0604030504040204" pitchFamily="34" charset="-120"/>
                <a:cs typeface="新宋体"/>
              </a:rPr>
              <a:t>可以由多个其他的 </a:t>
            </a:r>
            <a:r>
              <a:rPr sz="1800" b="1" dirty="0">
                <a:latin typeface="Arial" panose="020B0604020202020204" pitchFamily="34" charset="0"/>
                <a:ea typeface="Microsoft JhengHei UI" panose="020B0604030504040204" pitchFamily="34" charset="-120"/>
                <a:cs typeface="Arial"/>
              </a:rPr>
              <a:t>par</a:t>
            </a:r>
            <a:r>
              <a:rPr sz="1800" b="1" spc="95" dirty="0">
                <a:latin typeface="Arial" panose="020B0604020202020204" pitchFamily="34" charset="0"/>
                <a:ea typeface="Microsoft JhengHei UI" panose="020B0604030504040204" pitchFamily="34" charset="-120"/>
                <a:cs typeface="Arial"/>
              </a:rPr>
              <a:t>t</a:t>
            </a:r>
            <a:r>
              <a:rPr sz="1800" b="1" spc="90" dirty="0">
                <a:latin typeface="Arial" panose="020B0604020202020204" pitchFamily="34" charset="0"/>
                <a:ea typeface="Microsoft JhengHei UI" panose="020B0604030504040204" pitchFamily="34" charset="-120"/>
                <a:cs typeface="新宋体"/>
              </a:rPr>
              <a:t>构</a:t>
            </a:r>
            <a:r>
              <a:rPr sz="1800" b="1" spc="95" dirty="0">
                <a:latin typeface="Arial" panose="020B0604020202020204" pitchFamily="34" charset="0"/>
                <a:ea typeface="Microsoft JhengHei UI" panose="020B0604030504040204" pitchFamily="34" charset="-120"/>
                <a:cs typeface="新宋体"/>
              </a:rPr>
              <a:t>成</a:t>
            </a:r>
            <a:r>
              <a:rPr sz="1800" b="1" dirty="0">
                <a:latin typeface="Arial" panose="020B0604020202020204" pitchFamily="34" charset="0"/>
                <a:ea typeface="Microsoft JhengHei UI" panose="020B0604030504040204" pitchFamily="34" charset="-120"/>
                <a:cs typeface="Arial"/>
              </a:rPr>
              <a:t>, </a:t>
            </a:r>
            <a:r>
              <a:rPr sz="1800" b="1" spc="-15" dirty="0">
                <a:latin typeface="Arial" panose="020B0604020202020204" pitchFamily="34" charset="0"/>
                <a:ea typeface="Microsoft JhengHei UI" panose="020B0604030504040204" pitchFamily="34" charset="-120"/>
                <a:cs typeface="Arial"/>
              </a:rPr>
              <a:t> </a:t>
            </a:r>
            <a:r>
              <a:rPr sz="1800" b="1" spc="90" dirty="0">
                <a:latin typeface="Arial" panose="020B0604020202020204" pitchFamily="34" charset="0"/>
                <a:ea typeface="Microsoft JhengHei UI" panose="020B0604030504040204" pitchFamily="34" charset="-120"/>
                <a:cs typeface="新宋体"/>
              </a:rPr>
              <a:t>而一</a:t>
            </a:r>
            <a:r>
              <a:rPr sz="1800" b="1" spc="95" dirty="0">
                <a:latin typeface="Arial" panose="020B0604020202020204" pitchFamily="34" charset="0"/>
                <a:ea typeface="Microsoft JhengHei UI" panose="020B0604030504040204" pitchFamily="34" charset="-120"/>
                <a:cs typeface="新宋体"/>
              </a:rPr>
              <a:t>个</a:t>
            </a:r>
            <a:r>
              <a:rPr sz="1800" b="1" spc="-5" dirty="0">
                <a:latin typeface="Arial" panose="020B0604020202020204" pitchFamily="34" charset="0"/>
                <a:ea typeface="Microsoft JhengHei UI" panose="020B0604030504040204" pitchFamily="34" charset="-120"/>
                <a:cs typeface="Arial"/>
              </a:rPr>
              <a:t>par</a:t>
            </a:r>
            <a:r>
              <a:rPr sz="1800" b="1" spc="90" dirty="0">
                <a:latin typeface="Arial" panose="020B0604020202020204" pitchFamily="34" charset="0"/>
                <a:ea typeface="Microsoft JhengHei UI" panose="020B0604030504040204" pitchFamily="34" charset="-120"/>
                <a:cs typeface="Arial"/>
              </a:rPr>
              <a:t>t</a:t>
            </a:r>
            <a:r>
              <a:rPr sz="1800" b="1" spc="90" dirty="0">
                <a:latin typeface="Arial" panose="020B0604020202020204" pitchFamily="34" charset="0"/>
                <a:ea typeface="Microsoft JhengHei UI" panose="020B0604030504040204" pitchFamily="34" charset="-120"/>
                <a:cs typeface="新宋体"/>
              </a:rPr>
              <a:t>也可以构成多 </a:t>
            </a:r>
            <a:r>
              <a:rPr sz="1800" b="1" spc="-10" dirty="0">
                <a:latin typeface="Arial" panose="020B0604020202020204" pitchFamily="34" charset="0"/>
                <a:ea typeface="Microsoft JhengHei UI" panose="020B0604030504040204" pitchFamily="34" charset="-120"/>
                <a:cs typeface="新宋体"/>
              </a:rPr>
              <a:t>个其他</a:t>
            </a:r>
            <a:r>
              <a:rPr sz="1800" b="1" spc="-5" dirty="0">
                <a:latin typeface="Arial" panose="020B0604020202020204" pitchFamily="34" charset="0"/>
                <a:ea typeface="Microsoft JhengHei UI" panose="020B0604030504040204" pitchFamily="34" charset="-120"/>
                <a:cs typeface="新宋体"/>
              </a:rPr>
              <a:t>的</a:t>
            </a:r>
            <a:r>
              <a:rPr sz="1800" b="1" dirty="0">
                <a:latin typeface="Arial" panose="020B0604020202020204" pitchFamily="34" charset="0"/>
                <a:ea typeface="Microsoft JhengHei UI" panose="020B0604030504040204" pitchFamily="34" charset="-120"/>
                <a:cs typeface="Arial"/>
              </a:rPr>
              <a:t>part</a:t>
            </a:r>
            <a:r>
              <a:rPr sz="1800" b="1" spc="-5" dirty="0">
                <a:latin typeface="Arial" panose="020B0604020202020204" pitchFamily="34" charset="0"/>
                <a:ea typeface="Microsoft JhengHei UI" panose="020B0604030504040204" pitchFamily="34" charset="-120"/>
                <a:cs typeface="Arial"/>
              </a:rPr>
              <a:t>(</a:t>
            </a:r>
            <a:r>
              <a:rPr sz="1800" b="1" spc="-10" dirty="0">
                <a:latin typeface="Arial" panose="020B0604020202020204" pitchFamily="34" charset="0"/>
                <a:ea typeface="Microsoft JhengHei UI" panose="020B0604030504040204" pitchFamily="34" charset="-120"/>
                <a:cs typeface="新宋体"/>
              </a:rPr>
              <a:t>但都可以不参</a:t>
            </a:r>
            <a:r>
              <a:rPr sz="1800" b="1" spc="-5" dirty="0">
                <a:latin typeface="Arial" panose="020B0604020202020204" pitchFamily="34" charset="0"/>
                <a:ea typeface="Microsoft JhengHei UI" panose="020B0604030504040204" pitchFamily="34" charset="-120"/>
                <a:cs typeface="新宋体"/>
              </a:rPr>
              <a:t>与</a:t>
            </a:r>
            <a:r>
              <a:rPr sz="1800" b="1" dirty="0">
                <a:latin typeface="Arial" panose="020B0604020202020204" pitchFamily="34" charset="0"/>
                <a:ea typeface="Microsoft JhengHei UI" panose="020B0604030504040204" pitchFamily="34" charset="-120"/>
                <a:cs typeface="Arial"/>
              </a:rPr>
              <a:t>)</a:t>
            </a:r>
            <a:endParaRPr sz="1800" dirty="0">
              <a:latin typeface="Arial" panose="020B0604020202020204" pitchFamily="34" charset="0"/>
              <a:ea typeface="Microsoft JhengHei UI" panose="020B0604030504040204" pitchFamily="34" charset="-120"/>
              <a:cs typeface="Arial"/>
            </a:endParaRPr>
          </a:p>
          <a:p>
            <a:pPr>
              <a:lnSpc>
                <a:spcPct val="100000"/>
              </a:lnSpc>
              <a:spcBef>
                <a:spcPts val="6"/>
              </a:spcBef>
            </a:pPr>
            <a:endParaRPr sz="2250" dirty="0">
              <a:latin typeface="Arial" panose="020B0604020202020204" pitchFamily="34" charset="0"/>
              <a:ea typeface="Microsoft JhengHei UI" panose="020B0604030504040204" pitchFamily="34" charset="-120"/>
              <a:cs typeface="Times New Roman"/>
            </a:endParaRPr>
          </a:p>
          <a:p>
            <a:pPr marL="817880">
              <a:lnSpc>
                <a:spcPct val="100000"/>
              </a:lnSpc>
              <a:tabLst>
                <a:tab pos="2240915" algn="l"/>
              </a:tabLst>
            </a:pPr>
            <a:r>
              <a:rPr sz="1600" b="1" dirty="0">
                <a:latin typeface="Arial" panose="020B0604020202020204" pitchFamily="34" charset="0"/>
                <a:ea typeface="Microsoft JhengHei UI" panose="020B0604030504040204" pitchFamily="34" charset="-120"/>
                <a:cs typeface="Arial"/>
              </a:rPr>
              <a:t>A	B</a:t>
            </a:r>
            <a:endParaRPr sz="1600" dirty="0">
              <a:latin typeface="Arial" panose="020B0604020202020204" pitchFamily="34" charset="0"/>
              <a:ea typeface="Microsoft JhengHei UI" panose="020B0604030504040204" pitchFamily="34" charset="-120"/>
              <a:cs typeface="Arial"/>
            </a:endParaRPr>
          </a:p>
          <a:p>
            <a:pPr marL="280670" indent="225425">
              <a:lnSpc>
                <a:spcPct val="100000"/>
              </a:lnSpc>
              <a:spcBef>
                <a:spcPts val="1350"/>
              </a:spcBef>
              <a:tabLst>
                <a:tab pos="1093470" algn="l"/>
                <a:tab pos="1958975" algn="l"/>
                <a:tab pos="2488565" algn="l"/>
              </a:tabLst>
            </a:pPr>
            <a:r>
              <a:rPr sz="1600" b="1" dirty="0">
                <a:latin typeface="Arial" panose="020B0604020202020204" pitchFamily="34" charset="0"/>
                <a:ea typeface="Microsoft JhengHei UI" panose="020B0604030504040204" pitchFamily="34" charset="-120"/>
                <a:cs typeface="Arial"/>
              </a:rPr>
              <a:t>A1	A2	B1	B2</a:t>
            </a:r>
            <a:endParaRPr sz="1600" dirty="0">
              <a:latin typeface="Arial" panose="020B0604020202020204" pitchFamily="34" charset="0"/>
              <a:ea typeface="Microsoft JhengHei UI" panose="020B0604030504040204" pitchFamily="34" charset="-120"/>
              <a:cs typeface="Arial"/>
            </a:endParaRPr>
          </a:p>
          <a:p>
            <a:pPr>
              <a:lnSpc>
                <a:spcPct val="100000"/>
              </a:lnSpc>
              <a:spcBef>
                <a:spcPts val="11"/>
              </a:spcBef>
            </a:pPr>
            <a:endParaRPr sz="1550" dirty="0">
              <a:latin typeface="Arial" panose="020B0604020202020204" pitchFamily="34" charset="0"/>
              <a:ea typeface="Microsoft JhengHei UI" panose="020B0604030504040204" pitchFamily="34" charset="-120"/>
              <a:cs typeface="Times New Roman"/>
            </a:endParaRPr>
          </a:p>
          <a:p>
            <a:pPr marL="280670">
              <a:lnSpc>
                <a:spcPct val="100000"/>
              </a:lnSpc>
              <a:tabLst>
                <a:tab pos="868044" algn="l"/>
                <a:tab pos="1785620" algn="l"/>
                <a:tab pos="2317115" algn="l"/>
              </a:tabLst>
            </a:pPr>
            <a:r>
              <a:rPr sz="1600" b="1" spc="-5" dirty="0">
                <a:latin typeface="Arial" panose="020B0604020202020204" pitchFamily="34" charset="0"/>
                <a:ea typeface="Microsoft JhengHei UI" panose="020B0604030504040204" pitchFamily="34" charset="-120"/>
                <a:cs typeface="Arial"/>
              </a:rPr>
              <a:t>A1</a:t>
            </a:r>
            <a:r>
              <a:rPr sz="1600" b="1" dirty="0">
                <a:latin typeface="Arial" panose="020B0604020202020204" pitchFamily="34" charset="0"/>
                <a:ea typeface="Microsoft JhengHei UI" panose="020B0604030504040204" pitchFamily="34" charset="-120"/>
                <a:cs typeface="Arial"/>
              </a:rPr>
              <a:t>1	C1	C1	</a:t>
            </a:r>
            <a:r>
              <a:rPr sz="1600" b="1" spc="-5" dirty="0">
                <a:latin typeface="Arial" panose="020B0604020202020204" pitchFamily="34" charset="0"/>
                <a:ea typeface="Microsoft JhengHei UI" panose="020B0604030504040204" pitchFamily="34" charset="-120"/>
                <a:cs typeface="Arial"/>
              </a:rPr>
              <a:t>B12</a:t>
            </a:r>
            <a:endParaRPr sz="1600" dirty="0">
              <a:latin typeface="Arial" panose="020B0604020202020204" pitchFamily="34" charset="0"/>
              <a:ea typeface="Microsoft JhengHei UI" panose="020B0604030504040204" pitchFamily="34" charset="-120"/>
              <a:cs typeface="Arial"/>
            </a:endParaRPr>
          </a:p>
        </p:txBody>
      </p:sp>
      <p:sp>
        <p:nvSpPr>
          <p:cNvPr id="7" name="object 7"/>
          <p:cNvSpPr txBox="1"/>
          <p:nvPr/>
        </p:nvSpPr>
        <p:spPr>
          <a:xfrm>
            <a:off x="5760807" y="5085977"/>
            <a:ext cx="3752850" cy="847540"/>
          </a:xfrm>
          <a:prstGeom prst="rect">
            <a:avLst/>
          </a:prstGeom>
        </p:spPr>
        <p:txBody>
          <a:bodyPr vert="horz" wrap="square" lIns="0" tIns="0" rIns="0" bIns="0" rtlCol="0">
            <a:spAutoFit/>
          </a:bodyPr>
          <a:lstStyle/>
          <a:p>
            <a:pPr marL="12700" marR="5080">
              <a:lnSpc>
                <a:spcPct val="101899"/>
              </a:lnSpc>
            </a:pPr>
            <a:r>
              <a:rPr sz="1800" b="1" dirty="0">
                <a:solidFill>
                  <a:srgbClr val="3333CC"/>
                </a:solidFill>
                <a:latin typeface="Arial" panose="020B0604020202020204" pitchFamily="34" charset="0"/>
                <a:ea typeface="Microsoft JhengHei UI" panose="020B0604030504040204" pitchFamily="34" charset="-120"/>
                <a:cs typeface="Arial"/>
              </a:rPr>
              <a:t>1:1(one-to-one)</a:t>
            </a:r>
            <a:r>
              <a:rPr sz="1800" b="1" spc="-10" dirty="0">
                <a:solidFill>
                  <a:srgbClr val="3333CC"/>
                </a:solidFill>
                <a:latin typeface="Arial" panose="020B0604020202020204" pitchFamily="34" charset="0"/>
                <a:ea typeface="Microsoft JhengHei UI" panose="020B0604030504040204" pitchFamily="34" charset="-120"/>
                <a:cs typeface="新宋体"/>
              </a:rPr>
              <a:t>部分参与联系 </a:t>
            </a:r>
            <a:r>
              <a:rPr sz="1800" b="1" spc="30" dirty="0" err="1">
                <a:solidFill>
                  <a:srgbClr val="CC0000"/>
                </a:solidFill>
                <a:latin typeface="Arial" panose="020B0604020202020204" pitchFamily="34" charset="0"/>
                <a:ea typeface="Microsoft JhengHei UI" panose="020B0604030504040204" pitchFamily="34" charset="-120"/>
                <a:cs typeface="新宋体"/>
              </a:rPr>
              <a:t>业务规</a:t>
            </a:r>
            <a:r>
              <a:rPr sz="1800" b="1" spc="45" dirty="0" err="1">
                <a:solidFill>
                  <a:srgbClr val="CC0000"/>
                </a:solidFill>
                <a:latin typeface="Arial" panose="020B0604020202020204" pitchFamily="34" charset="0"/>
                <a:ea typeface="Microsoft JhengHei UI" panose="020B0604030504040204" pitchFamily="34" charset="-120"/>
                <a:cs typeface="新宋体"/>
              </a:rPr>
              <a:t>则</a:t>
            </a:r>
            <a:r>
              <a:rPr sz="1800" b="1" spc="45" dirty="0" err="1">
                <a:solidFill>
                  <a:srgbClr val="CC0000"/>
                </a:solidFill>
                <a:latin typeface="Arial" panose="020B0604020202020204" pitchFamily="34" charset="0"/>
                <a:ea typeface="Microsoft JhengHei UI" panose="020B0604030504040204" pitchFamily="34" charset="-120"/>
                <a:cs typeface="Arial"/>
              </a:rPr>
              <a:t>:</a:t>
            </a:r>
            <a:r>
              <a:rPr sz="1800" b="1" spc="30" dirty="0" err="1">
                <a:latin typeface="Arial" panose="020B0604020202020204" pitchFamily="34" charset="0"/>
                <a:ea typeface="Microsoft JhengHei UI" panose="020B0604030504040204" pitchFamily="34" charset="-120"/>
                <a:cs typeface="新宋体"/>
              </a:rPr>
              <a:t>一</a:t>
            </a:r>
            <a:r>
              <a:rPr sz="1800" b="1" spc="40" dirty="0" err="1">
                <a:latin typeface="Arial" panose="020B0604020202020204" pitchFamily="34" charset="0"/>
                <a:ea typeface="Microsoft JhengHei UI" panose="020B0604030504040204" pitchFamily="34" charset="-120"/>
                <a:cs typeface="新宋体"/>
              </a:rPr>
              <a:t>个</a:t>
            </a:r>
            <a:r>
              <a:rPr lang="en-US" altLang="zh-CN" sz="1800" b="1" spc="40" dirty="0" err="1">
                <a:latin typeface="Arial" panose="020B0604020202020204" pitchFamily="34" charset="0"/>
                <a:ea typeface="Microsoft JhengHei UI" panose="020B0604030504040204" pitchFamily="34" charset="-120"/>
                <a:cs typeface="新宋体"/>
              </a:rPr>
              <a:t>person</a:t>
            </a:r>
            <a:r>
              <a:rPr sz="1800" b="1" spc="30" dirty="0" err="1">
                <a:latin typeface="Arial" panose="020B0604020202020204" pitchFamily="34" charset="0"/>
                <a:ea typeface="Microsoft JhengHei UI" panose="020B0604030504040204" pitchFamily="34" charset="-120"/>
                <a:cs typeface="新宋体"/>
              </a:rPr>
              <a:t>可以与另一</a:t>
            </a:r>
            <a:r>
              <a:rPr sz="1800" b="1" spc="30" dirty="0">
                <a:latin typeface="Arial" panose="020B0604020202020204" pitchFamily="34" charset="0"/>
                <a:ea typeface="Microsoft JhengHei UI" panose="020B0604030504040204" pitchFamily="34" charset="-120"/>
                <a:cs typeface="新宋体"/>
              </a:rPr>
              <a:t> </a:t>
            </a:r>
            <a:r>
              <a:rPr sz="1800" b="1" spc="-10" dirty="0" err="1">
                <a:latin typeface="Arial" panose="020B0604020202020204" pitchFamily="34" charset="0"/>
                <a:ea typeface="Microsoft JhengHei UI" panose="020B0604030504040204" pitchFamily="34" charset="-120"/>
                <a:cs typeface="新宋体"/>
              </a:rPr>
              <a:t>个且只能一个</a:t>
            </a:r>
            <a:r>
              <a:rPr lang="en-US" altLang="zh-CN" sz="1800" b="1" spc="-10" dirty="0" err="1">
                <a:latin typeface="Arial" panose="020B0604020202020204" pitchFamily="34" charset="0"/>
                <a:ea typeface="Microsoft JhengHei UI" panose="020B0604030504040204" pitchFamily="34" charset="-120"/>
                <a:cs typeface="新宋体"/>
              </a:rPr>
              <a:t>person</a:t>
            </a:r>
            <a:r>
              <a:rPr sz="1800" b="1" spc="-10" dirty="0" err="1">
                <a:latin typeface="Arial" panose="020B0604020202020204" pitchFamily="34" charset="0"/>
                <a:ea typeface="Microsoft JhengHei UI" panose="020B0604030504040204" pitchFamily="34" charset="-120"/>
                <a:cs typeface="新宋体"/>
              </a:rPr>
              <a:t>结</a:t>
            </a:r>
            <a:r>
              <a:rPr sz="1800" b="1" spc="-5" dirty="0" err="1">
                <a:latin typeface="Arial" panose="020B0604020202020204" pitchFamily="34" charset="0"/>
                <a:ea typeface="Microsoft JhengHei UI" panose="020B0604030504040204" pitchFamily="34" charset="-120"/>
                <a:cs typeface="新宋体"/>
              </a:rPr>
              <a:t>婚</a:t>
            </a:r>
            <a:r>
              <a:rPr sz="1800" b="1" dirty="0">
                <a:latin typeface="Arial" panose="020B0604020202020204" pitchFamily="34" charset="0"/>
                <a:ea typeface="Microsoft JhengHei UI" panose="020B0604030504040204" pitchFamily="34" charset="-120"/>
                <a:cs typeface="Arial"/>
              </a:rPr>
              <a:t>,</a:t>
            </a:r>
            <a:r>
              <a:rPr sz="1800" b="1" spc="190" dirty="0">
                <a:latin typeface="Arial" panose="020B0604020202020204" pitchFamily="34" charset="0"/>
                <a:ea typeface="Microsoft JhengHei UI" panose="020B0604030504040204" pitchFamily="34" charset="-120"/>
                <a:cs typeface="Arial"/>
              </a:rPr>
              <a:t> </a:t>
            </a:r>
            <a:r>
              <a:rPr sz="1800" b="1" spc="-10" dirty="0">
                <a:latin typeface="Arial" panose="020B0604020202020204" pitchFamily="34" charset="0"/>
                <a:ea typeface="Microsoft JhengHei UI" panose="020B0604030504040204" pitchFamily="34" charset="-120"/>
                <a:cs typeface="新宋体"/>
              </a:rPr>
              <a:t>但其可 以不结婚</a:t>
            </a:r>
            <a:endParaRPr sz="1800" dirty="0">
              <a:latin typeface="Arial" panose="020B0604020202020204" pitchFamily="34" charset="0"/>
              <a:ea typeface="Microsoft JhengHei UI" panose="020B0604030504040204" pitchFamily="34" charset="-120"/>
              <a:cs typeface="新宋体"/>
            </a:endParaRPr>
          </a:p>
        </p:txBody>
      </p:sp>
      <p:sp>
        <p:nvSpPr>
          <p:cNvPr id="8" name="object 8"/>
          <p:cNvSpPr/>
          <p:nvPr/>
        </p:nvSpPr>
        <p:spPr>
          <a:xfrm>
            <a:off x="1782965" y="5741670"/>
            <a:ext cx="151130" cy="205104"/>
          </a:xfrm>
          <a:custGeom>
            <a:avLst/>
            <a:gdLst/>
            <a:ahLst/>
            <a:cxnLst/>
            <a:rect l="l" t="t" r="r" b="b"/>
            <a:pathLst>
              <a:path w="151130" h="205104">
                <a:moveTo>
                  <a:pt x="150875" y="0"/>
                </a:moveTo>
                <a:lnTo>
                  <a:pt x="0" y="204978"/>
                </a:lnTo>
              </a:path>
            </a:pathLst>
          </a:custGeom>
          <a:ln w="28575">
            <a:solidFill>
              <a:srgbClr val="FF0066"/>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9" name="object 9"/>
          <p:cNvSpPr/>
          <p:nvPr/>
        </p:nvSpPr>
        <p:spPr>
          <a:xfrm>
            <a:off x="1570367" y="6195821"/>
            <a:ext cx="151130" cy="205104"/>
          </a:xfrm>
          <a:custGeom>
            <a:avLst/>
            <a:gdLst/>
            <a:ahLst/>
            <a:cxnLst/>
            <a:rect l="l" t="t" r="r" b="b"/>
            <a:pathLst>
              <a:path w="151130" h="205104">
                <a:moveTo>
                  <a:pt x="150875" y="0"/>
                </a:moveTo>
                <a:lnTo>
                  <a:pt x="0" y="204978"/>
                </a:lnTo>
              </a:path>
            </a:pathLst>
          </a:custGeom>
          <a:ln w="28575">
            <a:solidFill>
              <a:srgbClr val="FF0066"/>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0" name="object 10"/>
          <p:cNvSpPr/>
          <p:nvPr/>
        </p:nvSpPr>
        <p:spPr>
          <a:xfrm>
            <a:off x="3043313" y="6195821"/>
            <a:ext cx="151130" cy="205104"/>
          </a:xfrm>
          <a:custGeom>
            <a:avLst/>
            <a:gdLst/>
            <a:ahLst/>
            <a:cxnLst/>
            <a:rect l="l" t="t" r="r" b="b"/>
            <a:pathLst>
              <a:path w="151130" h="205104">
                <a:moveTo>
                  <a:pt x="150875" y="0"/>
                </a:moveTo>
                <a:lnTo>
                  <a:pt x="0" y="204978"/>
                </a:lnTo>
              </a:path>
            </a:pathLst>
          </a:custGeom>
          <a:ln w="28575">
            <a:solidFill>
              <a:srgbClr val="FF0066"/>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1" name="object 11"/>
          <p:cNvSpPr/>
          <p:nvPr/>
        </p:nvSpPr>
        <p:spPr>
          <a:xfrm>
            <a:off x="3216287" y="5741670"/>
            <a:ext cx="151130" cy="205104"/>
          </a:xfrm>
          <a:custGeom>
            <a:avLst/>
            <a:gdLst/>
            <a:ahLst/>
            <a:cxnLst/>
            <a:rect l="l" t="t" r="r" b="b"/>
            <a:pathLst>
              <a:path w="151129" h="205104">
                <a:moveTo>
                  <a:pt x="150875" y="0"/>
                </a:moveTo>
                <a:lnTo>
                  <a:pt x="0" y="204978"/>
                </a:lnTo>
              </a:path>
            </a:pathLst>
          </a:custGeom>
          <a:ln w="28575">
            <a:solidFill>
              <a:srgbClr val="FF0066"/>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2" name="object 12"/>
          <p:cNvSpPr/>
          <p:nvPr/>
        </p:nvSpPr>
        <p:spPr>
          <a:xfrm>
            <a:off x="3489083" y="5741670"/>
            <a:ext cx="151130" cy="205104"/>
          </a:xfrm>
          <a:custGeom>
            <a:avLst/>
            <a:gdLst/>
            <a:ahLst/>
            <a:cxnLst/>
            <a:rect l="l" t="t" r="r" b="b"/>
            <a:pathLst>
              <a:path w="151129" h="205104">
                <a:moveTo>
                  <a:pt x="0" y="0"/>
                </a:moveTo>
                <a:lnTo>
                  <a:pt x="150876" y="204978"/>
                </a:lnTo>
              </a:path>
            </a:pathLst>
          </a:custGeom>
          <a:ln w="28575">
            <a:solidFill>
              <a:srgbClr val="FF0066"/>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3" name="object 13"/>
          <p:cNvSpPr/>
          <p:nvPr/>
        </p:nvSpPr>
        <p:spPr>
          <a:xfrm>
            <a:off x="3290963" y="6195821"/>
            <a:ext cx="151130" cy="205104"/>
          </a:xfrm>
          <a:custGeom>
            <a:avLst/>
            <a:gdLst/>
            <a:ahLst/>
            <a:cxnLst/>
            <a:rect l="l" t="t" r="r" b="b"/>
            <a:pathLst>
              <a:path w="151129" h="205104">
                <a:moveTo>
                  <a:pt x="0" y="0"/>
                </a:moveTo>
                <a:lnTo>
                  <a:pt x="150876" y="204978"/>
                </a:lnTo>
              </a:path>
            </a:pathLst>
          </a:custGeom>
          <a:ln w="28575">
            <a:solidFill>
              <a:srgbClr val="FF0066"/>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4" name="object 14"/>
          <p:cNvSpPr/>
          <p:nvPr/>
        </p:nvSpPr>
        <p:spPr>
          <a:xfrm>
            <a:off x="1835543" y="6195821"/>
            <a:ext cx="151130" cy="205104"/>
          </a:xfrm>
          <a:custGeom>
            <a:avLst/>
            <a:gdLst/>
            <a:ahLst/>
            <a:cxnLst/>
            <a:rect l="l" t="t" r="r" b="b"/>
            <a:pathLst>
              <a:path w="151130" h="205104">
                <a:moveTo>
                  <a:pt x="0" y="0"/>
                </a:moveTo>
                <a:lnTo>
                  <a:pt x="150876" y="204978"/>
                </a:lnTo>
              </a:path>
            </a:pathLst>
          </a:custGeom>
          <a:ln w="28575">
            <a:solidFill>
              <a:srgbClr val="FF0066"/>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5" name="object 15"/>
          <p:cNvSpPr/>
          <p:nvPr/>
        </p:nvSpPr>
        <p:spPr>
          <a:xfrm>
            <a:off x="2065667" y="5741670"/>
            <a:ext cx="151130" cy="205104"/>
          </a:xfrm>
          <a:custGeom>
            <a:avLst/>
            <a:gdLst/>
            <a:ahLst/>
            <a:cxnLst/>
            <a:rect l="l" t="t" r="r" b="b"/>
            <a:pathLst>
              <a:path w="151130" h="205104">
                <a:moveTo>
                  <a:pt x="0" y="0"/>
                </a:moveTo>
                <a:lnTo>
                  <a:pt x="150876" y="204978"/>
                </a:lnTo>
              </a:path>
            </a:pathLst>
          </a:custGeom>
          <a:ln w="28575">
            <a:solidFill>
              <a:srgbClr val="FF0066"/>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6" name="object 16"/>
          <p:cNvSpPr txBox="1"/>
          <p:nvPr/>
        </p:nvSpPr>
        <p:spPr>
          <a:xfrm>
            <a:off x="1085983" y="1392332"/>
            <a:ext cx="5990590" cy="882293"/>
          </a:xfrm>
          <a:prstGeom prst="rect">
            <a:avLst/>
          </a:prstGeom>
        </p:spPr>
        <p:txBody>
          <a:bodyPr vert="horz" wrap="square" lIns="0" tIns="0" rIns="0" bIns="0" rtlCol="0">
            <a:spAutoFit/>
          </a:bodyPr>
          <a:lstStyle/>
          <a:p>
            <a:pPr marL="35560">
              <a:lnSpc>
                <a:spcPct val="100000"/>
              </a:lnSpc>
            </a:pPr>
            <a:r>
              <a:rPr sz="2400" b="1" spc="-5" dirty="0">
                <a:solidFill>
                  <a:srgbClr val="3333CC"/>
                </a:solidFill>
                <a:latin typeface="Arial" panose="020B0604020202020204" pitchFamily="34" charset="0"/>
                <a:ea typeface="Microsoft JhengHei UI" panose="020B0604030504040204" pitchFamily="34" charset="-120"/>
                <a:cs typeface="Arial"/>
              </a:rPr>
              <a:t>Crow’</a:t>
            </a:r>
            <a:r>
              <a:rPr sz="2400" b="1" dirty="0">
                <a:solidFill>
                  <a:srgbClr val="3333CC"/>
                </a:solidFill>
                <a:latin typeface="Arial" panose="020B0604020202020204" pitchFamily="34" charset="0"/>
                <a:ea typeface="Microsoft JhengHei UI" panose="020B0604030504040204" pitchFamily="34" charset="-120"/>
                <a:cs typeface="Arial"/>
              </a:rPr>
              <a:t>s</a:t>
            </a:r>
            <a:r>
              <a:rPr sz="2400" b="1" spc="-5" dirty="0">
                <a:solidFill>
                  <a:srgbClr val="3333CC"/>
                </a:solidFill>
                <a:latin typeface="Arial" panose="020B0604020202020204" pitchFamily="34" charset="0"/>
                <a:ea typeface="Microsoft JhengHei UI" panose="020B0604030504040204" pitchFamily="34" charset="-120"/>
                <a:cs typeface="Arial"/>
              </a:rPr>
              <a:t> foot</a:t>
            </a:r>
            <a:r>
              <a:rPr sz="2400" b="1" dirty="0">
                <a:solidFill>
                  <a:srgbClr val="3333CC"/>
                </a:solidFill>
                <a:latin typeface="Arial" panose="020B0604020202020204" pitchFamily="34" charset="0"/>
                <a:ea typeface="Microsoft JhengHei UI" panose="020B0604030504040204" pitchFamily="34" charset="-120"/>
                <a:cs typeface="微软雅黑"/>
              </a:rPr>
              <a:t>方法表达示例：一元联系的表达</a:t>
            </a:r>
            <a:endParaRPr sz="2400">
              <a:latin typeface="Arial" panose="020B0604020202020204" pitchFamily="34" charset="0"/>
              <a:ea typeface="Microsoft JhengHei UI" panose="020B0604030504040204" pitchFamily="34" charset="-120"/>
              <a:cs typeface="微软雅黑"/>
            </a:endParaRPr>
          </a:p>
          <a:p>
            <a:pPr marL="12700">
              <a:lnSpc>
                <a:spcPct val="100000"/>
              </a:lnSpc>
              <a:spcBef>
                <a:spcPts val="1625"/>
              </a:spcBef>
            </a:pPr>
            <a:r>
              <a:rPr sz="2000" b="1" spc="-5" dirty="0">
                <a:solidFill>
                  <a:srgbClr val="3333CC"/>
                </a:solidFill>
                <a:latin typeface="Arial" panose="020B0604020202020204" pitchFamily="34" charset="0"/>
                <a:ea typeface="Microsoft JhengHei UI" panose="020B0604030504040204" pitchFamily="34" charset="-120"/>
                <a:cs typeface="微软雅黑"/>
              </a:rPr>
              <a:t>示例：产品构成暨物项之间的联系</a:t>
            </a:r>
            <a:endParaRPr sz="2000">
              <a:latin typeface="Arial" panose="020B0604020202020204" pitchFamily="34" charset="0"/>
              <a:ea typeface="Microsoft JhengHei UI" panose="020B0604030504040204" pitchFamily="34" charset="-120"/>
              <a:cs typeface="微软雅黑"/>
            </a:endParaRPr>
          </a:p>
        </p:txBody>
      </p:sp>
      <p:sp>
        <p:nvSpPr>
          <p:cNvPr id="17" name="object 17"/>
          <p:cNvSpPr txBox="1"/>
          <p:nvPr/>
        </p:nvSpPr>
        <p:spPr>
          <a:xfrm>
            <a:off x="5542169" y="3212858"/>
            <a:ext cx="3581400" cy="307777"/>
          </a:xfrm>
          <a:prstGeom prst="rect">
            <a:avLst/>
          </a:prstGeom>
        </p:spPr>
        <p:txBody>
          <a:bodyPr vert="horz" wrap="square" lIns="0" tIns="0" rIns="0" bIns="0" rtlCol="0">
            <a:spAutoFit/>
          </a:bodyPr>
          <a:lstStyle/>
          <a:p>
            <a:pPr marL="12700">
              <a:lnSpc>
                <a:spcPct val="100000"/>
              </a:lnSpc>
            </a:pPr>
            <a:r>
              <a:rPr sz="2000" b="1" spc="-5" dirty="0">
                <a:solidFill>
                  <a:srgbClr val="3333CC"/>
                </a:solidFill>
                <a:latin typeface="Arial" panose="020B0604020202020204" pitchFamily="34" charset="0"/>
                <a:ea typeface="Microsoft JhengHei UI" panose="020B0604030504040204" pitchFamily="34" charset="-120"/>
                <a:cs typeface="微软雅黑"/>
              </a:rPr>
              <a:t>示例：婚姻暨人与人之间的联系</a:t>
            </a:r>
            <a:endParaRPr sz="2000">
              <a:latin typeface="Arial" panose="020B0604020202020204" pitchFamily="34" charset="0"/>
              <a:ea typeface="Microsoft JhengHei UI" panose="020B0604030504040204" pitchFamily="34" charset="-120"/>
              <a:cs typeface="微软雅黑"/>
            </a:endParaRPr>
          </a:p>
        </p:txBody>
      </p:sp>
      <p:sp>
        <p:nvSpPr>
          <p:cNvPr id="18" name="object 18"/>
          <p:cNvSpPr txBox="1">
            <a:spLocks noGrp="1"/>
          </p:cNvSpPr>
          <p:nvPr>
            <p:ph type="title"/>
          </p:nvPr>
        </p:nvSpPr>
        <p:spPr>
          <a:xfrm>
            <a:off x="894499" y="689610"/>
            <a:ext cx="8597163" cy="338682"/>
          </a:xfrm>
          <a:prstGeom prst="rect">
            <a:avLst/>
          </a:prstGeom>
        </p:spPr>
        <p:txBody>
          <a:bodyPr vert="horz" wrap="square" lIns="0" tIns="0" rIns="0" bIns="0" rtlCol="0">
            <a:spAutoFit/>
          </a:bodyPr>
          <a:lstStyle/>
          <a:p>
            <a:pPr>
              <a:lnSpc>
                <a:spcPct val="119700"/>
              </a:lnSpc>
            </a:pPr>
            <a:r>
              <a:rPr sz="2000" spc="-5" dirty="0">
                <a:solidFill>
                  <a:srgbClr val="FFFFFF"/>
                </a:solidFill>
                <a:latin typeface="Arial" panose="020B0604020202020204" pitchFamily="34" charset="0"/>
                <a:ea typeface="Microsoft JhengHei UI" panose="020B0604030504040204" pitchFamily="34" charset="-120"/>
                <a:cs typeface="Arial"/>
              </a:rPr>
              <a:t>E-</a:t>
            </a:r>
            <a:r>
              <a:rPr sz="2000" spc="-10" dirty="0">
                <a:solidFill>
                  <a:srgbClr val="FFFFFF"/>
                </a:solidFill>
                <a:latin typeface="Arial" panose="020B0604020202020204" pitchFamily="34" charset="0"/>
                <a:ea typeface="Microsoft JhengHei UI" panose="020B0604030504040204" pitchFamily="34" charset="-120"/>
                <a:cs typeface="Arial"/>
              </a:rPr>
              <a:t>R</a:t>
            </a:r>
            <a:r>
              <a:rPr sz="2000" spc="-5" dirty="0">
                <a:solidFill>
                  <a:srgbClr val="FFFFFF"/>
                </a:solidFill>
                <a:latin typeface="Arial" panose="020B0604020202020204" pitchFamily="34" charset="0"/>
                <a:ea typeface="Microsoft JhengHei UI" panose="020B0604030504040204" pitchFamily="34" charset="-120"/>
                <a:cs typeface="华文中宋"/>
              </a:rPr>
              <a:t>模型表达方法之</a:t>
            </a:r>
            <a:r>
              <a:rPr sz="2000" spc="-10" dirty="0">
                <a:solidFill>
                  <a:srgbClr val="FFFFFF"/>
                </a:solidFill>
                <a:latin typeface="Arial" panose="020B0604020202020204" pitchFamily="34" charset="0"/>
                <a:ea typeface="Microsoft JhengHei UI" panose="020B0604030504040204" pitchFamily="34" charset="-120"/>
                <a:cs typeface="Arial"/>
              </a:rPr>
              <a:t>C</a:t>
            </a:r>
            <a:r>
              <a:rPr sz="2000" dirty="0">
                <a:solidFill>
                  <a:srgbClr val="FFFFFF"/>
                </a:solidFill>
                <a:latin typeface="Arial" panose="020B0604020202020204" pitchFamily="34" charset="0"/>
                <a:ea typeface="Microsoft JhengHei UI" panose="020B0604030504040204" pitchFamily="34" charset="-120"/>
                <a:cs typeface="Arial"/>
              </a:rPr>
              <a:t>r</a:t>
            </a:r>
            <a:r>
              <a:rPr sz="2000" spc="-10" dirty="0">
                <a:solidFill>
                  <a:srgbClr val="FFFFFF"/>
                </a:solidFill>
                <a:latin typeface="Arial" panose="020B0604020202020204" pitchFamily="34" charset="0"/>
                <a:ea typeface="Microsoft JhengHei UI" panose="020B0604030504040204" pitchFamily="34" charset="-120"/>
                <a:cs typeface="Arial"/>
              </a:rPr>
              <a:t>ow’</a:t>
            </a:r>
            <a:r>
              <a:rPr sz="2000" spc="-5" dirty="0">
                <a:solidFill>
                  <a:srgbClr val="FFFFFF"/>
                </a:solidFill>
                <a:latin typeface="Arial" panose="020B0604020202020204" pitchFamily="34" charset="0"/>
                <a:ea typeface="Microsoft JhengHei UI" panose="020B0604030504040204" pitchFamily="34" charset="-120"/>
                <a:cs typeface="Arial"/>
              </a:rPr>
              <a:t>s</a:t>
            </a:r>
            <a:r>
              <a:rPr sz="2000" dirty="0">
                <a:solidFill>
                  <a:srgbClr val="FFFFFF"/>
                </a:solidFill>
                <a:latin typeface="Arial" panose="020B0604020202020204" pitchFamily="34" charset="0"/>
                <a:ea typeface="Microsoft JhengHei UI" panose="020B0604030504040204" pitchFamily="34" charset="-120"/>
                <a:cs typeface="Arial"/>
              </a:rPr>
              <a:t> </a:t>
            </a:r>
            <a:r>
              <a:rPr sz="2000" spc="-10" dirty="0">
                <a:solidFill>
                  <a:srgbClr val="FFFFFF"/>
                </a:solidFill>
                <a:latin typeface="Arial" panose="020B0604020202020204" pitchFamily="34" charset="0"/>
                <a:ea typeface="Microsoft JhengHei UI" panose="020B0604030504040204" pitchFamily="34" charset="-120"/>
                <a:cs typeface="Arial"/>
              </a:rPr>
              <a:t>foot</a:t>
            </a:r>
            <a:r>
              <a:rPr sz="2000" dirty="0">
                <a:solidFill>
                  <a:srgbClr val="FFFFFF"/>
                </a:solidFill>
                <a:latin typeface="Arial" panose="020B0604020202020204" pitchFamily="34" charset="0"/>
                <a:ea typeface="Microsoft JhengHei UI" panose="020B0604030504040204" pitchFamily="34" charset="-120"/>
                <a:cs typeface="华文中宋"/>
              </a:rPr>
              <a:t>方法 </a:t>
            </a:r>
            <a:r>
              <a:rPr sz="2000" spc="-10" dirty="0">
                <a:solidFill>
                  <a:srgbClr val="FFFFFF"/>
                </a:solidFill>
                <a:latin typeface="Arial" panose="020B0604020202020204" pitchFamily="34" charset="0"/>
                <a:ea typeface="Microsoft JhengHei UI" panose="020B0604030504040204" pitchFamily="34" charset="-120"/>
                <a:cs typeface="Arial"/>
              </a:rPr>
              <a:t>(3</a:t>
            </a:r>
            <a:r>
              <a:rPr sz="2000" spc="-5" dirty="0">
                <a:solidFill>
                  <a:srgbClr val="FFFFFF"/>
                </a:solidFill>
                <a:latin typeface="Arial" panose="020B0604020202020204" pitchFamily="34" charset="0"/>
                <a:ea typeface="Microsoft JhengHei UI" panose="020B0604030504040204" pitchFamily="34" charset="-120"/>
                <a:cs typeface="Arial"/>
              </a:rPr>
              <a:t>)</a:t>
            </a:r>
            <a:r>
              <a:rPr sz="2000" spc="-5" dirty="0">
                <a:solidFill>
                  <a:srgbClr val="FFFFFF"/>
                </a:solidFill>
                <a:latin typeface="Arial" panose="020B0604020202020204" pitchFamily="34" charset="0"/>
                <a:ea typeface="Microsoft JhengHei UI" panose="020B0604030504040204" pitchFamily="34" charset="-120"/>
                <a:cs typeface="华文中宋"/>
              </a:rPr>
              <a:t>示例</a:t>
            </a:r>
            <a:endParaRPr sz="2000">
              <a:latin typeface="Arial" panose="020B0604020202020204" pitchFamily="34" charset="0"/>
              <a:ea typeface="Microsoft JhengHei UI" panose="020B0604030504040204" pitchFamily="34" charset="-120"/>
              <a:cs typeface="华文中宋"/>
            </a:endParaRPr>
          </a:p>
        </p:txBody>
      </p:sp>
      <p:sp>
        <p:nvSpPr>
          <p:cNvPr id="20" name="矩形 19">
            <a:extLst>
              <a:ext uri="{FF2B5EF4-FFF2-40B4-BE49-F238E27FC236}">
                <a16:creationId xmlns="" xmlns:a16="http://schemas.microsoft.com/office/drawing/2014/main" id="{446855BD-9059-40B0-9812-49ECF55EC3E1}"/>
              </a:ext>
            </a:extLst>
          </p:cNvPr>
          <p:cNvSpPr/>
          <p:nvPr/>
        </p:nvSpPr>
        <p:spPr>
          <a:xfrm>
            <a:off x="241300" y="383633"/>
            <a:ext cx="74676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Arial" panose="020B0604020202020204" pitchFamily="34" charset="0"/>
                <a:ea typeface="Microsoft JhengHei UI" panose="020B0604030504040204" pitchFamily="34" charset="-120"/>
              </a:rPr>
              <a:t>E-R</a:t>
            </a:r>
            <a:r>
              <a:rPr lang="zh-CN" altLang="en-US" sz="2800" b="1" u="dbl" spc="-5" dirty="0">
                <a:solidFill>
                  <a:srgbClr val="000000"/>
                </a:solidFill>
                <a:latin typeface="Arial" panose="020B0604020202020204" pitchFamily="34" charset="0"/>
                <a:ea typeface="Microsoft JhengHei UI" panose="020B0604030504040204" pitchFamily="34" charset="-120"/>
              </a:rPr>
              <a:t>模型</a:t>
            </a:r>
            <a:r>
              <a:rPr lang="en-US" altLang="zh-CN" sz="2800" b="1" u="dbl" spc="-5" dirty="0">
                <a:solidFill>
                  <a:srgbClr val="000000"/>
                </a:solidFill>
                <a:latin typeface="Arial" panose="020B0604020202020204" pitchFamily="34" charset="0"/>
                <a:ea typeface="Microsoft JhengHei UI" panose="020B0604030504040204" pitchFamily="34" charset="-120"/>
              </a:rPr>
              <a:t>—</a:t>
            </a:r>
            <a:r>
              <a:rPr lang="zh-CN" altLang="en-US" sz="2800" b="1" u="dbl" spc="-5" dirty="0">
                <a:solidFill>
                  <a:srgbClr val="000000"/>
                </a:solidFill>
                <a:latin typeface="Arial" panose="020B0604020202020204" pitchFamily="34" charset="0"/>
                <a:ea typeface="Microsoft JhengHei UI" panose="020B0604030504040204" pitchFamily="34" charset="-120"/>
              </a:rPr>
              <a:t>表达方法之</a:t>
            </a:r>
            <a:r>
              <a:rPr lang="en-US" altLang="zh-CN" sz="2800" b="1" u="dbl" spc="-5" dirty="0">
                <a:solidFill>
                  <a:srgbClr val="000000"/>
                </a:solidFill>
                <a:latin typeface="Arial" panose="020B0604020202020204" pitchFamily="34" charset="0"/>
                <a:ea typeface="Microsoft JhengHei UI" panose="020B0604030504040204" pitchFamily="34" charset="-120"/>
              </a:rPr>
              <a:t>Crow’s Foot</a:t>
            </a:r>
            <a:r>
              <a:rPr lang="zh-CN" altLang="en-US" sz="2800" b="1" u="dbl" spc="-5" dirty="0">
                <a:solidFill>
                  <a:srgbClr val="000000"/>
                </a:solidFill>
                <a:latin typeface="Arial" panose="020B0604020202020204" pitchFamily="34" charset="0"/>
                <a:ea typeface="Microsoft JhengHei UI" panose="020B0604030504040204" pitchFamily="34" charset="-120"/>
              </a:rPr>
              <a:t>方法</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94499" y="689610"/>
            <a:ext cx="8597163" cy="338041"/>
          </a:xfrm>
          <a:prstGeom prst="rect">
            <a:avLst/>
          </a:prstGeom>
        </p:spPr>
        <p:txBody>
          <a:bodyPr vert="horz" wrap="square" lIns="0" tIns="0" rIns="0" bIns="0" rtlCol="0">
            <a:spAutoFit/>
          </a:bodyPr>
          <a:lstStyle/>
          <a:p>
            <a:pPr>
              <a:lnSpc>
                <a:spcPct val="119700"/>
              </a:lnSpc>
            </a:pPr>
            <a:r>
              <a:rPr sz="2000" spc="-5" dirty="0">
                <a:solidFill>
                  <a:srgbClr val="FFFFFF"/>
                </a:solidFill>
                <a:latin typeface="Arial" panose="020B0604020202020204" pitchFamily="34" charset="0"/>
                <a:ea typeface="Microsoft JhengHei UI" panose="020B0604030504040204" pitchFamily="34" charset="-120"/>
                <a:cs typeface="Arial"/>
              </a:rPr>
              <a:t>E-</a:t>
            </a:r>
            <a:r>
              <a:rPr sz="2000" spc="-10" dirty="0">
                <a:solidFill>
                  <a:srgbClr val="FFFFFF"/>
                </a:solidFill>
                <a:latin typeface="Arial" panose="020B0604020202020204" pitchFamily="34" charset="0"/>
                <a:ea typeface="Microsoft JhengHei UI" panose="020B0604030504040204" pitchFamily="34" charset="-120"/>
                <a:cs typeface="Arial"/>
              </a:rPr>
              <a:t>R</a:t>
            </a:r>
            <a:r>
              <a:rPr sz="2000" spc="-5" dirty="0">
                <a:solidFill>
                  <a:srgbClr val="FFFFFF"/>
                </a:solidFill>
                <a:latin typeface="Arial" panose="020B0604020202020204" pitchFamily="34" charset="0"/>
                <a:ea typeface="Microsoft JhengHei UI" panose="020B0604030504040204" pitchFamily="34" charset="-120"/>
                <a:cs typeface="华文中宋"/>
              </a:rPr>
              <a:t>模型表达方法之</a:t>
            </a:r>
            <a:r>
              <a:rPr sz="2000" spc="-10" dirty="0">
                <a:solidFill>
                  <a:srgbClr val="FFFFFF"/>
                </a:solidFill>
                <a:latin typeface="Arial" panose="020B0604020202020204" pitchFamily="34" charset="0"/>
                <a:ea typeface="Microsoft JhengHei UI" panose="020B0604030504040204" pitchFamily="34" charset="-120"/>
                <a:cs typeface="Arial"/>
              </a:rPr>
              <a:t>C</a:t>
            </a:r>
            <a:r>
              <a:rPr sz="2000" dirty="0">
                <a:solidFill>
                  <a:srgbClr val="FFFFFF"/>
                </a:solidFill>
                <a:latin typeface="Arial" panose="020B0604020202020204" pitchFamily="34" charset="0"/>
                <a:ea typeface="Microsoft JhengHei UI" panose="020B0604030504040204" pitchFamily="34" charset="-120"/>
                <a:cs typeface="Arial"/>
              </a:rPr>
              <a:t>r</a:t>
            </a:r>
            <a:r>
              <a:rPr sz="2000" spc="-10" dirty="0">
                <a:solidFill>
                  <a:srgbClr val="FFFFFF"/>
                </a:solidFill>
                <a:latin typeface="Arial" panose="020B0604020202020204" pitchFamily="34" charset="0"/>
                <a:ea typeface="Microsoft JhengHei UI" panose="020B0604030504040204" pitchFamily="34" charset="-120"/>
                <a:cs typeface="Arial"/>
              </a:rPr>
              <a:t>ow’</a:t>
            </a:r>
            <a:r>
              <a:rPr sz="2000" spc="-5" dirty="0">
                <a:solidFill>
                  <a:srgbClr val="FFFFFF"/>
                </a:solidFill>
                <a:latin typeface="Arial" panose="020B0604020202020204" pitchFamily="34" charset="0"/>
                <a:ea typeface="Microsoft JhengHei UI" panose="020B0604030504040204" pitchFamily="34" charset="-120"/>
                <a:cs typeface="Arial"/>
              </a:rPr>
              <a:t>s</a:t>
            </a:r>
            <a:r>
              <a:rPr sz="2000" dirty="0">
                <a:solidFill>
                  <a:srgbClr val="FFFFFF"/>
                </a:solidFill>
                <a:latin typeface="Arial" panose="020B0604020202020204" pitchFamily="34" charset="0"/>
                <a:ea typeface="Microsoft JhengHei UI" panose="020B0604030504040204" pitchFamily="34" charset="-120"/>
                <a:cs typeface="Arial"/>
              </a:rPr>
              <a:t> </a:t>
            </a:r>
            <a:r>
              <a:rPr sz="2000" spc="-10" dirty="0">
                <a:solidFill>
                  <a:srgbClr val="FFFFFF"/>
                </a:solidFill>
                <a:latin typeface="Arial" panose="020B0604020202020204" pitchFamily="34" charset="0"/>
                <a:ea typeface="Microsoft JhengHei UI" panose="020B0604030504040204" pitchFamily="34" charset="-120"/>
                <a:cs typeface="Arial"/>
              </a:rPr>
              <a:t>foot</a:t>
            </a:r>
            <a:r>
              <a:rPr sz="2000" dirty="0">
                <a:solidFill>
                  <a:srgbClr val="FFFFFF"/>
                </a:solidFill>
                <a:latin typeface="Arial" panose="020B0604020202020204" pitchFamily="34" charset="0"/>
                <a:ea typeface="Microsoft JhengHei UI" panose="020B0604030504040204" pitchFamily="34" charset="-120"/>
                <a:cs typeface="华文中宋"/>
              </a:rPr>
              <a:t>方法 </a:t>
            </a:r>
            <a:r>
              <a:rPr sz="2000" spc="-10" dirty="0">
                <a:solidFill>
                  <a:srgbClr val="FFFFFF"/>
                </a:solidFill>
                <a:latin typeface="Arial" panose="020B0604020202020204" pitchFamily="34" charset="0"/>
                <a:ea typeface="Microsoft JhengHei UI" panose="020B0604030504040204" pitchFamily="34" charset="-120"/>
                <a:cs typeface="Arial"/>
              </a:rPr>
              <a:t>(3</a:t>
            </a:r>
            <a:r>
              <a:rPr sz="2000" spc="-5" dirty="0">
                <a:solidFill>
                  <a:srgbClr val="FFFFFF"/>
                </a:solidFill>
                <a:latin typeface="Arial" panose="020B0604020202020204" pitchFamily="34" charset="0"/>
                <a:ea typeface="Microsoft JhengHei UI" panose="020B0604030504040204" pitchFamily="34" charset="-120"/>
                <a:cs typeface="Arial"/>
              </a:rPr>
              <a:t>)</a:t>
            </a:r>
            <a:r>
              <a:rPr sz="2000" spc="-5" dirty="0">
                <a:solidFill>
                  <a:srgbClr val="FFFFFF"/>
                </a:solidFill>
                <a:latin typeface="Arial" panose="020B0604020202020204" pitchFamily="34" charset="0"/>
                <a:ea typeface="Microsoft JhengHei UI" panose="020B0604030504040204" pitchFamily="34" charset="-120"/>
                <a:cs typeface="华文中宋"/>
              </a:rPr>
              <a:t>示例</a:t>
            </a:r>
            <a:endParaRPr sz="2000">
              <a:latin typeface="Arial" panose="020B0604020202020204" pitchFamily="34" charset="0"/>
              <a:ea typeface="Microsoft JhengHei UI" panose="020B0604030504040204" pitchFamily="34" charset="-120"/>
              <a:cs typeface="华文中宋"/>
            </a:endParaRPr>
          </a:p>
        </p:txBody>
      </p:sp>
      <p:sp>
        <p:nvSpPr>
          <p:cNvPr id="4" name="object 4"/>
          <p:cNvSpPr/>
          <p:nvPr/>
        </p:nvSpPr>
        <p:spPr>
          <a:xfrm>
            <a:off x="7603883" y="4079747"/>
            <a:ext cx="1346835" cy="605155"/>
          </a:xfrm>
          <a:custGeom>
            <a:avLst/>
            <a:gdLst/>
            <a:ahLst/>
            <a:cxnLst/>
            <a:rect l="l" t="t" r="r" b="b"/>
            <a:pathLst>
              <a:path w="1346834" h="605154">
                <a:moveTo>
                  <a:pt x="1346453" y="302513"/>
                </a:moveTo>
                <a:lnTo>
                  <a:pt x="673607" y="0"/>
                </a:lnTo>
                <a:lnTo>
                  <a:pt x="0" y="302514"/>
                </a:lnTo>
                <a:lnTo>
                  <a:pt x="673607" y="605028"/>
                </a:lnTo>
                <a:lnTo>
                  <a:pt x="1346453" y="302513"/>
                </a:lnTo>
                <a:close/>
              </a:path>
            </a:pathLst>
          </a:custGeom>
          <a:solidFill>
            <a:srgbClr val="CCCCFF"/>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 name="object 5"/>
          <p:cNvSpPr/>
          <p:nvPr/>
        </p:nvSpPr>
        <p:spPr>
          <a:xfrm>
            <a:off x="7603883" y="4079747"/>
            <a:ext cx="1346835" cy="605155"/>
          </a:xfrm>
          <a:custGeom>
            <a:avLst/>
            <a:gdLst/>
            <a:ahLst/>
            <a:cxnLst/>
            <a:rect l="l" t="t" r="r" b="b"/>
            <a:pathLst>
              <a:path w="1346834" h="605154">
                <a:moveTo>
                  <a:pt x="673607" y="0"/>
                </a:moveTo>
                <a:lnTo>
                  <a:pt x="0" y="302514"/>
                </a:lnTo>
                <a:lnTo>
                  <a:pt x="673607" y="605028"/>
                </a:lnTo>
                <a:lnTo>
                  <a:pt x="1346453" y="302513"/>
                </a:lnTo>
                <a:lnTo>
                  <a:pt x="673607"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 name="object 6"/>
          <p:cNvSpPr txBox="1"/>
          <p:nvPr/>
        </p:nvSpPr>
        <p:spPr>
          <a:xfrm>
            <a:off x="8031613" y="4275032"/>
            <a:ext cx="432434" cy="246221"/>
          </a:xfrm>
          <a:prstGeom prst="rect">
            <a:avLst/>
          </a:prstGeom>
        </p:spPr>
        <p:txBody>
          <a:bodyPr vert="horz" wrap="square" lIns="0" tIns="0" rIns="0" bIns="0" rtlCol="0">
            <a:spAutoFit/>
          </a:bodyPr>
          <a:lstStyle/>
          <a:p>
            <a:pPr marL="12700">
              <a:lnSpc>
                <a:spcPct val="100000"/>
              </a:lnSpc>
            </a:pPr>
            <a:r>
              <a:rPr sz="1600" b="1" dirty="0">
                <a:latin typeface="Arial" panose="020B0604020202020204" pitchFamily="34" charset="0"/>
                <a:ea typeface="Microsoft JhengHei UI" panose="020B0604030504040204" pitchFamily="34" charset="-120"/>
                <a:cs typeface="微软雅黑"/>
              </a:rPr>
              <a:t>领导</a:t>
            </a:r>
            <a:endParaRPr sz="1600">
              <a:latin typeface="Arial" panose="020B0604020202020204" pitchFamily="34" charset="0"/>
              <a:ea typeface="Microsoft JhengHei UI" panose="020B0604030504040204" pitchFamily="34" charset="-120"/>
              <a:cs typeface="微软雅黑"/>
            </a:endParaRPr>
          </a:p>
        </p:txBody>
      </p:sp>
      <p:sp>
        <p:nvSpPr>
          <p:cNvPr id="7" name="object 7"/>
          <p:cNvSpPr/>
          <p:nvPr/>
        </p:nvSpPr>
        <p:spPr>
          <a:xfrm>
            <a:off x="8110613" y="3543300"/>
            <a:ext cx="10160" cy="612775"/>
          </a:xfrm>
          <a:custGeom>
            <a:avLst/>
            <a:gdLst/>
            <a:ahLst/>
            <a:cxnLst/>
            <a:rect l="l" t="t" r="r" b="b"/>
            <a:pathLst>
              <a:path w="10159" h="612775">
                <a:moveTo>
                  <a:pt x="9905" y="0"/>
                </a:moveTo>
                <a:lnTo>
                  <a:pt x="0" y="612648"/>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8" name="object 8"/>
          <p:cNvSpPr/>
          <p:nvPr/>
        </p:nvSpPr>
        <p:spPr>
          <a:xfrm>
            <a:off x="8523617" y="3528821"/>
            <a:ext cx="0" cy="674370"/>
          </a:xfrm>
          <a:custGeom>
            <a:avLst/>
            <a:gdLst/>
            <a:ahLst/>
            <a:cxnLst/>
            <a:rect l="l" t="t" r="r" b="b"/>
            <a:pathLst>
              <a:path h="674370">
                <a:moveTo>
                  <a:pt x="0" y="0"/>
                </a:moveTo>
                <a:lnTo>
                  <a:pt x="0" y="67437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9" name="object 9"/>
          <p:cNvSpPr/>
          <p:nvPr/>
        </p:nvSpPr>
        <p:spPr>
          <a:xfrm>
            <a:off x="5865761" y="2538222"/>
            <a:ext cx="1346835" cy="605155"/>
          </a:xfrm>
          <a:custGeom>
            <a:avLst/>
            <a:gdLst/>
            <a:ahLst/>
            <a:cxnLst/>
            <a:rect l="l" t="t" r="r" b="b"/>
            <a:pathLst>
              <a:path w="1346834" h="605155">
                <a:moveTo>
                  <a:pt x="1346454" y="302513"/>
                </a:moveTo>
                <a:lnTo>
                  <a:pt x="673608" y="0"/>
                </a:lnTo>
                <a:lnTo>
                  <a:pt x="0" y="302514"/>
                </a:lnTo>
                <a:lnTo>
                  <a:pt x="673608" y="605028"/>
                </a:lnTo>
                <a:lnTo>
                  <a:pt x="1346454" y="302513"/>
                </a:lnTo>
                <a:close/>
              </a:path>
            </a:pathLst>
          </a:custGeom>
          <a:solidFill>
            <a:srgbClr val="CCCCFF"/>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0" name="object 10"/>
          <p:cNvSpPr/>
          <p:nvPr/>
        </p:nvSpPr>
        <p:spPr>
          <a:xfrm>
            <a:off x="5865761" y="2538222"/>
            <a:ext cx="1346835" cy="605155"/>
          </a:xfrm>
          <a:custGeom>
            <a:avLst/>
            <a:gdLst/>
            <a:ahLst/>
            <a:cxnLst/>
            <a:rect l="l" t="t" r="r" b="b"/>
            <a:pathLst>
              <a:path w="1346834" h="605155">
                <a:moveTo>
                  <a:pt x="673608" y="0"/>
                </a:moveTo>
                <a:lnTo>
                  <a:pt x="0" y="302514"/>
                </a:lnTo>
                <a:lnTo>
                  <a:pt x="673608" y="605028"/>
                </a:lnTo>
                <a:lnTo>
                  <a:pt x="1346454" y="302513"/>
                </a:lnTo>
                <a:lnTo>
                  <a:pt x="673608"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1" name="object 11"/>
          <p:cNvSpPr txBox="1"/>
          <p:nvPr/>
        </p:nvSpPr>
        <p:spPr>
          <a:xfrm>
            <a:off x="6292729" y="2733506"/>
            <a:ext cx="432434" cy="246221"/>
          </a:xfrm>
          <a:prstGeom prst="rect">
            <a:avLst/>
          </a:prstGeom>
        </p:spPr>
        <p:txBody>
          <a:bodyPr vert="horz" wrap="square" lIns="0" tIns="0" rIns="0" bIns="0" rtlCol="0">
            <a:spAutoFit/>
          </a:bodyPr>
          <a:lstStyle/>
          <a:p>
            <a:pPr marL="12700">
              <a:lnSpc>
                <a:spcPct val="100000"/>
              </a:lnSpc>
            </a:pPr>
            <a:r>
              <a:rPr sz="1600" b="1" dirty="0">
                <a:latin typeface="Arial" panose="020B0604020202020204" pitchFamily="34" charset="0"/>
                <a:ea typeface="Microsoft JhengHei UI" panose="020B0604030504040204" pitchFamily="34" charset="-120"/>
                <a:cs typeface="微软雅黑"/>
              </a:rPr>
              <a:t>工作</a:t>
            </a:r>
            <a:endParaRPr sz="1600">
              <a:latin typeface="Arial" panose="020B0604020202020204" pitchFamily="34" charset="0"/>
              <a:ea typeface="Microsoft JhengHei UI" panose="020B0604030504040204" pitchFamily="34" charset="-120"/>
              <a:cs typeface="微软雅黑"/>
            </a:endParaRPr>
          </a:p>
        </p:txBody>
      </p:sp>
      <p:sp>
        <p:nvSpPr>
          <p:cNvPr id="12" name="object 12"/>
          <p:cNvSpPr/>
          <p:nvPr/>
        </p:nvSpPr>
        <p:spPr>
          <a:xfrm>
            <a:off x="5442089" y="2841498"/>
            <a:ext cx="463550" cy="0"/>
          </a:xfrm>
          <a:custGeom>
            <a:avLst/>
            <a:gdLst/>
            <a:ahLst/>
            <a:cxnLst/>
            <a:rect l="l" t="t" r="r" b="b"/>
            <a:pathLst>
              <a:path w="463550">
                <a:moveTo>
                  <a:pt x="0" y="0"/>
                </a:moveTo>
                <a:lnTo>
                  <a:pt x="463295" y="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3" name="object 13"/>
          <p:cNvSpPr/>
          <p:nvPr/>
        </p:nvSpPr>
        <p:spPr>
          <a:xfrm>
            <a:off x="7221359" y="2839973"/>
            <a:ext cx="325755" cy="0"/>
          </a:xfrm>
          <a:custGeom>
            <a:avLst/>
            <a:gdLst/>
            <a:ahLst/>
            <a:cxnLst/>
            <a:rect l="l" t="t" r="r" b="b"/>
            <a:pathLst>
              <a:path w="325754">
                <a:moveTo>
                  <a:pt x="0" y="0"/>
                </a:moveTo>
                <a:lnTo>
                  <a:pt x="325374" y="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4" name="object 14"/>
          <p:cNvSpPr/>
          <p:nvPr/>
        </p:nvSpPr>
        <p:spPr>
          <a:xfrm>
            <a:off x="4186313" y="4082796"/>
            <a:ext cx="1346835" cy="605155"/>
          </a:xfrm>
          <a:custGeom>
            <a:avLst/>
            <a:gdLst/>
            <a:ahLst/>
            <a:cxnLst/>
            <a:rect l="l" t="t" r="r" b="b"/>
            <a:pathLst>
              <a:path w="1346835" h="605154">
                <a:moveTo>
                  <a:pt x="1346454" y="302513"/>
                </a:moveTo>
                <a:lnTo>
                  <a:pt x="672846" y="0"/>
                </a:lnTo>
                <a:lnTo>
                  <a:pt x="0" y="302514"/>
                </a:lnTo>
                <a:lnTo>
                  <a:pt x="672846" y="605028"/>
                </a:lnTo>
                <a:lnTo>
                  <a:pt x="1346454" y="302513"/>
                </a:lnTo>
                <a:close/>
              </a:path>
            </a:pathLst>
          </a:custGeom>
          <a:solidFill>
            <a:srgbClr val="CCCCFF"/>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5" name="object 15"/>
          <p:cNvSpPr/>
          <p:nvPr/>
        </p:nvSpPr>
        <p:spPr>
          <a:xfrm>
            <a:off x="4186313" y="4082796"/>
            <a:ext cx="1346835" cy="605155"/>
          </a:xfrm>
          <a:custGeom>
            <a:avLst/>
            <a:gdLst/>
            <a:ahLst/>
            <a:cxnLst/>
            <a:rect l="l" t="t" r="r" b="b"/>
            <a:pathLst>
              <a:path w="1346835" h="605154">
                <a:moveTo>
                  <a:pt x="672846" y="0"/>
                </a:moveTo>
                <a:lnTo>
                  <a:pt x="0" y="302514"/>
                </a:lnTo>
                <a:lnTo>
                  <a:pt x="672846" y="605028"/>
                </a:lnTo>
                <a:lnTo>
                  <a:pt x="1346454" y="302513"/>
                </a:lnTo>
                <a:lnTo>
                  <a:pt x="672846"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6" name="object 16"/>
          <p:cNvSpPr txBox="1"/>
          <p:nvPr/>
        </p:nvSpPr>
        <p:spPr>
          <a:xfrm>
            <a:off x="4613281" y="4278080"/>
            <a:ext cx="432434" cy="246221"/>
          </a:xfrm>
          <a:prstGeom prst="rect">
            <a:avLst/>
          </a:prstGeom>
        </p:spPr>
        <p:txBody>
          <a:bodyPr vert="horz" wrap="square" lIns="0" tIns="0" rIns="0" bIns="0" rtlCol="0">
            <a:spAutoFit/>
          </a:bodyPr>
          <a:lstStyle/>
          <a:p>
            <a:pPr marL="12700">
              <a:lnSpc>
                <a:spcPct val="100000"/>
              </a:lnSpc>
            </a:pPr>
            <a:r>
              <a:rPr sz="1600" b="1" dirty="0">
                <a:latin typeface="Arial" panose="020B0604020202020204" pitchFamily="34" charset="0"/>
                <a:ea typeface="Microsoft JhengHei UI" panose="020B0604030504040204" pitchFamily="34" charset="-120"/>
                <a:cs typeface="微软雅黑"/>
              </a:rPr>
              <a:t>库存</a:t>
            </a:r>
            <a:endParaRPr sz="1600">
              <a:latin typeface="Arial" panose="020B0604020202020204" pitchFamily="34" charset="0"/>
              <a:ea typeface="Microsoft JhengHei UI" panose="020B0604030504040204" pitchFamily="34" charset="-120"/>
              <a:cs typeface="微软雅黑"/>
            </a:endParaRPr>
          </a:p>
        </p:txBody>
      </p:sp>
      <p:sp>
        <p:nvSpPr>
          <p:cNvPr id="17" name="object 17"/>
          <p:cNvSpPr/>
          <p:nvPr/>
        </p:nvSpPr>
        <p:spPr>
          <a:xfrm>
            <a:off x="4876685" y="4689347"/>
            <a:ext cx="0" cy="441325"/>
          </a:xfrm>
          <a:custGeom>
            <a:avLst/>
            <a:gdLst/>
            <a:ahLst/>
            <a:cxnLst/>
            <a:rect l="l" t="t" r="r" b="b"/>
            <a:pathLst>
              <a:path h="441325">
                <a:moveTo>
                  <a:pt x="0" y="0"/>
                </a:moveTo>
                <a:lnTo>
                  <a:pt x="0" y="441198"/>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8" name="object 18"/>
          <p:cNvSpPr/>
          <p:nvPr/>
        </p:nvSpPr>
        <p:spPr>
          <a:xfrm>
            <a:off x="4853063" y="3530346"/>
            <a:ext cx="0" cy="555625"/>
          </a:xfrm>
          <a:custGeom>
            <a:avLst/>
            <a:gdLst/>
            <a:ahLst/>
            <a:cxnLst/>
            <a:rect l="l" t="t" r="r" b="b"/>
            <a:pathLst>
              <a:path h="555625">
                <a:moveTo>
                  <a:pt x="0" y="0"/>
                </a:moveTo>
                <a:lnTo>
                  <a:pt x="0" y="555498"/>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9" name="object 19"/>
          <p:cNvSpPr/>
          <p:nvPr/>
        </p:nvSpPr>
        <p:spPr>
          <a:xfrm>
            <a:off x="2125865" y="4071365"/>
            <a:ext cx="1346835" cy="605155"/>
          </a:xfrm>
          <a:custGeom>
            <a:avLst/>
            <a:gdLst/>
            <a:ahLst/>
            <a:cxnLst/>
            <a:rect l="l" t="t" r="r" b="b"/>
            <a:pathLst>
              <a:path w="1346835" h="605154">
                <a:moveTo>
                  <a:pt x="1346453" y="302513"/>
                </a:moveTo>
                <a:lnTo>
                  <a:pt x="672845" y="0"/>
                </a:lnTo>
                <a:lnTo>
                  <a:pt x="0" y="302514"/>
                </a:lnTo>
                <a:lnTo>
                  <a:pt x="672845" y="605028"/>
                </a:lnTo>
                <a:lnTo>
                  <a:pt x="1346453" y="302513"/>
                </a:lnTo>
                <a:close/>
              </a:path>
            </a:pathLst>
          </a:custGeom>
          <a:solidFill>
            <a:srgbClr val="CCCCFF"/>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0" name="object 20"/>
          <p:cNvSpPr/>
          <p:nvPr/>
        </p:nvSpPr>
        <p:spPr>
          <a:xfrm>
            <a:off x="2125865" y="4071365"/>
            <a:ext cx="1346835" cy="605155"/>
          </a:xfrm>
          <a:custGeom>
            <a:avLst/>
            <a:gdLst/>
            <a:ahLst/>
            <a:cxnLst/>
            <a:rect l="l" t="t" r="r" b="b"/>
            <a:pathLst>
              <a:path w="1346835" h="605154">
                <a:moveTo>
                  <a:pt x="672845" y="0"/>
                </a:moveTo>
                <a:lnTo>
                  <a:pt x="0" y="302514"/>
                </a:lnTo>
                <a:lnTo>
                  <a:pt x="672845" y="605028"/>
                </a:lnTo>
                <a:lnTo>
                  <a:pt x="1346453" y="302513"/>
                </a:lnTo>
                <a:lnTo>
                  <a:pt x="672845"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1" name="object 21"/>
          <p:cNvSpPr txBox="1"/>
          <p:nvPr/>
        </p:nvSpPr>
        <p:spPr>
          <a:xfrm>
            <a:off x="2552833" y="4267412"/>
            <a:ext cx="432434" cy="246221"/>
          </a:xfrm>
          <a:prstGeom prst="rect">
            <a:avLst/>
          </a:prstGeom>
        </p:spPr>
        <p:txBody>
          <a:bodyPr vert="horz" wrap="square" lIns="0" tIns="0" rIns="0" bIns="0" rtlCol="0">
            <a:spAutoFit/>
          </a:bodyPr>
          <a:lstStyle/>
          <a:p>
            <a:pPr marL="12700">
              <a:lnSpc>
                <a:spcPct val="100000"/>
              </a:lnSpc>
            </a:pPr>
            <a:r>
              <a:rPr sz="1600" b="1" dirty="0">
                <a:latin typeface="Arial" panose="020B0604020202020204" pitchFamily="34" charset="0"/>
                <a:ea typeface="Microsoft JhengHei UI" panose="020B0604030504040204" pitchFamily="34" charset="-120"/>
                <a:cs typeface="微软雅黑"/>
              </a:rPr>
              <a:t>供应</a:t>
            </a:r>
            <a:endParaRPr sz="1600">
              <a:latin typeface="Arial" panose="020B0604020202020204" pitchFamily="34" charset="0"/>
              <a:ea typeface="Microsoft JhengHei UI" panose="020B0604030504040204" pitchFamily="34" charset="-120"/>
              <a:cs typeface="微软雅黑"/>
            </a:endParaRPr>
          </a:p>
        </p:txBody>
      </p:sp>
      <p:sp>
        <p:nvSpPr>
          <p:cNvPr id="22" name="object 22"/>
          <p:cNvSpPr/>
          <p:nvPr/>
        </p:nvSpPr>
        <p:spPr>
          <a:xfrm>
            <a:off x="4013339" y="2063495"/>
            <a:ext cx="1428750" cy="1489075"/>
          </a:xfrm>
          <a:custGeom>
            <a:avLst/>
            <a:gdLst/>
            <a:ahLst/>
            <a:cxnLst/>
            <a:rect l="l" t="t" r="r" b="b"/>
            <a:pathLst>
              <a:path w="1428750" h="1489075">
                <a:moveTo>
                  <a:pt x="0" y="0"/>
                </a:moveTo>
                <a:lnTo>
                  <a:pt x="0" y="1488948"/>
                </a:lnTo>
                <a:lnTo>
                  <a:pt x="1428750" y="1488948"/>
                </a:lnTo>
                <a:lnTo>
                  <a:pt x="1428750" y="0"/>
                </a:lnTo>
                <a:lnTo>
                  <a:pt x="0" y="0"/>
                </a:lnTo>
                <a:close/>
              </a:path>
            </a:pathLst>
          </a:custGeom>
          <a:ln w="9524">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3" name="object 23"/>
          <p:cNvSpPr/>
          <p:nvPr/>
        </p:nvSpPr>
        <p:spPr>
          <a:xfrm>
            <a:off x="4013339" y="2341626"/>
            <a:ext cx="1428750" cy="0"/>
          </a:xfrm>
          <a:custGeom>
            <a:avLst/>
            <a:gdLst/>
            <a:ahLst/>
            <a:cxnLst/>
            <a:rect l="l" t="t" r="r" b="b"/>
            <a:pathLst>
              <a:path w="1428750">
                <a:moveTo>
                  <a:pt x="0" y="0"/>
                </a:moveTo>
                <a:lnTo>
                  <a:pt x="1428750" y="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4" name="object 24"/>
          <p:cNvSpPr txBox="1"/>
          <p:nvPr/>
        </p:nvSpPr>
        <p:spPr>
          <a:xfrm>
            <a:off x="4448681" y="2424326"/>
            <a:ext cx="558165" cy="646331"/>
          </a:xfrm>
          <a:prstGeom prst="rect">
            <a:avLst/>
          </a:prstGeom>
        </p:spPr>
        <p:txBody>
          <a:bodyPr vert="horz" wrap="square" lIns="0" tIns="0" rIns="0" bIns="0" rtlCol="0">
            <a:spAutoFit/>
          </a:bodyPr>
          <a:lstStyle/>
          <a:p>
            <a:pPr marL="12700" marR="5080" algn="ctr">
              <a:lnSpc>
                <a:spcPct val="100000"/>
              </a:lnSpc>
            </a:pPr>
            <a:r>
              <a:rPr sz="1400" b="1" u="sng" spc="-5" dirty="0">
                <a:solidFill>
                  <a:srgbClr val="CC0000"/>
                </a:solidFill>
                <a:latin typeface="Arial" panose="020B0604020202020204" pitchFamily="34" charset="0"/>
                <a:ea typeface="Microsoft JhengHei UI" panose="020B0604030504040204" pitchFamily="34" charset="-120"/>
                <a:cs typeface="微软雅黑"/>
              </a:rPr>
              <a:t>仓库号</a:t>
            </a:r>
            <a:r>
              <a:rPr sz="1400" b="1" spc="-5" dirty="0">
                <a:solidFill>
                  <a:srgbClr val="CC0000"/>
                </a:solidFill>
                <a:latin typeface="Arial" panose="020B0604020202020204" pitchFamily="34" charset="0"/>
                <a:ea typeface="Microsoft JhengHei UI" panose="020B0604030504040204" pitchFamily="34" charset="-120"/>
                <a:cs typeface="微软雅黑"/>
              </a:rPr>
              <a:t> </a:t>
            </a:r>
            <a:r>
              <a:rPr sz="1400" b="1" spc="-5" dirty="0">
                <a:latin typeface="Arial" panose="020B0604020202020204" pitchFamily="34" charset="0"/>
                <a:ea typeface="Microsoft JhengHei UI" panose="020B0604030504040204" pitchFamily="34" charset="-120"/>
                <a:cs typeface="微软雅黑"/>
              </a:rPr>
              <a:t>面积 电话号</a:t>
            </a:r>
            <a:endParaRPr sz="1400">
              <a:latin typeface="Arial" panose="020B0604020202020204" pitchFamily="34" charset="0"/>
              <a:ea typeface="Microsoft JhengHei UI" panose="020B0604030504040204" pitchFamily="34" charset="-120"/>
              <a:cs typeface="微软雅黑"/>
            </a:endParaRPr>
          </a:p>
        </p:txBody>
      </p:sp>
      <p:sp>
        <p:nvSpPr>
          <p:cNvPr id="25" name="object 25"/>
          <p:cNvSpPr/>
          <p:nvPr/>
        </p:nvSpPr>
        <p:spPr>
          <a:xfrm>
            <a:off x="7572641" y="2061972"/>
            <a:ext cx="1428750" cy="1489075"/>
          </a:xfrm>
          <a:custGeom>
            <a:avLst/>
            <a:gdLst/>
            <a:ahLst/>
            <a:cxnLst/>
            <a:rect l="l" t="t" r="r" b="b"/>
            <a:pathLst>
              <a:path w="1428750" h="1489075">
                <a:moveTo>
                  <a:pt x="0" y="0"/>
                </a:moveTo>
                <a:lnTo>
                  <a:pt x="0" y="1488948"/>
                </a:lnTo>
                <a:lnTo>
                  <a:pt x="1428750" y="1488948"/>
                </a:lnTo>
                <a:lnTo>
                  <a:pt x="1428750" y="0"/>
                </a:lnTo>
                <a:lnTo>
                  <a:pt x="0" y="0"/>
                </a:lnTo>
                <a:close/>
              </a:path>
            </a:pathLst>
          </a:custGeom>
          <a:ln w="9524">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6" name="object 26"/>
          <p:cNvSpPr/>
          <p:nvPr/>
        </p:nvSpPr>
        <p:spPr>
          <a:xfrm>
            <a:off x="7572641" y="2339339"/>
            <a:ext cx="1428750" cy="0"/>
          </a:xfrm>
          <a:custGeom>
            <a:avLst/>
            <a:gdLst/>
            <a:ahLst/>
            <a:cxnLst/>
            <a:rect l="l" t="t" r="r" b="b"/>
            <a:pathLst>
              <a:path w="1428750">
                <a:moveTo>
                  <a:pt x="0" y="0"/>
                </a:moveTo>
                <a:lnTo>
                  <a:pt x="1428750" y="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7" name="object 27"/>
          <p:cNvSpPr txBox="1"/>
          <p:nvPr/>
        </p:nvSpPr>
        <p:spPr>
          <a:xfrm>
            <a:off x="8007237" y="2422802"/>
            <a:ext cx="558165" cy="861774"/>
          </a:xfrm>
          <a:prstGeom prst="rect">
            <a:avLst/>
          </a:prstGeom>
        </p:spPr>
        <p:txBody>
          <a:bodyPr vert="horz" wrap="square" lIns="0" tIns="0" rIns="0" bIns="0" rtlCol="0">
            <a:spAutoFit/>
          </a:bodyPr>
          <a:lstStyle/>
          <a:p>
            <a:pPr marL="101600" marR="5080" indent="-89535">
              <a:lnSpc>
                <a:spcPct val="100000"/>
              </a:lnSpc>
            </a:pPr>
            <a:r>
              <a:rPr sz="1400" b="1" u="sng" spc="-5" dirty="0">
                <a:solidFill>
                  <a:srgbClr val="CC0000"/>
                </a:solidFill>
                <a:latin typeface="Arial" panose="020B0604020202020204" pitchFamily="34" charset="0"/>
                <a:ea typeface="Microsoft JhengHei UI" panose="020B0604030504040204" pitchFamily="34" charset="-120"/>
                <a:cs typeface="微软雅黑"/>
              </a:rPr>
              <a:t>职工号</a:t>
            </a:r>
            <a:r>
              <a:rPr sz="1400" b="1" spc="-5" dirty="0">
                <a:solidFill>
                  <a:srgbClr val="CC0000"/>
                </a:solidFill>
                <a:latin typeface="Arial" panose="020B0604020202020204" pitchFamily="34" charset="0"/>
                <a:ea typeface="Microsoft JhengHei UI" panose="020B0604030504040204" pitchFamily="34" charset="-120"/>
                <a:cs typeface="微软雅黑"/>
              </a:rPr>
              <a:t> </a:t>
            </a:r>
            <a:r>
              <a:rPr sz="1400" b="1" spc="-5" dirty="0">
                <a:latin typeface="Arial" panose="020B0604020202020204" pitchFamily="34" charset="0"/>
                <a:ea typeface="Microsoft JhengHei UI" panose="020B0604030504040204" pitchFamily="34" charset="-120"/>
                <a:cs typeface="微软雅黑"/>
              </a:rPr>
              <a:t>姓名 年龄 职称</a:t>
            </a:r>
            <a:endParaRPr sz="1400">
              <a:latin typeface="Arial" panose="020B0604020202020204" pitchFamily="34" charset="0"/>
              <a:ea typeface="Microsoft JhengHei UI" panose="020B0604030504040204" pitchFamily="34" charset="-120"/>
              <a:cs typeface="微软雅黑"/>
            </a:endParaRPr>
          </a:p>
        </p:txBody>
      </p:sp>
      <p:sp>
        <p:nvSpPr>
          <p:cNvPr id="28" name="object 28"/>
          <p:cNvSpPr/>
          <p:nvPr/>
        </p:nvSpPr>
        <p:spPr>
          <a:xfrm>
            <a:off x="1116215" y="5165597"/>
            <a:ext cx="1428750" cy="1489075"/>
          </a:xfrm>
          <a:custGeom>
            <a:avLst/>
            <a:gdLst/>
            <a:ahLst/>
            <a:cxnLst/>
            <a:rect l="l" t="t" r="r" b="b"/>
            <a:pathLst>
              <a:path w="1428750" h="1489075">
                <a:moveTo>
                  <a:pt x="0" y="0"/>
                </a:moveTo>
                <a:lnTo>
                  <a:pt x="0" y="1488948"/>
                </a:lnTo>
                <a:lnTo>
                  <a:pt x="1428750" y="1488948"/>
                </a:lnTo>
                <a:lnTo>
                  <a:pt x="1428750" y="0"/>
                </a:lnTo>
                <a:lnTo>
                  <a:pt x="0"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9" name="object 29"/>
          <p:cNvSpPr/>
          <p:nvPr/>
        </p:nvSpPr>
        <p:spPr>
          <a:xfrm>
            <a:off x="1116215" y="5442965"/>
            <a:ext cx="1428750" cy="0"/>
          </a:xfrm>
          <a:custGeom>
            <a:avLst/>
            <a:gdLst/>
            <a:ahLst/>
            <a:cxnLst/>
            <a:rect l="l" t="t" r="r" b="b"/>
            <a:pathLst>
              <a:path w="1428750">
                <a:moveTo>
                  <a:pt x="0" y="0"/>
                </a:moveTo>
                <a:lnTo>
                  <a:pt x="1428750" y="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0" name="object 30"/>
          <p:cNvSpPr txBox="1"/>
          <p:nvPr/>
        </p:nvSpPr>
        <p:spPr>
          <a:xfrm>
            <a:off x="1639957" y="5210964"/>
            <a:ext cx="381000"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项目</a:t>
            </a:r>
            <a:endParaRPr sz="1400" dirty="0">
              <a:latin typeface="Arial" panose="020B0604020202020204" pitchFamily="34" charset="0"/>
              <a:ea typeface="Microsoft JhengHei UI" panose="020B0604030504040204" pitchFamily="34" charset="-120"/>
              <a:cs typeface="微软雅黑"/>
            </a:endParaRPr>
          </a:p>
        </p:txBody>
      </p:sp>
      <p:sp>
        <p:nvSpPr>
          <p:cNvPr id="31" name="object 31"/>
          <p:cNvSpPr txBox="1"/>
          <p:nvPr/>
        </p:nvSpPr>
        <p:spPr>
          <a:xfrm>
            <a:off x="1462411" y="5526428"/>
            <a:ext cx="735965" cy="646331"/>
          </a:xfrm>
          <a:prstGeom prst="rect">
            <a:avLst/>
          </a:prstGeom>
        </p:spPr>
        <p:txBody>
          <a:bodyPr vert="horz" wrap="square" lIns="0" tIns="0" rIns="0" bIns="0" rtlCol="0">
            <a:spAutoFit/>
          </a:bodyPr>
          <a:lstStyle/>
          <a:p>
            <a:pPr marL="12700" marR="5080" indent="88265">
              <a:lnSpc>
                <a:spcPct val="100000"/>
              </a:lnSpc>
            </a:pPr>
            <a:r>
              <a:rPr sz="1400" b="1" u="sng" spc="-5" dirty="0">
                <a:solidFill>
                  <a:srgbClr val="CC0000"/>
                </a:solidFill>
                <a:latin typeface="Arial" panose="020B0604020202020204" pitchFamily="34" charset="0"/>
                <a:ea typeface="Microsoft JhengHei UI" panose="020B0604030504040204" pitchFamily="34" charset="-120"/>
                <a:cs typeface="微软雅黑"/>
              </a:rPr>
              <a:t>项目号</a:t>
            </a:r>
            <a:r>
              <a:rPr sz="1400" b="1" spc="-5" dirty="0">
                <a:solidFill>
                  <a:srgbClr val="CC0000"/>
                </a:solidFill>
                <a:latin typeface="Arial" panose="020B0604020202020204" pitchFamily="34" charset="0"/>
                <a:ea typeface="Microsoft JhengHei UI" panose="020B0604030504040204" pitchFamily="34" charset="-120"/>
                <a:cs typeface="微软雅黑"/>
              </a:rPr>
              <a:t> </a:t>
            </a:r>
            <a:r>
              <a:rPr sz="1400" b="1" spc="-5" dirty="0">
                <a:latin typeface="Arial" panose="020B0604020202020204" pitchFamily="34" charset="0"/>
                <a:ea typeface="Microsoft JhengHei UI" panose="020B0604030504040204" pitchFamily="34" charset="-120"/>
                <a:cs typeface="微软雅黑"/>
              </a:rPr>
              <a:t>项目预算 开工日期</a:t>
            </a:r>
            <a:endParaRPr sz="1400">
              <a:latin typeface="Arial" panose="020B0604020202020204" pitchFamily="34" charset="0"/>
              <a:ea typeface="Microsoft JhengHei UI" panose="020B0604030504040204" pitchFamily="34" charset="-120"/>
              <a:cs typeface="微软雅黑"/>
            </a:endParaRPr>
          </a:p>
        </p:txBody>
      </p:sp>
      <p:sp>
        <p:nvSpPr>
          <p:cNvPr id="32" name="object 32"/>
          <p:cNvSpPr/>
          <p:nvPr/>
        </p:nvSpPr>
        <p:spPr>
          <a:xfrm>
            <a:off x="4075061" y="5138165"/>
            <a:ext cx="1428750" cy="1489710"/>
          </a:xfrm>
          <a:custGeom>
            <a:avLst/>
            <a:gdLst/>
            <a:ahLst/>
            <a:cxnLst/>
            <a:rect l="l" t="t" r="r" b="b"/>
            <a:pathLst>
              <a:path w="1428750" h="1489709">
                <a:moveTo>
                  <a:pt x="0" y="0"/>
                </a:moveTo>
                <a:lnTo>
                  <a:pt x="0" y="1489710"/>
                </a:lnTo>
                <a:lnTo>
                  <a:pt x="1428750" y="1489710"/>
                </a:lnTo>
                <a:lnTo>
                  <a:pt x="1428750" y="0"/>
                </a:lnTo>
                <a:lnTo>
                  <a:pt x="0" y="0"/>
                </a:lnTo>
                <a:close/>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3" name="object 33"/>
          <p:cNvSpPr/>
          <p:nvPr/>
        </p:nvSpPr>
        <p:spPr>
          <a:xfrm>
            <a:off x="4075061" y="5416296"/>
            <a:ext cx="1428750" cy="0"/>
          </a:xfrm>
          <a:custGeom>
            <a:avLst/>
            <a:gdLst/>
            <a:ahLst/>
            <a:cxnLst/>
            <a:rect l="l" t="t" r="r" b="b"/>
            <a:pathLst>
              <a:path w="1428750">
                <a:moveTo>
                  <a:pt x="0" y="0"/>
                </a:moveTo>
                <a:lnTo>
                  <a:pt x="1428750" y="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4" name="object 34"/>
          <p:cNvSpPr txBox="1"/>
          <p:nvPr/>
        </p:nvSpPr>
        <p:spPr>
          <a:xfrm>
            <a:off x="4601089" y="5183533"/>
            <a:ext cx="381000"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零件</a:t>
            </a:r>
            <a:endParaRPr sz="1400">
              <a:latin typeface="Arial" panose="020B0604020202020204" pitchFamily="34" charset="0"/>
              <a:ea typeface="Microsoft JhengHei UI" panose="020B0604030504040204" pitchFamily="34" charset="-120"/>
              <a:cs typeface="微软雅黑"/>
            </a:endParaRPr>
          </a:p>
        </p:txBody>
      </p:sp>
      <p:sp>
        <p:nvSpPr>
          <p:cNvPr id="35" name="object 35"/>
          <p:cNvSpPr txBox="1"/>
          <p:nvPr/>
        </p:nvSpPr>
        <p:spPr>
          <a:xfrm>
            <a:off x="4510416" y="5499760"/>
            <a:ext cx="558165" cy="1077218"/>
          </a:xfrm>
          <a:prstGeom prst="rect">
            <a:avLst/>
          </a:prstGeom>
        </p:spPr>
        <p:txBody>
          <a:bodyPr vert="horz" wrap="square" lIns="0" tIns="0" rIns="0" bIns="0" rtlCol="0">
            <a:spAutoFit/>
          </a:bodyPr>
          <a:lstStyle/>
          <a:p>
            <a:pPr marL="100965" marR="5080" indent="-88900">
              <a:lnSpc>
                <a:spcPct val="100000"/>
              </a:lnSpc>
            </a:pPr>
            <a:r>
              <a:rPr sz="1400" b="1" u="sng" spc="-5" dirty="0">
                <a:solidFill>
                  <a:srgbClr val="CC0000"/>
                </a:solidFill>
                <a:latin typeface="Arial" panose="020B0604020202020204" pitchFamily="34" charset="0"/>
                <a:ea typeface="Microsoft JhengHei UI" panose="020B0604030504040204" pitchFamily="34" charset="-120"/>
                <a:cs typeface="微软雅黑"/>
              </a:rPr>
              <a:t>零件号</a:t>
            </a:r>
            <a:r>
              <a:rPr sz="1400" b="1" spc="-5" dirty="0">
                <a:solidFill>
                  <a:srgbClr val="CC0000"/>
                </a:solidFill>
                <a:latin typeface="Arial" panose="020B0604020202020204" pitchFamily="34" charset="0"/>
                <a:ea typeface="Microsoft JhengHei UI" panose="020B0604030504040204" pitchFamily="34" charset="-120"/>
                <a:cs typeface="微软雅黑"/>
              </a:rPr>
              <a:t> </a:t>
            </a:r>
            <a:r>
              <a:rPr sz="1400" b="1" spc="-5" dirty="0">
                <a:latin typeface="Arial" panose="020B0604020202020204" pitchFamily="34" charset="0"/>
                <a:ea typeface="Microsoft JhengHei UI" panose="020B0604030504040204" pitchFamily="34" charset="-120"/>
                <a:cs typeface="微软雅黑"/>
              </a:rPr>
              <a:t>名称 规格 单价 描述</a:t>
            </a:r>
            <a:endParaRPr sz="1400">
              <a:latin typeface="Arial" panose="020B0604020202020204" pitchFamily="34" charset="0"/>
              <a:ea typeface="Microsoft JhengHei UI" panose="020B0604030504040204" pitchFamily="34" charset="-120"/>
              <a:cs typeface="微软雅黑"/>
            </a:endParaRPr>
          </a:p>
        </p:txBody>
      </p:sp>
      <p:sp>
        <p:nvSpPr>
          <p:cNvPr id="36" name="object 36"/>
          <p:cNvSpPr/>
          <p:nvPr/>
        </p:nvSpPr>
        <p:spPr>
          <a:xfrm>
            <a:off x="7999348" y="3650741"/>
            <a:ext cx="228600" cy="0"/>
          </a:xfrm>
          <a:custGeom>
            <a:avLst/>
            <a:gdLst/>
            <a:ahLst/>
            <a:cxnLst/>
            <a:rect l="l" t="t" r="r" b="b"/>
            <a:pathLst>
              <a:path w="228600">
                <a:moveTo>
                  <a:pt x="0" y="0"/>
                </a:moveTo>
                <a:lnTo>
                  <a:pt x="228600" y="0"/>
                </a:lnTo>
              </a:path>
            </a:pathLst>
          </a:custGeom>
          <a:ln w="28575">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7" name="object 37"/>
          <p:cNvSpPr/>
          <p:nvPr/>
        </p:nvSpPr>
        <p:spPr>
          <a:xfrm>
            <a:off x="7999348" y="3766565"/>
            <a:ext cx="228600" cy="0"/>
          </a:xfrm>
          <a:custGeom>
            <a:avLst/>
            <a:gdLst/>
            <a:ahLst/>
            <a:cxnLst/>
            <a:rect l="l" t="t" r="r" b="b"/>
            <a:pathLst>
              <a:path w="228600">
                <a:moveTo>
                  <a:pt x="0" y="0"/>
                </a:moveTo>
                <a:lnTo>
                  <a:pt x="228600" y="0"/>
                </a:lnTo>
              </a:path>
            </a:pathLst>
          </a:custGeom>
          <a:ln w="28575">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8" name="object 38"/>
          <p:cNvSpPr/>
          <p:nvPr/>
        </p:nvSpPr>
        <p:spPr>
          <a:xfrm>
            <a:off x="5534278" y="2722626"/>
            <a:ext cx="0" cy="271780"/>
          </a:xfrm>
          <a:custGeom>
            <a:avLst/>
            <a:gdLst/>
            <a:ahLst/>
            <a:cxnLst/>
            <a:rect l="l" t="t" r="r" b="b"/>
            <a:pathLst>
              <a:path h="271780">
                <a:moveTo>
                  <a:pt x="0" y="0"/>
                </a:moveTo>
                <a:lnTo>
                  <a:pt x="0" y="271272"/>
                </a:lnTo>
              </a:path>
            </a:pathLst>
          </a:custGeom>
          <a:ln w="28575">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9" name="object 39"/>
          <p:cNvSpPr/>
          <p:nvPr/>
        </p:nvSpPr>
        <p:spPr>
          <a:xfrm>
            <a:off x="5664580" y="2724150"/>
            <a:ext cx="0" cy="271780"/>
          </a:xfrm>
          <a:custGeom>
            <a:avLst/>
            <a:gdLst/>
            <a:ahLst/>
            <a:cxnLst/>
            <a:rect l="l" t="t" r="r" b="b"/>
            <a:pathLst>
              <a:path h="271780">
                <a:moveTo>
                  <a:pt x="0" y="0"/>
                </a:moveTo>
                <a:lnTo>
                  <a:pt x="0" y="271272"/>
                </a:lnTo>
              </a:path>
            </a:pathLst>
          </a:custGeom>
          <a:ln w="28575">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0" name="object 40"/>
          <p:cNvSpPr/>
          <p:nvPr/>
        </p:nvSpPr>
        <p:spPr>
          <a:xfrm>
            <a:off x="5959487" y="5973317"/>
            <a:ext cx="3959351" cy="1233677"/>
          </a:xfrm>
          <a:prstGeom prst="rect">
            <a:avLst/>
          </a:prstGeom>
          <a:blipFill>
            <a:blip r:embed="rId2"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1" name="object 41"/>
          <p:cNvSpPr/>
          <p:nvPr/>
        </p:nvSpPr>
        <p:spPr>
          <a:xfrm>
            <a:off x="5953391" y="5967221"/>
            <a:ext cx="3965575" cy="1240155"/>
          </a:xfrm>
          <a:custGeom>
            <a:avLst/>
            <a:gdLst/>
            <a:ahLst/>
            <a:cxnLst/>
            <a:rect l="l" t="t" r="r" b="b"/>
            <a:pathLst>
              <a:path w="3965575" h="1240154">
                <a:moveTo>
                  <a:pt x="0" y="1239774"/>
                </a:moveTo>
                <a:lnTo>
                  <a:pt x="0" y="0"/>
                </a:lnTo>
                <a:lnTo>
                  <a:pt x="3965447" y="0"/>
                </a:lnTo>
              </a:path>
            </a:pathLst>
          </a:custGeom>
          <a:ln w="12700">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2" name="object 42"/>
          <p:cNvSpPr/>
          <p:nvPr/>
        </p:nvSpPr>
        <p:spPr>
          <a:xfrm>
            <a:off x="6204089" y="4933950"/>
            <a:ext cx="1908175" cy="1184275"/>
          </a:xfrm>
          <a:custGeom>
            <a:avLst/>
            <a:gdLst/>
            <a:ahLst/>
            <a:cxnLst/>
            <a:rect l="l" t="t" r="r" b="b"/>
            <a:pathLst>
              <a:path w="1908175" h="1184275">
                <a:moveTo>
                  <a:pt x="1908048" y="592074"/>
                </a:moveTo>
                <a:lnTo>
                  <a:pt x="1904888" y="543527"/>
                </a:lnTo>
                <a:lnTo>
                  <a:pt x="1895572" y="496059"/>
                </a:lnTo>
                <a:lnTo>
                  <a:pt x="1880345" y="449822"/>
                </a:lnTo>
                <a:lnTo>
                  <a:pt x="1859450" y="404969"/>
                </a:lnTo>
                <a:lnTo>
                  <a:pt x="1833133" y="361652"/>
                </a:lnTo>
                <a:lnTo>
                  <a:pt x="1801639" y="320023"/>
                </a:lnTo>
                <a:lnTo>
                  <a:pt x="1765211" y="280237"/>
                </a:lnTo>
                <a:lnTo>
                  <a:pt x="1724095" y="242444"/>
                </a:lnTo>
                <a:lnTo>
                  <a:pt x="1678534" y="206797"/>
                </a:lnTo>
                <a:lnTo>
                  <a:pt x="1628775" y="173450"/>
                </a:lnTo>
                <a:lnTo>
                  <a:pt x="1575060" y="142554"/>
                </a:lnTo>
                <a:lnTo>
                  <a:pt x="1517635" y="114263"/>
                </a:lnTo>
                <a:lnTo>
                  <a:pt x="1456745" y="88729"/>
                </a:lnTo>
                <a:lnTo>
                  <a:pt x="1392634" y="66104"/>
                </a:lnTo>
                <a:lnTo>
                  <a:pt x="1325546" y="46541"/>
                </a:lnTo>
                <a:lnTo>
                  <a:pt x="1255727" y="30193"/>
                </a:lnTo>
                <a:lnTo>
                  <a:pt x="1183420" y="17212"/>
                </a:lnTo>
                <a:lnTo>
                  <a:pt x="1108871" y="7751"/>
                </a:lnTo>
                <a:lnTo>
                  <a:pt x="1032324" y="1963"/>
                </a:lnTo>
                <a:lnTo>
                  <a:pt x="954024" y="0"/>
                </a:lnTo>
                <a:lnTo>
                  <a:pt x="875826" y="1963"/>
                </a:lnTo>
                <a:lnTo>
                  <a:pt x="799361" y="7751"/>
                </a:lnTo>
                <a:lnTo>
                  <a:pt x="724875" y="17212"/>
                </a:lnTo>
                <a:lnTo>
                  <a:pt x="652613" y="30193"/>
                </a:lnTo>
                <a:lnTo>
                  <a:pt x="582822" y="46541"/>
                </a:lnTo>
                <a:lnTo>
                  <a:pt x="515749" y="66104"/>
                </a:lnTo>
                <a:lnTo>
                  <a:pt x="451640" y="88729"/>
                </a:lnTo>
                <a:lnTo>
                  <a:pt x="390741" y="114263"/>
                </a:lnTo>
                <a:lnTo>
                  <a:pt x="333298" y="142554"/>
                </a:lnTo>
                <a:lnTo>
                  <a:pt x="279558" y="173450"/>
                </a:lnTo>
                <a:lnTo>
                  <a:pt x="229767" y="206797"/>
                </a:lnTo>
                <a:lnTo>
                  <a:pt x="184172" y="242444"/>
                </a:lnTo>
                <a:lnTo>
                  <a:pt x="143018" y="280237"/>
                </a:lnTo>
                <a:lnTo>
                  <a:pt x="106552" y="320023"/>
                </a:lnTo>
                <a:lnTo>
                  <a:pt x="75021" y="361652"/>
                </a:lnTo>
                <a:lnTo>
                  <a:pt x="48670" y="404969"/>
                </a:lnTo>
                <a:lnTo>
                  <a:pt x="27746" y="449822"/>
                </a:lnTo>
                <a:lnTo>
                  <a:pt x="12496" y="496059"/>
                </a:lnTo>
                <a:lnTo>
                  <a:pt x="3165" y="543527"/>
                </a:lnTo>
                <a:lnTo>
                  <a:pt x="0" y="592074"/>
                </a:lnTo>
                <a:lnTo>
                  <a:pt x="3165" y="640620"/>
                </a:lnTo>
                <a:lnTo>
                  <a:pt x="12496" y="688088"/>
                </a:lnTo>
                <a:lnTo>
                  <a:pt x="27746" y="734325"/>
                </a:lnTo>
                <a:lnTo>
                  <a:pt x="48670" y="779178"/>
                </a:lnTo>
                <a:lnTo>
                  <a:pt x="75021" y="822495"/>
                </a:lnTo>
                <a:lnTo>
                  <a:pt x="106552" y="864124"/>
                </a:lnTo>
                <a:lnTo>
                  <a:pt x="143018" y="903910"/>
                </a:lnTo>
                <a:lnTo>
                  <a:pt x="169164" y="927921"/>
                </a:lnTo>
                <a:lnTo>
                  <a:pt x="169164" y="592074"/>
                </a:lnTo>
                <a:lnTo>
                  <a:pt x="171764" y="552124"/>
                </a:lnTo>
                <a:lnTo>
                  <a:pt x="179433" y="513055"/>
                </a:lnTo>
                <a:lnTo>
                  <a:pt x="191967" y="474993"/>
                </a:lnTo>
                <a:lnTo>
                  <a:pt x="209165" y="438064"/>
                </a:lnTo>
                <a:lnTo>
                  <a:pt x="230826" y="402395"/>
                </a:lnTo>
                <a:lnTo>
                  <a:pt x="256747" y="368112"/>
                </a:lnTo>
                <a:lnTo>
                  <a:pt x="286727" y="335341"/>
                </a:lnTo>
                <a:lnTo>
                  <a:pt x="320564" y="304208"/>
                </a:lnTo>
                <a:lnTo>
                  <a:pt x="358056" y="274840"/>
                </a:lnTo>
                <a:lnTo>
                  <a:pt x="399002" y="247364"/>
                </a:lnTo>
                <a:lnTo>
                  <a:pt x="443199" y="221904"/>
                </a:lnTo>
                <a:lnTo>
                  <a:pt x="490447" y="198589"/>
                </a:lnTo>
                <a:lnTo>
                  <a:pt x="540543" y="177543"/>
                </a:lnTo>
                <a:lnTo>
                  <a:pt x="593286" y="158894"/>
                </a:lnTo>
                <a:lnTo>
                  <a:pt x="648473" y="142767"/>
                </a:lnTo>
                <a:lnTo>
                  <a:pt x="705904" y="129290"/>
                </a:lnTo>
                <a:lnTo>
                  <a:pt x="765376" y="118587"/>
                </a:lnTo>
                <a:lnTo>
                  <a:pt x="826688" y="110786"/>
                </a:lnTo>
                <a:lnTo>
                  <a:pt x="889638" y="106013"/>
                </a:lnTo>
                <a:lnTo>
                  <a:pt x="954024" y="104393"/>
                </a:lnTo>
                <a:lnTo>
                  <a:pt x="1018409" y="106013"/>
                </a:lnTo>
                <a:lnTo>
                  <a:pt x="1081359" y="110786"/>
                </a:lnTo>
                <a:lnTo>
                  <a:pt x="1142671" y="118587"/>
                </a:lnTo>
                <a:lnTo>
                  <a:pt x="1202143" y="129290"/>
                </a:lnTo>
                <a:lnTo>
                  <a:pt x="1259574" y="142767"/>
                </a:lnTo>
                <a:lnTo>
                  <a:pt x="1314761" y="158894"/>
                </a:lnTo>
                <a:lnTo>
                  <a:pt x="1367504" y="177543"/>
                </a:lnTo>
                <a:lnTo>
                  <a:pt x="1417600" y="198589"/>
                </a:lnTo>
                <a:lnTo>
                  <a:pt x="1464848" y="221904"/>
                </a:lnTo>
                <a:lnTo>
                  <a:pt x="1509045" y="247364"/>
                </a:lnTo>
                <a:lnTo>
                  <a:pt x="1549991" y="274840"/>
                </a:lnTo>
                <a:lnTo>
                  <a:pt x="1587483" y="304208"/>
                </a:lnTo>
                <a:lnTo>
                  <a:pt x="1621320" y="335341"/>
                </a:lnTo>
                <a:lnTo>
                  <a:pt x="1651300" y="368112"/>
                </a:lnTo>
                <a:lnTo>
                  <a:pt x="1677221" y="402395"/>
                </a:lnTo>
                <a:lnTo>
                  <a:pt x="1698882" y="438064"/>
                </a:lnTo>
                <a:lnTo>
                  <a:pt x="1716080" y="474993"/>
                </a:lnTo>
                <a:lnTo>
                  <a:pt x="1728614" y="513055"/>
                </a:lnTo>
                <a:lnTo>
                  <a:pt x="1736283" y="552124"/>
                </a:lnTo>
                <a:lnTo>
                  <a:pt x="1738883" y="592074"/>
                </a:lnTo>
                <a:lnTo>
                  <a:pt x="1738883" y="928110"/>
                </a:lnTo>
                <a:lnTo>
                  <a:pt x="1765211" y="903910"/>
                </a:lnTo>
                <a:lnTo>
                  <a:pt x="1801639" y="864124"/>
                </a:lnTo>
                <a:lnTo>
                  <a:pt x="1833133" y="822495"/>
                </a:lnTo>
                <a:lnTo>
                  <a:pt x="1859450" y="779178"/>
                </a:lnTo>
                <a:lnTo>
                  <a:pt x="1880345" y="734325"/>
                </a:lnTo>
                <a:lnTo>
                  <a:pt x="1895572" y="688088"/>
                </a:lnTo>
                <a:lnTo>
                  <a:pt x="1904888" y="640620"/>
                </a:lnTo>
                <a:lnTo>
                  <a:pt x="1908048" y="592074"/>
                </a:lnTo>
                <a:close/>
              </a:path>
              <a:path w="1908175" h="1184275">
                <a:moveTo>
                  <a:pt x="1738883" y="928110"/>
                </a:moveTo>
                <a:lnTo>
                  <a:pt x="1738883" y="592074"/>
                </a:lnTo>
                <a:lnTo>
                  <a:pt x="1736283" y="632018"/>
                </a:lnTo>
                <a:lnTo>
                  <a:pt x="1728614" y="671071"/>
                </a:lnTo>
                <a:lnTo>
                  <a:pt x="1716080" y="709108"/>
                </a:lnTo>
                <a:lnTo>
                  <a:pt x="1698882" y="746004"/>
                </a:lnTo>
                <a:lnTo>
                  <a:pt x="1677221" y="781633"/>
                </a:lnTo>
                <a:lnTo>
                  <a:pt x="1651300" y="815871"/>
                </a:lnTo>
                <a:lnTo>
                  <a:pt x="1621320" y="848592"/>
                </a:lnTo>
                <a:lnTo>
                  <a:pt x="1587483" y="879671"/>
                </a:lnTo>
                <a:lnTo>
                  <a:pt x="1549991" y="908983"/>
                </a:lnTo>
                <a:lnTo>
                  <a:pt x="1509045" y="936402"/>
                </a:lnTo>
                <a:lnTo>
                  <a:pt x="1464848" y="961805"/>
                </a:lnTo>
                <a:lnTo>
                  <a:pt x="1417600" y="985064"/>
                </a:lnTo>
                <a:lnTo>
                  <a:pt x="1367504" y="1006056"/>
                </a:lnTo>
                <a:lnTo>
                  <a:pt x="1314761" y="1024656"/>
                </a:lnTo>
                <a:lnTo>
                  <a:pt x="1259574" y="1040737"/>
                </a:lnTo>
                <a:lnTo>
                  <a:pt x="1202143" y="1054175"/>
                </a:lnTo>
                <a:lnTo>
                  <a:pt x="1142671" y="1064844"/>
                </a:lnTo>
                <a:lnTo>
                  <a:pt x="1081359" y="1072620"/>
                </a:lnTo>
                <a:lnTo>
                  <a:pt x="1018409" y="1077378"/>
                </a:lnTo>
                <a:lnTo>
                  <a:pt x="954024" y="1078992"/>
                </a:lnTo>
                <a:lnTo>
                  <a:pt x="889638" y="1077378"/>
                </a:lnTo>
                <a:lnTo>
                  <a:pt x="826688" y="1072620"/>
                </a:lnTo>
                <a:lnTo>
                  <a:pt x="765376" y="1064844"/>
                </a:lnTo>
                <a:lnTo>
                  <a:pt x="705904" y="1054175"/>
                </a:lnTo>
                <a:lnTo>
                  <a:pt x="648473" y="1040737"/>
                </a:lnTo>
                <a:lnTo>
                  <a:pt x="593286" y="1024656"/>
                </a:lnTo>
                <a:lnTo>
                  <a:pt x="540543" y="1006056"/>
                </a:lnTo>
                <a:lnTo>
                  <a:pt x="490447" y="985064"/>
                </a:lnTo>
                <a:lnTo>
                  <a:pt x="443199" y="961805"/>
                </a:lnTo>
                <a:lnTo>
                  <a:pt x="399002" y="936402"/>
                </a:lnTo>
                <a:lnTo>
                  <a:pt x="358056" y="908983"/>
                </a:lnTo>
                <a:lnTo>
                  <a:pt x="320564" y="879671"/>
                </a:lnTo>
                <a:lnTo>
                  <a:pt x="286727" y="848592"/>
                </a:lnTo>
                <a:lnTo>
                  <a:pt x="256747" y="815871"/>
                </a:lnTo>
                <a:lnTo>
                  <a:pt x="230826" y="781633"/>
                </a:lnTo>
                <a:lnTo>
                  <a:pt x="209165" y="746004"/>
                </a:lnTo>
                <a:lnTo>
                  <a:pt x="191967" y="709108"/>
                </a:lnTo>
                <a:lnTo>
                  <a:pt x="179433" y="671071"/>
                </a:lnTo>
                <a:lnTo>
                  <a:pt x="171764" y="632018"/>
                </a:lnTo>
                <a:lnTo>
                  <a:pt x="169164" y="592074"/>
                </a:lnTo>
                <a:lnTo>
                  <a:pt x="169164" y="927921"/>
                </a:lnTo>
                <a:lnTo>
                  <a:pt x="229767" y="977350"/>
                </a:lnTo>
                <a:lnTo>
                  <a:pt x="279558" y="1010697"/>
                </a:lnTo>
                <a:lnTo>
                  <a:pt x="333298" y="1041593"/>
                </a:lnTo>
                <a:lnTo>
                  <a:pt x="390741" y="1069884"/>
                </a:lnTo>
                <a:lnTo>
                  <a:pt x="451640" y="1095418"/>
                </a:lnTo>
                <a:lnTo>
                  <a:pt x="515749" y="1118043"/>
                </a:lnTo>
                <a:lnTo>
                  <a:pt x="582822" y="1137606"/>
                </a:lnTo>
                <a:lnTo>
                  <a:pt x="652613" y="1153954"/>
                </a:lnTo>
                <a:lnTo>
                  <a:pt x="724875" y="1166935"/>
                </a:lnTo>
                <a:lnTo>
                  <a:pt x="799361" y="1176396"/>
                </a:lnTo>
                <a:lnTo>
                  <a:pt x="875826" y="1182184"/>
                </a:lnTo>
                <a:lnTo>
                  <a:pt x="954024" y="1184148"/>
                </a:lnTo>
                <a:lnTo>
                  <a:pt x="1032324" y="1182184"/>
                </a:lnTo>
                <a:lnTo>
                  <a:pt x="1108871" y="1176396"/>
                </a:lnTo>
                <a:lnTo>
                  <a:pt x="1183420" y="1166935"/>
                </a:lnTo>
                <a:lnTo>
                  <a:pt x="1255727" y="1153954"/>
                </a:lnTo>
                <a:lnTo>
                  <a:pt x="1325546" y="1137606"/>
                </a:lnTo>
                <a:lnTo>
                  <a:pt x="1392634" y="1118043"/>
                </a:lnTo>
                <a:lnTo>
                  <a:pt x="1456745" y="1095418"/>
                </a:lnTo>
                <a:lnTo>
                  <a:pt x="1517635" y="1069884"/>
                </a:lnTo>
                <a:lnTo>
                  <a:pt x="1575060" y="1041593"/>
                </a:lnTo>
                <a:lnTo>
                  <a:pt x="1628775" y="1010697"/>
                </a:lnTo>
                <a:lnTo>
                  <a:pt x="1678534" y="977350"/>
                </a:lnTo>
                <a:lnTo>
                  <a:pt x="1724095" y="941703"/>
                </a:lnTo>
                <a:lnTo>
                  <a:pt x="1738883" y="928110"/>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3" name="object 43"/>
          <p:cNvSpPr/>
          <p:nvPr/>
        </p:nvSpPr>
        <p:spPr>
          <a:xfrm>
            <a:off x="6362572" y="5030723"/>
            <a:ext cx="1591310" cy="990600"/>
          </a:xfrm>
          <a:custGeom>
            <a:avLst/>
            <a:gdLst/>
            <a:ahLst/>
            <a:cxnLst/>
            <a:rect l="l" t="t" r="r" b="b"/>
            <a:pathLst>
              <a:path w="1591309" h="990600">
                <a:moveTo>
                  <a:pt x="1591055" y="495299"/>
                </a:moveTo>
                <a:lnTo>
                  <a:pt x="1588421" y="454676"/>
                </a:lnTo>
                <a:lnTo>
                  <a:pt x="1580652" y="414957"/>
                </a:lnTo>
                <a:lnTo>
                  <a:pt x="1567953" y="376269"/>
                </a:lnTo>
                <a:lnTo>
                  <a:pt x="1550529" y="338742"/>
                </a:lnTo>
                <a:lnTo>
                  <a:pt x="1528583" y="302502"/>
                </a:lnTo>
                <a:lnTo>
                  <a:pt x="1502320" y="267676"/>
                </a:lnTo>
                <a:lnTo>
                  <a:pt x="1471943" y="234392"/>
                </a:lnTo>
                <a:lnTo>
                  <a:pt x="1437656" y="202777"/>
                </a:lnTo>
                <a:lnTo>
                  <a:pt x="1399663" y="172959"/>
                </a:lnTo>
                <a:lnTo>
                  <a:pt x="1358169" y="145065"/>
                </a:lnTo>
                <a:lnTo>
                  <a:pt x="1313378" y="119223"/>
                </a:lnTo>
                <a:lnTo>
                  <a:pt x="1265493" y="95560"/>
                </a:lnTo>
                <a:lnTo>
                  <a:pt x="1214718" y="74204"/>
                </a:lnTo>
                <a:lnTo>
                  <a:pt x="1161258" y="55282"/>
                </a:lnTo>
                <a:lnTo>
                  <a:pt x="1105316" y="38921"/>
                </a:lnTo>
                <a:lnTo>
                  <a:pt x="1047097" y="25249"/>
                </a:lnTo>
                <a:lnTo>
                  <a:pt x="986805" y="14394"/>
                </a:lnTo>
                <a:lnTo>
                  <a:pt x="924643" y="6482"/>
                </a:lnTo>
                <a:lnTo>
                  <a:pt x="860816" y="1641"/>
                </a:lnTo>
                <a:lnTo>
                  <a:pt x="795527" y="0"/>
                </a:lnTo>
                <a:lnTo>
                  <a:pt x="730342" y="1641"/>
                </a:lnTo>
                <a:lnTo>
                  <a:pt x="666597" y="6482"/>
                </a:lnTo>
                <a:lnTo>
                  <a:pt x="604498" y="14394"/>
                </a:lnTo>
                <a:lnTo>
                  <a:pt x="544250" y="25249"/>
                </a:lnTo>
                <a:lnTo>
                  <a:pt x="486060" y="38921"/>
                </a:lnTo>
                <a:lnTo>
                  <a:pt x="430133" y="55282"/>
                </a:lnTo>
                <a:lnTo>
                  <a:pt x="376675" y="74204"/>
                </a:lnTo>
                <a:lnTo>
                  <a:pt x="325892" y="95560"/>
                </a:lnTo>
                <a:lnTo>
                  <a:pt x="277989" y="119223"/>
                </a:lnTo>
                <a:lnTo>
                  <a:pt x="233171" y="145065"/>
                </a:lnTo>
                <a:lnTo>
                  <a:pt x="191646" y="172959"/>
                </a:lnTo>
                <a:lnTo>
                  <a:pt x="153619" y="202777"/>
                </a:lnTo>
                <a:lnTo>
                  <a:pt x="119294" y="234392"/>
                </a:lnTo>
                <a:lnTo>
                  <a:pt x="88879" y="267676"/>
                </a:lnTo>
                <a:lnTo>
                  <a:pt x="62579" y="302502"/>
                </a:lnTo>
                <a:lnTo>
                  <a:pt x="40599" y="338742"/>
                </a:lnTo>
                <a:lnTo>
                  <a:pt x="23145" y="376269"/>
                </a:lnTo>
                <a:lnTo>
                  <a:pt x="10424" y="414957"/>
                </a:lnTo>
                <a:lnTo>
                  <a:pt x="2640" y="454676"/>
                </a:lnTo>
                <a:lnTo>
                  <a:pt x="0" y="495300"/>
                </a:lnTo>
                <a:lnTo>
                  <a:pt x="2640" y="535923"/>
                </a:lnTo>
                <a:lnTo>
                  <a:pt x="10424" y="575642"/>
                </a:lnTo>
                <a:lnTo>
                  <a:pt x="23145" y="614330"/>
                </a:lnTo>
                <a:lnTo>
                  <a:pt x="40599" y="651857"/>
                </a:lnTo>
                <a:lnTo>
                  <a:pt x="62579" y="688097"/>
                </a:lnTo>
                <a:lnTo>
                  <a:pt x="88879" y="722923"/>
                </a:lnTo>
                <a:lnTo>
                  <a:pt x="119294" y="756207"/>
                </a:lnTo>
                <a:lnTo>
                  <a:pt x="153619" y="787822"/>
                </a:lnTo>
                <a:lnTo>
                  <a:pt x="191646" y="817640"/>
                </a:lnTo>
                <a:lnTo>
                  <a:pt x="233171" y="845534"/>
                </a:lnTo>
                <a:lnTo>
                  <a:pt x="277989" y="871376"/>
                </a:lnTo>
                <a:lnTo>
                  <a:pt x="325892" y="895039"/>
                </a:lnTo>
                <a:lnTo>
                  <a:pt x="376675" y="916395"/>
                </a:lnTo>
                <a:lnTo>
                  <a:pt x="430133" y="935317"/>
                </a:lnTo>
                <a:lnTo>
                  <a:pt x="486060" y="951678"/>
                </a:lnTo>
                <a:lnTo>
                  <a:pt x="544250" y="965350"/>
                </a:lnTo>
                <a:lnTo>
                  <a:pt x="604498" y="976205"/>
                </a:lnTo>
                <a:lnTo>
                  <a:pt x="666597" y="984117"/>
                </a:lnTo>
                <a:lnTo>
                  <a:pt x="730342" y="988958"/>
                </a:lnTo>
                <a:lnTo>
                  <a:pt x="795527" y="990600"/>
                </a:lnTo>
                <a:lnTo>
                  <a:pt x="860816" y="988958"/>
                </a:lnTo>
                <a:lnTo>
                  <a:pt x="924643" y="984117"/>
                </a:lnTo>
                <a:lnTo>
                  <a:pt x="986805" y="976205"/>
                </a:lnTo>
                <a:lnTo>
                  <a:pt x="1047097" y="965350"/>
                </a:lnTo>
                <a:lnTo>
                  <a:pt x="1105316" y="951678"/>
                </a:lnTo>
                <a:lnTo>
                  <a:pt x="1161258" y="935317"/>
                </a:lnTo>
                <a:lnTo>
                  <a:pt x="1214718" y="916395"/>
                </a:lnTo>
                <a:lnTo>
                  <a:pt x="1265493" y="895039"/>
                </a:lnTo>
                <a:lnTo>
                  <a:pt x="1313378" y="871376"/>
                </a:lnTo>
                <a:lnTo>
                  <a:pt x="1358169" y="845534"/>
                </a:lnTo>
                <a:lnTo>
                  <a:pt x="1399663" y="817640"/>
                </a:lnTo>
                <a:lnTo>
                  <a:pt x="1437656" y="787822"/>
                </a:lnTo>
                <a:lnTo>
                  <a:pt x="1471943" y="756207"/>
                </a:lnTo>
                <a:lnTo>
                  <a:pt x="1502320" y="722923"/>
                </a:lnTo>
                <a:lnTo>
                  <a:pt x="1528583" y="688097"/>
                </a:lnTo>
                <a:lnTo>
                  <a:pt x="1550529" y="651857"/>
                </a:lnTo>
                <a:lnTo>
                  <a:pt x="1567953" y="614330"/>
                </a:lnTo>
                <a:lnTo>
                  <a:pt x="1580652" y="575642"/>
                </a:lnTo>
                <a:lnTo>
                  <a:pt x="1588421" y="535923"/>
                </a:lnTo>
                <a:lnTo>
                  <a:pt x="1591055" y="495299"/>
                </a:lnTo>
                <a:close/>
              </a:path>
            </a:pathLst>
          </a:custGeom>
          <a:solidFill>
            <a:srgbClr val="FFFF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4" name="object 44"/>
          <p:cNvSpPr/>
          <p:nvPr/>
        </p:nvSpPr>
        <p:spPr>
          <a:xfrm>
            <a:off x="6362572" y="5030723"/>
            <a:ext cx="1591310" cy="990600"/>
          </a:xfrm>
          <a:custGeom>
            <a:avLst/>
            <a:gdLst/>
            <a:ahLst/>
            <a:cxnLst/>
            <a:rect l="l" t="t" r="r" b="b"/>
            <a:pathLst>
              <a:path w="1591309" h="990600">
                <a:moveTo>
                  <a:pt x="795527" y="0"/>
                </a:moveTo>
                <a:lnTo>
                  <a:pt x="730342" y="1641"/>
                </a:lnTo>
                <a:lnTo>
                  <a:pt x="666597" y="6482"/>
                </a:lnTo>
                <a:lnTo>
                  <a:pt x="604498" y="14394"/>
                </a:lnTo>
                <a:lnTo>
                  <a:pt x="544250" y="25249"/>
                </a:lnTo>
                <a:lnTo>
                  <a:pt x="486060" y="38921"/>
                </a:lnTo>
                <a:lnTo>
                  <a:pt x="430133" y="55282"/>
                </a:lnTo>
                <a:lnTo>
                  <a:pt x="376675" y="74204"/>
                </a:lnTo>
                <a:lnTo>
                  <a:pt x="325892" y="95560"/>
                </a:lnTo>
                <a:lnTo>
                  <a:pt x="277989" y="119223"/>
                </a:lnTo>
                <a:lnTo>
                  <a:pt x="233171" y="145065"/>
                </a:lnTo>
                <a:lnTo>
                  <a:pt x="191646" y="172959"/>
                </a:lnTo>
                <a:lnTo>
                  <a:pt x="153619" y="202777"/>
                </a:lnTo>
                <a:lnTo>
                  <a:pt x="119294" y="234392"/>
                </a:lnTo>
                <a:lnTo>
                  <a:pt x="88879" y="267676"/>
                </a:lnTo>
                <a:lnTo>
                  <a:pt x="62579" y="302502"/>
                </a:lnTo>
                <a:lnTo>
                  <a:pt x="40599" y="338742"/>
                </a:lnTo>
                <a:lnTo>
                  <a:pt x="23145" y="376269"/>
                </a:lnTo>
                <a:lnTo>
                  <a:pt x="10424" y="414957"/>
                </a:lnTo>
                <a:lnTo>
                  <a:pt x="2640" y="454676"/>
                </a:lnTo>
                <a:lnTo>
                  <a:pt x="0" y="495300"/>
                </a:lnTo>
                <a:lnTo>
                  <a:pt x="2640" y="535923"/>
                </a:lnTo>
                <a:lnTo>
                  <a:pt x="10424" y="575642"/>
                </a:lnTo>
                <a:lnTo>
                  <a:pt x="23145" y="614330"/>
                </a:lnTo>
                <a:lnTo>
                  <a:pt x="40599" y="651857"/>
                </a:lnTo>
                <a:lnTo>
                  <a:pt x="62579" y="688097"/>
                </a:lnTo>
                <a:lnTo>
                  <a:pt x="88879" y="722923"/>
                </a:lnTo>
                <a:lnTo>
                  <a:pt x="119294" y="756207"/>
                </a:lnTo>
                <a:lnTo>
                  <a:pt x="153619" y="787822"/>
                </a:lnTo>
                <a:lnTo>
                  <a:pt x="191646" y="817640"/>
                </a:lnTo>
                <a:lnTo>
                  <a:pt x="233171" y="845534"/>
                </a:lnTo>
                <a:lnTo>
                  <a:pt x="277989" y="871376"/>
                </a:lnTo>
                <a:lnTo>
                  <a:pt x="325892" y="895039"/>
                </a:lnTo>
                <a:lnTo>
                  <a:pt x="376675" y="916395"/>
                </a:lnTo>
                <a:lnTo>
                  <a:pt x="430133" y="935317"/>
                </a:lnTo>
                <a:lnTo>
                  <a:pt x="486060" y="951678"/>
                </a:lnTo>
                <a:lnTo>
                  <a:pt x="544250" y="965350"/>
                </a:lnTo>
                <a:lnTo>
                  <a:pt x="604498" y="976205"/>
                </a:lnTo>
                <a:lnTo>
                  <a:pt x="666597" y="984117"/>
                </a:lnTo>
                <a:lnTo>
                  <a:pt x="730342" y="988958"/>
                </a:lnTo>
                <a:lnTo>
                  <a:pt x="795527" y="990600"/>
                </a:lnTo>
                <a:lnTo>
                  <a:pt x="860816" y="988958"/>
                </a:lnTo>
                <a:lnTo>
                  <a:pt x="924643" y="984117"/>
                </a:lnTo>
                <a:lnTo>
                  <a:pt x="986805" y="976205"/>
                </a:lnTo>
                <a:lnTo>
                  <a:pt x="1047097" y="965350"/>
                </a:lnTo>
                <a:lnTo>
                  <a:pt x="1105316" y="951678"/>
                </a:lnTo>
                <a:lnTo>
                  <a:pt x="1161258" y="935317"/>
                </a:lnTo>
                <a:lnTo>
                  <a:pt x="1214718" y="916395"/>
                </a:lnTo>
                <a:lnTo>
                  <a:pt x="1265493" y="895039"/>
                </a:lnTo>
                <a:lnTo>
                  <a:pt x="1313378" y="871376"/>
                </a:lnTo>
                <a:lnTo>
                  <a:pt x="1358169" y="845534"/>
                </a:lnTo>
                <a:lnTo>
                  <a:pt x="1399663" y="817640"/>
                </a:lnTo>
                <a:lnTo>
                  <a:pt x="1437656" y="787822"/>
                </a:lnTo>
                <a:lnTo>
                  <a:pt x="1471943" y="756207"/>
                </a:lnTo>
                <a:lnTo>
                  <a:pt x="1502320" y="722923"/>
                </a:lnTo>
                <a:lnTo>
                  <a:pt x="1528583" y="688097"/>
                </a:lnTo>
                <a:lnTo>
                  <a:pt x="1550529" y="651857"/>
                </a:lnTo>
                <a:lnTo>
                  <a:pt x="1567953" y="614330"/>
                </a:lnTo>
                <a:lnTo>
                  <a:pt x="1580652" y="575642"/>
                </a:lnTo>
                <a:lnTo>
                  <a:pt x="1588421" y="535923"/>
                </a:lnTo>
                <a:lnTo>
                  <a:pt x="1591055" y="495299"/>
                </a:lnTo>
                <a:lnTo>
                  <a:pt x="1588421" y="454676"/>
                </a:lnTo>
                <a:lnTo>
                  <a:pt x="1580652" y="414957"/>
                </a:lnTo>
                <a:lnTo>
                  <a:pt x="1567953" y="376269"/>
                </a:lnTo>
                <a:lnTo>
                  <a:pt x="1550529" y="338742"/>
                </a:lnTo>
                <a:lnTo>
                  <a:pt x="1528583" y="302502"/>
                </a:lnTo>
                <a:lnTo>
                  <a:pt x="1502320" y="267676"/>
                </a:lnTo>
                <a:lnTo>
                  <a:pt x="1471943" y="234392"/>
                </a:lnTo>
                <a:lnTo>
                  <a:pt x="1437656" y="202777"/>
                </a:lnTo>
                <a:lnTo>
                  <a:pt x="1399663" y="172959"/>
                </a:lnTo>
                <a:lnTo>
                  <a:pt x="1358169" y="145065"/>
                </a:lnTo>
                <a:lnTo>
                  <a:pt x="1313378" y="119223"/>
                </a:lnTo>
                <a:lnTo>
                  <a:pt x="1265493" y="95560"/>
                </a:lnTo>
                <a:lnTo>
                  <a:pt x="1214718" y="74204"/>
                </a:lnTo>
                <a:lnTo>
                  <a:pt x="1161258" y="55282"/>
                </a:lnTo>
                <a:lnTo>
                  <a:pt x="1105316" y="38921"/>
                </a:lnTo>
                <a:lnTo>
                  <a:pt x="1047097" y="25249"/>
                </a:lnTo>
                <a:lnTo>
                  <a:pt x="986805" y="14394"/>
                </a:lnTo>
                <a:lnTo>
                  <a:pt x="924643" y="6482"/>
                </a:lnTo>
                <a:lnTo>
                  <a:pt x="860816" y="1641"/>
                </a:lnTo>
                <a:lnTo>
                  <a:pt x="795527"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5" name="object 45"/>
          <p:cNvSpPr txBox="1"/>
          <p:nvPr/>
        </p:nvSpPr>
        <p:spPr>
          <a:xfrm>
            <a:off x="6462655" y="5211302"/>
            <a:ext cx="1391920" cy="738664"/>
          </a:xfrm>
          <a:prstGeom prst="rect">
            <a:avLst/>
          </a:prstGeom>
        </p:spPr>
        <p:txBody>
          <a:bodyPr vert="horz" wrap="square" lIns="0" tIns="0" rIns="0" bIns="0" rtlCol="0">
            <a:spAutoFit/>
          </a:bodyPr>
          <a:lstStyle/>
          <a:p>
            <a:pPr marL="12700" marR="5080" algn="ctr">
              <a:lnSpc>
                <a:spcPct val="100000"/>
              </a:lnSpc>
            </a:pPr>
            <a:r>
              <a:rPr sz="1600" b="1" spc="-5" dirty="0">
                <a:solidFill>
                  <a:srgbClr val="3333CC"/>
                </a:solidFill>
                <a:latin typeface="Arial" panose="020B0604020202020204" pitchFamily="34" charset="0"/>
                <a:ea typeface="Microsoft JhengHei UI" panose="020B0604030504040204" pitchFamily="34" charset="-120"/>
                <a:cs typeface="Arial"/>
              </a:rPr>
              <a:t>E-</a:t>
            </a:r>
            <a:r>
              <a:rPr sz="1600" b="1" dirty="0">
                <a:solidFill>
                  <a:srgbClr val="3333CC"/>
                </a:solidFill>
                <a:latin typeface="Arial" panose="020B0604020202020204" pitchFamily="34" charset="0"/>
                <a:ea typeface="Microsoft JhengHei UI" panose="020B0604030504040204" pitchFamily="34" charset="-120"/>
                <a:cs typeface="Arial"/>
              </a:rPr>
              <a:t>R</a:t>
            </a:r>
            <a:r>
              <a:rPr sz="1600" b="1" spc="-5" dirty="0">
                <a:solidFill>
                  <a:srgbClr val="3333CC"/>
                </a:solidFill>
                <a:latin typeface="Arial" panose="020B0604020202020204" pitchFamily="34" charset="0"/>
                <a:ea typeface="Microsoft JhengHei UI" panose="020B0604030504040204" pitchFamily="34" charset="-120"/>
                <a:cs typeface="微软雅黑"/>
              </a:rPr>
              <a:t>图是对需求 的理解与表达</a:t>
            </a:r>
            <a:r>
              <a:rPr sz="1600" b="1" dirty="0">
                <a:solidFill>
                  <a:srgbClr val="3333CC"/>
                </a:solidFill>
                <a:latin typeface="Arial" panose="020B0604020202020204" pitchFamily="34" charset="0"/>
                <a:ea typeface="Microsoft JhengHei UI" panose="020B0604030504040204" pitchFamily="34" charset="-120"/>
                <a:cs typeface="Arial"/>
              </a:rPr>
              <a:t>-- </a:t>
            </a:r>
            <a:r>
              <a:rPr sz="1600" b="1" spc="-5" dirty="0">
                <a:solidFill>
                  <a:srgbClr val="3333CC"/>
                </a:solidFill>
                <a:latin typeface="Arial" panose="020B0604020202020204" pitchFamily="34" charset="0"/>
                <a:ea typeface="Microsoft JhengHei UI" panose="020B0604030504040204" pitchFamily="34" charset="-120"/>
                <a:cs typeface="微软雅黑"/>
              </a:rPr>
              <a:t>要覆盖需求</a:t>
            </a:r>
            <a:endParaRPr sz="1600">
              <a:latin typeface="Arial" panose="020B0604020202020204" pitchFamily="34" charset="0"/>
              <a:ea typeface="Microsoft JhengHei UI" panose="020B0604030504040204" pitchFamily="34" charset="-120"/>
              <a:cs typeface="微软雅黑"/>
            </a:endParaRPr>
          </a:p>
        </p:txBody>
      </p:sp>
      <p:sp>
        <p:nvSpPr>
          <p:cNvPr id="46" name="object 46"/>
          <p:cNvSpPr/>
          <p:nvPr/>
        </p:nvSpPr>
        <p:spPr>
          <a:xfrm>
            <a:off x="7839341" y="4906517"/>
            <a:ext cx="2079625" cy="1197610"/>
          </a:xfrm>
          <a:custGeom>
            <a:avLst/>
            <a:gdLst/>
            <a:ahLst/>
            <a:cxnLst/>
            <a:rect l="l" t="t" r="r" b="b"/>
            <a:pathLst>
              <a:path w="2079625" h="1197610">
                <a:moveTo>
                  <a:pt x="2079498" y="598932"/>
                </a:moveTo>
                <a:lnTo>
                  <a:pt x="2076050" y="549820"/>
                </a:lnTo>
                <a:lnTo>
                  <a:pt x="2065887" y="501799"/>
                </a:lnTo>
                <a:lnTo>
                  <a:pt x="2049274" y="455025"/>
                </a:lnTo>
                <a:lnTo>
                  <a:pt x="2026481" y="409651"/>
                </a:lnTo>
                <a:lnTo>
                  <a:pt x="1997773" y="365831"/>
                </a:lnTo>
                <a:lnTo>
                  <a:pt x="1963419" y="323720"/>
                </a:lnTo>
                <a:lnTo>
                  <a:pt x="1923686" y="283472"/>
                </a:lnTo>
                <a:lnTo>
                  <a:pt x="1878842" y="245242"/>
                </a:lnTo>
                <a:lnTo>
                  <a:pt x="1829153" y="209183"/>
                </a:lnTo>
                <a:lnTo>
                  <a:pt x="1774888" y="175450"/>
                </a:lnTo>
                <a:lnTo>
                  <a:pt x="1716314" y="144198"/>
                </a:lnTo>
                <a:lnTo>
                  <a:pt x="1653698" y="115580"/>
                </a:lnTo>
                <a:lnTo>
                  <a:pt x="1587308" y="89751"/>
                </a:lnTo>
                <a:lnTo>
                  <a:pt x="1517411" y="66865"/>
                </a:lnTo>
                <a:lnTo>
                  <a:pt x="1444275" y="47077"/>
                </a:lnTo>
                <a:lnTo>
                  <a:pt x="1368167" y="30540"/>
                </a:lnTo>
                <a:lnTo>
                  <a:pt x="1289355" y="17410"/>
                </a:lnTo>
                <a:lnTo>
                  <a:pt x="1208106" y="7840"/>
                </a:lnTo>
                <a:lnTo>
                  <a:pt x="1124688" y="1985"/>
                </a:lnTo>
                <a:lnTo>
                  <a:pt x="1039368" y="0"/>
                </a:lnTo>
                <a:lnTo>
                  <a:pt x="954156" y="1985"/>
                </a:lnTo>
                <a:lnTo>
                  <a:pt x="870835" y="7840"/>
                </a:lnTo>
                <a:lnTo>
                  <a:pt x="789674" y="17410"/>
                </a:lnTo>
                <a:lnTo>
                  <a:pt x="710939" y="30540"/>
                </a:lnTo>
                <a:lnTo>
                  <a:pt x="634900" y="47077"/>
                </a:lnTo>
                <a:lnTo>
                  <a:pt x="561824" y="66865"/>
                </a:lnTo>
                <a:lnTo>
                  <a:pt x="491980" y="89751"/>
                </a:lnTo>
                <a:lnTo>
                  <a:pt x="425634" y="115580"/>
                </a:lnTo>
                <a:lnTo>
                  <a:pt x="363056" y="144198"/>
                </a:lnTo>
                <a:lnTo>
                  <a:pt x="304514" y="175450"/>
                </a:lnTo>
                <a:lnTo>
                  <a:pt x="250274" y="209183"/>
                </a:lnTo>
                <a:lnTo>
                  <a:pt x="200607" y="245242"/>
                </a:lnTo>
                <a:lnTo>
                  <a:pt x="155778" y="283472"/>
                </a:lnTo>
                <a:lnTo>
                  <a:pt x="116057" y="323720"/>
                </a:lnTo>
                <a:lnTo>
                  <a:pt x="81712" y="365831"/>
                </a:lnTo>
                <a:lnTo>
                  <a:pt x="53010" y="409651"/>
                </a:lnTo>
                <a:lnTo>
                  <a:pt x="30220" y="455025"/>
                </a:lnTo>
                <a:lnTo>
                  <a:pt x="13610" y="501799"/>
                </a:lnTo>
                <a:lnTo>
                  <a:pt x="3447" y="549820"/>
                </a:lnTo>
                <a:lnTo>
                  <a:pt x="0" y="598932"/>
                </a:lnTo>
                <a:lnTo>
                  <a:pt x="3447" y="647935"/>
                </a:lnTo>
                <a:lnTo>
                  <a:pt x="13610" y="695857"/>
                </a:lnTo>
                <a:lnTo>
                  <a:pt x="30220" y="742544"/>
                </a:lnTo>
                <a:lnTo>
                  <a:pt x="53010" y="787840"/>
                </a:lnTo>
                <a:lnTo>
                  <a:pt x="81712" y="831592"/>
                </a:lnTo>
                <a:lnTo>
                  <a:pt x="116057" y="873642"/>
                </a:lnTo>
                <a:lnTo>
                  <a:pt x="155778" y="913838"/>
                </a:lnTo>
                <a:lnTo>
                  <a:pt x="184404" y="938222"/>
                </a:lnTo>
                <a:lnTo>
                  <a:pt x="184404" y="598932"/>
                </a:lnTo>
                <a:lnTo>
                  <a:pt x="187236" y="558531"/>
                </a:lnTo>
                <a:lnTo>
                  <a:pt x="195587" y="519023"/>
                </a:lnTo>
                <a:lnTo>
                  <a:pt x="209236" y="480536"/>
                </a:lnTo>
                <a:lnTo>
                  <a:pt x="227966" y="443197"/>
                </a:lnTo>
                <a:lnTo>
                  <a:pt x="251555" y="407134"/>
                </a:lnTo>
                <a:lnTo>
                  <a:pt x="279785" y="372473"/>
                </a:lnTo>
                <a:lnTo>
                  <a:pt x="312436" y="339344"/>
                </a:lnTo>
                <a:lnTo>
                  <a:pt x="349288" y="307872"/>
                </a:lnTo>
                <a:lnTo>
                  <a:pt x="390123" y="278185"/>
                </a:lnTo>
                <a:lnTo>
                  <a:pt x="434721" y="250412"/>
                </a:lnTo>
                <a:lnTo>
                  <a:pt x="482861" y="224678"/>
                </a:lnTo>
                <a:lnTo>
                  <a:pt x="534326" y="201113"/>
                </a:lnTo>
                <a:lnTo>
                  <a:pt x="588895" y="179842"/>
                </a:lnTo>
                <a:lnTo>
                  <a:pt x="646349" y="160994"/>
                </a:lnTo>
                <a:lnTo>
                  <a:pt x="706469" y="144696"/>
                </a:lnTo>
                <a:lnTo>
                  <a:pt x="769034" y="131076"/>
                </a:lnTo>
                <a:lnTo>
                  <a:pt x="833826" y="120260"/>
                </a:lnTo>
                <a:lnTo>
                  <a:pt x="900626" y="112377"/>
                </a:lnTo>
                <a:lnTo>
                  <a:pt x="969212" y="107554"/>
                </a:lnTo>
                <a:lnTo>
                  <a:pt x="1039368" y="105918"/>
                </a:lnTo>
                <a:lnTo>
                  <a:pt x="1109631" y="107554"/>
                </a:lnTo>
                <a:lnTo>
                  <a:pt x="1178316" y="112377"/>
                </a:lnTo>
                <a:lnTo>
                  <a:pt x="1245203" y="120260"/>
                </a:lnTo>
                <a:lnTo>
                  <a:pt x="1310073" y="131076"/>
                </a:lnTo>
                <a:lnTo>
                  <a:pt x="1372707" y="144696"/>
                </a:lnTo>
                <a:lnTo>
                  <a:pt x="1432886" y="160994"/>
                </a:lnTo>
                <a:lnTo>
                  <a:pt x="1490393" y="179842"/>
                </a:lnTo>
                <a:lnTo>
                  <a:pt x="1545006" y="201113"/>
                </a:lnTo>
                <a:lnTo>
                  <a:pt x="1596509" y="224678"/>
                </a:lnTo>
                <a:lnTo>
                  <a:pt x="1644681" y="250412"/>
                </a:lnTo>
                <a:lnTo>
                  <a:pt x="1689305" y="278185"/>
                </a:lnTo>
                <a:lnTo>
                  <a:pt x="1730160" y="307872"/>
                </a:lnTo>
                <a:lnTo>
                  <a:pt x="1767029" y="339344"/>
                </a:lnTo>
                <a:lnTo>
                  <a:pt x="1799692" y="372473"/>
                </a:lnTo>
                <a:lnTo>
                  <a:pt x="1827930" y="407134"/>
                </a:lnTo>
                <a:lnTo>
                  <a:pt x="1851525" y="443197"/>
                </a:lnTo>
                <a:lnTo>
                  <a:pt x="1870258" y="480536"/>
                </a:lnTo>
                <a:lnTo>
                  <a:pt x="1883910" y="519023"/>
                </a:lnTo>
                <a:lnTo>
                  <a:pt x="1892261" y="558531"/>
                </a:lnTo>
                <a:lnTo>
                  <a:pt x="1895094" y="598932"/>
                </a:lnTo>
                <a:lnTo>
                  <a:pt x="1895094" y="938185"/>
                </a:lnTo>
                <a:lnTo>
                  <a:pt x="1923686" y="913838"/>
                </a:lnTo>
                <a:lnTo>
                  <a:pt x="1963419" y="873642"/>
                </a:lnTo>
                <a:lnTo>
                  <a:pt x="1997773" y="831592"/>
                </a:lnTo>
                <a:lnTo>
                  <a:pt x="2026481" y="787840"/>
                </a:lnTo>
                <a:lnTo>
                  <a:pt x="2049274" y="742544"/>
                </a:lnTo>
                <a:lnTo>
                  <a:pt x="2065887" y="695857"/>
                </a:lnTo>
                <a:lnTo>
                  <a:pt x="2076050" y="647935"/>
                </a:lnTo>
                <a:lnTo>
                  <a:pt x="2079498" y="598932"/>
                </a:lnTo>
                <a:close/>
              </a:path>
              <a:path w="2079625" h="1197610">
                <a:moveTo>
                  <a:pt x="1895094" y="938185"/>
                </a:moveTo>
                <a:lnTo>
                  <a:pt x="1895094" y="598932"/>
                </a:lnTo>
                <a:lnTo>
                  <a:pt x="1892261" y="639327"/>
                </a:lnTo>
                <a:lnTo>
                  <a:pt x="1883910" y="678819"/>
                </a:lnTo>
                <a:lnTo>
                  <a:pt x="1870258" y="717281"/>
                </a:lnTo>
                <a:lnTo>
                  <a:pt x="1851525" y="754587"/>
                </a:lnTo>
                <a:lnTo>
                  <a:pt x="1827930" y="790610"/>
                </a:lnTo>
                <a:lnTo>
                  <a:pt x="1799692" y="825225"/>
                </a:lnTo>
                <a:lnTo>
                  <a:pt x="1767029" y="858305"/>
                </a:lnTo>
                <a:lnTo>
                  <a:pt x="1730160" y="889723"/>
                </a:lnTo>
                <a:lnTo>
                  <a:pt x="1689305" y="919354"/>
                </a:lnTo>
                <a:lnTo>
                  <a:pt x="1644681" y="947070"/>
                </a:lnTo>
                <a:lnTo>
                  <a:pt x="1596509" y="972747"/>
                </a:lnTo>
                <a:lnTo>
                  <a:pt x="1545006" y="996257"/>
                </a:lnTo>
                <a:lnTo>
                  <a:pt x="1490393" y="1017474"/>
                </a:lnTo>
                <a:lnTo>
                  <a:pt x="1432886" y="1036271"/>
                </a:lnTo>
                <a:lnTo>
                  <a:pt x="1372707" y="1052524"/>
                </a:lnTo>
                <a:lnTo>
                  <a:pt x="1310073" y="1066105"/>
                </a:lnTo>
                <a:lnTo>
                  <a:pt x="1245203" y="1076887"/>
                </a:lnTo>
                <a:lnTo>
                  <a:pt x="1178316" y="1084745"/>
                </a:lnTo>
                <a:lnTo>
                  <a:pt x="1109631" y="1089553"/>
                </a:lnTo>
                <a:lnTo>
                  <a:pt x="1039368" y="1091184"/>
                </a:lnTo>
                <a:lnTo>
                  <a:pt x="969212" y="1089553"/>
                </a:lnTo>
                <a:lnTo>
                  <a:pt x="900626" y="1084745"/>
                </a:lnTo>
                <a:lnTo>
                  <a:pt x="833826" y="1076887"/>
                </a:lnTo>
                <a:lnTo>
                  <a:pt x="769034" y="1066105"/>
                </a:lnTo>
                <a:lnTo>
                  <a:pt x="706469" y="1052524"/>
                </a:lnTo>
                <a:lnTo>
                  <a:pt x="646349" y="1036271"/>
                </a:lnTo>
                <a:lnTo>
                  <a:pt x="588895" y="1017474"/>
                </a:lnTo>
                <a:lnTo>
                  <a:pt x="534326" y="996257"/>
                </a:lnTo>
                <a:lnTo>
                  <a:pt x="482861" y="972747"/>
                </a:lnTo>
                <a:lnTo>
                  <a:pt x="434721" y="947070"/>
                </a:lnTo>
                <a:lnTo>
                  <a:pt x="390123" y="919354"/>
                </a:lnTo>
                <a:lnTo>
                  <a:pt x="349288" y="889723"/>
                </a:lnTo>
                <a:lnTo>
                  <a:pt x="312436" y="858305"/>
                </a:lnTo>
                <a:lnTo>
                  <a:pt x="279785" y="825225"/>
                </a:lnTo>
                <a:lnTo>
                  <a:pt x="251555" y="790610"/>
                </a:lnTo>
                <a:lnTo>
                  <a:pt x="227966" y="754587"/>
                </a:lnTo>
                <a:lnTo>
                  <a:pt x="209236" y="717281"/>
                </a:lnTo>
                <a:lnTo>
                  <a:pt x="195587" y="678819"/>
                </a:lnTo>
                <a:lnTo>
                  <a:pt x="187236" y="639327"/>
                </a:lnTo>
                <a:lnTo>
                  <a:pt x="184404" y="598932"/>
                </a:lnTo>
                <a:lnTo>
                  <a:pt x="184404" y="938222"/>
                </a:lnTo>
                <a:lnTo>
                  <a:pt x="250274" y="988045"/>
                </a:lnTo>
                <a:lnTo>
                  <a:pt x="304514" y="1021746"/>
                </a:lnTo>
                <a:lnTo>
                  <a:pt x="363056" y="1052973"/>
                </a:lnTo>
                <a:lnTo>
                  <a:pt x="425634" y="1081570"/>
                </a:lnTo>
                <a:lnTo>
                  <a:pt x="491980" y="1107383"/>
                </a:lnTo>
                <a:lnTo>
                  <a:pt x="561824" y="1130257"/>
                </a:lnTo>
                <a:lnTo>
                  <a:pt x="634900" y="1150036"/>
                </a:lnTo>
                <a:lnTo>
                  <a:pt x="710939" y="1166567"/>
                </a:lnTo>
                <a:lnTo>
                  <a:pt x="789674" y="1179693"/>
                </a:lnTo>
                <a:lnTo>
                  <a:pt x="870835" y="1189261"/>
                </a:lnTo>
                <a:lnTo>
                  <a:pt x="954156" y="1195116"/>
                </a:lnTo>
                <a:lnTo>
                  <a:pt x="1039368" y="1197102"/>
                </a:lnTo>
                <a:lnTo>
                  <a:pt x="1124688" y="1195116"/>
                </a:lnTo>
                <a:lnTo>
                  <a:pt x="1208106" y="1189261"/>
                </a:lnTo>
                <a:lnTo>
                  <a:pt x="1289355" y="1179693"/>
                </a:lnTo>
                <a:lnTo>
                  <a:pt x="1368167" y="1166567"/>
                </a:lnTo>
                <a:lnTo>
                  <a:pt x="1444275" y="1150036"/>
                </a:lnTo>
                <a:lnTo>
                  <a:pt x="1517411" y="1130257"/>
                </a:lnTo>
                <a:lnTo>
                  <a:pt x="1587308" y="1107383"/>
                </a:lnTo>
                <a:lnTo>
                  <a:pt x="1653698" y="1081570"/>
                </a:lnTo>
                <a:lnTo>
                  <a:pt x="1716314" y="1052973"/>
                </a:lnTo>
                <a:lnTo>
                  <a:pt x="1774888" y="1021746"/>
                </a:lnTo>
                <a:lnTo>
                  <a:pt x="1829153" y="988045"/>
                </a:lnTo>
                <a:lnTo>
                  <a:pt x="1878842" y="952024"/>
                </a:lnTo>
                <a:lnTo>
                  <a:pt x="1895094" y="938185"/>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7" name="object 47"/>
          <p:cNvSpPr/>
          <p:nvPr/>
        </p:nvSpPr>
        <p:spPr>
          <a:xfrm>
            <a:off x="8012303" y="5004815"/>
            <a:ext cx="1733550" cy="1000760"/>
          </a:xfrm>
          <a:custGeom>
            <a:avLst/>
            <a:gdLst/>
            <a:ahLst/>
            <a:cxnLst/>
            <a:rect l="l" t="t" r="r" b="b"/>
            <a:pathLst>
              <a:path w="1733550" h="1000760">
                <a:moveTo>
                  <a:pt x="1733550" y="500633"/>
                </a:moveTo>
                <a:lnTo>
                  <a:pt x="1730678" y="459558"/>
                </a:lnTo>
                <a:lnTo>
                  <a:pt x="1722210" y="419400"/>
                </a:lnTo>
                <a:lnTo>
                  <a:pt x="1708369" y="380288"/>
                </a:lnTo>
                <a:lnTo>
                  <a:pt x="1689378" y="342351"/>
                </a:lnTo>
                <a:lnTo>
                  <a:pt x="1665458" y="305716"/>
                </a:lnTo>
                <a:lnTo>
                  <a:pt x="1636831" y="270513"/>
                </a:lnTo>
                <a:lnTo>
                  <a:pt x="1603721" y="236871"/>
                </a:lnTo>
                <a:lnTo>
                  <a:pt x="1566348" y="204917"/>
                </a:lnTo>
                <a:lnTo>
                  <a:pt x="1524937" y="174780"/>
                </a:lnTo>
                <a:lnTo>
                  <a:pt x="1479708" y="146589"/>
                </a:lnTo>
                <a:lnTo>
                  <a:pt x="1430885" y="120473"/>
                </a:lnTo>
                <a:lnTo>
                  <a:pt x="1378689" y="96560"/>
                </a:lnTo>
                <a:lnTo>
                  <a:pt x="1323343" y="74979"/>
                </a:lnTo>
                <a:lnTo>
                  <a:pt x="1265070" y="55858"/>
                </a:lnTo>
                <a:lnTo>
                  <a:pt x="1204090" y="39326"/>
                </a:lnTo>
                <a:lnTo>
                  <a:pt x="1140628" y="25511"/>
                </a:lnTo>
                <a:lnTo>
                  <a:pt x="1074905" y="14543"/>
                </a:lnTo>
                <a:lnTo>
                  <a:pt x="1007143" y="6549"/>
                </a:lnTo>
                <a:lnTo>
                  <a:pt x="937565" y="1658"/>
                </a:lnTo>
                <a:lnTo>
                  <a:pt x="866394" y="0"/>
                </a:lnTo>
                <a:lnTo>
                  <a:pt x="795330" y="1658"/>
                </a:lnTo>
                <a:lnTo>
                  <a:pt x="725850" y="6549"/>
                </a:lnTo>
                <a:lnTo>
                  <a:pt x="658176" y="14543"/>
                </a:lnTo>
                <a:lnTo>
                  <a:pt x="592531" y="25511"/>
                </a:lnTo>
                <a:lnTo>
                  <a:pt x="529137" y="39326"/>
                </a:lnTo>
                <a:lnTo>
                  <a:pt x="468218" y="55858"/>
                </a:lnTo>
                <a:lnTo>
                  <a:pt x="409996" y="74979"/>
                </a:lnTo>
                <a:lnTo>
                  <a:pt x="354695" y="96560"/>
                </a:lnTo>
                <a:lnTo>
                  <a:pt x="302537" y="120473"/>
                </a:lnTo>
                <a:lnTo>
                  <a:pt x="253746" y="146589"/>
                </a:lnTo>
                <a:lnTo>
                  <a:pt x="208543" y="174780"/>
                </a:lnTo>
                <a:lnTo>
                  <a:pt x="167152" y="204917"/>
                </a:lnTo>
                <a:lnTo>
                  <a:pt x="129796" y="236871"/>
                </a:lnTo>
                <a:lnTo>
                  <a:pt x="96697" y="270513"/>
                </a:lnTo>
                <a:lnTo>
                  <a:pt x="68079" y="305716"/>
                </a:lnTo>
                <a:lnTo>
                  <a:pt x="44165" y="342351"/>
                </a:lnTo>
                <a:lnTo>
                  <a:pt x="25177" y="380288"/>
                </a:lnTo>
                <a:lnTo>
                  <a:pt x="11338" y="419400"/>
                </a:lnTo>
                <a:lnTo>
                  <a:pt x="2871" y="459558"/>
                </a:lnTo>
                <a:lnTo>
                  <a:pt x="0" y="500634"/>
                </a:lnTo>
                <a:lnTo>
                  <a:pt x="2871" y="541600"/>
                </a:lnTo>
                <a:lnTo>
                  <a:pt x="11338" y="581660"/>
                </a:lnTo>
                <a:lnTo>
                  <a:pt x="25177" y="620685"/>
                </a:lnTo>
                <a:lnTo>
                  <a:pt x="44165" y="658544"/>
                </a:lnTo>
                <a:lnTo>
                  <a:pt x="68079" y="695110"/>
                </a:lnTo>
                <a:lnTo>
                  <a:pt x="96697" y="730253"/>
                </a:lnTo>
                <a:lnTo>
                  <a:pt x="129796" y="763844"/>
                </a:lnTo>
                <a:lnTo>
                  <a:pt x="167152" y="795753"/>
                </a:lnTo>
                <a:lnTo>
                  <a:pt x="208543" y="825852"/>
                </a:lnTo>
                <a:lnTo>
                  <a:pt x="253746" y="854011"/>
                </a:lnTo>
                <a:lnTo>
                  <a:pt x="302537" y="880101"/>
                </a:lnTo>
                <a:lnTo>
                  <a:pt x="354695" y="903994"/>
                </a:lnTo>
                <a:lnTo>
                  <a:pt x="409996" y="925559"/>
                </a:lnTo>
                <a:lnTo>
                  <a:pt x="468218" y="944668"/>
                </a:lnTo>
                <a:lnTo>
                  <a:pt x="529137" y="961191"/>
                </a:lnTo>
                <a:lnTo>
                  <a:pt x="592531" y="975000"/>
                </a:lnTo>
                <a:lnTo>
                  <a:pt x="658176" y="985965"/>
                </a:lnTo>
                <a:lnTo>
                  <a:pt x="725850" y="993957"/>
                </a:lnTo>
                <a:lnTo>
                  <a:pt x="795330" y="998847"/>
                </a:lnTo>
                <a:lnTo>
                  <a:pt x="866394" y="1000506"/>
                </a:lnTo>
                <a:lnTo>
                  <a:pt x="937565" y="998847"/>
                </a:lnTo>
                <a:lnTo>
                  <a:pt x="1007143" y="993957"/>
                </a:lnTo>
                <a:lnTo>
                  <a:pt x="1074905" y="985965"/>
                </a:lnTo>
                <a:lnTo>
                  <a:pt x="1140628" y="975000"/>
                </a:lnTo>
                <a:lnTo>
                  <a:pt x="1204090" y="961191"/>
                </a:lnTo>
                <a:lnTo>
                  <a:pt x="1265070" y="944668"/>
                </a:lnTo>
                <a:lnTo>
                  <a:pt x="1323343" y="925559"/>
                </a:lnTo>
                <a:lnTo>
                  <a:pt x="1378689" y="903994"/>
                </a:lnTo>
                <a:lnTo>
                  <a:pt x="1430885" y="880101"/>
                </a:lnTo>
                <a:lnTo>
                  <a:pt x="1479708" y="854011"/>
                </a:lnTo>
                <a:lnTo>
                  <a:pt x="1524937" y="825852"/>
                </a:lnTo>
                <a:lnTo>
                  <a:pt x="1566348" y="795753"/>
                </a:lnTo>
                <a:lnTo>
                  <a:pt x="1603721" y="763844"/>
                </a:lnTo>
                <a:lnTo>
                  <a:pt x="1636831" y="730253"/>
                </a:lnTo>
                <a:lnTo>
                  <a:pt x="1665458" y="695110"/>
                </a:lnTo>
                <a:lnTo>
                  <a:pt x="1689378" y="658544"/>
                </a:lnTo>
                <a:lnTo>
                  <a:pt x="1708369" y="620685"/>
                </a:lnTo>
                <a:lnTo>
                  <a:pt x="1722210" y="581660"/>
                </a:lnTo>
                <a:lnTo>
                  <a:pt x="1730678" y="541600"/>
                </a:lnTo>
                <a:lnTo>
                  <a:pt x="1733550" y="500633"/>
                </a:lnTo>
                <a:close/>
              </a:path>
            </a:pathLst>
          </a:custGeom>
          <a:solidFill>
            <a:srgbClr val="FFFF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8" name="object 48"/>
          <p:cNvSpPr/>
          <p:nvPr/>
        </p:nvSpPr>
        <p:spPr>
          <a:xfrm>
            <a:off x="8012303" y="5004815"/>
            <a:ext cx="1733550" cy="1000760"/>
          </a:xfrm>
          <a:custGeom>
            <a:avLst/>
            <a:gdLst/>
            <a:ahLst/>
            <a:cxnLst/>
            <a:rect l="l" t="t" r="r" b="b"/>
            <a:pathLst>
              <a:path w="1733550" h="1000760">
                <a:moveTo>
                  <a:pt x="866394" y="0"/>
                </a:moveTo>
                <a:lnTo>
                  <a:pt x="795330" y="1658"/>
                </a:lnTo>
                <a:lnTo>
                  <a:pt x="725850" y="6549"/>
                </a:lnTo>
                <a:lnTo>
                  <a:pt x="658176" y="14543"/>
                </a:lnTo>
                <a:lnTo>
                  <a:pt x="592531" y="25511"/>
                </a:lnTo>
                <a:lnTo>
                  <a:pt x="529137" y="39326"/>
                </a:lnTo>
                <a:lnTo>
                  <a:pt x="468218" y="55858"/>
                </a:lnTo>
                <a:lnTo>
                  <a:pt x="409996" y="74979"/>
                </a:lnTo>
                <a:lnTo>
                  <a:pt x="354695" y="96560"/>
                </a:lnTo>
                <a:lnTo>
                  <a:pt x="302537" y="120473"/>
                </a:lnTo>
                <a:lnTo>
                  <a:pt x="253746" y="146589"/>
                </a:lnTo>
                <a:lnTo>
                  <a:pt x="208543" y="174780"/>
                </a:lnTo>
                <a:lnTo>
                  <a:pt x="167152" y="204917"/>
                </a:lnTo>
                <a:lnTo>
                  <a:pt x="129796" y="236871"/>
                </a:lnTo>
                <a:lnTo>
                  <a:pt x="96697" y="270513"/>
                </a:lnTo>
                <a:lnTo>
                  <a:pt x="68079" y="305716"/>
                </a:lnTo>
                <a:lnTo>
                  <a:pt x="44165" y="342351"/>
                </a:lnTo>
                <a:lnTo>
                  <a:pt x="25177" y="380288"/>
                </a:lnTo>
                <a:lnTo>
                  <a:pt x="11338" y="419400"/>
                </a:lnTo>
                <a:lnTo>
                  <a:pt x="2871" y="459558"/>
                </a:lnTo>
                <a:lnTo>
                  <a:pt x="0" y="500634"/>
                </a:lnTo>
                <a:lnTo>
                  <a:pt x="2871" y="541600"/>
                </a:lnTo>
                <a:lnTo>
                  <a:pt x="11338" y="581660"/>
                </a:lnTo>
                <a:lnTo>
                  <a:pt x="25177" y="620685"/>
                </a:lnTo>
                <a:lnTo>
                  <a:pt x="44165" y="658544"/>
                </a:lnTo>
                <a:lnTo>
                  <a:pt x="68079" y="695110"/>
                </a:lnTo>
                <a:lnTo>
                  <a:pt x="96697" y="730253"/>
                </a:lnTo>
                <a:lnTo>
                  <a:pt x="129796" y="763844"/>
                </a:lnTo>
                <a:lnTo>
                  <a:pt x="167152" y="795753"/>
                </a:lnTo>
                <a:lnTo>
                  <a:pt x="208543" y="825852"/>
                </a:lnTo>
                <a:lnTo>
                  <a:pt x="253746" y="854011"/>
                </a:lnTo>
                <a:lnTo>
                  <a:pt x="302537" y="880101"/>
                </a:lnTo>
                <a:lnTo>
                  <a:pt x="354695" y="903994"/>
                </a:lnTo>
                <a:lnTo>
                  <a:pt x="409996" y="925559"/>
                </a:lnTo>
                <a:lnTo>
                  <a:pt x="468218" y="944668"/>
                </a:lnTo>
                <a:lnTo>
                  <a:pt x="529137" y="961191"/>
                </a:lnTo>
                <a:lnTo>
                  <a:pt x="592531" y="975000"/>
                </a:lnTo>
                <a:lnTo>
                  <a:pt x="658176" y="985965"/>
                </a:lnTo>
                <a:lnTo>
                  <a:pt x="725850" y="993957"/>
                </a:lnTo>
                <a:lnTo>
                  <a:pt x="795330" y="998847"/>
                </a:lnTo>
                <a:lnTo>
                  <a:pt x="866394" y="1000506"/>
                </a:lnTo>
                <a:lnTo>
                  <a:pt x="937565" y="998847"/>
                </a:lnTo>
                <a:lnTo>
                  <a:pt x="1007143" y="993957"/>
                </a:lnTo>
                <a:lnTo>
                  <a:pt x="1074905" y="985965"/>
                </a:lnTo>
                <a:lnTo>
                  <a:pt x="1140628" y="975000"/>
                </a:lnTo>
                <a:lnTo>
                  <a:pt x="1204090" y="961191"/>
                </a:lnTo>
                <a:lnTo>
                  <a:pt x="1265070" y="944668"/>
                </a:lnTo>
                <a:lnTo>
                  <a:pt x="1323343" y="925559"/>
                </a:lnTo>
                <a:lnTo>
                  <a:pt x="1378689" y="903994"/>
                </a:lnTo>
                <a:lnTo>
                  <a:pt x="1430885" y="880101"/>
                </a:lnTo>
                <a:lnTo>
                  <a:pt x="1479708" y="854011"/>
                </a:lnTo>
                <a:lnTo>
                  <a:pt x="1524937" y="825852"/>
                </a:lnTo>
                <a:lnTo>
                  <a:pt x="1566348" y="795753"/>
                </a:lnTo>
                <a:lnTo>
                  <a:pt x="1603721" y="763844"/>
                </a:lnTo>
                <a:lnTo>
                  <a:pt x="1636831" y="730253"/>
                </a:lnTo>
                <a:lnTo>
                  <a:pt x="1665458" y="695110"/>
                </a:lnTo>
                <a:lnTo>
                  <a:pt x="1689378" y="658544"/>
                </a:lnTo>
                <a:lnTo>
                  <a:pt x="1708369" y="620685"/>
                </a:lnTo>
                <a:lnTo>
                  <a:pt x="1722210" y="581660"/>
                </a:lnTo>
                <a:lnTo>
                  <a:pt x="1730678" y="541600"/>
                </a:lnTo>
                <a:lnTo>
                  <a:pt x="1733550" y="500633"/>
                </a:lnTo>
                <a:lnTo>
                  <a:pt x="1730678" y="459558"/>
                </a:lnTo>
                <a:lnTo>
                  <a:pt x="1722210" y="419400"/>
                </a:lnTo>
                <a:lnTo>
                  <a:pt x="1708369" y="380288"/>
                </a:lnTo>
                <a:lnTo>
                  <a:pt x="1689378" y="342351"/>
                </a:lnTo>
                <a:lnTo>
                  <a:pt x="1665458" y="305716"/>
                </a:lnTo>
                <a:lnTo>
                  <a:pt x="1636831" y="270513"/>
                </a:lnTo>
                <a:lnTo>
                  <a:pt x="1603721" y="236871"/>
                </a:lnTo>
                <a:lnTo>
                  <a:pt x="1566348" y="204917"/>
                </a:lnTo>
                <a:lnTo>
                  <a:pt x="1524937" y="174780"/>
                </a:lnTo>
                <a:lnTo>
                  <a:pt x="1479708" y="146589"/>
                </a:lnTo>
                <a:lnTo>
                  <a:pt x="1430885" y="120473"/>
                </a:lnTo>
                <a:lnTo>
                  <a:pt x="1378689" y="96560"/>
                </a:lnTo>
                <a:lnTo>
                  <a:pt x="1323343" y="74979"/>
                </a:lnTo>
                <a:lnTo>
                  <a:pt x="1265070" y="55858"/>
                </a:lnTo>
                <a:lnTo>
                  <a:pt x="1204090" y="39326"/>
                </a:lnTo>
                <a:lnTo>
                  <a:pt x="1140628" y="25511"/>
                </a:lnTo>
                <a:lnTo>
                  <a:pt x="1074905" y="14543"/>
                </a:lnTo>
                <a:lnTo>
                  <a:pt x="1007143" y="6549"/>
                </a:lnTo>
                <a:lnTo>
                  <a:pt x="937565" y="1658"/>
                </a:lnTo>
                <a:lnTo>
                  <a:pt x="866394"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9" name="object 49"/>
          <p:cNvSpPr txBox="1"/>
          <p:nvPr/>
        </p:nvSpPr>
        <p:spPr>
          <a:xfrm>
            <a:off x="8107810" y="5186156"/>
            <a:ext cx="1541780" cy="738664"/>
          </a:xfrm>
          <a:prstGeom prst="rect">
            <a:avLst/>
          </a:prstGeom>
        </p:spPr>
        <p:txBody>
          <a:bodyPr vert="horz" wrap="square" lIns="0" tIns="0" rIns="0" bIns="0" rtlCol="0">
            <a:spAutoFit/>
          </a:bodyPr>
          <a:lstStyle/>
          <a:p>
            <a:pPr marL="12700" marR="5080" indent="635" algn="ctr">
              <a:lnSpc>
                <a:spcPct val="100000"/>
              </a:lnSpc>
            </a:pPr>
            <a:r>
              <a:rPr sz="1600" b="1" spc="-5" dirty="0">
                <a:solidFill>
                  <a:srgbClr val="3333CC"/>
                </a:solidFill>
                <a:latin typeface="Arial" panose="020B0604020202020204" pitchFamily="34" charset="0"/>
                <a:ea typeface="Microsoft JhengHei UI" panose="020B0604030504040204" pitchFamily="34" charset="-120"/>
                <a:cs typeface="Arial"/>
              </a:rPr>
              <a:t>E-</a:t>
            </a:r>
            <a:r>
              <a:rPr sz="1600" b="1" dirty="0">
                <a:solidFill>
                  <a:srgbClr val="3333CC"/>
                </a:solidFill>
                <a:latin typeface="Arial" panose="020B0604020202020204" pitchFamily="34" charset="0"/>
                <a:ea typeface="Microsoft JhengHei UI" panose="020B0604030504040204" pitchFamily="34" charset="-120"/>
                <a:cs typeface="Arial"/>
              </a:rPr>
              <a:t>R</a:t>
            </a:r>
            <a:r>
              <a:rPr sz="1600" b="1" spc="-5" dirty="0">
                <a:solidFill>
                  <a:srgbClr val="3333CC"/>
                </a:solidFill>
                <a:latin typeface="Arial" panose="020B0604020202020204" pitchFamily="34" charset="0"/>
                <a:ea typeface="Microsoft JhengHei UI" panose="020B0604030504040204" pitchFamily="34" charset="-120"/>
                <a:cs typeface="微软雅黑"/>
              </a:rPr>
              <a:t>图的绘制要 符合规范— </a:t>
            </a:r>
            <a:r>
              <a:rPr sz="1600" b="1" spc="-5" dirty="0">
                <a:solidFill>
                  <a:srgbClr val="3333CC"/>
                </a:solidFill>
                <a:latin typeface="Arial" panose="020B0604020202020204" pitchFamily="34" charset="0"/>
                <a:ea typeface="Microsoft JhengHei UI" panose="020B0604030504040204" pitchFamily="34" charset="-120"/>
                <a:cs typeface="Arial"/>
              </a:rPr>
              <a:t>Crow'</a:t>
            </a:r>
            <a:r>
              <a:rPr sz="1600" b="1" dirty="0">
                <a:solidFill>
                  <a:srgbClr val="3333CC"/>
                </a:solidFill>
                <a:latin typeface="Arial" panose="020B0604020202020204" pitchFamily="34" charset="0"/>
                <a:ea typeface="Microsoft JhengHei UI" panose="020B0604030504040204" pitchFamily="34" charset="-120"/>
                <a:cs typeface="Arial"/>
              </a:rPr>
              <a:t>s</a:t>
            </a:r>
            <a:r>
              <a:rPr sz="1600" b="1" spc="-5" dirty="0">
                <a:solidFill>
                  <a:srgbClr val="3333CC"/>
                </a:solidFill>
                <a:latin typeface="Arial" panose="020B0604020202020204" pitchFamily="34" charset="0"/>
                <a:ea typeface="Microsoft JhengHei UI" panose="020B0604030504040204" pitchFamily="34" charset="-120"/>
                <a:cs typeface="Arial"/>
              </a:rPr>
              <a:t> foo</a:t>
            </a:r>
            <a:r>
              <a:rPr sz="1600" b="1" dirty="0">
                <a:solidFill>
                  <a:srgbClr val="3333CC"/>
                </a:solidFill>
                <a:latin typeface="Arial" panose="020B0604020202020204" pitchFamily="34" charset="0"/>
                <a:ea typeface="Microsoft JhengHei UI" panose="020B0604030504040204" pitchFamily="34" charset="-120"/>
                <a:cs typeface="Arial"/>
              </a:rPr>
              <a:t>t</a:t>
            </a:r>
            <a:r>
              <a:rPr sz="1600" b="1" dirty="0">
                <a:solidFill>
                  <a:srgbClr val="3333CC"/>
                </a:solidFill>
                <a:latin typeface="Arial" panose="020B0604020202020204" pitchFamily="34" charset="0"/>
                <a:ea typeface="Microsoft JhengHei UI" panose="020B0604030504040204" pitchFamily="34" charset="-120"/>
                <a:cs typeface="微软雅黑"/>
              </a:rPr>
              <a:t>方法</a:t>
            </a:r>
            <a:endParaRPr sz="1600">
              <a:latin typeface="Arial" panose="020B0604020202020204" pitchFamily="34" charset="0"/>
              <a:ea typeface="Microsoft JhengHei UI" panose="020B0604030504040204" pitchFamily="34" charset="-120"/>
              <a:cs typeface="微软雅黑"/>
            </a:endParaRPr>
          </a:p>
        </p:txBody>
      </p:sp>
      <p:sp>
        <p:nvSpPr>
          <p:cNvPr id="50" name="object 50"/>
          <p:cNvSpPr/>
          <p:nvPr/>
        </p:nvSpPr>
        <p:spPr>
          <a:xfrm>
            <a:off x="7358519" y="2720339"/>
            <a:ext cx="0" cy="228600"/>
          </a:xfrm>
          <a:custGeom>
            <a:avLst/>
            <a:gdLst/>
            <a:ahLst/>
            <a:cxnLst/>
            <a:rect l="l" t="t" r="r" b="b"/>
            <a:pathLst>
              <a:path h="228600">
                <a:moveTo>
                  <a:pt x="0" y="228600"/>
                </a:moveTo>
                <a:lnTo>
                  <a:pt x="0" y="0"/>
                </a:lnTo>
              </a:path>
            </a:pathLst>
          </a:custGeom>
          <a:ln w="28575">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1" name="object 51"/>
          <p:cNvSpPr/>
          <p:nvPr/>
        </p:nvSpPr>
        <p:spPr>
          <a:xfrm>
            <a:off x="7429386" y="2834639"/>
            <a:ext cx="144780" cy="0"/>
          </a:xfrm>
          <a:custGeom>
            <a:avLst/>
            <a:gdLst/>
            <a:ahLst/>
            <a:cxnLst/>
            <a:rect l="l" t="t" r="r" b="b"/>
            <a:pathLst>
              <a:path w="144779">
                <a:moveTo>
                  <a:pt x="144779" y="0"/>
                </a:moveTo>
                <a:lnTo>
                  <a:pt x="0" y="0"/>
                </a:lnTo>
              </a:path>
            </a:pathLst>
          </a:custGeom>
          <a:ln w="28575">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2" name="object 52"/>
          <p:cNvSpPr/>
          <p:nvPr/>
        </p:nvSpPr>
        <p:spPr>
          <a:xfrm>
            <a:off x="7429386" y="2727198"/>
            <a:ext cx="144780" cy="215900"/>
          </a:xfrm>
          <a:custGeom>
            <a:avLst/>
            <a:gdLst/>
            <a:ahLst/>
            <a:cxnLst/>
            <a:rect l="l" t="t" r="r" b="b"/>
            <a:pathLst>
              <a:path w="144779" h="215900">
                <a:moveTo>
                  <a:pt x="144779" y="215646"/>
                </a:moveTo>
                <a:lnTo>
                  <a:pt x="0" y="108204"/>
                </a:lnTo>
                <a:lnTo>
                  <a:pt x="144779" y="0"/>
                </a:lnTo>
              </a:path>
            </a:pathLst>
          </a:custGeom>
          <a:ln w="28575">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3" name="object 53"/>
          <p:cNvSpPr/>
          <p:nvPr/>
        </p:nvSpPr>
        <p:spPr>
          <a:xfrm>
            <a:off x="4875161" y="4998720"/>
            <a:ext cx="0" cy="144780"/>
          </a:xfrm>
          <a:custGeom>
            <a:avLst/>
            <a:gdLst/>
            <a:ahLst/>
            <a:cxnLst/>
            <a:rect l="l" t="t" r="r" b="b"/>
            <a:pathLst>
              <a:path h="144779">
                <a:moveTo>
                  <a:pt x="0" y="144780"/>
                </a:moveTo>
                <a:lnTo>
                  <a:pt x="0" y="0"/>
                </a:lnTo>
              </a:path>
            </a:pathLst>
          </a:custGeom>
          <a:ln w="28575">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4" name="object 54"/>
          <p:cNvSpPr/>
          <p:nvPr/>
        </p:nvSpPr>
        <p:spPr>
          <a:xfrm>
            <a:off x="4767719" y="4998720"/>
            <a:ext cx="215900" cy="144780"/>
          </a:xfrm>
          <a:custGeom>
            <a:avLst/>
            <a:gdLst/>
            <a:ahLst/>
            <a:cxnLst/>
            <a:rect l="l" t="t" r="r" b="b"/>
            <a:pathLst>
              <a:path w="215900" h="144779">
                <a:moveTo>
                  <a:pt x="0" y="144780"/>
                </a:moveTo>
                <a:lnTo>
                  <a:pt x="107442" y="0"/>
                </a:lnTo>
                <a:lnTo>
                  <a:pt x="215646" y="144780"/>
                </a:lnTo>
              </a:path>
            </a:pathLst>
          </a:custGeom>
          <a:ln w="28575">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5" name="object 55"/>
          <p:cNvSpPr/>
          <p:nvPr/>
        </p:nvSpPr>
        <p:spPr>
          <a:xfrm>
            <a:off x="4803539" y="4811267"/>
            <a:ext cx="144780" cy="144780"/>
          </a:xfrm>
          <a:custGeom>
            <a:avLst/>
            <a:gdLst/>
            <a:ahLst/>
            <a:cxnLst/>
            <a:rect l="l" t="t" r="r" b="b"/>
            <a:pathLst>
              <a:path w="144779" h="144779">
                <a:moveTo>
                  <a:pt x="72384" y="0"/>
                </a:moveTo>
                <a:lnTo>
                  <a:pt x="32329" y="12279"/>
                </a:lnTo>
                <a:lnTo>
                  <a:pt x="5987" y="43775"/>
                </a:lnTo>
                <a:lnTo>
                  <a:pt x="0" y="71491"/>
                </a:lnTo>
                <a:lnTo>
                  <a:pt x="1443" y="86077"/>
                </a:lnTo>
                <a:lnTo>
                  <a:pt x="20791" y="122782"/>
                </a:lnTo>
                <a:lnTo>
                  <a:pt x="56548" y="142998"/>
                </a:lnTo>
                <a:lnTo>
                  <a:pt x="70754" y="144761"/>
                </a:lnTo>
                <a:lnTo>
                  <a:pt x="85721" y="143336"/>
                </a:lnTo>
                <a:lnTo>
                  <a:pt x="122767" y="124177"/>
                </a:lnTo>
                <a:lnTo>
                  <a:pt x="142915" y="88719"/>
                </a:lnTo>
                <a:lnTo>
                  <a:pt x="144740" y="74617"/>
                </a:lnTo>
                <a:lnTo>
                  <a:pt x="143362" y="59733"/>
                </a:lnTo>
                <a:lnTo>
                  <a:pt x="124609" y="22546"/>
                </a:lnTo>
                <a:lnTo>
                  <a:pt x="89359" y="1996"/>
                </a:lnTo>
                <a:lnTo>
                  <a:pt x="72384" y="0"/>
                </a:lnTo>
                <a:close/>
              </a:path>
            </a:pathLst>
          </a:custGeom>
          <a:ln w="28575">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6" name="object 56"/>
          <p:cNvSpPr/>
          <p:nvPr/>
        </p:nvSpPr>
        <p:spPr>
          <a:xfrm>
            <a:off x="8410841" y="3785615"/>
            <a:ext cx="228600" cy="0"/>
          </a:xfrm>
          <a:custGeom>
            <a:avLst/>
            <a:gdLst/>
            <a:ahLst/>
            <a:cxnLst/>
            <a:rect l="l" t="t" r="r" b="b"/>
            <a:pathLst>
              <a:path w="228600">
                <a:moveTo>
                  <a:pt x="0" y="0"/>
                </a:moveTo>
                <a:lnTo>
                  <a:pt x="228600" y="0"/>
                </a:lnTo>
              </a:path>
            </a:pathLst>
          </a:custGeom>
          <a:ln w="28575">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7" name="object 57"/>
          <p:cNvSpPr/>
          <p:nvPr/>
        </p:nvSpPr>
        <p:spPr>
          <a:xfrm>
            <a:off x="8525141" y="3557015"/>
            <a:ext cx="0" cy="144780"/>
          </a:xfrm>
          <a:custGeom>
            <a:avLst/>
            <a:gdLst/>
            <a:ahLst/>
            <a:cxnLst/>
            <a:rect l="l" t="t" r="r" b="b"/>
            <a:pathLst>
              <a:path h="144779">
                <a:moveTo>
                  <a:pt x="0" y="144779"/>
                </a:moveTo>
                <a:lnTo>
                  <a:pt x="0" y="0"/>
                </a:lnTo>
              </a:path>
            </a:pathLst>
          </a:custGeom>
          <a:ln w="28575">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8" name="object 58"/>
          <p:cNvSpPr/>
          <p:nvPr/>
        </p:nvSpPr>
        <p:spPr>
          <a:xfrm>
            <a:off x="8416937" y="3557015"/>
            <a:ext cx="215900" cy="144780"/>
          </a:xfrm>
          <a:custGeom>
            <a:avLst/>
            <a:gdLst/>
            <a:ahLst/>
            <a:cxnLst/>
            <a:rect l="l" t="t" r="r" b="b"/>
            <a:pathLst>
              <a:path w="215900" h="144779">
                <a:moveTo>
                  <a:pt x="0" y="0"/>
                </a:moveTo>
                <a:lnTo>
                  <a:pt x="108204" y="144780"/>
                </a:lnTo>
                <a:lnTo>
                  <a:pt x="215646" y="0"/>
                </a:lnTo>
              </a:path>
            </a:pathLst>
          </a:custGeom>
          <a:ln w="28575">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9" name="object 59"/>
          <p:cNvSpPr/>
          <p:nvPr/>
        </p:nvSpPr>
        <p:spPr>
          <a:xfrm>
            <a:off x="4740287" y="3773423"/>
            <a:ext cx="228600" cy="0"/>
          </a:xfrm>
          <a:custGeom>
            <a:avLst/>
            <a:gdLst/>
            <a:ahLst/>
            <a:cxnLst/>
            <a:rect l="l" t="t" r="r" b="b"/>
            <a:pathLst>
              <a:path w="228600">
                <a:moveTo>
                  <a:pt x="0" y="0"/>
                </a:moveTo>
                <a:lnTo>
                  <a:pt x="228600" y="0"/>
                </a:lnTo>
              </a:path>
            </a:pathLst>
          </a:custGeom>
          <a:ln w="28575">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0" name="object 60"/>
          <p:cNvSpPr/>
          <p:nvPr/>
        </p:nvSpPr>
        <p:spPr>
          <a:xfrm>
            <a:off x="4854587" y="3544823"/>
            <a:ext cx="0" cy="144145"/>
          </a:xfrm>
          <a:custGeom>
            <a:avLst/>
            <a:gdLst/>
            <a:ahLst/>
            <a:cxnLst/>
            <a:rect l="l" t="t" r="r" b="b"/>
            <a:pathLst>
              <a:path h="144145">
                <a:moveTo>
                  <a:pt x="0" y="144017"/>
                </a:moveTo>
                <a:lnTo>
                  <a:pt x="0" y="0"/>
                </a:lnTo>
              </a:path>
            </a:pathLst>
          </a:custGeom>
          <a:ln w="28575">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1" name="object 61"/>
          <p:cNvSpPr/>
          <p:nvPr/>
        </p:nvSpPr>
        <p:spPr>
          <a:xfrm>
            <a:off x="4746383" y="3544823"/>
            <a:ext cx="216535" cy="144145"/>
          </a:xfrm>
          <a:custGeom>
            <a:avLst/>
            <a:gdLst/>
            <a:ahLst/>
            <a:cxnLst/>
            <a:rect l="l" t="t" r="r" b="b"/>
            <a:pathLst>
              <a:path w="216535" h="144145">
                <a:moveTo>
                  <a:pt x="0" y="0"/>
                </a:moveTo>
                <a:lnTo>
                  <a:pt x="108204" y="144018"/>
                </a:lnTo>
                <a:lnTo>
                  <a:pt x="216408" y="0"/>
                </a:lnTo>
              </a:path>
            </a:pathLst>
          </a:custGeom>
          <a:ln w="28575">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3" name="object 63"/>
          <p:cNvSpPr txBox="1"/>
          <p:nvPr/>
        </p:nvSpPr>
        <p:spPr>
          <a:xfrm>
            <a:off x="4537081" y="2108863"/>
            <a:ext cx="381000"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仓库</a:t>
            </a:r>
            <a:endParaRPr sz="1400">
              <a:latin typeface="Arial" panose="020B0604020202020204" pitchFamily="34" charset="0"/>
              <a:ea typeface="Microsoft JhengHei UI" panose="020B0604030504040204" pitchFamily="34" charset="-120"/>
              <a:cs typeface="微软雅黑"/>
            </a:endParaRPr>
          </a:p>
        </p:txBody>
      </p:sp>
      <p:sp>
        <p:nvSpPr>
          <p:cNvPr id="64" name="object 64"/>
          <p:cNvSpPr txBox="1"/>
          <p:nvPr/>
        </p:nvSpPr>
        <p:spPr>
          <a:xfrm>
            <a:off x="8096383" y="2107339"/>
            <a:ext cx="381000" cy="215444"/>
          </a:xfrm>
          <a:prstGeom prst="rect">
            <a:avLst/>
          </a:prstGeom>
        </p:spPr>
        <p:txBody>
          <a:bodyPr vert="horz" wrap="square" lIns="0" tIns="0" rIns="0" bIns="0" rtlCol="0">
            <a:spAutoFit/>
          </a:bodyPr>
          <a:lstStyle/>
          <a:p>
            <a:pPr marL="12700">
              <a:lnSpc>
                <a:spcPct val="100000"/>
              </a:lnSpc>
            </a:pPr>
            <a:r>
              <a:rPr sz="1400" b="1" spc="-5" dirty="0">
                <a:latin typeface="Arial" panose="020B0604020202020204" pitchFamily="34" charset="0"/>
                <a:ea typeface="Microsoft JhengHei UI" panose="020B0604030504040204" pitchFamily="34" charset="-120"/>
                <a:cs typeface="微软雅黑"/>
              </a:rPr>
              <a:t>职工</a:t>
            </a:r>
            <a:endParaRPr sz="1400">
              <a:latin typeface="Arial" panose="020B0604020202020204" pitchFamily="34" charset="0"/>
              <a:ea typeface="Microsoft JhengHei UI" panose="020B0604030504040204" pitchFamily="34" charset="-120"/>
              <a:cs typeface="微软雅黑"/>
            </a:endParaRPr>
          </a:p>
        </p:txBody>
      </p:sp>
      <p:sp>
        <p:nvSpPr>
          <p:cNvPr id="65" name="object 65"/>
          <p:cNvSpPr txBox="1"/>
          <p:nvPr/>
        </p:nvSpPr>
        <p:spPr>
          <a:xfrm>
            <a:off x="1060837" y="1416075"/>
            <a:ext cx="4603742" cy="369332"/>
          </a:xfrm>
          <a:prstGeom prst="rect">
            <a:avLst/>
          </a:prstGeom>
        </p:spPr>
        <p:txBody>
          <a:bodyPr vert="horz" wrap="square" lIns="0" tIns="0" rIns="0" bIns="0" rtlCol="0">
            <a:spAutoFit/>
          </a:bodyPr>
          <a:lstStyle/>
          <a:p>
            <a:pPr marL="12700">
              <a:lnSpc>
                <a:spcPct val="100000"/>
              </a:lnSpc>
            </a:pPr>
            <a:r>
              <a:rPr sz="2400" b="1" spc="-5" dirty="0">
                <a:latin typeface="Arial" panose="020B0604020202020204" pitchFamily="34" charset="0"/>
                <a:ea typeface="Microsoft JhengHei UI" panose="020B0604030504040204" pitchFamily="34" charset="-120"/>
                <a:cs typeface="微软雅黑"/>
              </a:rPr>
              <a:t>示例：仓储管理的E-R Diagram</a:t>
            </a:r>
            <a:endParaRPr sz="2400" dirty="0">
              <a:latin typeface="Arial" panose="020B0604020202020204" pitchFamily="34" charset="0"/>
              <a:ea typeface="Microsoft JhengHei UI" panose="020B0604030504040204" pitchFamily="34" charset="-120"/>
              <a:cs typeface="微软雅黑"/>
            </a:endParaRPr>
          </a:p>
        </p:txBody>
      </p:sp>
      <p:sp>
        <p:nvSpPr>
          <p:cNvPr id="66" name="object 66"/>
          <p:cNvSpPr/>
          <p:nvPr/>
        </p:nvSpPr>
        <p:spPr>
          <a:xfrm>
            <a:off x="2704985" y="3546347"/>
            <a:ext cx="216535" cy="144145"/>
          </a:xfrm>
          <a:custGeom>
            <a:avLst/>
            <a:gdLst/>
            <a:ahLst/>
            <a:cxnLst/>
            <a:rect l="l" t="t" r="r" b="b"/>
            <a:pathLst>
              <a:path w="216535" h="144145">
                <a:moveTo>
                  <a:pt x="0" y="0"/>
                </a:moveTo>
                <a:lnTo>
                  <a:pt x="108204" y="144018"/>
                </a:lnTo>
                <a:lnTo>
                  <a:pt x="216408" y="0"/>
                </a:lnTo>
              </a:path>
            </a:pathLst>
          </a:custGeom>
          <a:ln w="28575">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7" name="object 67"/>
          <p:cNvSpPr/>
          <p:nvPr/>
        </p:nvSpPr>
        <p:spPr>
          <a:xfrm>
            <a:off x="3446411" y="4363973"/>
            <a:ext cx="929005" cy="786130"/>
          </a:xfrm>
          <a:custGeom>
            <a:avLst/>
            <a:gdLst/>
            <a:ahLst/>
            <a:cxnLst/>
            <a:rect l="l" t="t" r="r" b="b"/>
            <a:pathLst>
              <a:path w="929004" h="786129">
                <a:moveTo>
                  <a:pt x="0" y="0"/>
                </a:moveTo>
                <a:lnTo>
                  <a:pt x="385572" y="0"/>
                </a:lnTo>
                <a:lnTo>
                  <a:pt x="385572" y="350520"/>
                </a:lnTo>
                <a:lnTo>
                  <a:pt x="928878" y="350520"/>
                </a:lnTo>
                <a:lnTo>
                  <a:pt x="928878" y="785621"/>
                </a:lnTo>
              </a:path>
            </a:pathLst>
          </a:custGeom>
          <a:ln w="127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8" name="object 68"/>
          <p:cNvSpPr/>
          <p:nvPr/>
        </p:nvSpPr>
        <p:spPr>
          <a:xfrm>
            <a:off x="4376813" y="4985765"/>
            <a:ext cx="0" cy="144780"/>
          </a:xfrm>
          <a:custGeom>
            <a:avLst/>
            <a:gdLst/>
            <a:ahLst/>
            <a:cxnLst/>
            <a:rect l="l" t="t" r="r" b="b"/>
            <a:pathLst>
              <a:path h="144779">
                <a:moveTo>
                  <a:pt x="0" y="144779"/>
                </a:moveTo>
                <a:lnTo>
                  <a:pt x="0" y="0"/>
                </a:lnTo>
              </a:path>
            </a:pathLst>
          </a:custGeom>
          <a:ln w="28575">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9" name="object 69"/>
          <p:cNvSpPr/>
          <p:nvPr/>
        </p:nvSpPr>
        <p:spPr>
          <a:xfrm>
            <a:off x="4268609" y="4985765"/>
            <a:ext cx="216535" cy="144780"/>
          </a:xfrm>
          <a:custGeom>
            <a:avLst/>
            <a:gdLst/>
            <a:ahLst/>
            <a:cxnLst/>
            <a:rect l="l" t="t" r="r" b="b"/>
            <a:pathLst>
              <a:path w="216535" h="144779">
                <a:moveTo>
                  <a:pt x="0" y="144779"/>
                </a:moveTo>
                <a:lnTo>
                  <a:pt x="108204" y="0"/>
                </a:lnTo>
                <a:lnTo>
                  <a:pt x="216408" y="144779"/>
                </a:lnTo>
              </a:path>
            </a:pathLst>
          </a:custGeom>
          <a:ln w="28575">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0" name="object 70"/>
          <p:cNvSpPr/>
          <p:nvPr/>
        </p:nvSpPr>
        <p:spPr>
          <a:xfrm>
            <a:off x="4305186" y="4799076"/>
            <a:ext cx="144780" cy="144145"/>
          </a:xfrm>
          <a:custGeom>
            <a:avLst/>
            <a:gdLst/>
            <a:ahLst/>
            <a:cxnLst/>
            <a:rect l="l" t="t" r="r" b="b"/>
            <a:pathLst>
              <a:path w="144779" h="144145">
                <a:moveTo>
                  <a:pt x="72389" y="0"/>
                </a:moveTo>
                <a:lnTo>
                  <a:pt x="32152" y="12161"/>
                </a:lnTo>
                <a:lnTo>
                  <a:pt x="5815" y="43539"/>
                </a:lnTo>
                <a:lnTo>
                  <a:pt x="0" y="71350"/>
                </a:lnTo>
                <a:lnTo>
                  <a:pt x="1457" y="86012"/>
                </a:lnTo>
                <a:lnTo>
                  <a:pt x="20963" y="122559"/>
                </a:lnTo>
                <a:lnTo>
                  <a:pt x="56972" y="142367"/>
                </a:lnTo>
                <a:lnTo>
                  <a:pt x="71265" y="144009"/>
                </a:lnTo>
                <a:lnTo>
                  <a:pt x="85903" y="142601"/>
                </a:lnTo>
                <a:lnTo>
                  <a:pt x="122689" y="123562"/>
                </a:lnTo>
                <a:lnTo>
                  <a:pt x="142962" y="87850"/>
                </a:lnTo>
                <a:lnTo>
                  <a:pt x="144756" y="73475"/>
                </a:lnTo>
                <a:lnTo>
                  <a:pt x="143322" y="58631"/>
                </a:lnTo>
                <a:lnTo>
                  <a:pt x="124034" y="21788"/>
                </a:lnTo>
                <a:lnTo>
                  <a:pt x="88361" y="1775"/>
                </a:lnTo>
                <a:lnTo>
                  <a:pt x="72389" y="0"/>
                </a:lnTo>
                <a:close/>
              </a:path>
            </a:pathLst>
          </a:custGeom>
          <a:ln w="28575">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1" name="object 71"/>
          <p:cNvSpPr/>
          <p:nvPr/>
        </p:nvSpPr>
        <p:spPr>
          <a:xfrm>
            <a:off x="1846211" y="4377690"/>
            <a:ext cx="285750" cy="800100"/>
          </a:xfrm>
          <a:custGeom>
            <a:avLst/>
            <a:gdLst/>
            <a:ahLst/>
            <a:cxnLst/>
            <a:rect l="l" t="t" r="r" b="b"/>
            <a:pathLst>
              <a:path w="285750" h="800100">
                <a:moveTo>
                  <a:pt x="285750" y="0"/>
                </a:moveTo>
                <a:lnTo>
                  <a:pt x="0" y="0"/>
                </a:lnTo>
                <a:lnTo>
                  <a:pt x="0" y="800100"/>
                </a:lnTo>
              </a:path>
            </a:pathLst>
          </a:custGeom>
          <a:ln w="127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2" name="object 72"/>
          <p:cNvSpPr/>
          <p:nvPr/>
        </p:nvSpPr>
        <p:spPr>
          <a:xfrm>
            <a:off x="1849259" y="5030723"/>
            <a:ext cx="0" cy="144145"/>
          </a:xfrm>
          <a:custGeom>
            <a:avLst/>
            <a:gdLst/>
            <a:ahLst/>
            <a:cxnLst/>
            <a:rect l="l" t="t" r="r" b="b"/>
            <a:pathLst>
              <a:path h="144145">
                <a:moveTo>
                  <a:pt x="0" y="144017"/>
                </a:moveTo>
                <a:lnTo>
                  <a:pt x="0" y="0"/>
                </a:lnTo>
              </a:path>
            </a:pathLst>
          </a:custGeom>
          <a:ln w="28575">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3" name="object 73"/>
          <p:cNvSpPr/>
          <p:nvPr/>
        </p:nvSpPr>
        <p:spPr>
          <a:xfrm>
            <a:off x="1741817" y="5030723"/>
            <a:ext cx="215900" cy="144145"/>
          </a:xfrm>
          <a:custGeom>
            <a:avLst/>
            <a:gdLst/>
            <a:ahLst/>
            <a:cxnLst/>
            <a:rect l="l" t="t" r="r" b="b"/>
            <a:pathLst>
              <a:path w="215900" h="144145">
                <a:moveTo>
                  <a:pt x="0" y="144017"/>
                </a:moveTo>
                <a:lnTo>
                  <a:pt x="107442" y="0"/>
                </a:lnTo>
                <a:lnTo>
                  <a:pt x="215646" y="144017"/>
                </a:lnTo>
              </a:path>
            </a:pathLst>
          </a:custGeom>
          <a:ln w="28575">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4" name="object 74"/>
          <p:cNvSpPr/>
          <p:nvPr/>
        </p:nvSpPr>
        <p:spPr>
          <a:xfrm>
            <a:off x="1778394" y="4843271"/>
            <a:ext cx="143510" cy="142875"/>
          </a:xfrm>
          <a:custGeom>
            <a:avLst/>
            <a:gdLst/>
            <a:ahLst/>
            <a:cxnLst/>
            <a:rect l="l" t="t" r="r" b="b"/>
            <a:pathLst>
              <a:path w="143510" h="142875">
                <a:moveTo>
                  <a:pt x="71627" y="0"/>
                </a:moveTo>
                <a:lnTo>
                  <a:pt x="31631" y="12201"/>
                </a:lnTo>
                <a:lnTo>
                  <a:pt x="5695" y="43859"/>
                </a:lnTo>
                <a:lnTo>
                  <a:pt x="0" y="72107"/>
                </a:lnTo>
                <a:lnTo>
                  <a:pt x="1455" y="86669"/>
                </a:lnTo>
                <a:lnTo>
                  <a:pt x="20993" y="123066"/>
                </a:lnTo>
                <a:lnTo>
                  <a:pt x="57272" y="142585"/>
                </a:lnTo>
                <a:lnTo>
                  <a:pt x="74793" y="141844"/>
                </a:lnTo>
                <a:lnTo>
                  <a:pt x="116312" y="126705"/>
                </a:lnTo>
                <a:lnTo>
                  <a:pt x="142986" y="84494"/>
                </a:lnTo>
                <a:lnTo>
                  <a:pt x="142097" y="67436"/>
                </a:lnTo>
                <a:lnTo>
                  <a:pt x="126283" y="26764"/>
                </a:lnTo>
                <a:lnTo>
                  <a:pt x="95282" y="3966"/>
                </a:lnTo>
                <a:lnTo>
                  <a:pt x="71627" y="0"/>
                </a:lnTo>
                <a:close/>
              </a:path>
            </a:pathLst>
          </a:custGeom>
          <a:ln w="28575">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graphicFrame>
        <p:nvGraphicFramePr>
          <p:cNvPr id="62" name="object 62"/>
          <p:cNvGraphicFramePr>
            <a:graphicFrameLocks noGrp="1"/>
          </p:cNvGraphicFramePr>
          <p:nvPr/>
        </p:nvGraphicFramePr>
        <p:xfrm>
          <a:off x="2078431" y="2058733"/>
          <a:ext cx="1428748" cy="2035299"/>
        </p:xfrm>
        <a:graphic>
          <a:graphicData uri="http://schemas.openxmlformats.org/drawingml/2006/table">
            <a:tbl>
              <a:tblPr firstRow="1" bandRow="1">
                <a:tableStyleId>{2D5ABB26-0587-4C30-8999-92F81FD0307C}</a:tableStyleId>
              </a:tblPr>
              <a:tblGrid>
                <a:gridCol w="615695">
                  <a:extLst>
                    <a:ext uri="{9D8B030D-6E8A-4147-A177-3AD203B41FA5}">
                      <a16:colId xmlns="" xmlns:a16="http://schemas.microsoft.com/office/drawing/2014/main" val="20000"/>
                    </a:ext>
                  </a:extLst>
                </a:gridCol>
                <a:gridCol w="117348">
                  <a:extLst>
                    <a:ext uri="{9D8B030D-6E8A-4147-A177-3AD203B41FA5}">
                      <a16:colId xmlns="" xmlns:a16="http://schemas.microsoft.com/office/drawing/2014/main" val="20001"/>
                    </a:ext>
                  </a:extLst>
                </a:gridCol>
                <a:gridCol w="111251">
                  <a:extLst>
                    <a:ext uri="{9D8B030D-6E8A-4147-A177-3AD203B41FA5}">
                      <a16:colId xmlns="" xmlns:a16="http://schemas.microsoft.com/office/drawing/2014/main" val="20002"/>
                    </a:ext>
                  </a:extLst>
                </a:gridCol>
                <a:gridCol w="584454">
                  <a:extLst>
                    <a:ext uri="{9D8B030D-6E8A-4147-A177-3AD203B41FA5}">
                      <a16:colId xmlns="" xmlns:a16="http://schemas.microsoft.com/office/drawing/2014/main" val="20003"/>
                    </a:ext>
                  </a:extLst>
                </a:gridCol>
              </a:tblGrid>
              <a:tr h="278129">
                <a:tc gridSpan="4">
                  <a:txBody>
                    <a:bodyPr/>
                    <a:lstStyle/>
                    <a:p>
                      <a:pPr marL="441959">
                        <a:lnSpc>
                          <a:spcPct val="100000"/>
                        </a:lnSpc>
                      </a:pPr>
                      <a:r>
                        <a:rPr sz="1400" b="1" dirty="0">
                          <a:latin typeface="微软雅黑"/>
                          <a:cs typeface="微软雅黑"/>
                        </a:rPr>
                        <a:t>供应商</a:t>
                      </a:r>
                      <a:endParaRPr sz="1400" dirty="0">
                        <a:latin typeface="微软雅黑"/>
                        <a:cs typeface="微软雅黑"/>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 xmlns:a16="http://schemas.microsoft.com/office/drawing/2014/main" val="10000"/>
                  </a:ext>
                </a:extLst>
              </a:tr>
              <a:tr h="1210817">
                <a:tc gridSpan="4">
                  <a:txBody>
                    <a:bodyPr/>
                    <a:lstStyle/>
                    <a:p>
                      <a:pPr marL="441959" marR="346710" indent="-88900">
                        <a:lnSpc>
                          <a:spcPct val="100000"/>
                        </a:lnSpc>
                      </a:pPr>
                      <a:r>
                        <a:rPr sz="1400" b="1" u="sng" dirty="0">
                          <a:solidFill>
                            <a:srgbClr val="CC0000"/>
                          </a:solidFill>
                          <a:latin typeface="微软雅黑"/>
                          <a:cs typeface="微软雅黑"/>
                        </a:rPr>
                        <a:t>供应商号</a:t>
                      </a:r>
                      <a:r>
                        <a:rPr sz="1400" b="1" dirty="0">
                          <a:solidFill>
                            <a:srgbClr val="CC0000"/>
                          </a:solidFill>
                          <a:latin typeface="微软雅黑"/>
                          <a:cs typeface="微软雅黑"/>
                        </a:rPr>
                        <a:t> </a:t>
                      </a:r>
                      <a:r>
                        <a:rPr sz="1400" b="1" dirty="0">
                          <a:latin typeface="微软雅黑"/>
                          <a:cs typeface="微软雅黑"/>
                        </a:rPr>
                        <a:t>姓名 地址 电话号 账号</a:t>
                      </a:r>
                      <a:endParaRPr sz="1400" dirty="0">
                        <a:latin typeface="微软雅黑"/>
                        <a:cs typeface="微软雅黑"/>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 xmlns:a16="http://schemas.microsoft.com/office/drawing/2014/main" val="10001"/>
                  </a:ext>
                </a:extLst>
              </a:tr>
              <a:tr h="222503">
                <a:tc>
                  <a:txBody>
                    <a:bodyPr/>
                    <a:lstStyle/>
                    <a:p>
                      <a:endParaRPr sz="1400">
                        <a:latin typeface="微软雅黑"/>
                        <a:cs typeface="微软雅黑"/>
                      </a:endParaRPr>
                    </a:p>
                  </a:txBody>
                  <a:tcPr marL="0" marR="0" marT="0" marB="0">
                    <a:lnT w="9525">
                      <a:solidFill>
                        <a:srgbClr val="000000"/>
                      </a:solidFill>
                      <a:prstDash val="solid"/>
                    </a:lnT>
                  </a:tcPr>
                </a:tc>
                <a:tc>
                  <a:txBody>
                    <a:bodyPr/>
                    <a:lstStyle/>
                    <a:p>
                      <a:endParaRPr sz="1400">
                        <a:latin typeface="微软雅黑"/>
                        <a:cs typeface="微软雅黑"/>
                      </a:endParaRPr>
                    </a:p>
                  </a:txBody>
                  <a:tcPr marL="0" marR="0" marT="0" marB="0">
                    <a:lnR w="28575">
                      <a:solidFill>
                        <a:srgbClr val="CC0000"/>
                      </a:solidFill>
                      <a:prstDash val="solid"/>
                    </a:lnR>
                    <a:lnT w="9525">
                      <a:solidFill>
                        <a:srgbClr val="000000"/>
                      </a:solidFill>
                      <a:prstDash val="solid"/>
                    </a:lnT>
                    <a:lnB w="28575">
                      <a:solidFill>
                        <a:srgbClr val="CC0000"/>
                      </a:solidFill>
                      <a:prstDash val="solid"/>
                    </a:lnB>
                  </a:tcPr>
                </a:tc>
                <a:tc>
                  <a:txBody>
                    <a:bodyPr/>
                    <a:lstStyle/>
                    <a:p>
                      <a:endParaRPr sz="1400">
                        <a:latin typeface="微软雅黑"/>
                        <a:cs typeface="微软雅黑"/>
                      </a:endParaRPr>
                    </a:p>
                  </a:txBody>
                  <a:tcPr marL="0" marR="0" marT="0" marB="0">
                    <a:lnL w="28575">
                      <a:solidFill>
                        <a:srgbClr val="CC0000"/>
                      </a:solidFill>
                      <a:prstDash val="solid"/>
                    </a:lnL>
                    <a:lnT w="9525">
                      <a:solidFill>
                        <a:srgbClr val="000000"/>
                      </a:solidFill>
                      <a:prstDash val="solid"/>
                    </a:lnT>
                    <a:lnB w="28575">
                      <a:solidFill>
                        <a:srgbClr val="CC0000"/>
                      </a:solidFill>
                      <a:prstDash val="solid"/>
                    </a:lnB>
                  </a:tcPr>
                </a:tc>
                <a:tc>
                  <a:txBody>
                    <a:bodyPr/>
                    <a:lstStyle/>
                    <a:p>
                      <a:endParaRPr sz="1400" dirty="0">
                        <a:latin typeface="微软雅黑"/>
                        <a:cs typeface="微软雅黑"/>
                      </a:endParaRPr>
                    </a:p>
                  </a:txBody>
                  <a:tcPr marL="0" marR="0" marT="0" marB="0">
                    <a:lnT w="9525">
                      <a:solidFill>
                        <a:srgbClr val="000000"/>
                      </a:solidFill>
                      <a:prstDash val="solid"/>
                    </a:lnT>
                  </a:tcPr>
                </a:tc>
                <a:extLst>
                  <a:ext uri="{0D108BD9-81ED-4DB2-BD59-A6C34878D82A}">
                    <a16:rowId xmlns="" xmlns:a16="http://schemas.microsoft.com/office/drawing/2014/main" val="10002"/>
                  </a:ext>
                </a:extLst>
              </a:tr>
              <a:tr h="323850">
                <a:tc gridSpan="2">
                  <a:txBody>
                    <a:bodyPr/>
                    <a:lstStyle/>
                    <a:p>
                      <a:endParaRPr sz="1400" dirty="0">
                        <a:latin typeface="微软雅黑"/>
                        <a:cs typeface="微软雅黑"/>
                      </a:endParaRPr>
                    </a:p>
                  </a:txBody>
                  <a:tcPr marL="0" marR="0" marT="0" marB="0">
                    <a:lnR w="9525">
                      <a:solidFill>
                        <a:srgbClr val="000000"/>
                      </a:solidFill>
                      <a:prstDash val="solid"/>
                    </a:lnR>
                  </a:tcPr>
                </a:tc>
                <a:tc hMerge="1">
                  <a:txBody>
                    <a:bodyPr/>
                    <a:lstStyle/>
                    <a:p>
                      <a:endParaRPr/>
                    </a:p>
                  </a:txBody>
                  <a:tcPr marL="0" marR="0" marT="0" marB="0"/>
                </a:tc>
                <a:tc gridSpan="2">
                  <a:txBody>
                    <a:bodyPr/>
                    <a:lstStyle/>
                    <a:p>
                      <a:endParaRPr sz="1400" dirty="0">
                        <a:latin typeface="微软雅黑"/>
                        <a:cs typeface="微软雅黑"/>
                      </a:endParaRPr>
                    </a:p>
                  </a:txBody>
                  <a:tcPr marL="0" marR="0" marT="0" marB="0">
                    <a:lnL w="9525">
                      <a:solidFill>
                        <a:srgbClr val="000000"/>
                      </a:solidFill>
                      <a:prstDash val="solid"/>
                    </a:lnL>
                    <a:lnT w="28575" cap="flat" cmpd="sng" algn="ctr">
                      <a:solidFill>
                        <a:srgbClr val="CC0000"/>
                      </a:solidFill>
                      <a:prstDash val="solid"/>
                      <a:round/>
                      <a:headEnd type="none" w="med" len="med"/>
                      <a:tailEnd type="none" w="med" len="med"/>
                    </a:lnT>
                  </a:tcPr>
                </a:tc>
                <a:tc hMerge="1">
                  <a:txBody>
                    <a:bodyPr/>
                    <a:lstStyle/>
                    <a:p>
                      <a:endParaRPr/>
                    </a:p>
                  </a:txBody>
                  <a:tcPr marL="0" marR="0" marT="0" marB="0"/>
                </a:tc>
                <a:extLst>
                  <a:ext uri="{0D108BD9-81ED-4DB2-BD59-A6C34878D82A}">
                    <a16:rowId xmlns="" xmlns:a16="http://schemas.microsoft.com/office/drawing/2014/main" val="10003"/>
                  </a:ext>
                </a:extLst>
              </a:tr>
            </a:tbl>
          </a:graphicData>
        </a:graphic>
      </p:graphicFrame>
      <p:sp>
        <p:nvSpPr>
          <p:cNvPr id="77" name="矩形 76">
            <a:extLst>
              <a:ext uri="{FF2B5EF4-FFF2-40B4-BE49-F238E27FC236}">
                <a16:creationId xmlns="" xmlns:a16="http://schemas.microsoft.com/office/drawing/2014/main" id="{CD0E386C-47CD-4B36-A304-54AA9264DFDC}"/>
              </a:ext>
            </a:extLst>
          </p:cNvPr>
          <p:cNvSpPr/>
          <p:nvPr/>
        </p:nvSpPr>
        <p:spPr>
          <a:xfrm>
            <a:off x="241300" y="383633"/>
            <a:ext cx="7467600" cy="523220"/>
          </a:xfrm>
          <a:prstGeom prst="rect">
            <a:avLst/>
          </a:prstGeom>
        </p:spPr>
        <p:txBody>
          <a:bodyPr wrap="square">
            <a:spAutoFit/>
          </a:bodyPr>
          <a:lstStyle/>
          <a:p>
            <a:pPr marL="48895">
              <a:lnSpc>
                <a:spcPct val="100000"/>
              </a:lnSpc>
            </a:pPr>
            <a:r>
              <a:rPr lang="en-US" altLang="zh-CN" sz="2800" b="1" u="dbl" spc="-5" dirty="0">
                <a:solidFill>
                  <a:srgbClr val="000000"/>
                </a:solidFill>
                <a:latin typeface="Arial" panose="020B0604020202020204" pitchFamily="34" charset="0"/>
                <a:ea typeface="Microsoft JhengHei UI" panose="020B0604030504040204" pitchFamily="34" charset="-120"/>
              </a:rPr>
              <a:t>E-R</a:t>
            </a:r>
            <a:r>
              <a:rPr lang="zh-CN" altLang="en-US" sz="2800" b="1" u="dbl" spc="-5" dirty="0">
                <a:solidFill>
                  <a:srgbClr val="000000"/>
                </a:solidFill>
                <a:latin typeface="Arial" panose="020B0604020202020204" pitchFamily="34" charset="0"/>
                <a:ea typeface="Microsoft JhengHei UI" panose="020B0604030504040204" pitchFamily="34" charset="-120"/>
              </a:rPr>
              <a:t>模型</a:t>
            </a:r>
            <a:r>
              <a:rPr lang="en-US" altLang="zh-CN" sz="2800" b="1" u="dbl" spc="-5" dirty="0">
                <a:solidFill>
                  <a:srgbClr val="000000"/>
                </a:solidFill>
                <a:latin typeface="Arial" panose="020B0604020202020204" pitchFamily="34" charset="0"/>
                <a:ea typeface="Microsoft JhengHei UI" panose="020B0604030504040204" pitchFamily="34" charset="-120"/>
              </a:rPr>
              <a:t>—</a:t>
            </a:r>
            <a:r>
              <a:rPr lang="zh-CN" altLang="en-US" sz="2800" b="1" u="dbl" spc="-5" dirty="0">
                <a:solidFill>
                  <a:srgbClr val="000000"/>
                </a:solidFill>
                <a:latin typeface="Arial" panose="020B0604020202020204" pitchFamily="34" charset="0"/>
                <a:ea typeface="Microsoft JhengHei UI" panose="020B0604030504040204" pitchFamily="34" charset="-120"/>
              </a:rPr>
              <a:t>表达方法之</a:t>
            </a:r>
            <a:r>
              <a:rPr lang="en-US" altLang="zh-CN" sz="2800" b="1" u="dbl" spc="-5" dirty="0">
                <a:solidFill>
                  <a:srgbClr val="000000"/>
                </a:solidFill>
                <a:latin typeface="Arial" panose="020B0604020202020204" pitchFamily="34" charset="0"/>
                <a:ea typeface="Microsoft JhengHei UI" panose="020B0604030504040204" pitchFamily="34" charset="-120"/>
              </a:rPr>
              <a:t>Crow’s Foot</a:t>
            </a:r>
            <a:r>
              <a:rPr lang="zh-CN" altLang="en-US" sz="2800" b="1" u="dbl" spc="-5" dirty="0">
                <a:solidFill>
                  <a:srgbClr val="000000"/>
                </a:solidFill>
                <a:latin typeface="Arial" panose="020B0604020202020204" pitchFamily="34" charset="0"/>
                <a:ea typeface="Microsoft JhengHei UI" panose="020B0604030504040204" pitchFamily="34" charset="-120"/>
              </a:rPr>
              <a:t>方法</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41787" y="1496303"/>
            <a:ext cx="6514713" cy="1754326"/>
          </a:xfrm>
          <a:prstGeom prst="rect">
            <a:avLst/>
          </a:prstGeom>
        </p:spPr>
        <p:txBody>
          <a:bodyPr vert="horz" wrap="square" lIns="0" tIns="0" rIns="0" bIns="0" rtlCol="0">
            <a:spAutoFit/>
          </a:bodyPr>
          <a:lstStyle/>
          <a:p>
            <a:pPr marL="12700">
              <a:lnSpc>
                <a:spcPct val="100000"/>
              </a:lnSpc>
            </a:pPr>
            <a:r>
              <a:rPr sz="2400" b="1" dirty="0">
                <a:latin typeface="Arial" panose="020B0604020202020204" pitchFamily="34" charset="0"/>
                <a:ea typeface="Microsoft JhengHei UI" panose="020B0604030504040204" pitchFamily="34" charset="-120"/>
                <a:cs typeface="微软雅黑"/>
              </a:rPr>
              <a:t>信息</a:t>
            </a:r>
            <a:endParaRPr sz="2400" dirty="0">
              <a:latin typeface="Arial" panose="020B0604020202020204" pitchFamily="34" charset="0"/>
              <a:ea typeface="Microsoft JhengHei UI" panose="020B0604030504040204" pitchFamily="34" charset="-120"/>
              <a:cs typeface="微软雅黑"/>
            </a:endParaRPr>
          </a:p>
          <a:p>
            <a:pPr marL="812800" indent="-342900">
              <a:lnSpc>
                <a:spcPct val="100000"/>
              </a:lnSpc>
              <a:spcBef>
                <a:spcPts val="1245"/>
              </a:spcBef>
              <a:buFont typeface="Wingdings" panose="05000000000000000000" pitchFamily="2" charset="2"/>
              <a:buChar char=""/>
            </a:pPr>
            <a:r>
              <a:rPr sz="2000" b="1" spc="-5" dirty="0" err="1">
                <a:latin typeface="Arial" panose="020B0604020202020204" pitchFamily="34" charset="0"/>
                <a:ea typeface="Microsoft JhengHei UI" panose="020B0604030504040204" pitchFamily="34" charset="-120"/>
                <a:cs typeface="微软雅黑"/>
              </a:rPr>
              <a:t>信息是现实世界中事物在人们头脑中的一种反映</a:t>
            </a:r>
            <a:endParaRPr sz="2000" dirty="0">
              <a:latin typeface="Arial" panose="020B0604020202020204" pitchFamily="34" charset="0"/>
              <a:ea typeface="Microsoft JhengHei UI" panose="020B0604030504040204" pitchFamily="34" charset="-120"/>
              <a:cs typeface="微软雅黑"/>
            </a:endParaRPr>
          </a:p>
          <a:p>
            <a:pPr marL="812800" indent="-342900">
              <a:lnSpc>
                <a:spcPct val="100000"/>
              </a:lnSpc>
              <a:spcBef>
                <a:spcPts val="1200"/>
              </a:spcBef>
              <a:buFont typeface="Wingdings" panose="05000000000000000000" pitchFamily="2" charset="2"/>
              <a:buChar char="q"/>
            </a:pPr>
            <a:r>
              <a:rPr sz="2000" b="1" spc="-5" dirty="0" err="1">
                <a:latin typeface="Arial" panose="020B0604020202020204" pitchFamily="34" charset="0"/>
                <a:ea typeface="Microsoft JhengHei UI" panose="020B0604030504040204" pitchFamily="34" charset="-120"/>
                <a:cs typeface="微软雅黑"/>
              </a:rPr>
              <a:t>信息可以准确地反映现实世界中事物</a:t>
            </a:r>
            <a:r>
              <a:rPr sz="2000" b="1" spc="-5" dirty="0">
                <a:latin typeface="Arial" panose="020B0604020202020204" pitchFamily="34" charset="0"/>
                <a:ea typeface="Microsoft JhengHei UI" panose="020B0604030504040204" pitchFamily="34" charset="-120"/>
                <a:cs typeface="微软雅黑"/>
              </a:rPr>
              <a:t>(描述)</a:t>
            </a:r>
            <a:endParaRPr sz="2000" dirty="0">
              <a:latin typeface="Arial" panose="020B0604020202020204" pitchFamily="34" charset="0"/>
              <a:ea typeface="Microsoft JhengHei UI" panose="020B0604030504040204" pitchFamily="34" charset="-120"/>
              <a:cs typeface="微软雅黑"/>
            </a:endParaRPr>
          </a:p>
          <a:p>
            <a:pPr marL="812800" indent="-342900">
              <a:lnSpc>
                <a:spcPct val="100000"/>
              </a:lnSpc>
              <a:spcBef>
                <a:spcPts val="1200"/>
              </a:spcBef>
              <a:buFont typeface="Wingdings" panose="05000000000000000000" pitchFamily="2" charset="2"/>
              <a:buChar char="q"/>
            </a:pPr>
            <a:r>
              <a:rPr sz="2000" b="1" spc="-5" dirty="0" err="1">
                <a:latin typeface="Arial" panose="020B0604020202020204" pitchFamily="34" charset="0"/>
                <a:ea typeface="Microsoft JhengHei UI" panose="020B0604030504040204" pitchFamily="34" charset="-120"/>
                <a:cs typeface="微软雅黑"/>
              </a:rPr>
              <a:t>也可以通过对现实进行抽象，形成信息</a:t>
            </a:r>
            <a:r>
              <a:rPr sz="2000" b="1" spc="-5" dirty="0">
                <a:latin typeface="Arial" panose="020B0604020202020204" pitchFamily="34" charset="0"/>
                <a:ea typeface="Microsoft JhengHei UI" panose="020B0604030504040204" pitchFamily="34" charset="-120"/>
                <a:cs typeface="微软雅黑"/>
              </a:rPr>
              <a:t>(抽象)</a:t>
            </a:r>
            <a:endParaRPr sz="2000" dirty="0">
              <a:latin typeface="Arial" panose="020B0604020202020204" pitchFamily="34" charset="0"/>
              <a:ea typeface="Microsoft JhengHei UI" panose="020B0604030504040204" pitchFamily="34" charset="-120"/>
              <a:cs typeface="微软雅黑"/>
            </a:endParaRPr>
          </a:p>
        </p:txBody>
      </p:sp>
      <p:sp>
        <p:nvSpPr>
          <p:cNvPr id="4" name="object 4"/>
          <p:cNvSpPr/>
          <p:nvPr/>
        </p:nvSpPr>
        <p:spPr>
          <a:xfrm>
            <a:off x="3199870" y="4664202"/>
            <a:ext cx="1638300" cy="1165225"/>
          </a:xfrm>
          <a:custGeom>
            <a:avLst/>
            <a:gdLst/>
            <a:ahLst/>
            <a:cxnLst/>
            <a:rect l="l" t="t" r="r" b="b"/>
            <a:pathLst>
              <a:path w="1638300" h="1165225">
                <a:moveTo>
                  <a:pt x="12700" y="530453"/>
                </a:moveTo>
                <a:lnTo>
                  <a:pt x="12700" y="300159"/>
                </a:lnTo>
                <a:lnTo>
                  <a:pt x="0" y="313014"/>
                </a:lnTo>
                <a:lnTo>
                  <a:pt x="0" y="515858"/>
                </a:lnTo>
                <a:lnTo>
                  <a:pt x="12700" y="530453"/>
                </a:lnTo>
                <a:close/>
              </a:path>
              <a:path w="1638300" h="1165225">
                <a:moveTo>
                  <a:pt x="38100" y="954024"/>
                </a:moveTo>
                <a:lnTo>
                  <a:pt x="38100" y="272034"/>
                </a:lnTo>
                <a:lnTo>
                  <a:pt x="25400" y="279459"/>
                </a:lnTo>
                <a:lnTo>
                  <a:pt x="12700" y="288904"/>
                </a:lnTo>
                <a:lnTo>
                  <a:pt x="12700" y="565404"/>
                </a:lnTo>
                <a:lnTo>
                  <a:pt x="25400" y="627888"/>
                </a:lnTo>
                <a:lnTo>
                  <a:pt x="25400" y="932688"/>
                </a:lnTo>
                <a:lnTo>
                  <a:pt x="38100" y="954024"/>
                </a:lnTo>
                <a:close/>
              </a:path>
              <a:path w="1638300" h="1165225">
                <a:moveTo>
                  <a:pt x="25400" y="894588"/>
                </a:moveTo>
                <a:lnTo>
                  <a:pt x="25400" y="854964"/>
                </a:lnTo>
                <a:lnTo>
                  <a:pt x="12700" y="883158"/>
                </a:lnTo>
                <a:lnTo>
                  <a:pt x="25400" y="894588"/>
                </a:lnTo>
                <a:close/>
              </a:path>
              <a:path w="1638300" h="1165225">
                <a:moveTo>
                  <a:pt x="50800" y="1002514"/>
                </a:moveTo>
                <a:lnTo>
                  <a:pt x="50800" y="264414"/>
                </a:lnTo>
                <a:lnTo>
                  <a:pt x="38100" y="268223"/>
                </a:lnTo>
                <a:lnTo>
                  <a:pt x="38100" y="1018032"/>
                </a:lnTo>
                <a:lnTo>
                  <a:pt x="50800" y="1002514"/>
                </a:lnTo>
                <a:close/>
              </a:path>
              <a:path w="1638300" h="1165225">
                <a:moveTo>
                  <a:pt x="1333500" y="438012"/>
                </a:moveTo>
                <a:lnTo>
                  <a:pt x="1333500" y="157733"/>
                </a:lnTo>
                <a:lnTo>
                  <a:pt x="1295400" y="164253"/>
                </a:lnTo>
                <a:lnTo>
                  <a:pt x="1282700" y="166137"/>
                </a:lnTo>
                <a:lnTo>
                  <a:pt x="1244600" y="170253"/>
                </a:lnTo>
                <a:lnTo>
                  <a:pt x="1206500" y="172096"/>
                </a:lnTo>
                <a:lnTo>
                  <a:pt x="1168400" y="172211"/>
                </a:lnTo>
                <a:lnTo>
                  <a:pt x="1143000" y="171449"/>
                </a:lnTo>
                <a:lnTo>
                  <a:pt x="1117600" y="171449"/>
                </a:lnTo>
                <a:lnTo>
                  <a:pt x="1104900" y="172211"/>
                </a:lnTo>
                <a:lnTo>
                  <a:pt x="1092200" y="172211"/>
                </a:lnTo>
                <a:lnTo>
                  <a:pt x="1079500" y="172973"/>
                </a:lnTo>
                <a:lnTo>
                  <a:pt x="1066800" y="174497"/>
                </a:lnTo>
                <a:lnTo>
                  <a:pt x="1054100" y="181355"/>
                </a:lnTo>
                <a:lnTo>
                  <a:pt x="1028700" y="187451"/>
                </a:lnTo>
                <a:lnTo>
                  <a:pt x="1016000" y="192786"/>
                </a:lnTo>
                <a:lnTo>
                  <a:pt x="990600" y="197358"/>
                </a:lnTo>
                <a:lnTo>
                  <a:pt x="977900" y="202692"/>
                </a:lnTo>
                <a:lnTo>
                  <a:pt x="927100" y="211735"/>
                </a:lnTo>
                <a:lnTo>
                  <a:pt x="876300" y="219654"/>
                </a:lnTo>
                <a:lnTo>
                  <a:pt x="825500" y="226169"/>
                </a:lnTo>
                <a:lnTo>
                  <a:pt x="774700" y="231235"/>
                </a:lnTo>
                <a:lnTo>
                  <a:pt x="723900" y="234802"/>
                </a:lnTo>
                <a:lnTo>
                  <a:pt x="660400" y="236825"/>
                </a:lnTo>
                <a:lnTo>
                  <a:pt x="609600" y="237257"/>
                </a:lnTo>
                <a:lnTo>
                  <a:pt x="584200" y="236861"/>
                </a:lnTo>
                <a:lnTo>
                  <a:pt x="533400" y="234816"/>
                </a:lnTo>
                <a:lnTo>
                  <a:pt x="482600" y="231062"/>
                </a:lnTo>
                <a:lnTo>
                  <a:pt x="431800" y="225551"/>
                </a:lnTo>
                <a:lnTo>
                  <a:pt x="406400" y="223265"/>
                </a:lnTo>
                <a:lnTo>
                  <a:pt x="393700" y="220218"/>
                </a:lnTo>
                <a:lnTo>
                  <a:pt x="381000" y="217931"/>
                </a:lnTo>
                <a:lnTo>
                  <a:pt x="355600" y="217058"/>
                </a:lnTo>
                <a:lnTo>
                  <a:pt x="342900" y="218349"/>
                </a:lnTo>
                <a:lnTo>
                  <a:pt x="330200" y="219998"/>
                </a:lnTo>
                <a:lnTo>
                  <a:pt x="317500" y="221910"/>
                </a:lnTo>
                <a:lnTo>
                  <a:pt x="304800" y="223991"/>
                </a:lnTo>
                <a:lnTo>
                  <a:pt x="279400" y="228285"/>
                </a:lnTo>
                <a:lnTo>
                  <a:pt x="266700" y="230310"/>
                </a:lnTo>
                <a:lnTo>
                  <a:pt x="228600" y="234770"/>
                </a:lnTo>
                <a:lnTo>
                  <a:pt x="152400" y="235468"/>
                </a:lnTo>
                <a:lnTo>
                  <a:pt x="139700" y="237476"/>
                </a:lnTo>
                <a:lnTo>
                  <a:pt x="101600" y="245392"/>
                </a:lnTo>
                <a:lnTo>
                  <a:pt x="63500" y="257556"/>
                </a:lnTo>
                <a:lnTo>
                  <a:pt x="50800" y="260604"/>
                </a:lnTo>
                <a:lnTo>
                  <a:pt x="50800" y="991641"/>
                </a:lnTo>
                <a:lnTo>
                  <a:pt x="63500" y="980144"/>
                </a:lnTo>
                <a:lnTo>
                  <a:pt x="63500" y="968472"/>
                </a:lnTo>
                <a:lnTo>
                  <a:pt x="76200" y="957072"/>
                </a:lnTo>
                <a:lnTo>
                  <a:pt x="76200" y="973836"/>
                </a:lnTo>
                <a:lnTo>
                  <a:pt x="88900" y="1013460"/>
                </a:lnTo>
                <a:lnTo>
                  <a:pt x="88900" y="1099427"/>
                </a:lnTo>
                <a:lnTo>
                  <a:pt x="101600" y="1111455"/>
                </a:lnTo>
                <a:lnTo>
                  <a:pt x="114300" y="1122426"/>
                </a:lnTo>
                <a:lnTo>
                  <a:pt x="114300" y="1128839"/>
                </a:lnTo>
                <a:lnTo>
                  <a:pt x="127000" y="1130050"/>
                </a:lnTo>
                <a:lnTo>
                  <a:pt x="127000" y="939113"/>
                </a:lnTo>
                <a:lnTo>
                  <a:pt x="139700" y="927720"/>
                </a:lnTo>
                <a:lnTo>
                  <a:pt x="139700" y="905272"/>
                </a:lnTo>
                <a:lnTo>
                  <a:pt x="152400" y="894006"/>
                </a:lnTo>
                <a:lnTo>
                  <a:pt x="152400" y="870862"/>
                </a:lnTo>
                <a:lnTo>
                  <a:pt x="165100" y="858774"/>
                </a:lnTo>
                <a:lnTo>
                  <a:pt x="190500" y="817626"/>
                </a:lnTo>
                <a:lnTo>
                  <a:pt x="190500" y="838200"/>
                </a:lnTo>
                <a:lnTo>
                  <a:pt x="203200" y="851154"/>
                </a:lnTo>
                <a:lnTo>
                  <a:pt x="203200" y="865551"/>
                </a:lnTo>
                <a:lnTo>
                  <a:pt x="215900" y="875973"/>
                </a:lnTo>
                <a:lnTo>
                  <a:pt x="215900" y="900979"/>
                </a:lnTo>
                <a:lnTo>
                  <a:pt x="228600" y="914541"/>
                </a:lnTo>
                <a:lnTo>
                  <a:pt x="228600" y="953333"/>
                </a:lnTo>
                <a:lnTo>
                  <a:pt x="241300" y="963930"/>
                </a:lnTo>
                <a:lnTo>
                  <a:pt x="241300" y="1002792"/>
                </a:lnTo>
                <a:lnTo>
                  <a:pt x="254000" y="1018794"/>
                </a:lnTo>
                <a:lnTo>
                  <a:pt x="254000" y="1024890"/>
                </a:lnTo>
                <a:lnTo>
                  <a:pt x="266700" y="1031747"/>
                </a:lnTo>
                <a:lnTo>
                  <a:pt x="279400" y="1045463"/>
                </a:lnTo>
                <a:lnTo>
                  <a:pt x="279400" y="894588"/>
                </a:lnTo>
                <a:lnTo>
                  <a:pt x="292100" y="876300"/>
                </a:lnTo>
                <a:lnTo>
                  <a:pt x="292100" y="826769"/>
                </a:lnTo>
                <a:lnTo>
                  <a:pt x="304800" y="805434"/>
                </a:lnTo>
                <a:lnTo>
                  <a:pt x="317500" y="795528"/>
                </a:lnTo>
                <a:lnTo>
                  <a:pt x="317500" y="791718"/>
                </a:lnTo>
                <a:lnTo>
                  <a:pt x="330200" y="789432"/>
                </a:lnTo>
                <a:lnTo>
                  <a:pt x="342900" y="790194"/>
                </a:lnTo>
                <a:lnTo>
                  <a:pt x="381000" y="792337"/>
                </a:lnTo>
                <a:lnTo>
                  <a:pt x="381000" y="792694"/>
                </a:lnTo>
                <a:lnTo>
                  <a:pt x="393700" y="792040"/>
                </a:lnTo>
                <a:lnTo>
                  <a:pt x="393700" y="789979"/>
                </a:lnTo>
                <a:lnTo>
                  <a:pt x="406400" y="786113"/>
                </a:lnTo>
                <a:lnTo>
                  <a:pt x="406400" y="780044"/>
                </a:lnTo>
                <a:lnTo>
                  <a:pt x="419100" y="771377"/>
                </a:lnTo>
                <a:lnTo>
                  <a:pt x="431800" y="759714"/>
                </a:lnTo>
                <a:lnTo>
                  <a:pt x="431800" y="751332"/>
                </a:lnTo>
                <a:lnTo>
                  <a:pt x="457200" y="756666"/>
                </a:lnTo>
                <a:lnTo>
                  <a:pt x="469900" y="762762"/>
                </a:lnTo>
                <a:lnTo>
                  <a:pt x="520700" y="776058"/>
                </a:lnTo>
                <a:lnTo>
                  <a:pt x="533400" y="779977"/>
                </a:lnTo>
                <a:lnTo>
                  <a:pt x="546100" y="788029"/>
                </a:lnTo>
                <a:lnTo>
                  <a:pt x="558800" y="792034"/>
                </a:lnTo>
                <a:lnTo>
                  <a:pt x="596900" y="803181"/>
                </a:lnTo>
                <a:lnTo>
                  <a:pt x="635000" y="811530"/>
                </a:lnTo>
                <a:lnTo>
                  <a:pt x="647700" y="813042"/>
                </a:lnTo>
                <a:lnTo>
                  <a:pt x="660400" y="812717"/>
                </a:lnTo>
                <a:lnTo>
                  <a:pt x="673100" y="812121"/>
                </a:lnTo>
                <a:lnTo>
                  <a:pt x="685800" y="811459"/>
                </a:lnTo>
                <a:lnTo>
                  <a:pt x="698500" y="810939"/>
                </a:lnTo>
                <a:lnTo>
                  <a:pt x="711200" y="810768"/>
                </a:lnTo>
                <a:lnTo>
                  <a:pt x="723900" y="810768"/>
                </a:lnTo>
                <a:lnTo>
                  <a:pt x="736600" y="811530"/>
                </a:lnTo>
                <a:lnTo>
                  <a:pt x="774700" y="811493"/>
                </a:lnTo>
                <a:lnTo>
                  <a:pt x="812800" y="810685"/>
                </a:lnTo>
                <a:lnTo>
                  <a:pt x="850900" y="808603"/>
                </a:lnTo>
                <a:lnTo>
                  <a:pt x="889000" y="804776"/>
                </a:lnTo>
                <a:lnTo>
                  <a:pt x="927100" y="798733"/>
                </a:lnTo>
                <a:lnTo>
                  <a:pt x="952500" y="793241"/>
                </a:lnTo>
                <a:lnTo>
                  <a:pt x="977900" y="788669"/>
                </a:lnTo>
                <a:lnTo>
                  <a:pt x="977900" y="1087374"/>
                </a:lnTo>
                <a:lnTo>
                  <a:pt x="990600" y="1094994"/>
                </a:lnTo>
                <a:lnTo>
                  <a:pt x="990600" y="1101089"/>
                </a:lnTo>
                <a:lnTo>
                  <a:pt x="1003300" y="1101852"/>
                </a:lnTo>
                <a:lnTo>
                  <a:pt x="1003300" y="1103376"/>
                </a:lnTo>
                <a:lnTo>
                  <a:pt x="1016000" y="1104138"/>
                </a:lnTo>
                <a:lnTo>
                  <a:pt x="1016000" y="969263"/>
                </a:lnTo>
                <a:lnTo>
                  <a:pt x="1028700" y="934973"/>
                </a:lnTo>
                <a:lnTo>
                  <a:pt x="1041400" y="894588"/>
                </a:lnTo>
                <a:lnTo>
                  <a:pt x="1054100" y="846582"/>
                </a:lnTo>
                <a:lnTo>
                  <a:pt x="1066800" y="865632"/>
                </a:lnTo>
                <a:lnTo>
                  <a:pt x="1066800" y="896148"/>
                </a:lnTo>
                <a:lnTo>
                  <a:pt x="1079500" y="920425"/>
                </a:lnTo>
                <a:lnTo>
                  <a:pt x="1079500" y="944855"/>
                </a:lnTo>
                <a:lnTo>
                  <a:pt x="1092200" y="957129"/>
                </a:lnTo>
                <a:lnTo>
                  <a:pt x="1092200" y="1019140"/>
                </a:lnTo>
                <a:lnTo>
                  <a:pt x="1104900" y="1031677"/>
                </a:lnTo>
                <a:lnTo>
                  <a:pt x="1104900" y="1091974"/>
                </a:lnTo>
                <a:lnTo>
                  <a:pt x="1117600" y="1103545"/>
                </a:lnTo>
                <a:lnTo>
                  <a:pt x="1117600" y="1127696"/>
                </a:lnTo>
                <a:lnTo>
                  <a:pt x="1130300" y="1140190"/>
                </a:lnTo>
                <a:lnTo>
                  <a:pt x="1130300" y="1152906"/>
                </a:lnTo>
                <a:lnTo>
                  <a:pt x="1143000" y="1160526"/>
                </a:lnTo>
                <a:lnTo>
                  <a:pt x="1143000" y="944117"/>
                </a:lnTo>
                <a:lnTo>
                  <a:pt x="1155700" y="900684"/>
                </a:lnTo>
                <a:lnTo>
                  <a:pt x="1155700" y="855726"/>
                </a:lnTo>
                <a:lnTo>
                  <a:pt x="1168400" y="810005"/>
                </a:lnTo>
                <a:lnTo>
                  <a:pt x="1181100" y="807719"/>
                </a:lnTo>
                <a:lnTo>
                  <a:pt x="1181100" y="802385"/>
                </a:lnTo>
                <a:lnTo>
                  <a:pt x="1193800" y="795527"/>
                </a:lnTo>
                <a:lnTo>
                  <a:pt x="1206500" y="787800"/>
                </a:lnTo>
                <a:lnTo>
                  <a:pt x="1206500" y="778691"/>
                </a:lnTo>
                <a:lnTo>
                  <a:pt x="1219200" y="768339"/>
                </a:lnTo>
                <a:lnTo>
                  <a:pt x="1219200" y="756883"/>
                </a:lnTo>
                <a:lnTo>
                  <a:pt x="1231900" y="744462"/>
                </a:lnTo>
                <a:lnTo>
                  <a:pt x="1231900" y="731217"/>
                </a:lnTo>
                <a:lnTo>
                  <a:pt x="1244600" y="717286"/>
                </a:lnTo>
                <a:lnTo>
                  <a:pt x="1244600" y="702809"/>
                </a:lnTo>
                <a:lnTo>
                  <a:pt x="1257300" y="687925"/>
                </a:lnTo>
                <a:lnTo>
                  <a:pt x="1257300" y="657495"/>
                </a:lnTo>
                <a:lnTo>
                  <a:pt x="1270000" y="642227"/>
                </a:lnTo>
                <a:lnTo>
                  <a:pt x="1270000" y="612281"/>
                </a:lnTo>
                <a:lnTo>
                  <a:pt x="1282700" y="584054"/>
                </a:lnTo>
                <a:lnTo>
                  <a:pt x="1282700" y="570932"/>
                </a:lnTo>
                <a:lnTo>
                  <a:pt x="1295400" y="558658"/>
                </a:lnTo>
                <a:lnTo>
                  <a:pt x="1295400" y="537210"/>
                </a:lnTo>
                <a:lnTo>
                  <a:pt x="1308100" y="500634"/>
                </a:lnTo>
                <a:lnTo>
                  <a:pt x="1320800" y="462560"/>
                </a:lnTo>
                <a:lnTo>
                  <a:pt x="1320800" y="450093"/>
                </a:lnTo>
                <a:lnTo>
                  <a:pt x="1333500" y="438012"/>
                </a:lnTo>
                <a:close/>
              </a:path>
              <a:path w="1638300" h="1165225">
                <a:moveTo>
                  <a:pt x="88900" y="1099427"/>
                </a:moveTo>
                <a:lnTo>
                  <a:pt x="88900" y="1013460"/>
                </a:lnTo>
                <a:lnTo>
                  <a:pt x="76200" y="1055370"/>
                </a:lnTo>
                <a:lnTo>
                  <a:pt x="76200" y="1088898"/>
                </a:lnTo>
                <a:lnTo>
                  <a:pt x="88900" y="1099427"/>
                </a:lnTo>
                <a:close/>
              </a:path>
              <a:path w="1638300" h="1165225">
                <a:moveTo>
                  <a:pt x="190500" y="1134618"/>
                </a:moveTo>
                <a:lnTo>
                  <a:pt x="190500" y="1128522"/>
                </a:lnTo>
                <a:lnTo>
                  <a:pt x="177800" y="1119017"/>
                </a:lnTo>
                <a:lnTo>
                  <a:pt x="177800" y="1109393"/>
                </a:lnTo>
                <a:lnTo>
                  <a:pt x="165100" y="1098137"/>
                </a:lnTo>
                <a:lnTo>
                  <a:pt x="165100" y="1085810"/>
                </a:lnTo>
                <a:lnTo>
                  <a:pt x="152400" y="1072978"/>
                </a:lnTo>
                <a:lnTo>
                  <a:pt x="152400" y="1048050"/>
                </a:lnTo>
                <a:lnTo>
                  <a:pt x="139700" y="1037082"/>
                </a:lnTo>
                <a:lnTo>
                  <a:pt x="139700" y="988268"/>
                </a:lnTo>
                <a:lnTo>
                  <a:pt x="127000" y="975231"/>
                </a:lnTo>
                <a:lnTo>
                  <a:pt x="127000" y="1130050"/>
                </a:lnTo>
                <a:lnTo>
                  <a:pt x="152400" y="1132229"/>
                </a:lnTo>
                <a:lnTo>
                  <a:pt x="165100" y="1133358"/>
                </a:lnTo>
                <a:lnTo>
                  <a:pt x="177800" y="1134618"/>
                </a:lnTo>
                <a:lnTo>
                  <a:pt x="190500" y="1134618"/>
                </a:lnTo>
                <a:close/>
              </a:path>
              <a:path w="1638300" h="1165225">
                <a:moveTo>
                  <a:pt x="292100" y="1064514"/>
                </a:moveTo>
                <a:lnTo>
                  <a:pt x="292100" y="922230"/>
                </a:lnTo>
                <a:lnTo>
                  <a:pt x="279400" y="908623"/>
                </a:lnTo>
                <a:lnTo>
                  <a:pt x="279400" y="1059180"/>
                </a:lnTo>
                <a:lnTo>
                  <a:pt x="292100" y="1064514"/>
                </a:lnTo>
                <a:close/>
              </a:path>
              <a:path w="1638300" h="1165225">
                <a:moveTo>
                  <a:pt x="381000" y="1078230"/>
                </a:moveTo>
                <a:lnTo>
                  <a:pt x="368300" y="1067824"/>
                </a:lnTo>
                <a:lnTo>
                  <a:pt x="355600" y="1058250"/>
                </a:lnTo>
                <a:lnTo>
                  <a:pt x="342900" y="1048466"/>
                </a:lnTo>
                <a:lnTo>
                  <a:pt x="330200" y="1038457"/>
                </a:lnTo>
                <a:lnTo>
                  <a:pt x="330200" y="1028205"/>
                </a:lnTo>
                <a:lnTo>
                  <a:pt x="317500" y="1017693"/>
                </a:lnTo>
                <a:lnTo>
                  <a:pt x="317500" y="1006905"/>
                </a:lnTo>
                <a:lnTo>
                  <a:pt x="304800" y="995824"/>
                </a:lnTo>
                <a:lnTo>
                  <a:pt x="304800" y="984432"/>
                </a:lnTo>
                <a:lnTo>
                  <a:pt x="292100" y="972713"/>
                </a:lnTo>
                <a:lnTo>
                  <a:pt x="292100" y="1082802"/>
                </a:lnTo>
                <a:lnTo>
                  <a:pt x="304800" y="1090422"/>
                </a:lnTo>
                <a:lnTo>
                  <a:pt x="330200" y="1090261"/>
                </a:lnTo>
                <a:lnTo>
                  <a:pt x="355600" y="1090570"/>
                </a:lnTo>
                <a:lnTo>
                  <a:pt x="368300" y="1089660"/>
                </a:lnTo>
                <a:lnTo>
                  <a:pt x="368300" y="1082802"/>
                </a:lnTo>
                <a:lnTo>
                  <a:pt x="381000" y="1078230"/>
                </a:lnTo>
                <a:close/>
              </a:path>
              <a:path w="1638300" h="1165225">
                <a:moveTo>
                  <a:pt x="965200" y="1012697"/>
                </a:moveTo>
                <a:lnTo>
                  <a:pt x="965200" y="965454"/>
                </a:lnTo>
                <a:lnTo>
                  <a:pt x="952500" y="1005078"/>
                </a:lnTo>
                <a:lnTo>
                  <a:pt x="952500" y="1008888"/>
                </a:lnTo>
                <a:lnTo>
                  <a:pt x="965200" y="1012697"/>
                </a:lnTo>
                <a:close/>
              </a:path>
              <a:path w="1638300" h="1165225">
                <a:moveTo>
                  <a:pt x="977900" y="1026413"/>
                </a:moveTo>
                <a:lnTo>
                  <a:pt x="977900" y="839723"/>
                </a:lnTo>
                <a:lnTo>
                  <a:pt x="965200" y="904494"/>
                </a:lnTo>
                <a:lnTo>
                  <a:pt x="965200" y="1022604"/>
                </a:lnTo>
                <a:lnTo>
                  <a:pt x="977900" y="1026413"/>
                </a:lnTo>
                <a:close/>
              </a:path>
              <a:path w="1638300" h="1165225">
                <a:moveTo>
                  <a:pt x="1054100" y="1105662"/>
                </a:moveTo>
                <a:lnTo>
                  <a:pt x="1054100" y="1076706"/>
                </a:lnTo>
                <a:lnTo>
                  <a:pt x="1041400" y="1060704"/>
                </a:lnTo>
                <a:lnTo>
                  <a:pt x="1028700" y="1042416"/>
                </a:lnTo>
                <a:lnTo>
                  <a:pt x="1028700" y="1021841"/>
                </a:lnTo>
                <a:lnTo>
                  <a:pt x="1016000" y="998219"/>
                </a:lnTo>
                <a:lnTo>
                  <a:pt x="1016000" y="1104138"/>
                </a:lnTo>
                <a:lnTo>
                  <a:pt x="1028700" y="1107186"/>
                </a:lnTo>
                <a:lnTo>
                  <a:pt x="1041400" y="1107948"/>
                </a:lnTo>
                <a:lnTo>
                  <a:pt x="1041400" y="1107186"/>
                </a:lnTo>
                <a:lnTo>
                  <a:pt x="1054100" y="1105662"/>
                </a:lnTo>
                <a:close/>
              </a:path>
              <a:path w="1638300" h="1165225">
                <a:moveTo>
                  <a:pt x="1104900" y="1064514"/>
                </a:moveTo>
                <a:lnTo>
                  <a:pt x="1104900" y="1031677"/>
                </a:lnTo>
                <a:lnTo>
                  <a:pt x="1092200" y="1044261"/>
                </a:lnTo>
                <a:lnTo>
                  <a:pt x="1092200" y="1056894"/>
                </a:lnTo>
                <a:lnTo>
                  <a:pt x="1104900" y="1064514"/>
                </a:lnTo>
                <a:close/>
              </a:path>
              <a:path w="1638300" h="1165225">
                <a:moveTo>
                  <a:pt x="1193800" y="1152906"/>
                </a:moveTo>
                <a:lnTo>
                  <a:pt x="1193800" y="1136142"/>
                </a:lnTo>
                <a:lnTo>
                  <a:pt x="1181100" y="1124712"/>
                </a:lnTo>
                <a:lnTo>
                  <a:pt x="1181100" y="1117092"/>
                </a:lnTo>
                <a:lnTo>
                  <a:pt x="1168400" y="1091184"/>
                </a:lnTo>
                <a:lnTo>
                  <a:pt x="1155700" y="1059942"/>
                </a:lnTo>
                <a:lnTo>
                  <a:pt x="1155700" y="1024128"/>
                </a:lnTo>
                <a:lnTo>
                  <a:pt x="1143000" y="986028"/>
                </a:lnTo>
                <a:lnTo>
                  <a:pt x="1143000" y="1165098"/>
                </a:lnTo>
                <a:lnTo>
                  <a:pt x="1155700" y="1161924"/>
                </a:lnTo>
                <a:lnTo>
                  <a:pt x="1168400" y="1158553"/>
                </a:lnTo>
                <a:lnTo>
                  <a:pt x="1181100" y="1155321"/>
                </a:lnTo>
                <a:lnTo>
                  <a:pt x="1193800" y="1152906"/>
                </a:lnTo>
                <a:close/>
              </a:path>
              <a:path w="1638300" h="1165225">
                <a:moveTo>
                  <a:pt x="1384300" y="369894"/>
                </a:moveTo>
                <a:lnTo>
                  <a:pt x="1384300" y="129823"/>
                </a:lnTo>
                <a:lnTo>
                  <a:pt x="1371600" y="123163"/>
                </a:lnTo>
                <a:lnTo>
                  <a:pt x="1358900" y="118592"/>
                </a:lnTo>
                <a:lnTo>
                  <a:pt x="1346200" y="115646"/>
                </a:lnTo>
                <a:lnTo>
                  <a:pt x="1333500" y="113862"/>
                </a:lnTo>
                <a:lnTo>
                  <a:pt x="1320800" y="112775"/>
                </a:lnTo>
                <a:lnTo>
                  <a:pt x="1308100" y="112775"/>
                </a:lnTo>
                <a:lnTo>
                  <a:pt x="1320800" y="116711"/>
                </a:lnTo>
                <a:lnTo>
                  <a:pt x="1320800" y="127561"/>
                </a:lnTo>
                <a:lnTo>
                  <a:pt x="1333500" y="140032"/>
                </a:lnTo>
                <a:lnTo>
                  <a:pt x="1333500" y="426385"/>
                </a:lnTo>
                <a:lnTo>
                  <a:pt x="1346200" y="415277"/>
                </a:lnTo>
                <a:lnTo>
                  <a:pt x="1346200" y="404756"/>
                </a:lnTo>
                <a:lnTo>
                  <a:pt x="1358900" y="394891"/>
                </a:lnTo>
                <a:lnTo>
                  <a:pt x="1358900" y="385747"/>
                </a:lnTo>
                <a:lnTo>
                  <a:pt x="1371600" y="377393"/>
                </a:lnTo>
                <a:lnTo>
                  <a:pt x="1384300" y="369894"/>
                </a:lnTo>
                <a:close/>
              </a:path>
              <a:path w="1638300" h="1165225">
                <a:moveTo>
                  <a:pt x="1384300" y="127253"/>
                </a:moveTo>
                <a:lnTo>
                  <a:pt x="1384300" y="86395"/>
                </a:lnTo>
                <a:lnTo>
                  <a:pt x="1371600" y="96299"/>
                </a:lnTo>
                <a:lnTo>
                  <a:pt x="1371600" y="118871"/>
                </a:lnTo>
                <a:lnTo>
                  <a:pt x="1384300" y="127253"/>
                </a:lnTo>
                <a:close/>
              </a:path>
              <a:path w="1638300" h="1165225">
                <a:moveTo>
                  <a:pt x="1638300" y="335894"/>
                </a:moveTo>
                <a:lnTo>
                  <a:pt x="1638300" y="306323"/>
                </a:lnTo>
                <a:lnTo>
                  <a:pt x="1625600" y="301751"/>
                </a:lnTo>
                <a:lnTo>
                  <a:pt x="1612900" y="294131"/>
                </a:lnTo>
                <a:lnTo>
                  <a:pt x="1600200" y="281177"/>
                </a:lnTo>
                <a:lnTo>
                  <a:pt x="1600200" y="265175"/>
                </a:lnTo>
                <a:lnTo>
                  <a:pt x="1587500" y="245363"/>
                </a:lnTo>
                <a:lnTo>
                  <a:pt x="1574800" y="226313"/>
                </a:lnTo>
                <a:lnTo>
                  <a:pt x="1574800" y="192023"/>
                </a:lnTo>
                <a:lnTo>
                  <a:pt x="1562100" y="179831"/>
                </a:lnTo>
                <a:lnTo>
                  <a:pt x="1562100" y="154685"/>
                </a:lnTo>
                <a:lnTo>
                  <a:pt x="1549400" y="147827"/>
                </a:lnTo>
                <a:lnTo>
                  <a:pt x="1549400" y="108280"/>
                </a:lnTo>
                <a:lnTo>
                  <a:pt x="1536700" y="108469"/>
                </a:lnTo>
                <a:lnTo>
                  <a:pt x="1536700" y="105868"/>
                </a:lnTo>
                <a:lnTo>
                  <a:pt x="1524000" y="101719"/>
                </a:lnTo>
                <a:lnTo>
                  <a:pt x="1524000" y="93746"/>
                </a:lnTo>
                <a:lnTo>
                  <a:pt x="1511300" y="92406"/>
                </a:lnTo>
                <a:lnTo>
                  <a:pt x="1498600" y="94487"/>
                </a:lnTo>
                <a:lnTo>
                  <a:pt x="1485900" y="100583"/>
                </a:lnTo>
                <a:lnTo>
                  <a:pt x="1473200" y="96011"/>
                </a:lnTo>
                <a:lnTo>
                  <a:pt x="1473200" y="94487"/>
                </a:lnTo>
                <a:lnTo>
                  <a:pt x="1460500" y="95249"/>
                </a:lnTo>
                <a:lnTo>
                  <a:pt x="1460500" y="97535"/>
                </a:lnTo>
                <a:lnTo>
                  <a:pt x="1447800" y="103631"/>
                </a:lnTo>
                <a:lnTo>
                  <a:pt x="1435100" y="107441"/>
                </a:lnTo>
                <a:lnTo>
                  <a:pt x="1422400" y="109727"/>
                </a:lnTo>
                <a:lnTo>
                  <a:pt x="1409700" y="107441"/>
                </a:lnTo>
                <a:lnTo>
                  <a:pt x="1409700" y="64007"/>
                </a:lnTo>
                <a:lnTo>
                  <a:pt x="1384300" y="77693"/>
                </a:lnTo>
                <a:lnTo>
                  <a:pt x="1384300" y="363320"/>
                </a:lnTo>
                <a:lnTo>
                  <a:pt x="1397000" y="357736"/>
                </a:lnTo>
                <a:lnTo>
                  <a:pt x="1409700" y="353211"/>
                </a:lnTo>
                <a:lnTo>
                  <a:pt x="1422400" y="349810"/>
                </a:lnTo>
                <a:lnTo>
                  <a:pt x="1435100" y="347603"/>
                </a:lnTo>
                <a:lnTo>
                  <a:pt x="1447800" y="346655"/>
                </a:lnTo>
                <a:lnTo>
                  <a:pt x="1460500" y="347035"/>
                </a:lnTo>
                <a:lnTo>
                  <a:pt x="1473200" y="348808"/>
                </a:lnTo>
                <a:lnTo>
                  <a:pt x="1485900" y="352043"/>
                </a:lnTo>
                <a:lnTo>
                  <a:pt x="1511300" y="362711"/>
                </a:lnTo>
                <a:lnTo>
                  <a:pt x="1524000" y="368807"/>
                </a:lnTo>
                <a:lnTo>
                  <a:pt x="1549400" y="377408"/>
                </a:lnTo>
                <a:lnTo>
                  <a:pt x="1562100" y="382470"/>
                </a:lnTo>
                <a:lnTo>
                  <a:pt x="1574800" y="384995"/>
                </a:lnTo>
                <a:lnTo>
                  <a:pt x="1587500" y="385166"/>
                </a:lnTo>
                <a:lnTo>
                  <a:pt x="1600200" y="383167"/>
                </a:lnTo>
                <a:lnTo>
                  <a:pt x="1612900" y="379183"/>
                </a:lnTo>
                <a:lnTo>
                  <a:pt x="1612900" y="373395"/>
                </a:lnTo>
                <a:lnTo>
                  <a:pt x="1625600" y="365989"/>
                </a:lnTo>
                <a:lnTo>
                  <a:pt x="1625600" y="347055"/>
                </a:lnTo>
                <a:lnTo>
                  <a:pt x="1638300" y="335894"/>
                </a:lnTo>
                <a:close/>
              </a:path>
              <a:path w="1638300" h="1165225">
                <a:moveTo>
                  <a:pt x="1435100" y="75588"/>
                </a:moveTo>
                <a:lnTo>
                  <a:pt x="1435100" y="4571"/>
                </a:lnTo>
                <a:lnTo>
                  <a:pt x="1422400" y="0"/>
                </a:lnTo>
                <a:lnTo>
                  <a:pt x="1422400" y="43371"/>
                </a:lnTo>
                <a:lnTo>
                  <a:pt x="1409700" y="55215"/>
                </a:lnTo>
                <a:lnTo>
                  <a:pt x="1409700" y="98297"/>
                </a:lnTo>
                <a:lnTo>
                  <a:pt x="1422400" y="83778"/>
                </a:lnTo>
                <a:lnTo>
                  <a:pt x="1435100" y="75588"/>
                </a:lnTo>
                <a:close/>
              </a:path>
              <a:path w="1638300" h="1165225">
                <a:moveTo>
                  <a:pt x="1447800" y="59893"/>
                </a:moveTo>
                <a:lnTo>
                  <a:pt x="1447800" y="27857"/>
                </a:lnTo>
                <a:lnTo>
                  <a:pt x="1435100" y="12191"/>
                </a:lnTo>
                <a:lnTo>
                  <a:pt x="1435100" y="67853"/>
                </a:lnTo>
                <a:lnTo>
                  <a:pt x="1447800" y="59893"/>
                </a:lnTo>
                <a:close/>
              </a:path>
              <a:path w="1638300" h="1165225">
                <a:moveTo>
                  <a:pt x="1587500" y="138069"/>
                </a:moveTo>
                <a:lnTo>
                  <a:pt x="1587500" y="76146"/>
                </a:lnTo>
                <a:lnTo>
                  <a:pt x="1574800" y="65591"/>
                </a:lnTo>
                <a:lnTo>
                  <a:pt x="1574800" y="9428"/>
                </a:lnTo>
                <a:lnTo>
                  <a:pt x="1562100" y="21219"/>
                </a:lnTo>
                <a:lnTo>
                  <a:pt x="1549400" y="31459"/>
                </a:lnTo>
                <a:lnTo>
                  <a:pt x="1549400" y="79313"/>
                </a:lnTo>
                <a:lnTo>
                  <a:pt x="1562100" y="92201"/>
                </a:lnTo>
                <a:lnTo>
                  <a:pt x="1562100" y="147065"/>
                </a:lnTo>
                <a:lnTo>
                  <a:pt x="1574800" y="144060"/>
                </a:lnTo>
                <a:lnTo>
                  <a:pt x="1587500" y="138069"/>
                </a:lnTo>
                <a:close/>
              </a:path>
              <a:path w="1638300" h="1165225">
                <a:moveTo>
                  <a:pt x="1562100" y="147065"/>
                </a:moveTo>
                <a:lnTo>
                  <a:pt x="1562100" y="92201"/>
                </a:lnTo>
                <a:lnTo>
                  <a:pt x="1549400" y="98297"/>
                </a:lnTo>
                <a:lnTo>
                  <a:pt x="1549400" y="147827"/>
                </a:lnTo>
                <a:lnTo>
                  <a:pt x="1562100" y="147065"/>
                </a:lnTo>
                <a:close/>
              </a:path>
              <a:path w="1638300" h="1165225">
                <a:moveTo>
                  <a:pt x="1587500" y="11430"/>
                </a:moveTo>
                <a:lnTo>
                  <a:pt x="1587500" y="3047"/>
                </a:lnTo>
                <a:lnTo>
                  <a:pt x="1574800" y="4571"/>
                </a:lnTo>
                <a:lnTo>
                  <a:pt x="1574800" y="19050"/>
                </a:lnTo>
                <a:lnTo>
                  <a:pt x="1587500" y="11430"/>
                </a:lnTo>
                <a:close/>
              </a:path>
              <a:path w="1638300" h="1165225">
                <a:moveTo>
                  <a:pt x="1600200" y="119378"/>
                </a:moveTo>
                <a:lnTo>
                  <a:pt x="1600200" y="105155"/>
                </a:lnTo>
                <a:lnTo>
                  <a:pt x="1587500" y="95249"/>
                </a:lnTo>
                <a:lnTo>
                  <a:pt x="1587500" y="130095"/>
                </a:lnTo>
                <a:lnTo>
                  <a:pt x="1600200" y="119378"/>
                </a:lnTo>
                <a:close/>
              </a:path>
            </a:pathLst>
          </a:custGeom>
          <a:solidFill>
            <a:srgbClr val="00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 name="object 5"/>
          <p:cNvSpPr txBox="1"/>
          <p:nvPr/>
        </p:nvSpPr>
        <p:spPr>
          <a:xfrm>
            <a:off x="6666871" y="5187715"/>
            <a:ext cx="1242695" cy="492443"/>
          </a:xfrm>
          <a:prstGeom prst="rect">
            <a:avLst/>
          </a:prstGeom>
        </p:spPr>
        <p:txBody>
          <a:bodyPr vert="horz" wrap="square" lIns="0" tIns="0" rIns="0" bIns="0" rtlCol="0">
            <a:spAutoFit/>
          </a:bodyPr>
          <a:lstStyle/>
          <a:p>
            <a:pPr marL="12700">
              <a:lnSpc>
                <a:spcPct val="100000"/>
              </a:lnSpc>
            </a:pPr>
            <a:r>
              <a:rPr sz="3200" b="1" spc="-10" dirty="0">
                <a:solidFill>
                  <a:srgbClr val="3333CC"/>
                </a:solidFill>
                <a:latin typeface="+mn-ea"/>
                <a:cs typeface="微软雅黑"/>
              </a:rPr>
              <a:t>“牛”</a:t>
            </a:r>
            <a:endParaRPr sz="3200" dirty="0">
              <a:latin typeface="+mn-ea"/>
              <a:cs typeface="微软雅黑"/>
            </a:endParaRPr>
          </a:p>
        </p:txBody>
      </p:sp>
      <p:sp>
        <p:nvSpPr>
          <p:cNvPr id="6" name="object 6"/>
          <p:cNvSpPr txBox="1"/>
          <p:nvPr/>
        </p:nvSpPr>
        <p:spPr>
          <a:xfrm>
            <a:off x="1030103" y="496001"/>
            <a:ext cx="2286000" cy="679673"/>
          </a:xfrm>
          <a:prstGeom prst="rect">
            <a:avLst/>
          </a:prstGeom>
        </p:spPr>
        <p:txBody>
          <a:bodyPr vert="horz" wrap="square" lIns="0" tIns="0" rIns="0" bIns="0" rtlCol="0">
            <a:spAutoFit/>
          </a:bodyPr>
          <a:lstStyle/>
          <a:p>
            <a:pPr>
              <a:lnSpc>
                <a:spcPct val="100000"/>
              </a:lnSpc>
            </a:pPr>
            <a:r>
              <a:rPr sz="2000" b="1" spc="-5" dirty="0">
                <a:solidFill>
                  <a:srgbClr val="FFFFFF"/>
                </a:solidFill>
                <a:latin typeface="Arial" panose="020B0604020202020204" pitchFamily="34" charset="0"/>
                <a:ea typeface="Microsoft JhengHei UI" panose="020B0604030504040204" pitchFamily="34" charset="-120"/>
                <a:cs typeface="华文中宋"/>
              </a:rPr>
              <a:t>数据库设计中的抽象</a:t>
            </a:r>
            <a:endParaRPr sz="2000">
              <a:latin typeface="Arial" panose="020B0604020202020204" pitchFamily="34" charset="0"/>
              <a:ea typeface="Microsoft JhengHei UI" panose="020B0604030504040204" pitchFamily="34" charset="-120"/>
              <a:cs typeface="华文中宋"/>
            </a:endParaRPr>
          </a:p>
          <a:p>
            <a:pPr>
              <a:lnSpc>
                <a:spcPct val="100000"/>
              </a:lnSpc>
              <a:spcBef>
                <a:spcPts val="470"/>
              </a:spcBef>
            </a:pPr>
            <a:r>
              <a:rPr sz="2000" b="1" spc="-10" dirty="0">
                <a:solidFill>
                  <a:srgbClr val="FFFFFF"/>
                </a:solidFill>
                <a:latin typeface="Arial" panose="020B0604020202020204" pitchFamily="34" charset="0"/>
                <a:ea typeface="Microsoft JhengHei UI" panose="020B0604030504040204" pitchFamily="34" charset="-120"/>
                <a:cs typeface="Arial"/>
              </a:rPr>
              <a:t>(1</a:t>
            </a:r>
            <a:r>
              <a:rPr sz="2000" b="1" spc="-5" dirty="0">
                <a:solidFill>
                  <a:srgbClr val="FFFFFF"/>
                </a:solidFill>
                <a:latin typeface="Arial" panose="020B0604020202020204" pitchFamily="34" charset="0"/>
                <a:ea typeface="Microsoft JhengHei UI" panose="020B0604030504040204" pitchFamily="34" charset="-120"/>
                <a:cs typeface="Arial"/>
              </a:rPr>
              <a:t>)</a:t>
            </a:r>
            <a:r>
              <a:rPr sz="2000" b="1" spc="-5" dirty="0">
                <a:solidFill>
                  <a:srgbClr val="FFFFFF"/>
                </a:solidFill>
                <a:latin typeface="Arial" panose="020B0604020202020204" pitchFamily="34" charset="0"/>
                <a:ea typeface="Microsoft JhengHei UI" panose="020B0604030504040204" pitchFamily="34" charset="-120"/>
                <a:cs typeface="华文中宋"/>
              </a:rPr>
              <a:t>如何看待信</a:t>
            </a:r>
            <a:r>
              <a:rPr sz="2000" b="1" dirty="0">
                <a:solidFill>
                  <a:srgbClr val="FFFFFF"/>
                </a:solidFill>
                <a:latin typeface="Arial" panose="020B0604020202020204" pitchFamily="34" charset="0"/>
                <a:ea typeface="Microsoft JhengHei UI" panose="020B0604030504040204" pitchFamily="34" charset="-120"/>
                <a:cs typeface="华文中宋"/>
              </a:rPr>
              <a:t>息</a:t>
            </a:r>
            <a:r>
              <a:rPr sz="2000" b="1" spc="-5" dirty="0">
                <a:solidFill>
                  <a:srgbClr val="FFFFFF"/>
                </a:solidFill>
                <a:latin typeface="Arial" panose="020B0604020202020204" pitchFamily="34" charset="0"/>
                <a:ea typeface="Microsoft JhengHei UI" panose="020B0604030504040204" pitchFamily="34" charset="-120"/>
                <a:cs typeface="Arial"/>
              </a:rPr>
              <a:t>?</a:t>
            </a:r>
            <a:endParaRPr sz="2000">
              <a:latin typeface="Arial" panose="020B0604020202020204" pitchFamily="34" charset="0"/>
              <a:ea typeface="Microsoft JhengHei UI" panose="020B0604030504040204" pitchFamily="34" charset="-120"/>
              <a:cs typeface="Arial"/>
            </a:endParaRPr>
          </a:p>
        </p:txBody>
      </p:sp>
      <p:sp>
        <p:nvSpPr>
          <p:cNvPr id="7" name="矩形 6">
            <a:extLst>
              <a:ext uri="{FF2B5EF4-FFF2-40B4-BE49-F238E27FC236}">
                <a16:creationId xmlns="" xmlns:a16="http://schemas.microsoft.com/office/drawing/2014/main" id="{6B039B95-76C0-4F46-B749-DE3DAD01756A}"/>
              </a:ext>
            </a:extLst>
          </p:cNvPr>
          <p:cNvSpPr/>
          <p:nvPr/>
        </p:nvSpPr>
        <p:spPr>
          <a:xfrm>
            <a:off x="241300" y="383633"/>
            <a:ext cx="6781800" cy="523220"/>
          </a:xfrm>
          <a:prstGeom prst="rect">
            <a:avLst/>
          </a:prstGeom>
        </p:spPr>
        <p:txBody>
          <a:bodyPr wrap="square">
            <a:spAutoFit/>
          </a:bodyPr>
          <a:lstStyle/>
          <a:p>
            <a:pPr marL="48895">
              <a:lnSpc>
                <a:spcPct val="100000"/>
              </a:lnSpc>
            </a:pPr>
            <a:r>
              <a:rPr lang="zh-CN" altLang="en-US" sz="2800" b="1" u="dbl" spc="-5" dirty="0">
                <a:solidFill>
                  <a:srgbClr val="000000"/>
                </a:solidFill>
                <a:latin typeface="Arial" panose="020B0604020202020204" pitchFamily="34" charset="0"/>
                <a:ea typeface="Microsoft JhengHei UI" panose="020B0604030504040204" pitchFamily="34" charset="-120"/>
              </a:rPr>
              <a:t>数据库设计中的抽象</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41787" y="1491731"/>
            <a:ext cx="7846695" cy="3929281"/>
          </a:xfrm>
          <a:prstGeom prst="rect">
            <a:avLst/>
          </a:prstGeom>
        </p:spPr>
        <p:txBody>
          <a:bodyPr vert="horz" wrap="square" lIns="0" tIns="0" rIns="0" bIns="0" rtlCol="0">
            <a:spAutoFit/>
          </a:bodyPr>
          <a:lstStyle/>
          <a:p>
            <a:pPr marL="12700">
              <a:lnSpc>
                <a:spcPct val="100000"/>
              </a:lnSpc>
            </a:pPr>
            <a:r>
              <a:rPr sz="2400" b="1" dirty="0">
                <a:latin typeface="Arial" panose="020B0604020202020204" pitchFamily="34" charset="0"/>
                <a:ea typeface="Microsoft JhengHei UI" panose="020B0604030504040204" pitchFamily="34" charset="-120"/>
                <a:cs typeface="微软雅黑"/>
              </a:rPr>
              <a:t>信息的取舍--抽象与具体化</a:t>
            </a:r>
            <a:endParaRPr sz="2400" dirty="0">
              <a:latin typeface="Arial" panose="020B0604020202020204" pitchFamily="34" charset="0"/>
              <a:ea typeface="Microsoft JhengHei UI" panose="020B0604030504040204" pitchFamily="34" charset="-120"/>
              <a:cs typeface="微软雅黑"/>
            </a:endParaRPr>
          </a:p>
          <a:p>
            <a:pPr marL="355600" indent="-342900">
              <a:lnSpc>
                <a:spcPct val="100000"/>
              </a:lnSpc>
              <a:spcBef>
                <a:spcPts val="1245"/>
              </a:spcBef>
              <a:buFont typeface="Wingdings" panose="05000000000000000000" pitchFamily="2" charset="2"/>
              <a:buChar char="p"/>
            </a:pPr>
            <a:r>
              <a:rPr sz="2000" b="1" spc="-5" dirty="0" err="1">
                <a:latin typeface="Arial" panose="020B0604020202020204" pitchFamily="34" charset="0"/>
                <a:ea typeface="Microsoft JhengHei UI" panose="020B0604030504040204" pitchFamily="34" charset="-120"/>
                <a:cs typeface="微软雅黑"/>
              </a:rPr>
              <a:t>现实世界中的事物包含了众多信息，哪些需要描述、哪些问题相关</a:t>
            </a:r>
            <a:r>
              <a:rPr sz="2000" b="1" spc="-5" dirty="0">
                <a:latin typeface="Arial" panose="020B0604020202020204" pitchFamily="34" charset="0"/>
                <a:ea typeface="Microsoft JhengHei UI" panose="020B0604030504040204" pitchFamily="34" charset="-120"/>
                <a:cs typeface="微软雅黑"/>
              </a:rPr>
              <a:t>？</a:t>
            </a:r>
            <a:endParaRPr sz="2000" dirty="0">
              <a:latin typeface="Arial" panose="020B0604020202020204" pitchFamily="34" charset="0"/>
              <a:ea typeface="Microsoft JhengHei UI" panose="020B0604030504040204" pitchFamily="34" charset="-120"/>
              <a:cs typeface="微软雅黑"/>
            </a:endParaRPr>
          </a:p>
          <a:p>
            <a:pPr>
              <a:lnSpc>
                <a:spcPct val="100000"/>
              </a:lnSpc>
              <a:spcBef>
                <a:spcPts val="53"/>
              </a:spcBef>
            </a:pPr>
            <a:endParaRPr sz="1550" dirty="0">
              <a:latin typeface="Arial" panose="020B0604020202020204" pitchFamily="34" charset="0"/>
              <a:ea typeface="Microsoft JhengHei UI" panose="020B0604030504040204" pitchFamily="34" charset="-120"/>
              <a:cs typeface="Times New Roman"/>
            </a:endParaRPr>
          </a:p>
          <a:p>
            <a:pPr marL="1236344" indent="-342900">
              <a:lnSpc>
                <a:spcPct val="100000"/>
              </a:lnSpc>
              <a:buFont typeface="Wingdings" panose="05000000000000000000" pitchFamily="2" charset="2"/>
              <a:buChar char="u"/>
              <a:tabLst>
                <a:tab pos="1271905" algn="l"/>
              </a:tabLst>
            </a:pPr>
            <a:r>
              <a:rPr sz="2000" b="1" dirty="0">
                <a:solidFill>
                  <a:srgbClr val="3333CC"/>
                </a:solidFill>
                <a:latin typeface="Arial" panose="020B0604020202020204" pitchFamily="34" charset="0"/>
                <a:ea typeface="Microsoft JhengHei UI" panose="020B0604030504040204" pitchFamily="34" charset="-120"/>
                <a:cs typeface="微软雅黑"/>
              </a:rPr>
              <a:t>“牛”</a:t>
            </a:r>
            <a:endParaRPr sz="2000" dirty="0">
              <a:latin typeface="Arial" panose="020B0604020202020204" pitchFamily="34" charset="0"/>
              <a:ea typeface="Microsoft JhengHei UI" panose="020B0604030504040204" pitchFamily="34" charset="-120"/>
              <a:cs typeface="微软雅黑"/>
            </a:endParaRPr>
          </a:p>
          <a:p>
            <a:pPr marL="1236344" indent="-342900">
              <a:lnSpc>
                <a:spcPct val="100000"/>
              </a:lnSpc>
              <a:spcBef>
                <a:spcPts val="480"/>
              </a:spcBef>
              <a:buFont typeface="Wingdings" panose="05000000000000000000" pitchFamily="2" charset="2"/>
              <a:buChar char="u"/>
            </a:pPr>
            <a:r>
              <a:rPr sz="2000" b="1" spc="-5" dirty="0">
                <a:solidFill>
                  <a:srgbClr val="3333CC"/>
                </a:solidFill>
                <a:latin typeface="Arial" panose="020B0604020202020204" pitchFamily="34" charset="0"/>
                <a:ea typeface="Microsoft JhengHei UI" panose="020B0604030504040204" pitchFamily="34" charset="-120"/>
                <a:cs typeface="微软雅黑"/>
              </a:rPr>
              <a:t>“黑色”的牛</a:t>
            </a:r>
            <a:endParaRPr sz="2000" dirty="0">
              <a:latin typeface="Arial" panose="020B0604020202020204" pitchFamily="34" charset="0"/>
              <a:ea typeface="Microsoft JhengHei UI" panose="020B0604030504040204" pitchFamily="34" charset="-120"/>
              <a:cs typeface="微软雅黑"/>
            </a:endParaRPr>
          </a:p>
          <a:p>
            <a:pPr marL="1236344" indent="-342900">
              <a:lnSpc>
                <a:spcPct val="100000"/>
              </a:lnSpc>
              <a:spcBef>
                <a:spcPts val="470"/>
              </a:spcBef>
              <a:buFont typeface="Wingdings" panose="05000000000000000000" pitchFamily="2" charset="2"/>
              <a:buChar char="u"/>
            </a:pPr>
            <a:r>
              <a:rPr sz="2000" b="1" spc="-5" dirty="0">
                <a:solidFill>
                  <a:srgbClr val="3333CC"/>
                </a:solidFill>
                <a:latin typeface="Arial" panose="020B0604020202020204" pitchFamily="34" charset="0"/>
                <a:ea typeface="Microsoft JhengHei UI" panose="020B0604030504040204" pitchFamily="34" charset="-120"/>
                <a:cs typeface="微软雅黑"/>
              </a:rPr>
              <a:t>“四条腿”的牛</a:t>
            </a:r>
            <a:endParaRPr sz="2000" dirty="0">
              <a:latin typeface="Arial" panose="020B0604020202020204" pitchFamily="34" charset="0"/>
              <a:ea typeface="Microsoft JhengHei UI" panose="020B0604030504040204" pitchFamily="34" charset="-120"/>
              <a:cs typeface="微软雅黑"/>
            </a:endParaRPr>
          </a:p>
          <a:p>
            <a:pPr marL="1236344" indent="-342900">
              <a:lnSpc>
                <a:spcPct val="100000"/>
              </a:lnSpc>
              <a:spcBef>
                <a:spcPts val="470"/>
              </a:spcBef>
              <a:buFont typeface="Wingdings" panose="05000000000000000000" pitchFamily="2" charset="2"/>
              <a:buChar char="u"/>
            </a:pPr>
            <a:r>
              <a:rPr sz="2000" b="1" spc="-5" dirty="0">
                <a:solidFill>
                  <a:srgbClr val="3333CC"/>
                </a:solidFill>
                <a:latin typeface="Arial" panose="020B0604020202020204" pitchFamily="34" charset="0"/>
                <a:ea typeface="Microsoft JhengHei UI" panose="020B0604030504040204" pitchFamily="34" charset="-120"/>
                <a:cs typeface="微软雅黑"/>
              </a:rPr>
              <a:t>“公牛”而不是母牛</a:t>
            </a:r>
            <a:endParaRPr sz="2000" dirty="0">
              <a:latin typeface="Arial" panose="020B0604020202020204" pitchFamily="34" charset="0"/>
              <a:ea typeface="Microsoft JhengHei UI" panose="020B0604030504040204" pitchFamily="34" charset="-120"/>
              <a:cs typeface="微软雅黑"/>
            </a:endParaRPr>
          </a:p>
          <a:p>
            <a:pPr marL="1236344" indent="-342900">
              <a:lnSpc>
                <a:spcPct val="100000"/>
              </a:lnSpc>
              <a:spcBef>
                <a:spcPts val="470"/>
              </a:spcBef>
              <a:buFont typeface="Wingdings" panose="05000000000000000000" pitchFamily="2" charset="2"/>
              <a:buChar char="u"/>
            </a:pPr>
            <a:r>
              <a:rPr sz="2000" b="1" spc="-5" dirty="0">
                <a:solidFill>
                  <a:srgbClr val="3333CC"/>
                </a:solidFill>
                <a:latin typeface="Arial" panose="020B0604020202020204" pitchFamily="34" charset="0"/>
                <a:ea typeface="Microsoft JhengHei UI" panose="020B0604030504040204" pitchFamily="34" charset="-120"/>
                <a:cs typeface="微软雅黑"/>
              </a:rPr>
              <a:t>“肥牛”而不是瘦牛</a:t>
            </a:r>
            <a:endParaRPr sz="2000" dirty="0">
              <a:latin typeface="Arial" panose="020B0604020202020204" pitchFamily="34" charset="0"/>
              <a:ea typeface="Microsoft JhengHei UI" panose="020B0604030504040204" pitchFamily="34" charset="-120"/>
              <a:cs typeface="微软雅黑"/>
            </a:endParaRPr>
          </a:p>
          <a:p>
            <a:pPr marL="1236344" indent="-342900">
              <a:lnSpc>
                <a:spcPct val="100000"/>
              </a:lnSpc>
              <a:spcBef>
                <a:spcPts val="470"/>
              </a:spcBef>
              <a:buFont typeface="Wingdings" panose="05000000000000000000" pitchFamily="2" charset="2"/>
              <a:buChar char="u"/>
            </a:pPr>
            <a:r>
              <a:rPr sz="2000" b="1" spc="-5" dirty="0">
                <a:solidFill>
                  <a:srgbClr val="3333CC"/>
                </a:solidFill>
                <a:latin typeface="Arial" panose="020B0604020202020204" pitchFamily="34" charset="0"/>
                <a:ea typeface="Microsoft JhengHei UI" panose="020B0604030504040204" pitchFamily="34" charset="-120"/>
                <a:cs typeface="微软雅黑"/>
              </a:rPr>
              <a:t>只有“1”头牛，而不是有几头牛</a:t>
            </a:r>
            <a:endParaRPr sz="2000" dirty="0">
              <a:latin typeface="Arial" panose="020B0604020202020204" pitchFamily="34" charset="0"/>
              <a:ea typeface="Microsoft JhengHei UI" panose="020B0604030504040204" pitchFamily="34" charset="-120"/>
              <a:cs typeface="微软雅黑"/>
            </a:endParaRPr>
          </a:p>
          <a:p>
            <a:pPr marL="893444">
              <a:lnSpc>
                <a:spcPct val="100000"/>
              </a:lnSpc>
              <a:spcBef>
                <a:spcPts val="470"/>
              </a:spcBef>
            </a:pPr>
            <a:r>
              <a:rPr sz="2000" spc="100" dirty="0">
                <a:solidFill>
                  <a:srgbClr val="3333CC"/>
                </a:solidFill>
                <a:latin typeface="Arial" panose="020B0604020202020204" pitchFamily="34" charset="0"/>
                <a:ea typeface="Microsoft JhengHei UI" panose="020B0604030504040204" pitchFamily="34" charset="-120"/>
                <a:cs typeface="Times New Roman"/>
              </a:rPr>
              <a:t> </a:t>
            </a:r>
            <a:r>
              <a:rPr sz="2000" b="1" spc="-5" dirty="0">
                <a:solidFill>
                  <a:srgbClr val="3333CC"/>
                </a:solidFill>
                <a:latin typeface="Arial" panose="020B0604020202020204" pitchFamily="34" charset="0"/>
                <a:ea typeface="Microsoft JhengHei UI" panose="020B0604030504040204" pitchFamily="34" charset="-120"/>
                <a:cs typeface="微软雅黑"/>
              </a:rPr>
              <a:t>…</a:t>
            </a:r>
            <a:endParaRPr sz="2000" dirty="0">
              <a:latin typeface="Arial" panose="020B0604020202020204" pitchFamily="34" charset="0"/>
              <a:ea typeface="Microsoft JhengHei UI" panose="020B0604030504040204" pitchFamily="34" charset="-120"/>
              <a:cs typeface="微软雅黑"/>
            </a:endParaRPr>
          </a:p>
        </p:txBody>
      </p:sp>
      <p:sp>
        <p:nvSpPr>
          <p:cNvPr id="4" name="object 4"/>
          <p:cNvSpPr/>
          <p:nvPr/>
        </p:nvSpPr>
        <p:spPr>
          <a:xfrm>
            <a:off x="6687544" y="3436620"/>
            <a:ext cx="1638300" cy="1165225"/>
          </a:xfrm>
          <a:custGeom>
            <a:avLst/>
            <a:gdLst/>
            <a:ahLst/>
            <a:cxnLst/>
            <a:rect l="l" t="t" r="r" b="b"/>
            <a:pathLst>
              <a:path w="1638300" h="1165225">
                <a:moveTo>
                  <a:pt x="12699" y="530453"/>
                </a:moveTo>
                <a:lnTo>
                  <a:pt x="12699" y="300159"/>
                </a:lnTo>
                <a:lnTo>
                  <a:pt x="0" y="313014"/>
                </a:lnTo>
                <a:lnTo>
                  <a:pt x="0" y="515858"/>
                </a:lnTo>
                <a:lnTo>
                  <a:pt x="12699" y="530453"/>
                </a:lnTo>
                <a:close/>
              </a:path>
              <a:path w="1638300" h="1165225">
                <a:moveTo>
                  <a:pt x="38099" y="954024"/>
                </a:moveTo>
                <a:lnTo>
                  <a:pt x="38099" y="272034"/>
                </a:lnTo>
                <a:lnTo>
                  <a:pt x="25399" y="279459"/>
                </a:lnTo>
                <a:lnTo>
                  <a:pt x="12699" y="288904"/>
                </a:lnTo>
                <a:lnTo>
                  <a:pt x="12699" y="565404"/>
                </a:lnTo>
                <a:lnTo>
                  <a:pt x="25399" y="627888"/>
                </a:lnTo>
                <a:lnTo>
                  <a:pt x="25399" y="932688"/>
                </a:lnTo>
                <a:lnTo>
                  <a:pt x="38099" y="954024"/>
                </a:lnTo>
                <a:close/>
              </a:path>
              <a:path w="1638300" h="1165225">
                <a:moveTo>
                  <a:pt x="25399" y="894588"/>
                </a:moveTo>
                <a:lnTo>
                  <a:pt x="25399" y="854964"/>
                </a:lnTo>
                <a:lnTo>
                  <a:pt x="12699" y="883158"/>
                </a:lnTo>
                <a:lnTo>
                  <a:pt x="25399" y="894588"/>
                </a:lnTo>
                <a:close/>
              </a:path>
              <a:path w="1638300" h="1165225">
                <a:moveTo>
                  <a:pt x="50799" y="1002514"/>
                </a:moveTo>
                <a:lnTo>
                  <a:pt x="50799" y="264414"/>
                </a:lnTo>
                <a:lnTo>
                  <a:pt x="38099" y="268223"/>
                </a:lnTo>
                <a:lnTo>
                  <a:pt x="38099" y="1018032"/>
                </a:lnTo>
                <a:lnTo>
                  <a:pt x="50799" y="1002514"/>
                </a:lnTo>
                <a:close/>
              </a:path>
              <a:path w="1638300" h="1165225">
                <a:moveTo>
                  <a:pt x="1333499" y="438012"/>
                </a:moveTo>
                <a:lnTo>
                  <a:pt x="1333499" y="157733"/>
                </a:lnTo>
                <a:lnTo>
                  <a:pt x="1295399" y="164253"/>
                </a:lnTo>
                <a:lnTo>
                  <a:pt x="1282699" y="166137"/>
                </a:lnTo>
                <a:lnTo>
                  <a:pt x="1244599" y="170253"/>
                </a:lnTo>
                <a:lnTo>
                  <a:pt x="1206499" y="172096"/>
                </a:lnTo>
                <a:lnTo>
                  <a:pt x="1168399" y="172211"/>
                </a:lnTo>
                <a:lnTo>
                  <a:pt x="1142999" y="171449"/>
                </a:lnTo>
                <a:lnTo>
                  <a:pt x="1117599" y="171449"/>
                </a:lnTo>
                <a:lnTo>
                  <a:pt x="1104899" y="172211"/>
                </a:lnTo>
                <a:lnTo>
                  <a:pt x="1092199" y="172211"/>
                </a:lnTo>
                <a:lnTo>
                  <a:pt x="1079499" y="172973"/>
                </a:lnTo>
                <a:lnTo>
                  <a:pt x="1066799" y="174497"/>
                </a:lnTo>
                <a:lnTo>
                  <a:pt x="1054099" y="181355"/>
                </a:lnTo>
                <a:lnTo>
                  <a:pt x="1028699" y="187451"/>
                </a:lnTo>
                <a:lnTo>
                  <a:pt x="1015999" y="192786"/>
                </a:lnTo>
                <a:lnTo>
                  <a:pt x="990599" y="197358"/>
                </a:lnTo>
                <a:lnTo>
                  <a:pt x="977899" y="202692"/>
                </a:lnTo>
                <a:lnTo>
                  <a:pt x="927099" y="211735"/>
                </a:lnTo>
                <a:lnTo>
                  <a:pt x="876299" y="219654"/>
                </a:lnTo>
                <a:lnTo>
                  <a:pt x="825499" y="226169"/>
                </a:lnTo>
                <a:lnTo>
                  <a:pt x="774699" y="231235"/>
                </a:lnTo>
                <a:lnTo>
                  <a:pt x="723899" y="234802"/>
                </a:lnTo>
                <a:lnTo>
                  <a:pt x="660399" y="236825"/>
                </a:lnTo>
                <a:lnTo>
                  <a:pt x="609599" y="237257"/>
                </a:lnTo>
                <a:lnTo>
                  <a:pt x="584199" y="236861"/>
                </a:lnTo>
                <a:lnTo>
                  <a:pt x="533399" y="234816"/>
                </a:lnTo>
                <a:lnTo>
                  <a:pt x="482599" y="231062"/>
                </a:lnTo>
                <a:lnTo>
                  <a:pt x="431799" y="225551"/>
                </a:lnTo>
                <a:lnTo>
                  <a:pt x="406399" y="223265"/>
                </a:lnTo>
                <a:lnTo>
                  <a:pt x="393699" y="220218"/>
                </a:lnTo>
                <a:lnTo>
                  <a:pt x="380999" y="217931"/>
                </a:lnTo>
                <a:lnTo>
                  <a:pt x="368299" y="217170"/>
                </a:lnTo>
                <a:lnTo>
                  <a:pt x="355599" y="217058"/>
                </a:lnTo>
                <a:lnTo>
                  <a:pt x="342899" y="218349"/>
                </a:lnTo>
                <a:lnTo>
                  <a:pt x="330199" y="219998"/>
                </a:lnTo>
                <a:lnTo>
                  <a:pt x="317499" y="221910"/>
                </a:lnTo>
                <a:lnTo>
                  <a:pt x="304799" y="223991"/>
                </a:lnTo>
                <a:lnTo>
                  <a:pt x="279399" y="228285"/>
                </a:lnTo>
                <a:lnTo>
                  <a:pt x="266699" y="230310"/>
                </a:lnTo>
                <a:lnTo>
                  <a:pt x="228599" y="234770"/>
                </a:lnTo>
                <a:lnTo>
                  <a:pt x="152399" y="235468"/>
                </a:lnTo>
                <a:lnTo>
                  <a:pt x="139699" y="237476"/>
                </a:lnTo>
                <a:lnTo>
                  <a:pt x="101599" y="245392"/>
                </a:lnTo>
                <a:lnTo>
                  <a:pt x="63499" y="257556"/>
                </a:lnTo>
                <a:lnTo>
                  <a:pt x="50799" y="260604"/>
                </a:lnTo>
                <a:lnTo>
                  <a:pt x="50799" y="991641"/>
                </a:lnTo>
                <a:lnTo>
                  <a:pt x="63499" y="980144"/>
                </a:lnTo>
                <a:lnTo>
                  <a:pt x="63499" y="968472"/>
                </a:lnTo>
                <a:lnTo>
                  <a:pt x="76199" y="957072"/>
                </a:lnTo>
                <a:lnTo>
                  <a:pt x="76199" y="973836"/>
                </a:lnTo>
                <a:lnTo>
                  <a:pt x="88899" y="1013460"/>
                </a:lnTo>
                <a:lnTo>
                  <a:pt x="88899" y="1099427"/>
                </a:lnTo>
                <a:lnTo>
                  <a:pt x="101599" y="1111455"/>
                </a:lnTo>
                <a:lnTo>
                  <a:pt x="114299" y="1122426"/>
                </a:lnTo>
                <a:lnTo>
                  <a:pt x="114299" y="1128839"/>
                </a:lnTo>
                <a:lnTo>
                  <a:pt x="126999" y="1130050"/>
                </a:lnTo>
                <a:lnTo>
                  <a:pt x="126999" y="939113"/>
                </a:lnTo>
                <a:lnTo>
                  <a:pt x="139699" y="927720"/>
                </a:lnTo>
                <a:lnTo>
                  <a:pt x="139699" y="905272"/>
                </a:lnTo>
                <a:lnTo>
                  <a:pt x="152399" y="894006"/>
                </a:lnTo>
                <a:lnTo>
                  <a:pt x="152399" y="870862"/>
                </a:lnTo>
                <a:lnTo>
                  <a:pt x="165099" y="858774"/>
                </a:lnTo>
                <a:lnTo>
                  <a:pt x="190499" y="817626"/>
                </a:lnTo>
                <a:lnTo>
                  <a:pt x="190499" y="838200"/>
                </a:lnTo>
                <a:lnTo>
                  <a:pt x="203199" y="851154"/>
                </a:lnTo>
                <a:lnTo>
                  <a:pt x="203199" y="865551"/>
                </a:lnTo>
                <a:lnTo>
                  <a:pt x="215899" y="875973"/>
                </a:lnTo>
                <a:lnTo>
                  <a:pt x="215899" y="900979"/>
                </a:lnTo>
                <a:lnTo>
                  <a:pt x="228599" y="914541"/>
                </a:lnTo>
                <a:lnTo>
                  <a:pt x="228599" y="953333"/>
                </a:lnTo>
                <a:lnTo>
                  <a:pt x="241299" y="963930"/>
                </a:lnTo>
                <a:lnTo>
                  <a:pt x="241299" y="1002792"/>
                </a:lnTo>
                <a:lnTo>
                  <a:pt x="253999" y="1018794"/>
                </a:lnTo>
                <a:lnTo>
                  <a:pt x="253999" y="1024890"/>
                </a:lnTo>
                <a:lnTo>
                  <a:pt x="266699" y="1031747"/>
                </a:lnTo>
                <a:lnTo>
                  <a:pt x="279399" y="1045463"/>
                </a:lnTo>
                <a:lnTo>
                  <a:pt x="279399" y="894588"/>
                </a:lnTo>
                <a:lnTo>
                  <a:pt x="292099" y="876300"/>
                </a:lnTo>
                <a:lnTo>
                  <a:pt x="292099" y="826769"/>
                </a:lnTo>
                <a:lnTo>
                  <a:pt x="304799" y="805434"/>
                </a:lnTo>
                <a:lnTo>
                  <a:pt x="317499" y="795528"/>
                </a:lnTo>
                <a:lnTo>
                  <a:pt x="317499" y="791718"/>
                </a:lnTo>
                <a:lnTo>
                  <a:pt x="330199" y="789432"/>
                </a:lnTo>
                <a:lnTo>
                  <a:pt x="342899" y="790194"/>
                </a:lnTo>
                <a:lnTo>
                  <a:pt x="380999" y="792337"/>
                </a:lnTo>
                <a:lnTo>
                  <a:pt x="380999" y="792694"/>
                </a:lnTo>
                <a:lnTo>
                  <a:pt x="393699" y="792040"/>
                </a:lnTo>
                <a:lnTo>
                  <a:pt x="393699" y="789979"/>
                </a:lnTo>
                <a:lnTo>
                  <a:pt x="406399" y="786113"/>
                </a:lnTo>
                <a:lnTo>
                  <a:pt x="406399" y="780044"/>
                </a:lnTo>
                <a:lnTo>
                  <a:pt x="419099" y="771377"/>
                </a:lnTo>
                <a:lnTo>
                  <a:pt x="431799" y="759714"/>
                </a:lnTo>
                <a:lnTo>
                  <a:pt x="431799" y="751332"/>
                </a:lnTo>
                <a:lnTo>
                  <a:pt x="457199" y="756666"/>
                </a:lnTo>
                <a:lnTo>
                  <a:pt x="469899" y="762762"/>
                </a:lnTo>
                <a:lnTo>
                  <a:pt x="520699" y="776058"/>
                </a:lnTo>
                <a:lnTo>
                  <a:pt x="533399" y="779977"/>
                </a:lnTo>
                <a:lnTo>
                  <a:pt x="546099" y="788029"/>
                </a:lnTo>
                <a:lnTo>
                  <a:pt x="558799" y="792034"/>
                </a:lnTo>
                <a:lnTo>
                  <a:pt x="596899" y="803181"/>
                </a:lnTo>
                <a:lnTo>
                  <a:pt x="634999" y="811530"/>
                </a:lnTo>
                <a:lnTo>
                  <a:pt x="647699" y="813042"/>
                </a:lnTo>
                <a:lnTo>
                  <a:pt x="660399" y="812717"/>
                </a:lnTo>
                <a:lnTo>
                  <a:pt x="673099" y="812121"/>
                </a:lnTo>
                <a:lnTo>
                  <a:pt x="685799" y="811459"/>
                </a:lnTo>
                <a:lnTo>
                  <a:pt x="698499" y="810939"/>
                </a:lnTo>
                <a:lnTo>
                  <a:pt x="711199" y="810768"/>
                </a:lnTo>
                <a:lnTo>
                  <a:pt x="723899" y="810768"/>
                </a:lnTo>
                <a:lnTo>
                  <a:pt x="736599" y="811530"/>
                </a:lnTo>
                <a:lnTo>
                  <a:pt x="774699" y="811493"/>
                </a:lnTo>
                <a:lnTo>
                  <a:pt x="812799" y="810685"/>
                </a:lnTo>
                <a:lnTo>
                  <a:pt x="850899" y="808603"/>
                </a:lnTo>
                <a:lnTo>
                  <a:pt x="888999" y="804776"/>
                </a:lnTo>
                <a:lnTo>
                  <a:pt x="927099" y="798733"/>
                </a:lnTo>
                <a:lnTo>
                  <a:pt x="952499" y="793241"/>
                </a:lnTo>
                <a:lnTo>
                  <a:pt x="977899" y="788669"/>
                </a:lnTo>
                <a:lnTo>
                  <a:pt x="977899" y="1087374"/>
                </a:lnTo>
                <a:lnTo>
                  <a:pt x="990599" y="1094994"/>
                </a:lnTo>
                <a:lnTo>
                  <a:pt x="990599" y="1101089"/>
                </a:lnTo>
                <a:lnTo>
                  <a:pt x="1003299" y="1101852"/>
                </a:lnTo>
                <a:lnTo>
                  <a:pt x="1003299" y="1103376"/>
                </a:lnTo>
                <a:lnTo>
                  <a:pt x="1015999" y="1104138"/>
                </a:lnTo>
                <a:lnTo>
                  <a:pt x="1015999" y="969263"/>
                </a:lnTo>
                <a:lnTo>
                  <a:pt x="1028699" y="934973"/>
                </a:lnTo>
                <a:lnTo>
                  <a:pt x="1041399" y="894588"/>
                </a:lnTo>
                <a:lnTo>
                  <a:pt x="1054099" y="846582"/>
                </a:lnTo>
                <a:lnTo>
                  <a:pt x="1066799" y="865632"/>
                </a:lnTo>
                <a:lnTo>
                  <a:pt x="1066799" y="896148"/>
                </a:lnTo>
                <a:lnTo>
                  <a:pt x="1079499" y="920425"/>
                </a:lnTo>
                <a:lnTo>
                  <a:pt x="1079499" y="944855"/>
                </a:lnTo>
                <a:lnTo>
                  <a:pt x="1092199" y="957129"/>
                </a:lnTo>
                <a:lnTo>
                  <a:pt x="1092199" y="1019140"/>
                </a:lnTo>
                <a:lnTo>
                  <a:pt x="1104899" y="1031677"/>
                </a:lnTo>
                <a:lnTo>
                  <a:pt x="1104899" y="1091974"/>
                </a:lnTo>
                <a:lnTo>
                  <a:pt x="1117599" y="1103545"/>
                </a:lnTo>
                <a:lnTo>
                  <a:pt x="1117599" y="1127696"/>
                </a:lnTo>
                <a:lnTo>
                  <a:pt x="1130299" y="1140190"/>
                </a:lnTo>
                <a:lnTo>
                  <a:pt x="1130299" y="1152906"/>
                </a:lnTo>
                <a:lnTo>
                  <a:pt x="1142999" y="1160526"/>
                </a:lnTo>
                <a:lnTo>
                  <a:pt x="1142999" y="944117"/>
                </a:lnTo>
                <a:lnTo>
                  <a:pt x="1155699" y="900684"/>
                </a:lnTo>
                <a:lnTo>
                  <a:pt x="1155699" y="855726"/>
                </a:lnTo>
                <a:lnTo>
                  <a:pt x="1168399" y="810005"/>
                </a:lnTo>
                <a:lnTo>
                  <a:pt x="1181099" y="807719"/>
                </a:lnTo>
                <a:lnTo>
                  <a:pt x="1181099" y="802385"/>
                </a:lnTo>
                <a:lnTo>
                  <a:pt x="1193799" y="795527"/>
                </a:lnTo>
                <a:lnTo>
                  <a:pt x="1206499" y="787800"/>
                </a:lnTo>
                <a:lnTo>
                  <a:pt x="1206499" y="778691"/>
                </a:lnTo>
                <a:lnTo>
                  <a:pt x="1219199" y="768339"/>
                </a:lnTo>
                <a:lnTo>
                  <a:pt x="1219199" y="756883"/>
                </a:lnTo>
                <a:lnTo>
                  <a:pt x="1231899" y="744462"/>
                </a:lnTo>
                <a:lnTo>
                  <a:pt x="1231899" y="731217"/>
                </a:lnTo>
                <a:lnTo>
                  <a:pt x="1244599" y="717286"/>
                </a:lnTo>
                <a:lnTo>
                  <a:pt x="1244599" y="702809"/>
                </a:lnTo>
                <a:lnTo>
                  <a:pt x="1257299" y="687925"/>
                </a:lnTo>
                <a:lnTo>
                  <a:pt x="1257299" y="657495"/>
                </a:lnTo>
                <a:lnTo>
                  <a:pt x="1269999" y="642227"/>
                </a:lnTo>
                <a:lnTo>
                  <a:pt x="1269999" y="612281"/>
                </a:lnTo>
                <a:lnTo>
                  <a:pt x="1282699" y="584054"/>
                </a:lnTo>
                <a:lnTo>
                  <a:pt x="1282699" y="570932"/>
                </a:lnTo>
                <a:lnTo>
                  <a:pt x="1295399" y="558658"/>
                </a:lnTo>
                <a:lnTo>
                  <a:pt x="1295399" y="537210"/>
                </a:lnTo>
                <a:lnTo>
                  <a:pt x="1308099" y="500634"/>
                </a:lnTo>
                <a:lnTo>
                  <a:pt x="1320799" y="462560"/>
                </a:lnTo>
                <a:lnTo>
                  <a:pt x="1320799" y="450093"/>
                </a:lnTo>
                <a:lnTo>
                  <a:pt x="1333499" y="438012"/>
                </a:lnTo>
                <a:close/>
              </a:path>
              <a:path w="1638300" h="1165225">
                <a:moveTo>
                  <a:pt x="88899" y="1099427"/>
                </a:moveTo>
                <a:lnTo>
                  <a:pt x="88899" y="1013460"/>
                </a:lnTo>
                <a:lnTo>
                  <a:pt x="76199" y="1055370"/>
                </a:lnTo>
                <a:lnTo>
                  <a:pt x="76199" y="1088898"/>
                </a:lnTo>
                <a:lnTo>
                  <a:pt x="88899" y="1099427"/>
                </a:lnTo>
                <a:close/>
              </a:path>
              <a:path w="1638300" h="1165225">
                <a:moveTo>
                  <a:pt x="190499" y="1134618"/>
                </a:moveTo>
                <a:lnTo>
                  <a:pt x="190499" y="1128522"/>
                </a:lnTo>
                <a:lnTo>
                  <a:pt x="177799" y="1119016"/>
                </a:lnTo>
                <a:lnTo>
                  <a:pt x="177799" y="1109389"/>
                </a:lnTo>
                <a:lnTo>
                  <a:pt x="165099" y="1098131"/>
                </a:lnTo>
                <a:lnTo>
                  <a:pt x="165099" y="1085805"/>
                </a:lnTo>
                <a:lnTo>
                  <a:pt x="152399" y="1072974"/>
                </a:lnTo>
                <a:lnTo>
                  <a:pt x="152399" y="1048049"/>
                </a:lnTo>
                <a:lnTo>
                  <a:pt x="139699" y="1037082"/>
                </a:lnTo>
                <a:lnTo>
                  <a:pt x="139699" y="988268"/>
                </a:lnTo>
                <a:lnTo>
                  <a:pt x="126999" y="975231"/>
                </a:lnTo>
                <a:lnTo>
                  <a:pt x="126999" y="1130050"/>
                </a:lnTo>
                <a:lnTo>
                  <a:pt x="152399" y="1132229"/>
                </a:lnTo>
                <a:lnTo>
                  <a:pt x="165099" y="1133358"/>
                </a:lnTo>
                <a:lnTo>
                  <a:pt x="177799" y="1134618"/>
                </a:lnTo>
                <a:lnTo>
                  <a:pt x="190499" y="1134618"/>
                </a:lnTo>
                <a:close/>
              </a:path>
              <a:path w="1638300" h="1165225">
                <a:moveTo>
                  <a:pt x="292099" y="1064514"/>
                </a:moveTo>
                <a:lnTo>
                  <a:pt x="292099" y="922230"/>
                </a:lnTo>
                <a:lnTo>
                  <a:pt x="279399" y="908623"/>
                </a:lnTo>
                <a:lnTo>
                  <a:pt x="279399" y="1059180"/>
                </a:lnTo>
                <a:lnTo>
                  <a:pt x="292099" y="1064514"/>
                </a:lnTo>
                <a:close/>
              </a:path>
              <a:path w="1638300" h="1165225">
                <a:moveTo>
                  <a:pt x="380999" y="1078230"/>
                </a:moveTo>
                <a:lnTo>
                  <a:pt x="368299" y="1067824"/>
                </a:lnTo>
                <a:lnTo>
                  <a:pt x="355599" y="1058250"/>
                </a:lnTo>
                <a:lnTo>
                  <a:pt x="342899" y="1048466"/>
                </a:lnTo>
                <a:lnTo>
                  <a:pt x="330199" y="1038457"/>
                </a:lnTo>
                <a:lnTo>
                  <a:pt x="330199" y="1028205"/>
                </a:lnTo>
                <a:lnTo>
                  <a:pt x="317499" y="1017693"/>
                </a:lnTo>
                <a:lnTo>
                  <a:pt x="317499" y="1006905"/>
                </a:lnTo>
                <a:lnTo>
                  <a:pt x="304799" y="995824"/>
                </a:lnTo>
                <a:lnTo>
                  <a:pt x="304799" y="984432"/>
                </a:lnTo>
                <a:lnTo>
                  <a:pt x="292099" y="972713"/>
                </a:lnTo>
                <a:lnTo>
                  <a:pt x="292099" y="1082802"/>
                </a:lnTo>
                <a:lnTo>
                  <a:pt x="304799" y="1090422"/>
                </a:lnTo>
                <a:lnTo>
                  <a:pt x="330199" y="1090261"/>
                </a:lnTo>
                <a:lnTo>
                  <a:pt x="355599" y="1090570"/>
                </a:lnTo>
                <a:lnTo>
                  <a:pt x="368299" y="1089660"/>
                </a:lnTo>
                <a:lnTo>
                  <a:pt x="368299" y="1082802"/>
                </a:lnTo>
                <a:lnTo>
                  <a:pt x="380999" y="1078230"/>
                </a:lnTo>
                <a:close/>
              </a:path>
              <a:path w="1638300" h="1165225">
                <a:moveTo>
                  <a:pt x="965199" y="1012697"/>
                </a:moveTo>
                <a:lnTo>
                  <a:pt x="965199" y="965454"/>
                </a:lnTo>
                <a:lnTo>
                  <a:pt x="952499" y="1005078"/>
                </a:lnTo>
                <a:lnTo>
                  <a:pt x="952499" y="1008888"/>
                </a:lnTo>
                <a:lnTo>
                  <a:pt x="965199" y="1012697"/>
                </a:lnTo>
                <a:close/>
              </a:path>
              <a:path w="1638300" h="1165225">
                <a:moveTo>
                  <a:pt x="977899" y="1026413"/>
                </a:moveTo>
                <a:lnTo>
                  <a:pt x="977899" y="839723"/>
                </a:lnTo>
                <a:lnTo>
                  <a:pt x="965199" y="904494"/>
                </a:lnTo>
                <a:lnTo>
                  <a:pt x="965199" y="1022604"/>
                </a:lnTo>
                <a:lnTo>
                  <a:pt x="977899" y="1026413"/>
                </a:lnTo>
                <a:close/>
              </a:path>
              <a:path w="1638300" h="1165225">
                <a:moveTo>
                  <a:pt x="1054099" y="1105662"/>
                </a:moveTo>
                <a:lnTo>
                  <a:pt x="1054099" y="1076706"/>
                </a:lnTo>
                <a:lnTo>
                  <a:pt x="1041399" y="1060704"/>
                </a:lnTo>
                <a:lnTo>
                  <a:pt x="1028699" y="1042416"/>
                </a:lnTo>
                <a:lnTo>
                  <a:pt x="1028699" y="1021841"/>
                </a:lnTo>
                <a:lnTo>
                  <a:pt x="1015999" y="998219"/>
                </a:lnTo>
                <a:lnTo>
                  <a:pt x="1015999" y="1104138"/>
                </a:lnTo>
                <a:lnTo>
                  <a:pt x="1028699" y="1107186"/>
                </a:lnTo>
                <a:lnTo>
                  <a:pt x="1041399" y="1107948"/>
                </a:lnTo>
                <a:lnTo>
                  <a:pt x="1041399" y="1107186"/>
                </a:lnTo>
                <a:lnTo>
                  <a:pt x="1054099" y="1105662"/>
                </a:lnTo>
                <a:close/>
              </a:path>
              <a:path w="1638300" h="1165225">
                <a:moveTo>
                  <a:pt x="1104899" y="1064514"/>
                </a:moveTo>
                <a:lnTo>
                  <a:pt x="1104899" y="1031677"/>
                </a:lnTo>
                <a:lnTo>
                  <a:pt x="1092199" y="1044261"/>
                </a:lnTo>
                <a:lnTo>
                  <a:pt x="1092199" y="1056894"/>
                </a:lnTo>
                <a:lnTo>
                  <a:pt x="1104899" y="1064514"/>
                </a:lnTo>
                <a:close/>
              </a:path>
              <a:path w="1638300" h="1165225">
                <a:moveTo>
                  <a:pt x="1193799" y="1152906"/>
                </a:moveTo>
                <a:lnTo>
                  <a:pt x="1193799" y="1136142"/>
                </a:lnTo>
                <a:lnTo>
                  <a:pt x="1181099" y="1124712"/>
                </a:lnTo>
                <a:lnTo>
                  <a:pt x="1181099" y="1117092"/>
                </a:lnTo>
                <a:lnTo>
                  <a:pt x="1168399" y="1091184"/>
                </a:lnTo>
                <a:lnTo>
                  <a:pt x="1155699" y="1059942"/>
                </a:lnTo>
                <a:lnTo>
                  <a:pt x="1155699" y="1024128"/>
                </a:lnTo>
                <a:lnTo>
                  <a:pt x="1142999" y="986028"/>
                </a:lnTo>
                <a:lnTo>
                  <a:pt x="1142999" y="1165098"/>
                </a:lnTo>
                <a:lnTo>
                  <a:pt x="1155699" y="1161929"/>
                </a:lnTo>
                <a:lnTo>
                  <a:pt x="1168399" y="1158558"/>
                </a:lnTo>
                <a:lnTo>
                  <a:pt x="1181099" y="1155323"/>
                </a:lnTo>
                <a:lnTo>
                  <a:pt x="1193799" y="1152906"/>
                </a:lnTo>
                <a:close/>
              </a:path>
              <a:path w="1638300" h="1165225">
                <a:moveTo>
                  <a:pt x="1384299" y="369894"/>
                </a:moveTo>
                <a:lnTo>
                  <a:pt x="1384299" y="129823"/>
                </a:lnTo>
                <a:lnTo>
                  <a:pt x="1371599" y="123163"/>
                </a:lnTo>
                <a:lnTo>
                  <a:pt x="1358899" y="118592"/>
                </a:lnTo>
                <a:lnTo>
                  <a:pt x="1346199" y="115646"/>
                </a:lnTo>
                <a:lnTo>
                  <a:pt x="1333499" y="113862"/>
                </a:lnTo>
                <a:lnTo>
                  <a:pt x="1320799" y="112775"/>
                </a:lnTo>
                <a:lnTo>
                  <a:pt x="1308099" y="112775"/>
                </a:lnTo>
                <a:lnTo>
                  <a:pt x="1320799" y="116711"/>
                </a:lnTo>
                <a:lnTo>
                  <a:pt x="1320799" y="127561"/>
                </a:lnTo>
                <a:lnTo>
                  <a:pt x="1333499" y="140032"/>
                </a:lnTo>
                <a:lnTo>
                  <a:pt x="1333499" y="426385"/>
                </a:lnTo>
                <a:lnTo>
                  <a:pt x="1346199" y="415277"/>
                </a:lnTo>
                <a:lnTo>
                  <a:pt x="1346199" y="404756"/>
                </a:lnTo>
                <a:lnTo>
                  <a:pt x="1358899" y="394891"/>
                </a:lnTo>
                <a:lnTo>
                  <a:pt x="1358899" y="385747"/>
                </a:lnTo>
                <a:lnTo>
                  <a:pt x="1371599" y="377393"/>
                </a:lnTo>
                <a:lnTo>
                  <a:pt x="1384299" y="369894"/>
                </a:lnTo>
                <a:close/>
              </a:path>
              <a:path w="1638300" h="1165225">
                <a:moveTo>
                  <a:pt x="1384299" y="127253"/>
                </a:moveTo>
                <a:lnTo>
                  <a:pt x="1384299" y="86395"/>
                </a:lnTo>
                <a:lnTo>
                  <a:pt x="1371599" y="96299"/>
                </a:lnTo>
                <a:lnTo>
                  <a:pt x="1371599" y="118871"/>
                </a:lnTo>
                <a:lnTo>
                  <a:pt x="1384299" y="127253"/>
                </a:lnTo>
                <a:close/>
              </a:path>
              <a:path w="1638300" h="1165225">
                <a:moveTo>
                  <a:pt x="1638300" y="335894"/>
                </a:moveTo>
                <a:lnTo>
                  <a:pt x="1638300" y="306323"/>
                </a:lnTo>
                <a:lnTo>
                  <a:pt x="1625599" y="301751"/>
                </a:lnTo>
                <a:lnTo>
                  <a:pt x="1612899" y="294131"/>
                </a:lnTo>
                <a:lnTo>
                  <a:pt x="1600199" y="281177"/>
                </a:lnTo>
                <a:lnTo>
                  <a:pt x="1600199" y="265175"/>
                </a:lnTo>
                <a:lnTo>
                  <a:pt x="1587499" y="245363"/>
                </a:lnTo>
                <a:lnTo>
                  <a:pt x="1574799" y="226313"/>
                </a:lnTo>
                <a:lnTo>
                  <a:pt x="1574799" y="192023"/>
                </a:lnTo>
                <a:lnTo>
                  <a:pt x="1562099" y="179831"/>
                </a:lnTo>
                <a:lnTo>
                  <a:pt x="1562099" y="154685"/>
                </a:lnTo>
                <a:lnTo>
                  <a:pt x="1549399" y="147827"/>
                </a:lnTo>
                <a:lnTo>
                  <a:pt x="1549399" y="108280"/>
                </a:lnTo>
                <a:lnTo>
                  <a:pt x="1536699" y="108469"/>
                </a:lnTo>
                <a:lnTo>
                  <a:pt x="1536699" y="105868"/>
                </a:lnTo>
                <a:lnTo>
                  <a:pt x="1523999" y="101719"/>
                </a:lnTo>
                <a:lnTo>
                  <a:pt x="1523999" y="93746"/>
                </a:lnTo>
                <a:lnTo>
                  <a:pt x="1511299" y="92406"/>
                </a:lnTo>
                <a:lnTo>
                  <a:pt x="1498599" y="94487"/>
                </a:lnTo>
                <a:lnTo>
                  <a:pt x="1485899" y="100583"/>
                </a:lnTo>
                <a:lnTo>
                  <a:pt x="1473199" y="96011"/>
                </a:lnTo>
                <a:lnTo>
                  <a:pt x="1473199" y="94487"/>
                </a:lnTo>
                <a:lnTo>
                  <a:pt x="1460499" y="95249"/>
                </a:lnTo>
                <a:lnTo>
                  <a:pt x="1460499" y="97535"/>
                </a:lnTo>
                <a:lnTo>
                  <a:pt x="1447799" y="103631"/>
                </a:lnTo>
                <a:lnTo>
                  <a:pt x="1435099" y="107441"/>
                </a:lnTo>
                <a:lnTo>
                  <a:pt x="1422399" y="109727"/>
                </a:lnTo>
                <a:lnTo>
                  <a:pt x="1409699" y="107441"/>
                </a:lnTo>
                <a:lnTo>
                  <a:pt x="1409699" y="64007"/>
                </a:lnTo>
                <a:lnTo>
                  <a:pt x="1384299" y="77693"/>
                </a:lnTo>
                <a:lnTo>
                  <a:pt x="1384299" y="363320"/>
                </a:lnTo>
                <a:lnTo>
                  <a:pt x="1396999" y="357736"/>
                </a:lnTo>
                <a:lnTo>
                  <a:pt x="1409699" y="353211"/>
                </a:lnTo>
                <a:lnTo>
                  <a:pt x="1422399" y="349810"/>
                </a:lnTo>
                <a:lnTo>
                  <a:pt x="1435099" y="347603"/>
                </a:lnTo>
                <a:lnTo>
                  <a:pt x="1447799" y="346655"/>
                </a:lnTo>
                <a:lnTo>
                  <a:pt x="1460499" y="347035"/>
                </a:lnTo>
                <a:lnTo>
                  <a:pt x="1473199" y="348808"/>
                </a:lnTo>
                <a:lnTo>
                  <a:pt x="1485899" y="352043"/>
                </a:lnTo>
                <a:lnTo>
                  <a:pt x="1511299" y="362711"/>
                </a:lnTo>
                <a:lnTo>
                  <a:pt x="1523999" y="368807"/>
                </a:lnTo>
                <a:lnTo>
                  <a:pt x="1549399" y="377408"/>
                </a:lnTo>
                <a:lnTo>
                  <a:pt x="1562099" y="382470"/>
                </a:lnTo>
                <a:lnTo>
                  <a:pt x="1574799" y="384995"/>
                </a:lnTo>
                <a:lnTo>
                  <a:pt x="1587499" y="385166"/>
                </a:lnTo>
                <a:lnTo>
                  <a:pt x="1600199" y="383167"/>
                </a:lnTo>
                <a:lnTo>
                  <a:pt x="1612899" y="379183"/>
                </a:lnTo>
                <a:lnTo>
                  <a:pt x="1612899" y="373395"/>
                </a:lnTo>
                <a:lnTo>
                  <a:pt x="1625599" y="365989"/>
                </a:lnTo>
                <a:lnTo>
                  <a:pt x="1625599" y="347055"/>
                </a:lnTo>
                <a:lnTo>
                  <a:pt x="1638300" y="335894"/>
                </a:lnTo>
                <a:close/>
              </a:path>
              <a:path w="1638300" h="1165225">
                <a:moveTo>
                  <a:pt x="1435099" y="75588"/>
                </a:moveTo>
                <a:lnTo>
                  <a:pt x="1435099" y="4571"/>
                </a:lnTo>
                <a:lnTo>
                  <a:pt x="1422399" y="0"/>
                </a:lnTo>
                <a:lnTo>
                  <a:pt x="1422399" y="43371"/>
                </a:lnTo>
                <a:lnTo>
                  <a:pt x="1409699" y="55215"/>
                </a:lnTo>
                <a:lnTo>
                  <a:pt x="1409699" y="98297"/>
                </a:lnTo>
                <a:lnTo>
                  <a:pt x="1422399" y="83778"/>
                </a:lnTo>
                <a:lnTo>
                  <a:pt x="1435099" y="75588"/>
                </a:lnTo>
                <a:close/>
              </a:path>
              <a:path w="1638300" h="1165225">
                <a:moveTo>
                  <a:pt x="1447799" y="59893"/>
                </a:moveTo>
                <a:lnTo>
                  <a:pt x="1447799" y="27857"/>
                </a:lnTo>
                <a:lnTo>
                  <a:pt x="1435099" y="12191"/>
                </a:lnTo>
                <a:lnTo>
                  <a:pt x="1435099" y="67853"/>
                </a:lnTo>
                <a:lnTo>
                  <a:pt x="1447799" y="59893"/>
                </a:lnTo>
                <a:close/>
              </a:path>
              <a:path w="1638300" h="1165225">
                <a:moveTo>
                  <a:pt x="1587499" y="138069"/>
                </a:moveTo>
                <a:lnTo>
                  <a:pt x="1587499" y="76147"/>
                </a:lnTo>
                <a:lnTo>
                  <a:pt x="1574799" y="65594"/>
                </a:lnTo>
                <a:lnTo>
                  <a:pt x="1574799" y="9428"/>
                </a:lnTo>
                <a:lnTo>
                  <a:pt x="1562099" y="21219"/>
                </a:lnTo>
                <a:lnTo>
                  <a:pt x="1549399" y="31459"/>
                </a:lnTo>
                <a:lnTo>
                  <a:pt x="1549399" y="79313"/>
                </a:lnTo>
                <a:lnTo>
                  <a:pt x="1562099" y="92201"/>
                </a:lnTo>
                <a:lnTo>
                  <a:pt x="1562099" y="147065"/>
                </a:lnTo>
                <a:lnTo>
                  <a:pt x="1574799" y="144060"/>
                </a:lnTo>
                <a:lnTo>
                  <a:pt x="1587499" y="138069"/>
                </a:lnTo>
                <a:close/>
              </a:path>
              <a:path w="1638300" h="1165225">
                <a:moveTo>
                  <a:pt x="1562099" y="147065"/>
                </a:moveTo>
                <a:lnTo>
                  <a:pt x="1562099" y="92201"/>
                </a:lnTo>
                <a:lnTo>
                  <a:pt x="1549399" y="98297"/>
                </a:lnTo>
                <a:lnTo>
                  <a:pt x="1549399" y="147827"/>
                </a:lnTo>
                <a:lnTo>
                  <a:pt x="1562099" y="147065"/>
                </a:lnTo>
                <a:close/>
              </a:path>
              <a:path w="1638300" h="1165225">
                <a:moveTo>
                  <a:pt x="1587499" y="11430"/>
                </a:moveTo>
                <a:lnTo>
                  <a:pt x="1587499" y="3047"/>
                </a:lnTo>
                <a:lnTo>
                  <a:pt x="1574799" y="4571"/>
                </a:lnTo>
                <a:lnTo>
                  <a:pt x="1574799" y="19050"/>
                </a:lnTo>
                <a:lnTo>
                  <a:pt x="1587499" y="11430"/>
                </a:lnTo>
                <a:close/>
              </a:path>
              <a:path w="1638300" h="1165225">
                <a:moveTo>
                  <a:pt x="1600199" y="119378"/>
                </a:moveTo>
                <a:lnTo>
                  <a:pt x="1600199" y="105155"/>
                </a:lnTo>
                <a:lnTo>
                  <a:pt x="1587499" y="95249"/>
                </a:lnTo>
                <a:lnTo>
                  <a:pt x="1587499" y="130095"/>
                </a:lnTo>
                <a:lnTo>
                  <a:pt x="1600199" y="119378"/>
                </a:lnTo>
                <a:close/>
              </a:path>
            </a:pathLst>
          </a:custGeom>
          <a:solidFill>
            <a:srgbClr val="00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 name="object 5"/>
          <p:cNvSpPr txBox="1">
            <a:spLocks noGrp="1"/>
          </p:cNvSpPr>
          <p:nvPr>
            <p:ph type="title"/>
          </p:nvPr>
        </p:nvSpPr>
        <p:spPr>
          <a:xfrm>
            <a:off x="894499" y="689610"/>
            <a:ext cx="8597163" cy="679673"/>
          </a:xfrm>
          <a:prstGeom prst="rect">
            <a:avLst/>
          </a:prstGeom>
        </p:spPr>
        <p:txBody>
          <a:bodyPr vert="horz" wrap="square" lIns="0" tIns="0" rIns="0" bIns="0" rtlCol="0">
            <a:spAutoFit/>
          </a:bodyPr>
          <a:lstStyle/>
          <a:p>
            <a:pPr>
              <a:lnSpc>
                <a:spcPct val="100000"/>
              </a:lnSpc>
            </a:pPr>
            <a:r>
              <a:rPr sz="2000" spc="-5" dirty="0">
                <a:solidFill>
                  <a:srgbClr val="FFFFFF"/>
                </a:solidFill>
                <a:latin typeface="Arial" panose="020B0604020202020204" pitchFamily="34" charset="0"/>
                <a:ea typeface="Microsoft JhengHei UI" panose="020B0604030504040204" pitchFamily="34" charset="-120"/>
                <a:cs typeface="华文中宋"/>
              </a:rPr>
              <a:t>数据库设计中的抽象</a:t>
            </a:r>
            <a:endParaRPr sz="2000">
              <a:latin typeface="Arial" panose="020B0604020202020204" pitchFamily="34" charset="0"/>
              <a:ea typeface="Microsoft JhengHei UI" panose="020B0604030504040204" pitchFamily="34" charset="-120"/>
              <a:cs typeface="华文中宋"/>
            </a:endParaRPr>
          </a:p>
          <a:p>
            <a:pPr>
              <a:lnSpc>
                <a:spcPct val="100000"/>
              </a:lnSpc>
              <a:spcBef>
                <a:spcPts val="470"/>
              </a:spcBef>
            </a:pPr>
            <a:r>
              <a:rPr sz="2000" spc="-10" dirty="0">
                <a:solidFill>
                  <a:srgbClr val="FFFFFF"/>
                </a:solidFill>
                <a:latin typeface="Arial" panose="020B0604020202020204" pitchFamily="34" charset="0"/>
                <a:ea typeface="Microsoft JhengHei UI" panose="020B0604030504040204" pitchFamily="34" charset="-120"/>
                <a:cs typeface="Arial"/>
              </a:rPr>
              <a:t>(1</a:t>
            </a:r>
            <a:r>
              <a:rPr sz="2000" spc="-5" dirty="0">
                <a:solidFill>
                  <a:srgbClr val="FFFFFF"/>
                </a:solidFill>
                <a:latin typeface="Arial" panose="020B0604020202020204" pitchFamily="34" charset="0"/>
                <a:ea typeface="Microsoft JhengHei UI" panose="020B0604030504040204" pitchFamily="34" charset="-120"/>
                <a:cs typeface="Arial"/>
              </a:rPr>
              <a:t>)</a:t>
            </a:r>
            <a:r>
              <a:rPr sz="2000" spc="-5" dirty="0">
                <a:solidFill>
                  <a:srgbClr val="FFFFFF"/>
                </a:solidFill>
                <a:latin typeface="Arial" panose="020B0604020202020204" pitchFamily="34" charset="0"/>
                <a:ea typeface="Microsoft JhengHei UI" panose="020B0604030504040204" pitchFamily="34" charset="-120"/>
                <a:cs typeface="华文中宋"/>
              </a:rPr>
              <a:t>如何看待信</a:t>
            </a:r>
            <a:r>
              <a:rPr sz="2000" dirty="0">
                <a:solidFill>
                  <a:srgbClr val="FFFFFF"/>
                </a:solidFill>
                <a:latin typeface="Arial" panose="020B0604020202020204" pitchFamily="34" charset="0"/>
                <a:ea typeface="Microsoft JhengHei UI" panose="020B0604030504040204" pitchFamily="34" charset="-120"/>
                <a:cs typeface="华文中宋"/>
              </a:rPr>
              <a:t>息</a:t>
            </a:r>
            <a:r>
              <a:rPr sz="2000" spc="-5" dirty="0">
                <a:solidFill>
                  <a:srgbClr val="FFFFFF"/>
                </a:solidFill>
                <a:latin typeface="Arial" panose="020B0604020202020204" pitchFamily="34" charset="0"/>
                <a:ea typeface="Microsoft JhengHei UI" panose="020B0604030504040204" pitchFamily="34" charset="-120"/>
                <a:cs typeface="Arial"/>
              </a:rPr>
              <a:t>?</a:t>
            </a:r>
            <a:endParaRPr sz="2000">
              <a:latin typeface="Arial" panose="020B0604020202020204" pitchFamily="34" charset="0"/>
              <a:ea typeface="Microsoft JhengHei UI" panose="020B0604030504040204" pitchFamily="34" charset="-120"/>
              <a:cs typeface="Arial"/>
            </a:endParaRPr>
          </a:p>
        </p:txBody>
      </p:sp>
      <p:sp>
        <p:nvSpPr>
          <p:cNvPr id="6" name="object 6"/>
          <p:cNvSpPr/>
          <p:nvPr/>
        </p:nvSpPr>
        <p:spPr>
          <a:xfrm>
            <a:off x="2857385" y="5290565"/>
            <a:ext cx="2359660" cy="1581150"/>
          </a:xfrm>
          <a:custGeom>
            <a:avLst/>
            <a:gdLst/>
            <a:ahLst/>
            <a:cxnLst/>
            <a:rect l="l" t="t" r="r" b="b"/>
            <a:pathLst>
              <a:path w="2359660" h="1581150">
                <a:moveTo>
                  <a:pt x="2359152" y="790955"/>
                </a:moveTo>
                <a:lnTo>
                  <a:pt x="2355242" y="726113"/>
                </a:lnTo>
                <a:lnTo>
                  <a:pt x="2343714" y="662709"/>
                </a:lnTo>
                <a:lnTo>
                  <a:pt x="2324873" y="600947"/>
                </a:lnTo>
                <a:lnTo>
                  <a:pt x="2299021" y="541032"/>
                </a:lnTo>
                <a:lnTo>
                  <a:pt x="2266461" y="483167"/>
                </a:lnTo>
                <a:lnTo>
                  <a:pt x="2227498" y="427557"/>
                </a:lnTo>
                <a:lnTo>
                  <a:pt x="2182435" y="374405"/>
                </a:lnTo>
                <a:lnTo>
                  <a:pt x="2131576" y="323917"/>
                </a:lnTo>
                <a:lnTo>
                  <a:pt x="2075223" y="276294"/>
                </a:lnTo>
                <a:lnTo>
                  <a:pt x="2013680" y="231743"/>
                </a:lnTo>
                <a:lnTo>
                  <a:pt x="1947251" y="190466"/>
                </a:lnTo>
                <a:lnTo>
                  <a:pt x="1876239" y="152668"/>
                </a:lnTo>
                <a:lnTo>
                  <a:pt x="1800947" y="118552"/>
                </a:lnTo>
                <a:lnTo>
                  <a:pt x="1721680" y="88324"/>
                </a:lnTo>
                <a:lnTo>
                  <a:pt x="1638740" y="62186"/>
                </a:lnTo>
                <a:lnTo>
                  <a:pt x="1552431" y="40343"/>
                </a:lnTo>
                <a:lnTo>
                  <a:pt x="1463057" y="22999"/>
                </a:lnTo>
                <a:lnTo>
                  <a:pt x="1370921" y="10357"/>
                </a:lnTo>
                <a:lnTo>
                  <a:pt x="1276326" y="2623"/>
                </a:lnTo>
                <a:lnTo>
                  <a:pt x="1179576" y="0"/>
                </a:lnTo>
                <a:lnTo>
                  <a:pt x="1082825" y="2623"/>
                </a:lnTo>
                <a:lnTo>
                  <a:pt x="988230" y="10357"/>
                </a:lnTo>
                <a:lnTo>
                  <a:pt x="896094" y="22999"/>
                </a:lnTo>
                <a:lnTo>
                  <a:pt x="806720" y="40343"/>
                </a:lnTo>
                <a:lnTo>
                  <a:pt x="720411" y="62186"/>
                </a:lnTo>
                <a:lnTo>
                  <a:pt x="637471" y="88324"/>
                </a:lnTo>
                <a:lnTo>
                  <a:pt x="558204" y="118552"/>
                </a:lnTo>
                <a:lnTo>
                  <a:pt x="482912" y="152668"/>
                </a:lnTo>
                <a:lnTo>
                  <a:pt x="411900" y="190466"/>
                </a:lnTo>
                <a:lnTo>
                  <a:pt x="345471" y="231743"/>
                </a:lnTo>
                <a:lnTo>
                  <a:pt x="283928" y="276294"/>
                </a:lnTo>
                <a:lnTo>
                  <a:pt x="227575" y="323917"/>
                </a:lnTo>
                <a:lnTo>
                  <a:pt x="176716" y="374405"/>
                </a:lnTo>
                <a:lnTo>
                  <a:pt x="131653" y="427557"/>
                </a:lnTo>
                <a:lnTo>
                  <a:pt x="92690" y="483167"/>
                </a:lnTo>
                <a:lnTo>
                  <a:pt x="60130" y="541032"/>
                </a:lnTo>
                <a:lnTo>
                  <a:pt x="34278" y="600947"/>
                </a:lnTo>
                <a:lnTo>
                  <a:pt x="15437" y="662709"/>
                </a:lnTo>
                <a:lnTo>
                  <a:pt x="3909" y="726113"/>
                </a:lnTo>
                <a:lnTo>
                  <a:pt x="0" y="790955"/>
                </a:lnTo>
                <a:lnTo>
                  <a:pt x="3909" y="855793"/>
                </a:lnTo>
                <a:lnTo>
                  <a:pt x="15437" y="919181"/>
                </a:lnTo>
                <a:lnTo>
                  <a:pt x="34278" y="980918"/>
                </a:lnTo>
                <a:lnTo>
                  <a:pt x="60130" y="1040800"/>
                </a:lnTo>
                <a:lnTo>
                  <a:pt x="92690" y="1098625"/>
                </a:lnTo>
                <a:lnTo>
                  <a:pt x="131653" y="1154189"/>
                </a:lnTo>
                <a:lnTo>
                  <a:pt x="176716" y="1207291"/>
                </a:lnTo>
                <a:lnTo>
                  <a:pt x="209550" y="1239851"/>
                </a:lnTo>
                <a:lnTo>
                  <a:pt x="209550" y="790955"/>
                </a:lnTo>
                <a:lnTo>
                  <a:pt x="212765" y="737548"/>
                </a:lnTo>
                <a:lnTo>
                  <a:pt x="222247" y="685336"/>
                </a:lnTo>
                <a:lnTo>
                  <a:pt x="237744" y="634487"/>
                </a:lnTo>
                <a:lnTo>
                  <a:pt x="259006" y="585167"/>
                </a:lnTo>
                <a:lnTo>
                  <a:pt x="285785" y="537543"/>
                </a:lnTo>
                <a:lnTo>
                  <a:pt x="317830" y="491782"/>
                </a:lnTo>
                <a:lnTo>
                  <a:pt x="354892" y="448051"/>
                </a:lnTo>
                <a:lnTo>
                  <a:pt x="396721" y="406517"/>
                </a:lnTo>
                <a:lnTo>
                  <a:pt x="443067" y="367347"/>
                </a:lnTo>
                <a:lnTo>
                  <a:pt x="493680" y="330707"/>
                </a:lnTo>
                <a:lnTo>
                  <a:pt x="548311" y="296765"/>
                </a:lnTo>
                <a:lnTo>
                  <a:pt x="606710" y="265688"/>
                </a:lnTo>
                <a:lnTo>
                  <a:pt x="668627" y="237641"/>
                </a:lnTo>
                <a:lnTo>
                  <a:pt x="733812" y="212793"/>
                </a:lnTo>
                <a:lnTo>
                  <a:pt x="802016" y="191309"/>
                </a:lnTo>
                <a:lnTo>
                  <a:pt x="872989" y="173358"/>
                </a:lnTo>
                <a:lnTo>
                  <a:pt x="946482" y="159105"/>
                </a:lnTo>
                <a:lnTo>
                  <a:pt x="1022243" y="148718"/>
                </a:lnTo>
                <a:lnTo>
                  <a:pt x="1100024" y="142363"/>
                </a:lnTo>
                <a:lnTo>
                  <a:pt x="1179576" y="140207"/>
                </a:lnTo>
                <a:lnTo>
                  <a:pt x="1259235" y="142363"/>
                </a:lnTo>
                <a:lnTo>
                  <a:pt x="1337114" y="148718"/>
                </a:lnTo>
                <a:lnTo>
                  <a:pt x="1412964" y="159105"/>
                </a:lnTo>
                <a:lnTo>
                  <a:pt x="1486533" y="173358"/>
                </a:lnTo>
                <a:lnTo>
                  <a:pt x="1557575" y="191309"/>
                </a:lnTo>
                <a:lnTo>
                  <a:pt x="1625839" y="212793"/>
                </a:lnTo>
                <a:lnTo>
                  <a:pt x="1691077" y="237641"/>
                </a:lnTo>
                <a:lnTo>
                  <a:pt x="1753038" y="265688"/>
                </a:lnTo>
                <a:lnTo>
                  <a:pt x="1811475" y="296765"/>
                </a:lnTo>
                <a:lnTo>
                  <a:pt x="1866138" y="330707"/>
                </a:lnTo>
                <a:lnTo>
                  <a:pt x="1916777" y="367347"/>
                </a:lnTo>
                <a:lnTo>
                  <a:pt x="1963143" y="406517"/>
                </a:lnTo>
                <a:lnTo>
                  <a:pt x="2004988" y="448051"/>
                </a:lnTo>
                <a:lnTo>
                  <a:pt x="2042062" y="491782"/>
                </a:lnTo>
                <a:lnTo>
                  <a:pt x="2074116" y="537543"/>
                </a:lnTo>
                <a:lnTo>
                  <a:pt x="2100901" y="585167"/>
                </a:lnTo>
                <a:lnTo>
                  <a:pt x="2122167" y="634487"/>
                </a:lnTo>
                <a:lnTo>
                  <a:pt x="2137666" y="685336"/>
                </a:lnTo>
                <a:lnTo>
                  <a:pt x="2147147" y="737548"/>
                </a:lnTo>
                <a:lnTo>
                  <a:pt x="2150364" y="790955"/>
                </a:lnTo>
                <a:lnTo>
                  <a:pt x="2150364" y="1239095"/>
                </a:lnTo>
                <a:lnTo>
                  <a:pt x="2182435" y="1207291"/>
                </a:lnTo>
                <a:lnTo>
                  <a:pt x="2227498" y="1154189"/>
                </a:lnTo>
                <a:lnTo>
                  <a:pt x="2266461" y="1098625"/>
                </a:lnTo>
                <a:lnTo>
                  <a:pt x="2299021" y="1040800"/>
                </a:lnTo>
                <a:lnTo>
                  <a:pt x="2324873" y="980918"/>
                </a:lnTo>
                <a:lnTo>
                  <a:pt x="2343714" y="919181"/>
                </a:lnTo>
                <a:lnTo>
                  <a:pt x="2355242" y="855793"/>
                </a:lnTo>
                <a:lnTo>
                  <a:pt x="2359152" y="790955"/>
                </a:lnTo>
                <a:close/>
              </a:path>
              <a:path w="2359660" h="1581150">
                <a:moveTo>
                  <a:pt x="2150364" y="1239095"/>
                </a:moveTo>
                <a:lnTo>
                  <a:pt x="2150364" y="790955"/>
                </a:lnTo>
                <a:lnTo>
                  <a:pt x="2147147" y="844260"/>
                </a:lnTo>
                <a:lnTo>
                  <a:pt x="2137666" y="896390"/>
                </a:lnTo>
                <a:lnTo>
                  <a:pt x="2122167" y="947176"/>
                </a:lnTo>
                <a:lnTo>
                  <a:pt x="2100901" y="996452"/>
                </a:lnTo>
                <a:lnTo>
                  <a:pt x="2074116" y="1044047"/>
                </a:lnTo>
                <a:lnTo>
                  <a:pt x="2042062" y="1089793"/>
                </a:lnTo>
                <a:lnTo>
                  <a:pt x="2004988" y="1133522"/>
                </a:lnTo>
                <a:lnTo>
                  <a:pt x="1963143" y="1175064"/>
                </a:lnTo>
                <a:lnTo>
                  <a:pt x="1916777" y="1214253"/>
                </a:lnTo>
                <a:lnTo>
                  <a:pt x="1866138" y="1250918"/>
                </a:lnTo>
                <a:lnTo>
                  <a:pt x="1811475" y="1284891"/>
                </a:lnTo>
                <a:lnTo>
                  <a:pt x="1753038" y="1316004"/>
                </a:lnTo>
                <a:lnTo>
                  <a:pt x="1691077" y="1344088"/>
                </a:lnTo>
                <a:lnTo>
                  <a:pt x="1625839" y="1368974"/>
                </a:lnTo>
                <a:lnTo>
                  <a:pt x="1557575" y="1390495"/>
                </a:lnTo>
                <a:lnTo>
                  <a:pt x="1486533" y="1408480"/>
                </a:lnTo>
                <a:lnTo>
                  <a:pt x="1412964" y="1422763"/>
                </a:lnTo>
                <a:lnTo>
                  <a:pt x="1337114" y="1433173"/>
                </a:lnTo>
                <a:lnTo>
                  <a:pt x="1259235" y="1439543"/>
                </a:lnTo>
                <a:lnTo>
                  <a:pt x="1179576" y="1441703"/>
                </a:lnTo>
                <a:lnTo>
                  <a:pt x="1100024" y="1439543"/>
                </a:lnTo>
                <a:lnTo>
                  <a:pt x="1022243" y="1433173"/>
                </a:lnTo>
                <a:lnTo>
                  <a:pt x="946482" y="1422763"/>
                </a:lnTo>
                <a:lnTo>
                  <a:pt x="872989" y="1408480"/>
                </a:lnTo>
                <a:lnTo>
                  <a:pt x="802016" y="1390495"/>
                </a:lnTo>
                <a:lnTo>
                  <a:pt x="733812" y="1368974"/>
                </a:lnTo>
                <a:lnTo>
                  <a:pt x="668627" y="1344088"/>
                </a:lnTo>
                <a:lnTo>
                  <a:pt x="606710" y="1316004"/>
                </a:lnTo>
                <a:lnTo>
                  <a:pt x="548311" y="1284891"/>
                </a:lnTo>
                <a:lnTo>
                  <a:pt x="493680" y="1250918"/>
                </a:lnTo>
                <a:lnTo>
                  <a:pt x="443067" y="1214253"/>
                </a:lnTo>
                <a:lnTo>
                  <a:pt x="396721" y="1175064"/>
                </a:lnTo>
                <a:lnTo>
                  <a:pt x="354892" y="1133522"/>
                </a:lnTo>
                <a:lnTo>
                  <a:pt x="317830" y="1089793"/>
                </a:lnTo>
                <a:lnTo>
                  <a:pt x="285785" y="1044047"/>
                </a:lnTo>
                <a:lnTo>
                  <a:pt x="259006" y="996452"/>
                </a:lnTo>
                <a:lnTo>
                  <a:pt x="237744" y="947176"/>
                </a:lnTo>
                <a:lnTo>
                  <a:pt x="222247" y="896390"/>
                </a:lnTo>
                <a:lnTo>
                  <a:pt x="212765" y="844260"/>
                </a:lnTo>
                <a:lnTo>
                  <a:pt x="209550" y="790955"/>
                </a:lnTo>
                <a:lnTo>
                  <a:pt x="209550" y="1239851"/>
                </a:lnTo>
                <a:lnTo>
                  <a:pt x="283928" y="1305293"/>
                </a:lnTo>
                <a:lnTo>
                  <a:pt x="345471" y="1349787"/>
                </a:lnTo>
                <a:lnTo>
                  <a:pt x="411900" y="1391007"/>
                </a:lnTo>
                <a:lnTo>
                  <a:pt x="482912" y="1428749"/>
                </a:lnTo>
                <a:lnTo>
                  <a:pt x="558204" y="1462811"/>
                </a:lnTo>
                <a:lnTo>
                  <a:pt x="637471" y="1492990"/>
                </a:lnTo>
                <a:lnTo>
                  <a:pt x="720411" y="1519082"/>
                </a:lnTo>
                <a:lnTo>
                  <a:pt x="806720" y="1540885"/>
                </a:lnTo>
                <a:lnTo>
                  <a:pt x="896094" y="1558197"/>
                </a:lnTo>
                <a:lnTo>
                  <a:pt x="988230" y="1570813"/>
                </a:lnTo>
                <a:lnTo>
                  <a:pt x="1082825" y="1578532"/>
                </a:lnTo>
                <a:lnTo>
                  <a:pt x="1179576" y="1581149"/>
                </a:lnTo>
                <a:lnTo>
                  <a:pt x="1276326" y="1578532"/>
                </a:lnTo>
                <a:lnTo>
                  <a:pt x="1370921" y="1570813"/>
                </a:lnTo>
                <a:lnTo>
                  <a:pt x="1463057" y="1558197"/>
                </a:lnTo>
                <a:lnTo>
                  <a:pt x="1552431" y="1540885"/>
                </a:lnTo>
                <a:lnTo>
                  <a:pt x="1638740" y="1519082"/>
                </a:lnTo>
                <a:lnTo>
                  <a:pt x="1721680" y="1492990"/>
                </a:lnTo>
                <a:lnTo>
                  <a:pt x="1800947" y="1462811"/>
                </a:lnTo>
                <a:lnTo>
                  <a:pt x="1876239" y="1428749"/>
                </a:lnTo>
                <a:lnTo>
                  <a:pt x="1947251" y="1391007"/>
                </a:lnTo>
                <a:lnTo>
                  <a:pt x="2013680" y="1349787"/>
                </a:lnTo>
                <a:lnTo>
                  <a:pt x="2075223" y="1305293"/>
                </a:lnTo>
                <a:lnTo>
                  <a:pt x="2131576" y="1257726"/>
                </a:lnTo>
                <a:lnTo>
                  <a:pt x="2150364" y="1239095"/>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 name="object 7"/>
          <p:cNvSpPr/>
          <p:nvPr/>
        </p:nvSpPr>
        <p:spPr>
          <a:xfrm>
            <a:off x="3053219" y="5419344"/>
            <a:ext cx="1968500" cy="1324610"/>
          </a:xfrm>
          <a:custGeom>
            <a:avLst/>
            <a:gdLst/>
            <a:ahLst/>
            <a:cxnLst/>
            <a:rect l="l" t="t" r="r" b="b"/>
            <a:pathLst>
              <a:path w="1968500" h="1324609">
                <a:moveTo>
                  <a:pt x="1968245" y="662177"/>
                </a:moveTo>
                <a:lnTo>
                  <a:pt x="1964984" y="607862"/>
                </a:lnTo>
                <a:lnTo>
                  <a:pt x="1955369" y="554757"/>
                </a:lnTo>
                <a:lnTo>
                  <a:pt x="1939653" y="503032"/>
                </a:lnTo>
                <a:lnTo>
                  <a:pt x="1918088" y="452859"/>
                </a:lnTo>
                <a:lnTo>
                  <a:pt x="1890926" y="404407"/>
                </a:lnTo>
                <a:lnTo>
                  <a:pt x="1858421" y="357847"/>
                </a:lnTo>
                <a:lnTo>
                  <a:pt x="1820826" y="313349"/>
                </a:lnTo>
                <a:lnTo>
                  <a:pt x="1778392" y="271083"/>
                </a:lnTo>
                <a:lnTo>
                  <a:pt x="1731372" y="231219"/>
                </a:lnTo>
                <a:lnTo>
                  <a:pt x="1680019" y="193928"/>
                </a:lnTo>
                <a:lnTo>
                  <a:pt x="1624586" y="159381"/>
                </a:lnTo>
                <a:lnTo>
                  <a:pt x="1565324" y="127747"/>
                </a:lnTo>
                <a:lnTo>
                  <a:pt x="1502488" y="99197"/>
                </a:lnTo>
                <a:lnTo>
                  <a:pt x="1436328" y="73901"/>
                </a:lnTo>
                <a:lnTo>
                  <a:pt x="1367099" y="52030"/>
                </a:lnTo>
                <a:lnTo>
                  <a:pt x="1295052" y="33753"/>
                </a:lnTo>
                <a:lnTo>
                  <a:pt x="1220440" y="19241"/>
                </a:lnTo>
                <a:lnTo>
                  <a:pt x="1143516" y="8665"/>
                </a:lnTo>
                <a:lnTo>
                  <a:pt x="1064532" y="2194"/>
                </a:lnTo>
                <a:lnTo>
                  <a:pt x="983741" y="0"/>
                </a:lnTo>
                <a:lnTo>
                  <a:pt x="903059" y="2194"/>
                </a:lnTo>
                <a:lnTo>
                  <a:pt x="824173" y="8665"/>
                </a:lnTo>
                <a:lnTo>
                  <a:pt x="747337" y="19241"/>
                </a:lnTo>
                <a:lnTo>
                  <a:pt x="672803" y="33753"/>
                </a:lnTo>
                <a:lnTo>
                  <a:pt x="600825" y="52030"/>
                </a:lnTo>
                <a:lnTo>
                  <a:pt x="531655" y="73901"/>
                </a:lnTo>
                <a:lnTo>
                  <a:pt x="465548" y="99197"/>
                </a:lnTo>
                <a:lnTo>
                  <a:pt x="402756" y="127747"/>
                </a:lnTo>
                <a:lnTo>
                  <a:pt x="343533" y="159381"/>
                </a:lnTo>
                <a:lnTo>
                  <a:pt x="288131" y="193929"/>
                </a:lnTo>
                <a:lnTo>
                  <a:pt x="236804" y="231219"/>
                </a:lnTo>
                <a:lnTo>
                  <a:pt x="189805" y="271083"/>
                </a:lnTo>
                <a:lnTo>
                  <a:pt x="147387" y="313349"/>
                </a:lnTo>
                <a:lnTo>
                  <a:pt x="109803" y="357847"/>
                </a:lnTo>
                <a:lnTo>
                  <a:pt x="77307" y="404407"/>
                </a:lnTo>
                <a:lnTo>
                  <a:pt x="50151" y="452859"/>
                </a:lnTo>
                <a:lnTo>
                  <a:pt x="28590" y="503032"/>
                </a:lnTo>
                <a:lnTo>
                  <a:pt x="12875" y="554757"/>
                </a:lnTo>
                <a:lnTo>
                  <a:pt x="3261" y="607862"/>
                </a:lnTo>
                <a:lnTo>
                  <a:pt x="0" y="662178"/>
                </a:lnTo>
                <a:lnTo>
                  <a:pt x="3261" y="716493"/>
                </a:lnTo>
                <a:lnTo>
                  <a:pt x="12875" y="769598"/>
                </a:lnTo>
                <a:lnTo>
                  <a:pt x="28590" y="821323"/>
                </a:lnTo>
                <a:lnTo>
                  <a:pt x="50151" y="871496"/>
                </a:lnTo>
                <a:lnTo>
                  <a:pt x="77307" y="919948"/>
                </a:lnTo>
                <a:lnTo>
                  <a:pt x="109803" y="966508"/>
                </a:lnTo>
                <a:lnTo>
                  <a:pt x="147387" y="1011006"/>
                </a:lnTo>
                <a:lnTo>
                  <a:pt x="189805" y="1053272"/>
                </a:lnTo>
                <a:lnTo>
                  <a:pt x="236804" y="1093136"/>
                </a:lnTo>
                <a:lnTo>
                  <a:pt x="288131" y="1130427"/>
                </a:lnTo>
                <a:lnTo>
                  <a:pt x="343533" y="1164974"/>
                </a:lnTo>
                <a:lnTo>
                  <a:pt x="402756" y="1196608"/>
                </a:lnTo>
                <a:lnTo>
                  <a:pt x="465548" y="1225158"/>
                </a:lnTo>
                <a:lnTo>
                  <a:pt x="531655" y="1250454"/>
                </a:lnTo>
                <a:lnTo>
                  <a:pt x="600825" y="1272325"/>
                </a:lnTo>
                <a:lnTo>
                  <a:pt x="672803" y="1290602"/>
                </a:lnTo>
                <a:lnTo>
                  <a:pt x="747337" y="1305114"/>
                </a:lnTo>
                <a:lnTo>
                  <a:pt x="824173" y="1315690"/>
                </a:lnTo>
                <a:lnTo>
                  <a:pt x="903059" y="1322161"/>
                </a:lnTo>
                <a:lnTo>
                  <a:pt x="983741" y="1324356"/>
                </a:lnTo>
                <a:lnTo>
                  <a:pt x="1064532" y="1322161"/>
                </a:lnTo>
                <a:lnTo>
                  <a:pt x="1143516" y="1315690"/>
                </a:lnTo>
                <a:lnTo>
                  <a:pt x="1220440" y="1305114"/>
                </a:lnTo>
                <a:lnTo>
                  <a:pt x="1295052" y="1290602"/>
                </a:lnTo>
                <a:lnTo>
                  <a:pt x="1367099" y="1272325"/>
                </a:lnTo>
                <a:lnTo>
                  <a:pt x="1436328" y="1250454"/>
                </a:lnTo>
                <a:lnTo>
                  <a:pt x="1502488" y="1225158"/>
                </a:lnTo>
                <a:lnTo>
                  <a:pt x="1565324" y="1196608"/>
                </a:lnTo>
                <a:lnTo>
                  <a:pt x="1624586" y="1164974"/>
                </a:lnTo>
                <a:lnTo>
                  <a:pt x="1680019" y="1130427"/>
                </a:lnTo>
                <a:lnTo>
                  <a:pt x="1731372" y="1093136"/>
                </a:lnTo>
                <a:lnTo>
                  <a:pt x="1778392" y="1053272"/>
                </a:lnTo>
                <a:lnTo>
                  <a:pt x="1820826" y="1011006"/>
                </a:lnTo>
                <a:lnTo>
                  <a:pt x="1858421" y="966508"/>
                </a:lnTo>
                <a:lnTo>
                  <a:pt x="1890926" y="919948"/>
                </a:lnTo>
                <a:lnTo>
                  <a:pt x="1918088" y="871496"/>
                </a:lnTo>
                <a:lnTo>
                  <a:pt x="1939653" y="821323"/>
                </a:lnTo>
                <a:lnTo>
                  <a:pt x="1955369" y="769598"/>
                </a:lnTo>
                <a:lnTo>
                  <a:pt x="1964984" y="716493"/>
                </a:lnTo>
                <a:lnTo>
                  <a:pt x="1968245" y="662177"/>
                </a:lnTo>
                <a:close/>
              </a:path>
            </a:pathLst>
          </a:custGeom>
          <a:solidFill>
            <a:srgbClr val="FFFF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8" name="object 8"/>
          <p:cNvSpPr/>
          <p:nvPr/>
        </p:nvSpPr>
        <p:spPr>
          <a:xfrm>
            <a:off x="3053219" y="5419344"/>
            <a:ext cx="1968500" cy="1324610"/>
          </a:xfrm>
          <a:custGeom>
            <a:avLst/>
            <a:gdLst/>
            <a:ahLst/>
            <a:cxnLst/>
            <a:rect l="l" t="t" r="r" b="b"/>
            <a:pathLst>
              <a:path w="1968500" h="1324609">
                <a:moveTo>
                  <a:pt x="983741" y="0"/>
                </a:moveTo>
                <a:lnTo>
                  <a:pt x="903059" y="2194"/>
                </a:lnTo>
                <a:lnTo>
                  <a:pt x="824173" y="8665"/>
                </a:lnTo>
                <a:lnTo>
                  <a:pt x="747337" y="19241"/>
                </a:lnTo>
                <a:lnTo>
                  <a:pt x="672803" y="33753"/>
                </a:lnTo>
                <a:lnTo>
                  <a:pt x="600825" y="52030"/>
                </a:lnTo>
                <a:lnTo>
                  <a:pt x="531655" y="73901"/>
                </a:lnTo>
                <a:lnTo>
                  <a:pt x="465548" y="99197"/>
                </a:lnTo>
                <a:lnTo>
                  <a:pt x="402756" y="127747"/>
                </a:lnTo>
                <a:lnTo>
                  <a:pt x="343533" y="159381"/>
                </a:lnTo>
                <a:lnTo>
                  <a:pt x="288131" y="193929"/>
                </a:lnTo>
                <a:lnTo>
                  <a:pt x="236804" y="231219"/>
                </a:lnTo>
                <a:lnTo>
                  <a:pt x="189805" y="271083"/>
                </a:lnTo>
                <a:lnTo>
                  <a:pt x="147387" y="313349"/>
                </a:lnTo>
                <a:lnTo>
                  <a:pt x="109803" y="357847"/>
                </a:lnTo>
                <a:lnTo>
                  <a:pt x="77307" y="404407"/>
                </a:lnTo>
                <a:lnTo>
                  <a:pt x="50151" y="452859"/>
                </a:lnTo>
                <a:lnTo>
                  <a:pt x="28590" y="503032"/>
                </a:lnTo>
                <a:lnTo>
                  <a:pt x="12875" y="554757"/>
                </a:lnTo>
                <a:lnTo>
                  <a:pt x="3261" y="607862"/>
                </a:lnTo>
                <a:lnTo>
                  <a:pt x="0" y="662178"/>
                </a:lnTo>
                <a:lnTo>
                  <a:pt x="3261" y="716493"/>
                </a:lnTo>
                <a:lnTo>
                  <a:pt x="12875" y="769598"/>
                </a:lnTo>
                <a:lnTo>
                  <a:pt x="28590" y="821323"/>
                </a:lnTo>
                <a:lnTo>
                  <a:pt x="50151" y="871496"/>
                </a:lnTo>
                <a:lnTo>
                  <a:pt x="77307" y="919948"/>
                </a:lnTo>
                <a:lnTo>
                  <a:pt x="109803" y="966508"/>
                </a:lnTo>
                <a:lnTo>
                  <a:pt x="147387" y="1011006"/>
                </a:lnTo>
                <a:lnTo>
                  <a:pt x="189805" y="1053272"/>
                </a:lnTo>
                <a:lnTo>
                  <a:pt x="236804" y="1093136"/>
                </a:lnTo>
                <a:lnTo>
                  <a:pt x="288131" y="1130427"/>
                </a:lnTo>
                <a:lnTo>
                  <a:pt x="343533" y="1164974"/>
                </a:lnTo>
                <a:lnTo>
                  <a:pt x="402756" y="1196608"/>
                </a:lnTo>
                <a:lnTo>
                  <a:pt x="465548" y="1225158"/>
                </a:lnTo>
                <a:lnTo>
                  <a:pt x="531655" y="1250454"/>
                </a:lnTo>
                <a:lnTo>
                  <a:pt x="600825" y="1272325"/>
                </a:lnTo>
                <a:lnTo>
                  <a:pt x="672803" y="1290602"/>
                </a:lnTo>
                <a:lnTo>
                  <a:pt x="747337" y="1305114"/>
                </a:lnTo>
                <a:lnTo>
                  <a:pt x="824173" y="1315690"/>
                </a:lnTo>
                <a:lnTo>
                  <a:pt x="903059" y="1322161"/>
                </a:lnTo>
                <a:lnTo>
                  <a:pt x="983741" y="1324356"/>
                </a:lnTo>
                <a:lnTo>
                  <a:pt x="1064532" y="1322161"/>
                </a:lnTo>
                <a:lnTo>
                  <a:pt x="1143516" y="1315690"/>
                </a:lnTo>
                <a:lnTo>
                  <a:pt x="1220440" y="1305114"/>
                </a:lnTo>
                <a:lnTo>
                  <a:pt x="1295052" y="1290602"/>
                </a:lnTo>
                <a:lnTo>
                  <a:pt x="1367099" y="1272325"/>
                </a:lnTo>
                <a:lnTo>
                  <a:pt x="1436328" y="1250454"/>
                </a:lnTo>
                <a:lnTo>
                  <a:pt x="1502488" y="1225158"/>
                </a:lnTo>
                <a:lnTo>
                  <a:pt x="1565324" y="1196608"/>
                </a:lnTo>
                <a:lnTo>
                  <a:pt x="1624586" y="1164974"/>
                </a:lnTo>
                <a:lnTo>
                  <a:pt x="1680019" y="1130427"/>
                </a:lnTo>
                <a:lnTo>
                  <a:pt x="1731372" y="1093136"/>
                </a:lnTo>
                <a:lnTo>
                  <a:pt x="1778392" y="1053272"/>
                </a:lnTo>
                <a:lnTo>
                  <a:pt x="1820826" y="1011006"/>
                </a:lnTo>
                <a:lnTo>
                  <a:pt x="1858421" y="966508"/>
                </a:lnTo>
                <a:lnTo>
                  <a:pt x="1890926" y="919948"/>
                </a:lnTo>
                <a:lnTo>
                  <a:pt x="1918088" y="871496"/>
                </a:lnTo>
                <a:lnTo>
                  <a:pt x="1939653" y="821323"/>
                </a:lnTo>
                <a:lnTo>
                  <a:pt x="1955369" y="769598"/>
                </a:lnTo>
                <a:lnTo>
                  <a:pt x="1964984" y="716493"/>
                </a:lnTo>
                <a:lnTo>
                  <a:pt x="1968245" y="662177"/>
                </a:lnTo>
                <a:lnTo>
                  <a:pt x="1964984" y="607862"/>
                </a:lnTo>
                <a:lnTo>
                  <a:pt x="1955369" y="554757"/>
                </a:lnTo>
                <a:lnTo>
                  <a:pt x="1939653" y="503032"/>
                </a:lnTo>
                <a:lnTo>
                  <a:pt x="1918088" y="452859"/>
                </a:lnTo>
                <a:lnTo>
                  <a:pt x="1890926" y="404407"/>
                </a:lnTo>
                <a:lnTo>
                  <a:pt x="1858421" y="357847"/>
                </a:lnTo>
                <a:lnTo>
                  <a:pt x="1820826" y="313349"/>
                </a:lnTo>
                <a:lnTo>
                  <a:pt x="1778392" y="271083"/>
                </a:lnTo>
                <a:lnTo>
                  <a:pt x="1731372" y="231219"/>
                </a:lnTo>
                <a:lnTo>
                  <a:pt x="1680019" y="193928"/>
                </a:lnTo>
                <a:lnTo>
                  <a:pt x="1624586" y="159381"/>
                </a:lnTo>
                <a:lnTo>
                  <a:pt x="1565324" y="127747"/>
                </a:lnTo>
                <a:lnTo>
                  <a:pt x="1502488" y="99197"/>
                </a:lnTo>
                <a:lnTo>
                  <a:pt x="1436328" y="73901"/>
                </a:lnTo>
                <a:lnTo>
                  <a:pt x="1367099" y="52030"/>
                </a:lnTo>
                <a:lnTo>
                  <a:pt x="1295052" y="33753"/>
                </a:lnTo>
                <a:lnTo>
                  <a:pt x="1220440" y="19241"/>
                </a:lnTo>
                <a:lnTo>
                  <a:pt x="1143516" y="8665"/>
                </a:lnTo>
                <a:lnTo>
                  <a:pt x="1064532" y="2194"/>
                </a:lnTo>
                <a:lnTo>
                  <a:pt x="983741"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9" name="object 9"/>
          <p:cNvSpPr txBox="1"/>
          <p:nvPr/>
        </p:nvSpPr>
        <p:spPr>
          <a:xfrm>
            <a:off x="3177681" y="5642060"/>
            <a:ext cx="1720214" cy="984885"/>
          </a:xfrm>
          <a:prstGeom prst="rect">
            <a:avLst/>
          </a:prstGeom>
        </p:spPr>
        <p:txBody>
          <a:bodyPr vert="horz" wrap="square" lIns="0" tIns="0" rIns="0" bIns="0" rtlCol="0">
            <a:spAutoFit/>
          </a:bodyPr>
          <a:lstStyle/>
          <a:p>
            <a:pPr marL="12065" marR="5080" algn="ctr">
              <a:lnSpc>
                <a:spcPct val="100000"/>
              </a:lnSpc>
            </a:pPr>
            <a:r>
              <a:rPr sz="1600" b="1" spc="-5" dirty="0">
                <a:solidFill>
                  <a:srgbClr val="3333CC"/>
                </a:solidFill>
                <a:latin typeface="Arial" panose="020B0604020202020204" pitchFamily="34" charset="0"/>
                <a:ea typeface="Microsoft JhengHei UI" panose="020B0604030504040204" pitchFamily="34" charset="-120"/>
                <a:cs typeface="微软雅黑"/>
              </a:rPr>
              <a:t>数据库设计往往因 为忽视了信息</a:t>
            </a:r>
            <a:r>
              <a:rPr sz="1600" b="1" dirty="0">
                <a:solidFill>
                  <a:srgbClr val="3333CC"/>
                </a:solidFill>
                <a:latin typeface="Arial" panose="020B0604020202020204" pitchFamily="34" charset="0"/>
                <a:ea typeface="Microsoft JhengHei UI" panose="020B0604030504040204" pitchFamily="34" charset="-120"/>
                <a:cs typeface="Arial"/>
              </a:rPr>
              <a:t>(</a:t>
            </a:r>
            <a:r>
              <a:rPr sz="1600" b="1" dirty="0">
                <a:solidFill>
                  <a:srgbClr val="3333CC"/>
                </a:solidFill>
                <a:latin typeface="Arial" panose="020B0604020202020204" pitchFamily="34" charset="0"/>
                <a:ea typeface="Microsoft JhengHei UI" panose="020B0604030504040204" pitchFamily="34" charset="-120"/>
                <a:cs typeface="微软雅黑"/>
              </a:rPr>
              <a:t>之间 联系</a:t>
            </a:r>
            <a:r>
              <a:rPr sz="1600" b="1" dirty="0">
                <a:solidFill>
                  <a:srgbClr val="3333CC"/>
                </a:solidFill>
                <a:latin typeface="Arial" panose="020B0604020202020204" pitchFamily="34" charset="0"/>
                <a:ea typeface="Microsoft JhengHei UI" panose="020B0604030504040204" pitchFamily="34" charset="-120"/>
                <a:cs typeface="Arial"/>
              </a:rPr>
              <a:t>)</a:t>
            </a:r>
            <a:r>
              <a:rPr sz="1600" b="1" spc="-5" dirty="0">
                <a:solidFill>
                  <a:srgbClr val="3333CC"/>
                </a:solidFill>
                <a:latin typeface="Arial" panose="020B0604020202020204" pitchFamily="34" charset="0"/>
                <a:ea typeface="Microsoft JhengHei UI" panose="020B0604030504040204" pitchFamily="34" charset="-120"/>
                <a:cs typeface="微软雅黑"/>
              </a:rPr>
              <a:t>的细致分析而 造成设计失误</a:t>
            </a:r>
            <a:endParaRPr sz="1600">
              <a:latin typeface="Arial" panose="020B0604020202020204" pitchFamily="34" charset="0"/>
              <a:ea typeface="Microsoft JhengHei UI" panose="020B0604030504040204" pitchFamily="34" charset="-120"/>
              <a:cs typeface="微软雅黑"/>
            </a:endParaRPr>
          </a:p>
        </p:txBody>
      </p:sp>
      <p:sp>
        <p:nvSpPr>
          <p:cNvPr id="10" name="object 10"/>
          <p:cNvSpPr/>
          <p:nvPr/>
        </p:nvSpPr>
        <p:spPr>
          <a:xfrm>
            <a:off x="5029085" y="5271515"/>
            <a:ext cx="3034665" cy="1626235"/>
          </a:xfrm>
          <a:custGeom>
            <a:avLst/>
            <a:gdLst/>
            <a:ahLst/>
            <a:cxnLst/>
            <a:rect l="l" t="t" r="r" b="b"/>
            <a:pathLst>
              <a:path w="3034665" h="1626234">
                <a:moveTo>
                  <a:pt x="3034284" y="813053"/>
                </a:moveTo>
                <a:lnTo>
                  <a:pt x="3029251" y="746400"/>
                </a:lnTo>
                <a:lnTo>
                  <a:pt x="3014414" y="681225"/>
                </a:lnTo>
                <a:lnTo>
                  <a:pt x="2990165" y="617739"/>
                </a:lnTo>
                <a:lnTo>
                  <a:pt x="2956895" y="556150"/>
                </a:lnTo>
                <a:lnTo>
                  <a:pt x="2914995" y="496669"/>
                </a:lnTo>
                <a:lnTo>
                  <a:pt x="2864857" y="439505"/>
                </a:lnTo>
                <a:lnTo>
                  <a:pt x="2806872" y="384869"/>
                </a:lnTo>
                <a:lnTo>
                  <a:pt x="2741432" y="332969"/>
                </a:lnTo>
                <a:lnTo>
                  <a:pt x="2668928" y="284016"/>
                </a:lnTo>
                <a:lnTo>
                  <a:pt x="2589752" y="238220"/>
                </a:lnTo>
                <a:lnTo>
                  <a:pt x="2504295" y="195789"/>
                </a:lnTo>
                <a:lnTo>
                  <a:pt x="2412949" y="156935"/>
                </a:lnTo>
                <a:lnTo>
                  <a:pt x="2316105" y="121866"/>
                </a:lnTo>
                <a:lnTo>
                  <a:pt x="2214154" y="90793"/>
                </a:lnTo>
                <a:lnTo>
                  <a:pt x="2107489" y="63924"/>
                </a:lnTo>
                <a:lnTo>
                  <a:pt x="1996500" y="41471"/>
                </a:lnTo>
                <a:lnTo>
                  <a:pt x="1881580" y="23642"/>
                </a:lnTo>
                <a:lnTo>
                  <a:pt x="1763119" y="10647"/>
                </a:lnTo>
                <a:lnTo>
                  <a:pt x="1641509" y="2696"/>
                </a:lnTo>
                <a:lnTo>
                  <a:pt x="1517142" y="0"/>
                </a:lnTo>
                <a:lnTo>
                  <a:pt x="1392671" y="2696"/>
                </a:lnTo>
                <a:lnTo>
                  <a:pt x="1270979" y="10647"/>
                </a:lnTo>
                <a:lnTo>
                  <a:pt x="1152455" y="23642"/>
                </a:lnTo>
                <a:lnTo>
                  <a:pt x="1037490" y="41471"/>
                </a:lnTo>
                <a:lnTo>
                  <a:pt x="926472" y="63924"/>
                </a:lnTo>
                <a:lnTo>
                  <a:pt x="819793" y="90793"/>
                </a:lnTo>
                <a:lnTo>
                  <a:pt x="717840" y="121866"/>
                </a:lnTo>
                <a:lnTo>
                  <a:pt x="621005" y="156935"/>
                </a:lnTo>
                <a:lnTo>
                  <a:pt x="529677" y="195789"/>
                </a:lnTo>
                <a:lnTo>
                  <a:pt x="444245" y="238220"/>
                </a:lnTo>
                <a:lnTo>
                  <a:pt x="365101" y="284016"/>
                </a:lnTo>
                <a:lnTo>
                  <a:pt x="292632" y="332969"/>
                </a:lnTo>
                <a:lnTo>
                  <a:pt x="227229" y="384869"/>
                </a:lnTo>
                <a:lnTo>
                  <a:pt x="169282" y="439505"/>
                </a:lnTo>
                <a:lnTo>
                  <a:pt x="119181" y="496669"/>
                </a:lnTo>
                <a:lnTo>
                  <a:pt x="77315" y="556150"/>
                </a:lnTo>
                <a:lnTo>
                  <a:pt x="44074" y="617739"/>
                </a:lnTo>
                <a:lnTo>
                  <a:pt x="19848" y="681225"/>
                </a:lnTo>
                <a:lnTo>
                  <a:pt x="5027" y="746400"/>
                </a:lnTo>
                <a:lnTo>
                  <a:pt x="0" y="813053"/>
                </a:lnTo>
                <a:lnTo>
                  <a:pt x="5027" y="879707"/>
                </a:lnTo>
                <a:lnTo>
                  <a:pt x="19848" y="944882"/>
                </a:lnTo>
                <a:lnTo>
                  <a:pt x="44074" y="1008368"/>
                </a:lnTo>
                <a:lnTo>
                  <a:pt x="77315" y="1069957"/>
                </a:lnTo>
                <a:lnTo>
                  <a:pt x="119181" y="1129438"/>
                </a:lnTo>
                <a:lnTo>
                  <a:pt x="169282" y="1186602"/>
                </a:lnTo>
                <a:lnTo>
                  <a:pt x="227229" y="1241238"/>
                </a:lnTo>
                <a:lnTo>
                  <a:pt x="268986" y="1274374"/>
                </a:lnTo>
                <a:lnTo>
                  <a:pt x="268986" y="813053"/>
                </a:lnTo>
                <a:lnTo>
                  <a:pt x="273121" y="758172"/>
                </a:lnTo>
                <a:lnTo>
                  <a:pt x="285314" y="704515"/>
                </a:lnTo>
                <a:lnTo>
                  <a:pt x="305245" y="652253"/>
                </a:lnTo>
                <a:lnTo>
                  <a:pt x="332591" y="601559"/>
                </a:lnTo>
                <a:lnTo>
                  <a:pt x="367033" y="552604"/>
                </a:lnTo>
                <a:lnTo>
                  <a:pt x="408251" y="505561"/>
                </a:lnTo>
                <a:lnTo>
                  <a:pt x="455923" y="460602"/>
                </a:lnTo>
                <a:lnTo>
                  <a:pt x="509729" y="417899"/>
                </a:lnTo>
                <a:lnTo>
                  <a:pt x="569348" y="377623"/>
                </a:lnTo>
                <a:lnTo>
                  <a:pt x="634460" y="339947"/>
                </a:lnTo>
                <a:lnTo>
                  <a:pt x="704744" y="305042"/>
                </a:lnTo>
                <a:lnTo>
                  <a:pt x="779879" y="273082"/>
                </a:lnTo>
                <a:lnTo>
                  <a:pt x="859545" y="244237"/>
                </a:lnTo>
                <a:lnTo>
                  <a:pt x="943422" y="218681"/>
                </a:lnTo>
                <a:lnTo>
                  <a:pt x="1031188" y="196584"/>
                </a:lnTo>
                <a:lnTo>
                  <a:pt x="1122523" y="178119"/>
                </a:lnTo>
                <a:lnTo>
                  <a:pt x="1217107" y="163457"/>
                </a:lnTo>
                <a:lnTo>
                  <a:pt x="1314618" y="152772"/>
                </a:lnTo>
                <a:lnTo>
                  <a:pt x="1414736" y="146235"/>
                </a:lnTo>
                <a:lnTo>
                  <a:pt x="1517142" y="144017"/>
                </a:lnTo>
                <a:lnTo>
                  <a:pt x="1619547" y="146235"/>
                </a:lnTo>
                <a:lnTo>
                  <a:pt x="1719665" y="152772"/>
                </a:lnTo>
                <a:lnTo>
                  <a:pt x="1817176" y="163457"/>
                </a:lnTo>
                <a:lnTo>
                  <a:pt x="1911760" y="178119"/>
                </a:lnTo>
                <a:lnTo>
                  <a:pt x="2003095" y="196584"/>
                </a:lnTo>
                <a:lnTo>
                  <a:pt x="2090861" y="218681"/>
                </a:lnTo>
                <a:lnTo>
                  <a:pt x="2174738" y="244237"/>
                </a:lnTo>
                <a:lnTo>
                  <a:pt x="2254404" y="273082"/>
                </a:lnTo>
                <a:lnTo>
                  <a:pt x="2329539" y="305042"/>
                </a:lnTo>
                <a:lnTo>
                  <a:pt x="2399823" y="339947"/>
                </a:lnTo>
                <a:lnTo>
                  <a:pt x="2464935" y="377623"/>
                </a:lnTo>
                <a:lnTo>
                  <a:pt x="2524554" y="417899"/>
                </a:lnTo>
                <a:lnTo>
                  <a:pt x="2578360" y="460602"/>
                </a:lnTo>
                <a:lnTo>
                  <a:pt x="2626032" y="505561"/>
                </a:lnTo>
                <a:lnTo>
                  <a:pt x="2667250" y="552604"/>
                </a:lnTo>
                <a:lnTo>
                  <a:pt x="2701692" y="601559"/>
                </a:lnTo>
                <a:lnTo>
                  <a:pt x="2729038" y="652253"/>
                </a:lnTo>
                <a:lnTo>
                  <a:pt x="2748969" y="704515"/>
                </a:lnTo>
                <a:lnTo>
                  <a:pt x="2761162" y="758172"/>
                </a:lnTo>
                <a:lnTo>
                  <a:pt x="2765298" y="813053"/>
                </a:lnTo>
                <a:lnTo>
                  <a:pt x="2765298" y="1274210"/>
                </a:lnTo>
                <a:lnTo>
                  <a:pt x="2806872" y="1241238"/>
                </a:lnTo>
                <a:lnTo>
                  <a:pt x="2864857" y="1186602"/>
                </a:lnTo>
                <a:lnTo>
                  <a:pt x="2914995" y="1129438"/>
                </a:lnTo>
                <a:lnTo>
                  <a:pt x="2956895" y="1069957"/>
                </a:lnTo>
                <a:lnTo>
                  <a:pt x="2990165" y="1008368"/>
                </a:lnTo>
                <a:lnTo>
                  <a:pt x="3014414" y="944882"/>
                </a:lnTo>
                <a:lnTo>
                  <a:pt x="3029251" y="879707"/>
                </a:lnTo>
                <a:lnTo>
                  <a:pt x="3034284" y="813053"/>
                </a:lnTo>
                <a:close/>
              </a:path>
              <a:path w="3034665" h="1626234">
                <a:moveTo>
                  <a:pt x="2765298" y="1274210"/>
                </a:moveTo>
                <a:lnTo>
                  <a:pt x="2765298" y="813053"/>
                </a:lnTo>
                <a:lnTo>
                  <a:pt x="2761162" y="867935"/>
                </a:lnTo>
                <a:lnTo>
                  <a:pt x="2748969" y="921592"/>
                </a:lnTo>
                <a:lnTo>
                  <a:pt x="2729038" y="973854"/>
                </a:lnTo>
                <a:lnTo>
                  <a:pt x="2701692" y="1024548"/>
                </a:lnTo>
                <a:lnTo>
                  <a:pt x="2667250" y="1073503"/>
                </a:lnTo>
                <a:lnTo>
                  <a:pt x="2626032" y="1120546"/>
                </a:lnTo>
                <a:lnTo>
                  <a:pt x="2578360" y="1165505"/>
                </a:lnTo>
                <a:lnTo>
                  <a:pt x="2524554" y="1208208"/>
                </a:lnTo>
                <a:lnTo>
                  <a:pt x="2464935" y="1248484"/>
                </a:lnTo>
                <a:lnTo>
                  <a:pt x="2399823" y="1286160"/>
                </a:lnTo>
                <a:lnTo>
                  <a:pt x="2329539" y="1321065"/>
                </a:lnTo>
                <a:lnTo>
                  <a:pt x="2254404" y="1353025"/>
                </a:lnTo>
                <a:lnTo>
                  <a:pt x="2174738" y="1381870"/>
                </a:lnTo>
                <a:lnTo>
                  <a:pt x="2090861" y="1407426"/>
                </a:lnTo>
                <a:lnTo>
                  <a:pt x="2003095" y="1429523"/>
                </a:lnTo>
                <a:lnTo>
                  <a:pt x="1911760" y="1447988"/>
                </a:lnTo>
                <a:lnTo>
                  <a:pt x="1817176" y="1462650"/>
                </a:lnTo>
                <a:lnTo>
                  <a:pt x="1719665" y="1473335"/>
                </a:lnTo>
                <a:lnTo>
                  <a:pt x="1619547" y="1479872"/>
                </a:lnTo>
                <a:lnTo>
                  <a:pt x="1517142" y="1482089"/>
                </a:lnTo>
                <a:lnTo>
                  <a:pt x="1414736" y="1479872"/>
                </a:lnTo>
                <a:lnTo>
                  <a:pt x="1314618" y="1473335"/>
                </a:lnTo>
                <a:lnTo>
                  <a:pt x="1217107" y="1462650"/>
                </a:lnTo>
                <a:lnTo>
                  <a:pt x="1122523" y="1447988"/>
                </a:lnTo>
                <a:lnTo>
                  <a:pt x="1031188" y="1429523"/>
                </a:lnTo>
                <a:lnTo>
                  <a:pt x="943422" y="1407426"/>
                </a:lnTo>
                <a:lnTo>
                  <a:pt x="859545" y="1381870"/>
                </a:lnTo>
                <a:lnTo>
                  <a:pt x="779879" y="1353025"/>
                </a:lnTo>
                <a:lnTo>
                  <a:pt x="704744" y="1321065"/>
                </a:lnTo>
                <a:lnTo>
                  <a:pt x="634460" y="1286160"/>
                </a:lnTo>
                <a:lnTo>
                  <a:pt x="569348" y="1248484"/>
                </a:lnTo>
                <a:lnTo>
                  <a:pt x="509729" y="1208208"/>
                </a:lnTo>
                <a:lnTo>
                  <a:pt x="455923" y="1165505"/>
                </a:lnTo>
                <a:lnTo>
                  <a:pt x="408251" y="1120546"/>
                </a:lnTo>
                <a:lnTo>
                  <a:pt x="367033" y="1073503"/>
                </a:lnTo>
                <a:lnTo>
                  <a:pt x="332591" y="1024548"/>
                </a:lnTo>
                <a:lnTo>
                  <a:pt x="305245" y="973854"/>
                </a:lnTo>
                <a:lnTo>
                  <a:pt x="285314" y="921592"/>
                </a:lnTo>
                <a:lnTo>
                  <a:pt x="273121" y="867935"/>
                </a:lnTo>
                <a:lnTo>
                  <a:pt x="268986" y="813053"/>
                </a:lnTo>
                <a:lnTo>
                  <a:pt x="268986" y="1274374"/>
                </a:lnTo>
                <a:lnTo>
                  <a:pt x="365101" y="1342091"/>
                </a:lnTo>
                <a:lnTo>
                  <a:pt x="444245" y="1387887"/>
                </a:lnTo>
                <a:lnTo>
                  <a:pt x="529677" y="1430318"/>
                </a:lnTo>
                <a:lnTo>
                  <a:pt x="621005" y="1469172"/>
                </a:lnTo>
                <a:lnTo>
                  <a:pt x="717840" y="1504241"/>
                </a:lnTo>
                <a:lnTo>
                  <a:pt x="819793" y="1535314"/>
                </a:lnTo>
                <a:lnTo>
                  <a:pt x="926472" y="1562183"/>
                </a:lnTo>
                <a:lnTo>
                  <a:pt x="1037490" y="1584636"/>
                </a:lnTo>
                <a:lnTo>
                  <a:pt x="1152455" y="1602465"/>
                </a:lnTo>
                <a:lnTo>
                  <a:pt x="1270979" y="1615460"/>
                </a:lnTo>
                <a:lnTo>
                  <a:pt x="1392671" y="1623411"/>
                </a:lnTo>
                <a:lnTo>
                  <a:pt x="1517142" y="1626107"/>
                </a:lnTo>
                <a:lnTo>
                  <a:pt x="1641509" y="1623411"/>
                </a:lnTo>
                <a:lnTo>
                  <a:pt x="1763119" y="1615460"/>
                </a:lnTo>
                <a:lnTo>
                  <a:pt x="1881580" y="1602465"/>
                </a:lnTo>
                <a:lnTo>
                  <a:pt x="1996500" y="1584636"/>
                </a:lnTo>
                <a:lnTo>
                  <a:pt x="2107489" y="1562183"/>
                </a:lnTo>
                <a:lnTo>
                  <a:pt x="2214154" y="1535314"/>
                </a:lnTo>
                <a:lnTo>
                  <a:pt x="2316105" y="1504241"/>
                </a:lnTo>
                <a:lnTo>
                  <a:pt x="2412949" y="1469172"/>
                </a:lnTo>
                <a:lnTo>
                  <a:pt x="2504295" y="1430318"/>
                </a:lnTo>
                <a:lnTo>
                  <a:pt x="2589752" y="1387887"/>
                </a:lnTo>
                <a:lnTo>
                  <a:pt x="2668928" y="1342091"/>
                </a:lnTo>
                <a:lnTo>
                  <a:pt x="2741432" y="1293138"/>
                </a:lnTo>
                <a:lnTo>
                  <a:pt x="2765298" y="1274210"/>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1" name="object 11"/>
          <p:cNvSpPr/>
          <p:nvPr/>
        </p:nvSpPr>
        <p:spPr>
          <a:xfrm>
            <a:off x="5279783" y="5404865"/>
            <a:ext cx="2532380" cy="1359535"/>
          </a:xfrm>
          <a:custGeom>
            <a:avLst/>
            <a:gdLst/>
            <a:ahLst/>
            <a:cxnLst/>
            <a:rect l="l" t="t" r="r" b="b"/>
            <a:pathLst>
              <a:path w="2532379" h="1359534">
                <a:moveTo>
                  <a:pt x="2532126" y="679704"/>
                </a:moveTo>
                <a:lnTo>
                  <a:pt x="2527933" y="624023"/>
                </a:lnTo>
                <a:lnTo>
                  <a:pt x="2515573" y="569570"/>
                </a:lnTo>
                <a:lnTo>
                  <a:pt x="2495370" y="516521"/>
                </a:lnTo>
                <a:lnTo>
                  <a:pt x="2467648" y="465051"/>
                </a:lnTo>
                <a:lnTo>
                  <a:pt x="2432732" y="415337"/>
                </a:lnTo>
                <a:lnTo>
                  <a:pt x="2390947" y="367555"/>
                </a:lnTo>
                <a:lnTo>
                  <a:pt x="2342616" y="321880"/>
                </a:lnTo>
                <a:lnTo>
                  <a:pt x="2288066" y="278489"/>
                </a:lnTo>
                <a:lnTo>
                  <a:pt x="2227620" y="237558"/>
                </a:lnTo>
                <a:lnTo>
                  <a:pt x="2161603" y="199262"/>
                </a:lnTo>
                <a:lnTo>
                  <a:pt x="2090340" y="163779"/>
                </a:lnTo>
                <a:lnTo>
                  <a:pt x="2014154" y="131283"/>
                </a:lnTo>
                <a:lnTo>
                  <a:pt x="1933372" y="101951"/>
                </a:lnTo>
                <a:lnTo>
                  <a:pt x="1848317" y="75959"/>
                </a:lnTo>
                <a:lnTo>
                  <a:pt x="1759315" y="53482"/>
                </a:lnTo>
                <a:lnTo>
                  <a:pt x="1666689" y="34698"/>
                </a:lnTo>
                <a:lnTo>
                  <a:pt x="1570764" y="19781"/>
                </a:lnTo>
                <a:lnTo>
                  <a:pt x="1471865" y="8909"/>
                </a:lnTo>
                <a:lnTo>
                  <a:pt x="1370317" y="2256"/>
                </a:lnTo>
                <a:lnTo>
                  <a:pt x="1266444" y="0"/>
                </a:lnTo>
                <a:lnTo>
                  <a:pt x="1162565" y="2256"/>
                </a:lnTo>
                <a:lnTo>
                  <a:pt x="1061001" y="8909"/>
                </a:lnTo>
                <a:lnTo>
                  <a:pt x="962077" y="19781"/>
                </a:lnTo>
                <a:lnTo>
                  <a:pt x="866119" y="34698"/>
                </a:lnTo>
                <a:lnTo>
                  <a:pt x="773453" y="53482"/>
                </a:lnTo>
                <a:lnTo>
                  <a:pt x="684405" y="75959"/>
                </a:lnTo>
                <a:lnTo>
                  <a:pt x="599300" y="101951"/>
                </a:lnTo>
                <a:lnTo>
                  <a:pt x="518464" y="131283"/>
                </a:lnTo>
                <a:lnTo>
                  <a:pt x="442223" y="163779"/>
                </a:lnTo>
                <a:lnTo>
                  <a:pt x="370903" y="199263"/>
                </a:lnTo>
                <a:lnTo>
                  <a:pt x="304829" y="237558"/>
                </a:lnTo>
                <a:lnTo>
                  <a:pt x="244327" y="278489"/>
                </a:lnTo>
                <a:lnTo>
                  <a:pt x="189723" y="321880"/>
                </a:lnTo>
                <a:lnTo>
                  <a:pt x="141343" y="367555"/>
                </a:lnTo>
                <a:lnTo>
                  <a:pt x="99512" y="415337"/>
                </a:lnTo>
                <a:lnTo>
                  <a:pt x="64556" y="465051"/>
                </a:lnTo>
                <a:lnTo>
                  <a:pt x="36801" y="516521"/>
                </a:lnTo>
                <a:lnTo>
                  <a:pt x="16573" y="569570"/>
                </a:lnTo>
                <a:lnTo>
                  <a:pt x="4197" y="624023"/>
                </a:lnTo>
                <a:lnTo>
                  <a:pt x="0" y="679704"/>
                </a:lnTo>
                <a:lnTo>
                  <a:pt x="4197" y="735487"/>
                </a:lnTo>
                <a:lnTo>
                  <a:pt x="16573" y="790022"/>
                </a:lnTo>
                <a:lnTo>
                  <a:pt x="36801" y="843134"/>
                </a:lnTo>
                <a:lnTo>
                  <a:pt x="64556" y="894648"/>
                </a:lnTo>
                <a:lnTo>
                  <a:pt x="99512" y="944391"/>
                </a:lnTo>
                <a:lnTo>
                  <a:pt x="141343" y="992188"/>
                </a:lnTo>
                <a:lnTo>
                  <a:pt x="189723" y="1037865"/>
                </a:lnTo>
                <a:lnTo>
                  <a:pt x="244327" y="1081247"/>
                </a:lnTo>
                <a:lnTo>
                  <a:pt x="304829" y="1122160"/>
                </a:lnTo>
                <a:lnTo>
                  <a:pt x="370903" y="1160430"/>
                </a:lnTo>
                <a:lnTo>
                  <a:pt x="442223" y="1195883"/>
                </a:lnTo>
                <a:lnTo>
                  <a:pt x="518464" y="1228344"/>
                </a:lnTo>
                <a:lnTo>
                  <a:pt x="599300" y="1257638"/>
                </a:lnTo>
                <a:lnTo>
                  <a:pt x="684405" y="1283592"/>
                </a:lnTo>
                <a:lnTo>
                  <a:pt x="773453" y="1306032"/>
                </a:lnTo>
                <a:lnTo>
                  <a:pt x="866119" y="1324782"/>
                </a:lnTo>
                <a:lnTo>
                  <a:pt x="962077" y="1339669"/>
                </a:lnTo>
                <a:lnTo>
                  <a:pt x="1061001" y="1350519"/>
                </a:lnTo>
                <a:lnTo>
                  <a:pt x="1162565" y="1357156"/>
                </a:lnTo>
                <a:lnTo>
                  <a:pt x="1266444" y="1359408"/>
                </a:lnTo>
                <a:lnTo>
                  <a:pt x="1370317" y="1357156"/>
                </a:lnTo>
                <a:lnTo>
                  <a:pt x="1471865" y="1350519"/>
                </a:lnTo>
                <a:lnTo>
                  <a:pt x="1570764" y="1339669"/>
                </a:lnTo>
                <a:lnTo>
                  <a:pt x="1666689" y="1324782"/>
                </a:lnTo>
                <a:lnTo>
                  <a:pt x="1759315" y="1306032"/>
                </a:lnTo>
                <a:lnTo>
                  <a:pt x="1848317" y="1283592"/>
                </a:lnTo>
                <a:lnTo>
                  <a:pt x="1933372" y="1257638"/>
                </a:lnTo>
                <a:lnTo>
                  <a:pt x="2014154" y="1228344"/>
                </a:lnTo>
                <a:lnTo>
                  <a:pt x="2090340" y="1195883"/>
                </a:lnTo>
                <a:lnTo>
                  <a:pt x="2161603" y="1160430"/>
                </a:lnTo>
                <a:lnTo>
                  <a:pt x="2227620" y="1122160"/>
                </a:lnTo>
                <a:lnTo>
                  <a:pt x="2288066" y="1081247"/>
                </a:lnTo>
                <a:lnTo>
                  <a:pt x="2342616" y="1037865"/>
                </a:lnTo>
                <a:lnTo>
                  <a:pt x="2390947" y="992188"/>
                </a:lnTo>
                <a:lnTo>
                  <a:pt x="2432732" y="944391"/>
                </a:lnTo>
                <a:lnTo>
                  <a:pt x="2467648" y="894648"/>
                </a:lnTo>
                <a:lnTo>
                  <a:pt x="2495370" y="843134"/>
                </a:lnTo>
                <a:lnTo>
                  <a:pt x="2515573" y="790022"/>
                </a:lnTo>
                <a:lnTo>
                  <a:pt x="2527933" y="735487"/>
                </a:lnTo>
                <a:lnTo>
                  <a:pt x="2532126" y="679704"/>
                </a:lnTo>
                <a:close/>
              </a:path>
            </a:pathLst>
          </a:custGeom>
          <a:solidFill>
            <a:srgbClr val="FFFF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2" name="object 12"/>
          <p:cNvSpPr/>
          <p:nvPr/>
        </p:nvSpPr>
        <p:spPr>
          <a:xfrm>
            <a:off x="5279783" y="5404865"/>
            <a:ext cx="2532380" cy="1359535"/>
          </a:xfrm>
          <a:custGeom>
            <a:avLst/>
            <a:gdLst/>
            <a:ahLst/>
            <a:cxnLst/>
            <a:rect l="l" t="t" r="r" b="b"/>
            <a:pathLst>
              <a:path w="2532379" h="1359534">
                <a:moveTo>
                  <a:pt x="1266444" y="0"/>
                </a:moveTo>
                <a:lnTo>
                  <a:pt x="1162565" y="2256"/>
                </a:lnTo>
                <a:lnTo>
                  <a:pt x="1061001" y="8909"/>
                </a:lnTo>
                <a:lnTo>
                  <a:pt x="962077" y="19781"/>
                </a:lnTo>
                <a:lnTo>
                  <a:pt x="866119" y="34698"/>
                </a:lnTo>
                <a:lnTo>
                  <a:pt x="773453" y="53482"/>
                </a:lnTo>
                <a:lnTo>
                  <a:pt x="684405" y="75959"/>
                </a:lnTo>
                <a:lnTo>
                  <a:pt x="599300" y="101951"/>
                </a:lnTo>
                <a:lnTo>
                  <a:pt x="518464" y="131283"/>
                </a:lnTo>
                <a:lnTo>
                  <a:pt x="442223" y="163779"/>
                </a:lnTo>
                <a:lnTo>
                  <a:pt x="370903" y="199263"/>
                </a:lnTo>
                <a:lnTo>
                  <a:pt x="304829" y="237558"/>
                </a:lnTo>
                <a:lnTo>
                  <a:pt x="244327" y="278489"/>
                </a:lnTo>
                <a:lnTo>
                  <a:pt x="189723" y="321880"/>
                </a:lnTo>
                <a:lnTo>
                  <a:pt x="141343" y="367555"/>
                </a:lnTo>
                <a:lnTo>
                  <a:pt x="99512" y="415337"/>
                </a:lnTo>
                <a:lnTo>
                  <a:pt x="64556" y="465051"/>
                </a:lnTo>
                <a:lnTo>
                  <a:pt x="36801" y="516521"/>
                </a:lnTo>
                <a:lnTo>
                  <a:pt x="16573" y="569570"/>
                </a:lnTo>
                <a:lnTo>
                  <a:pt x="4197" y="624023"/>
                </a:lnTo>
                <a:lnTo>
                  <a:pt x="0" y="679704"/>
                </a:lnTo>
                <a:lnTo>
                  <a:pt x="4197" y="735487"/>
                </a:lnTo>
                <a:lnTo>
                  <a:pt x="16573" y="790022"/>
                </a:lnTo>
                <a:lnTo>
                  <a:pt x="36801" y="843134"/>
                </a:lnTo>
                <a:lnTo>
                  <a:pt x="64556" y="894648"/>
                </a:lnTo>
                <a:lnTo>
                  <a:pt x="99512" y="944391"/>
                </a:lnTo>
                <a:lnTo>
                  <a:pt x="141343" y="992188"/>
                </a:lnTo>
                <a:lnTo>
                  <a:pt x="189723" y="1037865"/>
                </a:lnTo>
                <a:lnTo>
                  <a:pt x="244327" y="1081247"/>
                </a:lnTo>
                <a:lnTo>
                  <a:pt x="304829" y="1122160"/>
                </a:lnTo>
                <a:lnTo>
                  <a:pt x="370903" y="1160430"/>
                </a:lnTo>
                <a:lnTo>
                  <a:pt x="442223" y="1195883"/>
                </a:lnTo>
                <a:lnTo>
                  <a:pt x="518464" y="1228344"/>
                </a:lnTo>
                <a:lnTo>
                  <a:pt x="599300" y="1257638"/>
                </a:lnTo>
                <a:lnTo>
                  <a:pt x="684405" y="1283592"/>
                </a:lnTo>
                <a:lnTo>
                  <a:pt x="773453" y="1306032"/>
                </a:lnTo>
                <a:lnTo>
                  <a:pt x="866119" y="1324782"/>
                </a:lnTo>
                <a:lnTo>
                  <a:pt x="962077" y="1339669"/>
                </a:lnTo>
                <a:lnTo>
                  <a:pt x="1061001" y="1350519"/>
                </a:lnTo>
                <a:lnTo>
                  <a:pt x="1162565" y="1357156"/>
                </a:lnTo>
                <a:lnTo>
                  <a:pt x="1266444" y="1359408"/>
                </a:lnTo>
                <a:lnTo>
                  <a:pt x="1370317" y="1357156"/>
                </a:lnTo>
                <a:lnTo>
                  <a:pt x="1471865" y="1350519"/>
                </a:lnTo>
                <a:lnTo>
                  <a:pt x="1570764" y="1339669"/>
                </a:lnTo>
                <a:lnTo>
                  <a:pt x="1666689" y="1324782"/>
                </a:lnTo>
                <a:lnTo>
                  <a:pt x="1759315" y="1306032"/>
                </a:lnTo>
                <a:lnTo>
                  <a:pt x="1848317" y="1283592"/>
                </a:lnTo>
                <a:lnTo>
                  <a:pt x="1933372" y="1257638"/>
                </a:lnTo>
                <a:lnTo>
                  <a:pt x="2014154" y="1228344"/>
                </a:lnTo>
                <a:lnTo>
                  <a:pt x="2090340" y="1195883"/>
                </a:lnTo>
                <a:lnTo>
                  <a:pt x="2161603" y="1160430"/>
                </a:lnTo>
                <a:lnTo>
                  <a:pt x="2227620" y="1122160"/>
                </a:lnTo>
                <a:lnTo>
                  <a:pt x="2288066" y="1081247"/>
                </a:lnTo>
                <a:lnTo>
                  <a:pt x="2342616" y="1037865"/>
                </a:lnTo>
                <a:lnTo>
                  <a:pt x="2390947" y="992188"/>
                </a:lnTo>
                <a:lnTo>
                  <a:pt x="2432732" y="944391"/>
                </a:lnTo>
                <a:lnTo>
                  <a:pt x="2467648" y="894648"/>
                </a:lnTo>
                <a:lnTo>
                  <a:pt x="2495370" y="843134"/>
                </a:lnTo>
                <a:lnTo>
                  <a:pt x="2515573" y="790022"/>
                </a:lnTo>
                <a:lnTo>
                  <a:pt x="2527933" y="735487"/>
                </a:lnTo>
                <a:lnTo>
                  <a:pt x="2532126" y="679704"/>
                </a:lnTo>
                <a:lnTo>
                  <a:pt x="2527933" y="624023"/>
                </a:lnTo>
                <a:lnTo>
                  <a:pt x="2515573" y="569570"/>
                </a:lnTo>
                <a:lnTo>
                  <a:pt x="2495370" y="516521"/>
                </a:lnTo>
                <a:lnTo>
                  <a:pt x="2467648" y="465051"/>
                </a:lnTo>
                <a:lnTo>
                  <a:pt x="2432732" y="415337"/>
                </a:lnTo>
                <a:lnTo>
                  <a:pt x="2390947" y="367555"/>
                </a:lnTo>
                <a:lnTo>
                  <a:pt x="2342616" y="321880"/>
                </a:lnTo>
                <a:lnTo>
                  <a:pt x="2288066" y="278489"/>
                </a:lnTo>
                <a:lnTo>
                  <a:pt x="2227620" y="237558"/>
                </a:lnTo>
                <a:lnTo>
                  <a:pt x="2161603" y="199262"/>
                </a:lnTo>
                <a:lnTo>
                  <a:pt x="2090340" y="163779"/>
                </a:lnTo>
                <a:lnTo>
                  <a:pt x="2014154" y="131283"/>
                </a:lnTo>
                <a:lnTo>
                  <a:pt x="1933372" y="101951"/>
                </a:lnTo>
                <a:lnTo>
                  <a:pt x="1848317" y="75959"/>
                </a:lnTo>
                <a:lnTo>
                  <a:pt x="1759315" y="53482"/>
                </a:lnTo>
                <a:lnTo>
                  <a:pt x="1666689" y="34698"/>
                </a:lnTo>
                <a:lnTo>
                  <a:pt x="1570764" y="19781"/>
                </a:lnTo>
                <a:lnTo>
                  <a:pt x="1471865" y="8909"/>
                </a:lnTo>
                <a:lnTo>
                  <a:pt x="1370317" y="2256"/>
                </a:lnTo>
                <a:lnTo>
                  <a:pt x="1266444"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3" name="object 13"/>
          <p:cNvSpPr txBox="1"/>
          <p:nvPr/>
        </p:nvSpPr>
        <p:spPr>
          <a:xfrm>
            <a:off x="5415667" y="5630630"/>
            <a:ext cx="2261235" cy="984885"/>
          </a:xfrm>
          <a:prstGeom prst="rect">
            <a:avLst/>
          </a:prstGeom>
        </p:spPr>
        <p:txBody>
          <a:bodyPr vert="horz" wrap="square" lIns="0" tIns="0" rIns="0" bIns="0" rtlCol="0">
            <a:spAutoFit/>
          </a:bodyPr>
          <a:lstStyle/>
          <a:p>
            <a:pPr marL="12700" marR="5080" indent="-635" algn="just">
              <a:lnSpc>
                <a:spcPct val="100000"/>
              </a:lnSpc>
            </a:pPr>
            <a:r>
              <a:rPr sz="1600" b="1" spc="-5" dirty="0">
                <a:solidFill>
                  <a:srgbClr val="3333CC"/>
                </a:solidFill>
                <a:latin typeface="Arial" panose="020B0604020202020204" pitchFamily="34" charset="0"/>
                <a:ea typeface="Microsoft JhengHei UI" panose="020B0604030504040204" pitchFamily="34" charset="-120"/>
                <a:cs typeface="微软雅黑"/>
              </a:rPr>
              <a:t>数据库设计能力的高低往 往体现在信息</a:t>
            </a:r>
            <a:r>
              <a:rPr sz="1600" b="1" dirty="0">
                <a:solidFill>
                  <a:srgbClr val="3333CC"/>
                </a:solidFill>
                <a:latin typeface="Arial" panose="020B0604020202020204" pitchFamily="34" charset="0"/>
                <a:ea typeface="Microsoft JhengHei UI" panose="020B0604030504040204" pitchFamily="34" charset="-120"/>
                <a:cs typeface="Arial"/>
              </a:rPr>
              <a:t>(</a:t>
            </a:r>
            <a:r>
              <a:rPr sz="1600" b="1" spc="-5" dirty="0">
                <a:solidFill>
                  <a:srgbClr val="3333CC"/>
                </a:solidFill>
                <a:latin typeface="Arial" panose="020B0604020202020204" pitchFamily="34" charset="0"/>
                <a:ea typeface="Microsoft JhengHei UI" panose="020B0604030504040204" pitchFamily="34" charset="-120"/>
                <a:cs typeface="微软雅黑"/>
              </a:rPr>
              <a:t>及其联系</a:t>
            </a:r>
            <a:r>
              <a:rPr sz="1600" b="1" dirty="0">
                <a:solidFill>
                  <a:srgbClr val="3333CC"/>
                </a:solidFill>
                <a:latin typeface="Arial" panose="020B0604020202020204" pitchFamily="34" charset="0"/>
                <a:ea typeface="Microsoft JhengHei UI" panose="020B0604030504040204" pitchFamily="34" charset="-120"/>
                <a:cs typeface="Arial"/>
              </a:rPr>
              <a:t>) </a:t>
            </a:r>
            <a:r>
              <a:rPr sz="1600" b="1" spc="-5" dirty="0">
                <a:solidFill>
                  <a:srgbClr val="3333CC"/>
                </a:solidFill>
                <a:latin typeface="Arial" panose="020B0604020202020204" pitchFamily="34" charset="0"/>
                <a:ea typeface="Microsoft JhengHei UI" panose="020B0604030504040204" pitchFamily="34" charset="-120"/>
                <a:cs typeface="微软雅黑"/>
              </a:rPr>
              <a:t>的正确分析上，体现在理 解现实世界能力的高低</a:t>
            </a:r>
            <a:endParaRPr sz="1600">
              <a:latin typeface="Arial" panose="020B0604020202020204" pitchFamily="34" charset="0"/>
              <a:ea typeface="Microsoft JhengHei UI" panose="020B0604030504040204" pitchFamily="34" charset="-120"/>
              <a:cs typeface="微软雅黑"/>
            </a:endParaRPr>
          </a:p>
        </p:txBody>
      </p:sp>
      <p:sp>
        <p:nvSpPr>
          <p:cNvPr id="15" name="矩形 14">
            <a:extLst>
              <a:ext uri="{FF2B5EF4-FFF2-40B4-BE49-F238E27FC236}">
                <a16:creationId xmlns="" xmlns:a16="http://schemas.microsoft.com/office/drawing/2014/main" id="{F4BCB0CE-629A-4075-BE95-4ED3531103C7}"/>
              </a:ext>
            </a:extLst>
          </p:cNvPr>
          <p:cNvSpPr/>
          <p:nvPr/>
        </p:nvSpPr>
        <p:spPr>
          <a:xfrm>
            <a:off x="241300" y="383633"/>
            <a:ext cx="6781800" cy="523220"/>
          </a:xfrm>
          <a:prstGeom prst="rect">
            <a:avLst/>
          </a:prstGeom>
        </p:spPr>
        <p:txBody>
          <a:bodyPr wrap="square">
            <a:spAutoFit/>
          </a:bodyPr>
          <a:lstStyle/>
          <a:p>
            <a:pPr marL="48895">
              <a:lnSpc>
                <a:spcPct val="100000"/>
              </a:lnSpc>
            </a:pPr>
            <a:r>
              <a:rPr lang="zh-CN" altLang="en-US" sz="2800" b="1" u="dbl" spc="-5" dirty="0">
                <a:solidFill>
                  <a:srgbClr val="000000"/>
                </a:solidFill>
                <a:latin typeface="Arial" panose="020B0604020202020204" pitchFamily="34" charset="0"/>
                <a:ea typeface="Microsoft JhengHei UI" panose="020B0604030504040204" pitchFamily="34" charset="-120"/>
              </a:rPr>
              <a:t>数据库设计中的抽象</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animBg="1"/>
      <p:bldP spid="11" grpId="0" animBg="1"/>
      <p:bldP spid="12" grpId="0" animBg="1"/>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44835" y="1449059"/>
            <a:ext cx="8470265" cy="1292662"/>
          </a:xfrm>
          <a:prstGeom prst="rect">
            <a:avLst/>
          </a:prstGeom>
        </p:spPr>
        <p:txBody>
          <a:bodyPr vert="horz" wrap="square" lIns="0" tIns="0" rIns="0" bIns="0" rtlCol="0">
            <a:spAutoFit/>
          </a:bodyPr>
          <a:lstStyle/>
          <a:p>
            <a:pPr marL="12700">
              <a:lnSpc>
                <a:spcPct val="100000"/>
              </a:lnSpc>
            </a:pPr>
            <a:r>
              <a:rPr sz="2400" b="1" dirty="0">
                <a:latin typeface="Arial" panose="020B0604020202020204" pitchFamily="34" charset="0"/>
                <a:ea typeface="Microsoft JhengHei UI" panose="020B0604030504040204" pitchFamily="34" charset="-120"/>
                <a:cs typeface="微软雅黑"/>
              </a:rPr>
              <a:t>三个世界与多层(级)抽象</a:t>
            </a:r>
            <a:endParaRPr sz="2400" dirty="0">
              <a:latin typeface="Arial" panose="020B0604020202020204" pitchFamily="34" charset="0"/>
              <a:ea typeface="Microsoft JhengHei UI" panose="020B0604030504040204" pitchFamily="34" charset="-120"/>
              <a:cs typeface="微软雅黑"/>
            </a:endParaRPr>
          </a:p>
          <a:p>
            <a:pPr marL="355600" indent="-342900">
              <a:lnSpc>
                <a:spcPct val="100000"/>
              </a:lnSpc>
              <a:spcBef>
                <a:spcPts val="1245"/>
              </a:spcBef>
              <a:buFont typeface="Wingdings" panose="05000000000000000000" pitchFamily="2" charset="2"/>
              <a:buChar char="l"/>
            </a:pPr>
            <a:r>
              <a:rPr sz="2000" b="1" spc="-5" dirty="0" err="1">
                <a:latin typeface="Arial" panose="020B0604020202020204" pitchFamily="34" charset="0"/>
                <a:ea typeface="Microsoft JhengHei UI" panose="020B0604030504040204" pitchFamily="34" charset="-120"/>
                <a:cs typeface="微软雅黑"/>
              </a:rPr>
              <a:t>现实世</a:t>
            </a:r>
            <a:r>
              <a:rPr sz="2000" b="1" dirty="0" err="1">
                <a:latin typeface="Arial" panose="020B0604020202020204" pitchFamily="34" charset="0"/>
                <a:ea typeface="Microsoft JhengHei UI" panose="020B0604030504040204" pitchFamily="34" charset="-120"/>
                <a:cs typeface="微软雅黑"/>
              </a:rPr>
              <a:t>界</a:t>
            </a:r>
            <a:r>
              <a:rPr sz="2000" b="1" spc="-5" dirty="0">
                <a:solidFill>
                  <a:srgbClr val="33CC33"/>
                </a:solidFill>
                <a:latin typeface="Arial" panose="020B0604020202020204" pitchFamily="34" charset="0"/>
                <a:ea typeface="Microsoft JhengHei UI" panose="020B0604030504040204" pitchFamily="34" charset="-120"/>
                <a:cs typeface="微软雅黑"/>
              </a:rPr>
              <a:t>==&gt;(描述、抽象为)</a:t>
            </a:r>
            <a:r>
              <a:rPr sz="2000" b="1" spc="-5" dirty="0">
                <a:latin typeface="Arial" panose="020B0604020202020204" pitchFamily="34" charset="0"/>
                <a:ea typeface="Microsoft JhengHei UI" panose="020B0604030504040204" pitchFamily="34" charset="-120"/>
                <a:cs typeface="微软雅黑"/>
              </a:rPr>
              <a:t>信息世</a:t>
            </a:r>
            <a:r>
              <a:rPr sz="2000" b="1" dirty="0">
                <a:latin typeface="Arial" panose="020B0604020202020204" pitchFamily="34" charset="0"/>
                <a:ea typeface="Microsoft JhengHei UI" panose="020B0604030504040204" pitchFamily="34" charset="-120"/>
                <a:cs typeface="微软雅黑"/>
              </a:rPr>
              <a:t>界</a:t>
            </a:r>
            <a:r>
              <a:rPr sz="2000" b="1" spc="-5" dirty="0">
                <a:solidFill>
                  <a:srgbClr val="33CC33"/>
                </a:solidFill>
                <a:latin typeface="Arial" panose="020B0604020202020204" pitchFamily="34" charset="0"/>
                <a:ea typeface="Microsoft JhengHei UI" panose="020B0604030504040204" pitchFamily="34" charset="-120"/>
                <a:cs typeface="微软雅黑"/>
              </a:rPr>
              <a:t>==&gt;</a:t>
            </a:r>
            <a:r>
              <a:rPr sz="2000" b="1" dirty="0">
                <a:solidFill>
                  <a:srgbClr val="33CC33"/>
                </a:solidFill>
                <a:latin typeface="Arial" panose="020B0604020202020204" pitchFamily="34" charset="0"/>
                <a:ea typeface="Microsoft JhengHei UI" panose="020B0604030504040204" pitchFamily="34" charset="-120"/>
                <a:cs typeface="微软雅黑"/>
              </a:rPr>
              <a:t> </a:t>
            </a:r>
            <a:r>
              <a:rPr sz="2000" b="1" spc="-5" dirty="0">
                <a:solidFill>
                  <a:srgbClr val="33CC33"/>
                </a:solidFill>
                <a:latin typeface="Arial" panose="020B0604020202020204" pitchFamily="34" charset="0"/>
                <a:ea typeface="Microsoft JhengHei UI" panose="020B0604030504040204" pitchFamily="34" charset="-120"/>
                <a:cs typeface="微软雅黑"/>
              </a:rPr>
              <a:t>(描述、抽象为)</a:t>
            </a:r>
            <a:r>
              <a:rPr sz="2000" b="1" spc="-5" dirty="0">
                <a:latin typeface="Arial" panose="020B0604020202020204" pitchFamily="34" charset="0"/>
                <a:ea typeface="Microsoft JhengHei UI" panose="020B0604030504040204" pitchFamily="34" charset="-120"/>
                <a:cs typeface="微软雅黑"/>
              </a:rPr>
              <a:t>计算机世界</a:t>
            </a:r>
            <a:endParaRPr sz="2000" dirty="0">
              <a:latin typeface="Arial" panose="020B0604020202020204" pitchFamily="34" charset="0"/>
              <a:ea typeface="Microsoft JhengHei UI" panose="020B0604030504040204" pitchFamily="34" charset="-120"/>
              <a:cs typeface="微软雅黑"/>
            </a:endParaRPr>
          </a:p>
          <a:p>
            <a:pPr marL="355600" indent="-342900">
              <a:lnSpc>
                <a:spcPct val="100000"/>
              </a:lnSpc>
              <a:spcBef>
                <a:spcPts val="1200"/>
              </a:spcBef>
              <a:buFont typeface="Wingdings" panose="05000000000000000000" pitchFamily="2" charset="2"/>
              <a:buChar char="l"/>
              <a:tabLst>
                <a:tab pos="5139055" algn="l"/>
              </a:tabLst>
            </a:pPr>
            <a:r>
              <a:rPr sz="2000" b="1" spc="-5" dirty="0" err="1">
                <a:solidFill>
                  <a:srgbClr val="3333CC"/>
                </a:solidFill>
                <a:latin typeface="Arial" panose="020B0604020202020204" pitchFamily="34" charset="0"/>
                <a:ea typeface="Microsoft JhengHei UI" panose="020B0604030504040204" pitchFamily="34" charset="-120"/>
                <a:cs typeface="微软雅黑"/>
              </a:rPr>
              <a:t>现实</a:t>
            </a:r>
            <a:r>
              <a:rPr sz="2000" b="1" spc="-5" dirty="0">
                <a:solidFill>
                  <a:srgbClr val="CC0000"/>
                </a:solidFill>
                <a:latin typeface="Arial" panose="020B0604020202020204" pitchFamily="34" charset="0"/>
                <a:ea typeface="Microsoft JhengHei UI" panose="020B0604030504040204" pitchFamily="34" charset="-120"/>
                <a:cs typeface="微软雅黑"/>
              </a:rPr>
              <a:t>(客观存在)</a:t>
            </a:r>
            <a:r>
              <a:rPr sz="2000" b="1" spc="-5" dirty="0">
                <a:latin typeface="Arial" panose="020B0604020202020204" pitchFamily="34" charset="0"/>
                <a:ea typeface="Microsoft JhengHei UI" panose="020B0604030504040204" pitchFamily="34" charset="-120"/>
                <a:cs typeface="微软雅黑"/>
              </a:rPr>
              <a:t>==&gt;</a:t>
            </a:r>
            <a:r>
              <a:rPr sz="2000" b="1" spc="-5" dirty="0">
                <a:solidFill>
                  <a:srgbClr val="3333CC"/>
                </a:solidFill>
                <a:latin typeface="Arial" panose="020B0604020202020204" pitchFamily="34" charset="0"/>
                <a:ea typeface="Microsoft JhengHei UI" panose="020B0604030504040204" pitchFamily="34" charset="-120"/>
                <a:cs typeface="微软雅黑"/>
              </a:rPr>
              <a:t>抽象/描</a:t>
            </a:r>
            <a:r>
              <a:rPr sz="2000" b="1" spc="-10" dirty="0">
                <a:solidFill>
                  <a:srgbClr val="3333CC"/>
                </a:solidFill>
                <a:latin typeface="Arial" panose="020B0604020202020204" pitchFamily="34" charset="0"/>
                <a:ea typeface="Microsoft JhengHei UI" panose="020B0604030504040204" pitchFamily="34" charset="-120"/>
                <a:cs typeface="微软雅黑"/>
              </a:rPr>
              <a:t>述</a:t>
            </a:r>
            <a:r>
              <a:rPr sz="2000" b="1" spc="-5" dirty="0">
                <a:solidFill>
                  <a:srgbClr val="CC0000"/>
                </a:solidFill>
                <a:latin typeface="Arial" panose="020B0604020202020204" pitchFamily="34" charset="0"/>
                <a:ea typeface="Microsoft JhengHei UI" panose="020B0604030504040204" pitchFamily="34" charset="-120"/>
                <a:cs typeface="微软雅黑"/>
              </a:rPr>
              <a:t>(概念/观念)</a:t>
            </a:r>
            <a:r>
              <a:rPr sz="2000" b="1" dirty="0">
                <a:solidFill>
                  <a:srgbClr val="CC0000"/>
                </a:solidFill>
                <a:latin typeface="Arial" panose="020B0604020202020204" pitchFamily="34" charset="0"/>
                <a:ea typeface="Microsoft JhengHei UI" panose="020B0604030504040204" pitchFamily="34" charset="-120"/>
                <a:cs typeface="微软雅黑"/>
              </a:rPr>
              <a:t>	</a:t>
            </a:r>
            <a:r>
              <a:rPr sz="2000" b="1" spc="-5" dirty="0">
                <a:latin typeface="Arial" panose="020B0604020202020204" pitchFamily="34" charset="0"/>
                <a:ea typeface="Microsoft JhengHei UI" panose="020B0604030504040204" pitchFamily="34" charset="-120"/>
                <a:cs typeface="微软雅黑"/>
              </a:rPr>
              <a:t>==</a:t>
            </a:r>
            <a:r>
              <a:rPr sz="2000" b="1" spc="0" dirty="0">
                <a:latin typeface="Arial" panose="020B0604020202020204" pitchFamily="34" charset="0"/>
                <a:ea typeface="Microsoft JhengHei UI" panose="020B0604030504040204" pitchFamily="34" charset="-120"/>
                <a:cs typeface="微软雅黑"/>
              </a:rPr>
              <a:t>&gt;</a:t>
            </a:r>
            <a:r>
              <a:rPr sz="2000" b="1" spc="-5" dirty="0">
                <a:solidFill>
                  <a:srgbClr val="3333CC"/>
                </a:solidFill>
                <a:latin typeface="Arial" panose="020B0604020202020204" pitchFamily="34" charset="0"/>
                <a:ea typeface="Microsoft JhengHei UI" panose="020B0604030504040204" pitchFamily="34" charset="-120"/>
                <a:cs typeface="微软雅黑"/>
              </a:rPr>
              <a:t>计算机中</a:t>
            </a:r>
            <a:r>
              <a:rPr sz="2000" b="1" spc="-5" dirty="0">
                <a:solidFill>
                  <a:srgbClr val="CC0000"/>
                </a:solidFill>
                <a:latin typeface="Arial" panose="020B0604020202020204" pitchFamily="34" charset="0"/>
                <a:ea typeface="Microsoft JhengHei UI" panose="020B0604030504040204" pitchFamily="34" charset="-120"/>
                <a:cs typeface="微软雅黑"/>
              </a:rPr>
              <a:t>(用计算机实现)</a:t>
            </a:r>
            <a:endParaRPr sz="2000" dirty="0">
              <a:latin typeface="Arial" panose="020B0604020202020204" pitchFamily="34" charset="0"/>
              <a:ea typeface="Microsoft JhengHei UI" panose="020B0604030504040204" pitchFamily="34" charset="-120"/>
              <a:cs typeface="微软雅黑"/>
            </a:endParaRPr>
          </a:p>
        </p:txBody>
      </p:sp>
      <p:sp>
        <p:nvSpPr>
          <p:cNvPr id="4" name="object 4"/>
          <p:cNvSpPr/>
          <p:nvPr/>
        </p:nvSpPr>
        <p:spPr>
          <a:xfrm>
            <a:off x="1670196" y="3732276"/>
            <a:ext cx="972819" cy="688975"/>
          </a:xfrm>
          <a:custGeom>
            <a:avLst/>
            <a:gdLst/>
            <a:ahLst/>
            <a:cxnLst/>
            <a:rect l="l" t="t" r="r" b="b"/>
            <a:pathLst>
              <a:path w="972819" h="688975">
                <a:moveTo>
                  <a:pt x="795020" y="249082"/>
                </a:moveTo>
                <a:lnTo>
                  <a:pt x="795020" y="92202"/>
                </a:lnTo>
                <a:lnTo>
                  <a:pt x="789940" y="92964"/>
                </a:lnTo>
                <a:lnTo>
                  <a:pt x="783590" y="94488"/>
                </a:lnTo>
                <a:lnTo>
                  <a:pt x="778510" y="95250"/>
                </a:lnTo>
                <a:lnTo>
                  <a:pt x="731520" y="101175"/>
                </a:lnTo>
                <a:lnTo>
                  <a:pt x="687070" y="102000"/>
                </a:lnTo>
                <a:lnTo>
                  <a:pt x="675640" y="101588"/>
                </a:lnTo>
                <a:lnTo>
                  <a:pt x="673100" y="101516"/>
                </a:lnTo>
                <a:lnTo>
                  <a:pt x="666750" y="101387"/>
                </a:lnTo>
                <a:lnTo>
                  <a:pt x="660400" y="101315"/>
                </a:lnTo>
                <a:lnTo>
                  <a:pt x="650240" y="101576"/>
                </a:lnTo>
                <a:lnTo>
                  <a:pt x="640080" y="102685"/>
                </a:lnTo>
                <a:lnTo>
                  <a:pt x="628650" y="104873"/>
                </a:lnTo>
                <a:lnTo>
                  <a:pt x="617220" y="108403"/>
                </a:lnTo>
                <a:lnTo>
                  <a:pt x="601980" y="113538"/>
                </a:lnTo>
                <a:lnTo>
                  <a:pt x="591820" y="116586"/>
                </a:lnTo>
                <a:lnTo>
                  <a:pt x="553720" y="125255"/>
                </a:lnTo>
                <a:lnTo>
                  <a:pt x="508000" y="131862"/>
                </a:lnTo>
                <a:lnTo>
                  <a:pt x="459740" y="136682"/>
                </a:lnTo>
                <a:lnTo>
                  <a:pt x="411480" y="139569"/>
                </a:lnTo>
                <a:lnTo>
                  <a:pt x="360680" y="140340"/>
                </a:lnTo>
                <a:lnTo>
                  <a:pt x="347980" y="140158"/>
                </a:lnTo>
                <a:lnTo>
                  <a:pt x="300990" y="137965"/>
                </a:lnTo>
                <a:lnTo>
                  <a:pt x="255270" y="133350"/>
                </a:lnTo>
                <a:lnTo>
                  <a:pt x="229870" y="128778"/>
                </a:lnTo>
                <a:lnTo>
                  <a:pt x="222250" y="128016"/>
                </a:lnTo>
                <a:lnTo>
                  <a:pt x="208280" y="128527"/>
                </a:lnTo>
                <a:lnTo>
                  <a:pt x="195580" y="129983"/>
                </a:lnTo>
                <a:lnTo>
                  <a:pt x="171450" y="134055"/>
                </a:lnTo>
                <a:lnTo>
                  <a:pt x="158750" y="136142"/>
                </a:lnTo>
                <a:lnTo>
                  <a:pt x="147320" y="137912"/>
                </a:lnTo>
                <a:lnTo>
                  <a:pt x="134620" y="139101"/>
                </a:lnTo>
                <a:lnTo>
                  <a:pt x="120650" y="139446"/>
                </a:lnTo>
                <a:lnTo>
                  <a:pt x="99060" y="139564"/>
                </a:lnTo>
                <a:lnTo>
                  <a:pt x="88900" y="139682"/>
                </a:lnTo>
                <a:lnTo>
                  <a:pt x="39370" y="152400"/>
                </a:lnTo>
                <a:lnTo>
                  <a:pt x="5080" y="183252"/>
                </a:lnTo>
                <a:lnTo>
                  <a:pt x="0" y="207202"/>
                </a:lnTo>
                <a:lnTo>
                  <a:pt x="0" y="249569"/>
                </a:lnTo>
                <a:lnTo>
                  <a:pt x="2540" y="278445"/>
                </a:lnTo>
                <a:lnTo>
                  <a:pt x="5080" y="292129"/>
                </a:lnTo>
                <a:lnTo>
                  <a:pt x="6350" y="304893"/>
                </a:lnTo>
                <a:lnTo>
                  <a:pt x="8890" y="316422"/>
                </a:lnTo>
                <a:lnTo>
                  <a:pt x="10160" y="326401"/>
                </a:lnTo>
                <a:lnTo>
                  <a:pt x="10160" y="334518"/>
                </a:lnTo>
                <a:lnTo>
                  <a:pt x="15240" y="371094"/>
                </a:lnTo>
                <a:lnTo>
                  <a:pt x="20320" y="419830"/>
                </a:lnTo>
                <a:lnTo>
                  <a:pt x="20320" y="555149"/>
                </a:lnTo>
                <a:lnTo>
                  <a:pt x="24130" y="563880"/>
                </a:lnTo>
                <a:lnTo>
                  <a:pt x="26670" y="576072"/>
                </a:lnTo>
                <a:lnTo>
                  <a:pt x="27940" y="587502"/>
                </a:lnTo>
                <a:lnTo>
                  <a:pt x="29210" y="596646"/>
                </a:lnTo>
                <a:lnTo>
                  <a:pt x="29210" y="598394"/>
                </a:lnTo>
                <a:lnTo>
                  <a:pt x="35560" y="589431"/>
                </a:lnTo>
                <a:lnTo>
                  <a:pt x="41910" y="577495"/>
                </a:lnTo>
                <a:lnTo>
                  <a:pt x="46990" y="566166"/>
                </a:lnTo>
                <a:lnTo>
                  <a:pt x="48260" y="560832"/>
                </a:lnTo>
                <a:lnTo>
                  <a:pt x="52070" y="576072"/>
                </a:lnTo>
                <a:lnTo>
                  <a:pt x="52070" y="644652"/>
                </a:lnTo>
                <a:lnTo>
                  <a:pt x="59690" y="649262"/>
                </a:lnTo>
                <a:lnTo>
                  <a:pt x="66040" y="658139"/>
                </a:lnTo>
                <a:lnTo>
                  <a:pt x="67310" y="663702"/>
                </a:lnTo>
                <a:lnTo>
                  <a:pt x="67310" y="666750"/>
                </a:lnTo>
                <a:lnTo>
                  <a:pt x="73660" y="666871"/>
                </a:lnTo>
                <a:lnTo>
                  <a:pt x="81280" y="667725"/>
                </a:lnTo>
                <a:lnTo>
                  <a:pt x="81280" y="575886"/>
                </a:lnTo>
                <a:lnTo>
                  <a:pt x="82550" y="564010"/>
                </a:lnTo>
                <a:lnTo>
                  <a:pt x="82550" y="552176"/>
                </a:lnTo>
                <a:lnTo>
                  <a:pt x="85090" y="540430"/>
                </a:lnTo>
                <a:lnTo>
                  <a:pt x="92710" y="517399"/>
                </a:lnTo>
                <a:lnTo>
                  <a:pt x="99060" y="506209"/>
                </a:lnTo>
                <a:lnTo>
                  <a:pt x="105410" y="495300"/>
                </a:lnTo>
                <a:lnTo>
                  <a:pt x="113030" y="483870"/>
                </a:lnTo>
                <a:lnTo>
                  <a:pt x="119380" y="502920"/>
                </a:lnTo>
                <a:lnTo>
                  <a:pt x="123190" y="509149"/>
                </a:lnTo>
                <a:lnTo>
                  <a:pt x="128270" y="518910"/>
                </a:lnTo>
                <a:lnTo>
                  <a:pt x="133350" y="531753"/>
                </a:lnTo>
                <a:lnTo>
                  <a:pt x="143510" y="569976"/>
                </a:lnTo>
                <a:lnTo>
                  <a:pt x="146050" y="582168"/>
                </a:lnTo>
                <a:lnTo>
                  <a:pt x="148590" y="592836"/>
                </a:lnTo>
                <a:lnTo>
                  <a:pt x="151130" y="601980"/>
                </a:lnTo>
                <a:lnTo>
                  <a:pt x="154940" y="605790"/>
                </a:lnTo>
                <a:lnTo>
                  <a:pt x="158750" y="610362"/>
                </a:lnTo>
                <a:lnTo>
                  <a:pt x="166370" y="617982"/>
                </a:lnTo>
                <a:lnTo>
                  <a:pt x="168910" y="622554"/>
                </a:lnTo>
                <a:lnTo>
                  <a:pt x="171450" y="626364"/>
                </a:lnTo>
                <a:lnTo>
                  <a:pt x="171450" y="528828"/>
                </a:lnTo>
                <a:lnTo>
                  <a:pt x="172720" y="518160"/>
                </a:lnTo>
                <a:lnTo>
                  <a:pt x="172720" y="512826"/>
                </a:lnTo>
                <a:lnTo>
                  <a:pt x="173990" y="507492"/>
                </a:lnTo>
                <a:lnTo>
                  <a:pt x="175260" y="501396"/>
                </a:lnTo>
                <a:lnTo>
                  <a:pt x="176530" y="494538"/>
                </a:lnTo>
                <a:lnTo>
                  <a:pt x="179070" y="489204"/>
                </a:lnTo>
                <a:lnTo>
                  <a:pt x="181610" y="482346"/>
                </a:lnTo>
                <a:lnTo>
                  <a:pt x="189230" y="470154"/>
                </a:lnTo>
                <a:lnTo>
                  <a:pt x="193040" y="467868"/>
                </a:lnTo>
                <a:lnTo>
                  <a:pt x="196850" y="466344"/>
                </a:lnTo>
                <a:lnTo>
                  <a:pt x="201930" y="466344"/>
                </a:lnTo>
                <a:lnTo>
                  <a:pt x="207010" y="467106"/>
                </a:lnTo>
                <a:lnTo>
                  <a:pt x="218440" y="468114"/>
                </a:lnTo>
                <a:lnTo>
                  <a:pt x="229870" y="468574"/>
                </a:lnTo>
                <a:lnTo>
                  <a:pt x="237490" y="467480"/>
                </a:lnTo>
                <a:lnTo>
                  <a:pt x="242570" y="464303"/>
                </a:lnTo>
                <a:lnTo>
                  <a:pt x="247650" y="458512"/>
                </a:lnTo>
                <a:lnTo>
                  <a:pt x="256540" y="449580"/>
                </a:lnTo>
                <a:lnTo>
                  <a:pt x="257810" y="446532"/>
                </a:lnTo>
                <a:lnTo>
                  <a:pt x="260350" y="444246"/>
                </a:lnTo>
                <a:lnTo>
                  <a:pt x="271780" y="447294"/>
                </a:lnTo>
                <a:lnTo>
                  <a:pt x="283210" y="451104"/>
                </a:lnTo>
                <a:lnTo>
                  <a:pt x="299720" y="456153"/>
                </a:lnTo>
                <a:lnTo>
                  <a:pt x="312420" y="460085"/>
                </a:lnTo>
                <a:lnTo>
                  <a:pt x="323850" y="464105"/>
                </a:lnTo>
                <a:lnTo>
                  <a:pt x="336550" y="468085"/>
                </a:lnTo>
                <a:lnTo>
                  <a:pt x="347980" y="471901"/>
                </a:lnTo>
                <a:lnTo>
                  <a:pt x="360680" y="475426"/>
                </a:lnTo>
                <a:lnTo>
                  <a:pt x="378460" y="480060"/>
                </a:lnTo>
                <a:lnTo>
                  <a:pt x="386080" y="480793"/>
                </a:lnTo>
                <a:lnTo>
                  <a:pt x="398780" y="480403"/>
                </a:lnTo>
                <a:lnTo>
                  <a:pt x="424180" y="479298"/>
                </a:lnTo>
                <a:lnTo>
                  <a:pt x="431800" y="479298"/>
                </a:lnTo>
                <a:lnTo>
                  <a:pt x="436880" y="480060"/>
                </a:lnTo>
                <a:lnTo>
                  <a:pt x="466090" y="479906"/>
                </a:lnTo>
                <a:lnTo>
                  <a:pt x="478790" y="479632"/>
                </a:lnTo>
                <a:lnTo>
                  <a:pt x="516890" y="477330"/>
                </a:lnTo>
                <a:lnTo>
                  <a:pt x="554990" y="471583"/>
                </a:lnTo>
                <a:lnTo>
                  <a:pt x="566420" y="468630"/>
                </a:lnTo>
                <a:lnTo>
                  <a:pt x="572770" y="467868"/>
                </a:lnTo>
                <a:lnTo>
                  <a:pt x="577850" y="466344"/>
                </a:lnTo>
                <a:lnTo>
                  <a:pt x="579120" y="496062"/>
                </a:lnTo>
                <a:lnTo>
                  <a:pt x="579120" y="630469"/>
                </a:lnTo>
                <a:lnTo>
                  <a:pt x="584200" y="643128"/>
                </a:lnTo>
                <a:lnTo>
                  <a:pt x="585470" y="647700"/>
                </a:lnTo>
                <a:lnTo>
                  <a:pt x="588010" y="650748"/>
                </a:lnTo>
                <a:lnTo>
                  <a:pt x="590550" y="650748"/>
                </a:lnTo>
                <a:lnTo>
                  <a:pt x="603250" y="653019"/>
                </a:lnTo>
                <a:lnTo>
                  <a:pt x="607060" y="653718"/>
                </a:lnTo>
                <a:lnTo>
                  <a:pt x="607060" y="573024"/>
                </a:lnTo>
                <a:lnTo>
                  <a:pt x="609600" y="552450"/>
                </a:lnTo>
                <a:lnTo>
                  <a:pt x="615950" y="528828"/>
                </a:lnTo>
                <a:lnTo>
                  <a:pt x="624840" y="500634"/>
                </a:lnTo>
                <a:lnTo>
                  <a:pt x="631190" y="512064"/>
                </a:lnTo>
                <a:lnTo>
                  <a:pt x="636270" y="526370"/>
                </a:lnTo>
                <a:lnTo>
                  <a:pt x="640080" y="538409"/>
                </a:lnTo>
                <a:lnTo>
                  <a:pt x="642620" y="550581"/>
                </a:lnTo>
                <a:lnTo>
                  <a:pt x="646430" y="562857"/>
                </a:lnTo>
                <a:lnTo>
                  <a:pt x="651510" y="587613"/>
                </a:lnTo>
                <a:lnTo>
                  <a:pt x="652780" y="600037"/>
                </a:lnTo>
                <a:lnTo>
                  <a:pt x="652780" y="629412"/>
                </a:lnTo>
                <a:lnTo>
                  <a:pt x="655320" y="634064"/>
                </a:lnTo>
                <a:lnTo>
                  <a:pt x="660400" y="645848"/>
                </a:lnTo>
                <a:lnTo>
                  <a:pt x="662940" y="656996"/>
                </a:lnTo>
                <a:lnTo>
                  <a:pt x="666750" y="668468"/>
                </a:lnTo>
                <a:lnTo>
                  <a:pt x="673100" y="681228"/>
                </a:lnTo>
                <a:lnTo>
                  <a:pt x="675640" y="685800"/>
                </a:lnTo>
                <a:lnTo>
                  <a:pt x="678180" y="688848"/>
                </a:lnTo>
                <a:lnTo>
                  <a:pt x="681990" y="687824"/>
                </a:lnTo>
                <a:lnTo>
                  <a:pt x="681990" y="556366"/>
                </a:lnTo>
                <a:lnTo>
                  <a:pt x="687070" y="505968"/>
                </a:lnTo>
                <a:lnTo>
                  <a:pt x="692150" y="479298"/>
                </a:lnTo>
                <a:lnTo>
                  <a:pt x="698500" y="477774"/>
                </a:lnTo>
                <a:lnTo>
                  <a:pt x="704850" y="474726"/>
                </a:lnTo>
                <a:lnTo>
                  <a:pt x="731520" y="436462"/>
                </a:lnTo>
                <a:lnTo>
                  <a:pt x="750570" y="382082"/>
                </a:lnTo>
                <a:lnTo>
                  <a:pt x="756920" y="362114"/>
                </a:lnTo>
                <a:lnTo>
                  <a:pt x="767080" y="321655"/>
                </a:lnTo>
                <a:lnTo>
                  <a:pt x="773430" y="301909"/>
                </a:lnTo>
                <a:lnTo>
                  <a:pt x="779780" y="282983"/>
                </a:lnTo>
                <a:lnTo>
                  <a:pt x="787400" y="265249"/>
                </a:lnTo>
                <a:lnTo>
                  <a:pt x="795020" y="249082"/>
                </a:lnTo>
                <a:close/>
              </a:path>
              <a:path w="972819" h="688975">
                <a:moveTo>
                  <a:pt x="20320" y="555149"/>
                </a:moveTo>
                <a:lnTo>
                  <a:pt x="20320" y="444101"/>
                </a:lnTo>
                <a:lnTo>
                  <a:pt x="15240" y="492646"/>
                </a:lnTo>
                <a:lnTo>
                  <a:pt x="15240" y="528639"/>
                </a:lnTo>
                <a:lnTo>
                  <a:pt x="16510" y="540487"/>
                </a:lnTo>
                <a:lnTo>
                  <a:pt x="19050" y="552239"/>
                </a:lnTo>
                <a:lnTo>
                  <a:pt x="20320" y="555149"/>
                </a:lnTo>
                <a:close/>
              </a:path>
              <a:path w="972819" h="688975">
                <a:moveTo>
                  <a:pt x="29210" y="598394"/>
                </a:moveTo>
                <a:lnTo>
                  <a:pt x="29210" y="596646"/>
                </a:lnTo>
                <a:lnTo>
                  <a:pt x="26670" y="601980"/>
                </a:lnTo>
                <a:lnTo>
                  <a:pt x="29210" y="598394"/>
                </a:lnTo>
                <a:close/>
              </a:path>
              <a:path w="972819" h="688975">
                <a:moveTo>
                  <a:pt x="52070" y="644652"/>
                </a:moveTo>
                <a:lnTo>
                  <a:pt x="52070" y="624078"/>
                </a:lnTo>
                <a:lnTo>
                  <a:pt x="50800" y="643890"/>
                </a:lnTo>
                <a:lnTo>
                  <a:pt x="52070" y="644652"/>
                </a:lnTo>
                <a:close/>
              </a:path>
              <a:path w="972819" h="688975">
                <a:moveTo>
                  <a:pt x="115570" y="670560"/>
                </a:moveTo>
                <a:lnTo>
                  <a:pt x="95250" y="634202"/>
                </a:lnTo>
                <a:lnTo>
                  <a:pt x="82550" y="587754"/>
                </a:lnTo>
                <a:lnTo>
                  <a:pt x="81280" y="575886"/>
                </a:lnTo>
                <a:lnTo>
                  <a:pt x="81280" y="667725"/>
                </a:lnTo>
                <a:lnTo>
                  <a:pt x="86360" y="668294"/>
                </a:lnTo>
                <a:lnTo>
                  <a:pt x="100330" y="669571"/>
                </a:lnTo>
                <a:lnTo>
                  <a:pt x="111760" y="670560"/>
                </a:lnTo>
                <a:lnTo>
                  <a:pt x="115570" y="670560"/>
                </a:lnTo>
                <a:close/>
              </a:path>
              <a:path w="972819" h="688975">
                <a:moveTo>
                  <a:pt x="226060" y="637032"/>
                </a:moveTo>
                <a:lnTo>
                  <a:pt x="193040" y="602366"/>
                </a:lnTo>
                <a:lnTo>
                  <a:pt x="173990" y="556045"/>
                </a:lnTo>
                <a:lnTo>
                  <a:pt x="171450" y="528828"/>
                </a:lnTo>
                <a:lnTo>
                  <a:pt x="171450" y="626364"/>
                </a:lnTo>
                <a:lnTo>
                  <a:pt x="172720" y="629412"/>
                </a:lnTo>
                <a:lnTo>
                  <a:pt x="173990" y="631698"/>
                </a:lnTo>
                <a:lnTo>
                  <a:pt x="173990" y="634746"/>
                </a:lnTo>
                <a:lnTo>
                  <a:pt x="175260" y="637032"/>
                </a:lnTo>
                <a:lnTo>
                  <a:pt x="176530" y="640080"/>
                </a:lnTo>
                <a:lnTo>
                  <a:pt x="180340" y="644652"/>
                </a:lnTo>
                <a:lnTo>
                  <a:pt x="215900" y="644652"/>
                </a:lnTo>
                <a:lnTo>
                  <a:pt x="219710" y="642366"/>
                </a:lnTo>
                <a:lnTo>
                  <a:pt x="222250" y="640080"/>
                </a:lnTo>
                <a:lnTo>
                  <a:pt x="226060" y="637032"/>
                </a:lnTo>
                <a:close/>
              </a:path>
              <a:path w="972819" h="688975">
                <a:moveTo>
                  <a:pt x="579120" y="630469"/>
                </a:moveTo>
                <a:lnTo>
                  <a:pt x="579120" y="496062"/>
                </a:lnTo>
                <a:lnTo>
                  <a:pt x="576580" y="534924"/>
                </a:lnTo>
                <a:lnTo>
                  <a:pt x="572770" y="570738"/>
                </a:lnTo>
                <a:lnTo>
                  <a:pt x="568960" y="594360"/>
                </a:lnTo>
                <a:lnTo>
                  <a:pt x="568960" y="596646"/>
                </a:lnTo>
                <a:lnTo>
                  <a:pt x="570230" y="598932"/>
                </a:lnTo>
                <a:lnTo>
                  <a:pt x="572770" y="600456"/>
                </a:lnTo>
                <a:lnTo>
                  <a:pt x="576580" y="604266"/>
                </a:lnTo>
                <a:lnTo>
                  <a:pt x="577850" y="606552"/>
                </a:lnTo>
                <a:lnTo>
                  <a:pt x="577850" y="619810"/>
                </a:lnTo>
                <a:lnTo>
                  <a:pt x="579120" y="630469"/>
                </a:lnTo>
                <a:close/>
              </a:path>
              <a:path w="972819" h="688975">
                <a:moveTo>
                  <a:pt x="629920" y="648462"/>
                </a:moveTo>
                <a:lnTo>
                  <a:pt x="629920" y="645414"/>
                </a:lnTo>
                <a:lnTo>
                  <a:pt x="628650" y="641604"/>
                </a:lnTo>
                <a:lnTo>
                  <a:pt x="624840" y="636270"/>
                </a:lnTo>
                <a:lnTo>
                  <a:pt x="618490" y="627126"/>
                </a:lnTo>
                <a:lnTo>
                  <a:pt x="612140" y="616458"/>
                </a:lnTo>
                <a:lnTo>
                  <a:pt x="608330" y="604266"/>
                </a:lnTo>
                <a:lnTo>
                  <a:pt x="607060" y="589788"/>
                </a:lnTo>
                <a:lnTo>
                  <a:pt x="607060" y="653718"/>
                </a:lnTo>
                <a:lnTo>
                  <a:pt x="614680" y="655117"/>
                </a:lnTo>
                <a:lnTo>
                  <a:pt x="626110" y="653034"/>
                </a:lnTo>
                <a:lnTo>
                  <a:pt x="628650" y="650748"/>
                </a:lnTo>
                <a:lnTo>
                  <a:pt x="629920" y="648462"/>
                </a:lnTo>
                <a:close/>
              </a:path>
              <a:path w="972819" h="688975">
                <a:moveTo>
                  <a:pt x="652780" y="629412"/>
                </a:moveTo>
                <a:lnTo>
                  <a:pt x="652780" y="612455"/>
                </a:lnTo>
                <a:lnTo>
                  <a:pt x="651510" y="624840"/>
                </a:lnTo>
                <a:lnTo>
                  <a:pt x="652780" y="629412"/>
                </a:lnTo>
                <a:close/>
              </a:path>
              <a:path w="972819" h="688975">
                <a:moveTo>
                  <a:pt x="711200" y="681228"/>
                </a:moveTo>
                <a:lnTo>
                  <a:pt x="703580" y="666852"/>
                </a:lnTo>
                <a:lnTo>
                  <a:pt x="697230" y="655492"/>
                </a:lnTo>
                <a:lnTo>
                  <a:pt x="692150" y="643799"/>
                </a:lnTo>
                <a:lnTo>
                  <a:pt x="689610" y="631816"/>
                </a:lnTo>
                <a:lnTo>
                  <a:pt x="685800" y="619590"/>
                </a:lnTo>
                <a:lnTo>
                  <a:pt x="684530" y="607164"/>
                </a:lnTo>
                <a:lnTo>
                  <a:pt x="681990" y="594584"/>
                </a:lnTo>
                <a:lnTo>
                  <a:pt x="681990" y="687824"/>
                </a:lnTo>
                <a:lnTo>
                  <a:pt x="707390" y="681228"/>
                </a:lnTo>
                <a:lnTo>
                  <a:pt x="711200" y="681228"/>
                </a:lnTo>
                <a:close/>
              </a:path>
              <a:path w="972819" h="688975">
                <a:moveTo>
                  <a:pt x="821690" y="216780"/>
                </a:moveTo>
                <a:lnTo>
                  <a:pt x="821690" y="80010"/>
                </a:lnTo>
                <a:lnTo>
                  <a:pt x="819150" y="76851"/>
                </a:lnTo>
                <a:lnTo>
                  <a:pt x="807720" y="70931"/>
                </a:lnTo>
                <a:lnTo>
                  <a:pt x="796290" y="67685"/>
                </a:lnTo>
                <a:lnTo>
                  <a:pt x="783590" y="66420"/>
                </a:lnTo>
                <a:lnTo>
                  <a:pt x="778510" y="66294"/>
                </a:lnTo>
                <a:lnTo>
                  <a:pt x="779780" y="68580"/>
                </a:lnTo>
                <a:lnTo>
                  <a:pt x="781050" y="71628"/>
                </a:lnTo>
                <a:lnTo>
                  <a:pt x="783590" y="74676"/>
                </a:lnTo>
                <a:lnTo>
                  <a:pt x="784860" y="77724"/>
                </a:lnTo>
                <a:lnTo>
                  <a:pt x="787400" y="81534"/>
                </a:lnTo>
                <a:lnTo>
                  <a:pt x="788670" y="85344"/>
                </a:lnTo>
                <a:lnTo>
                  <a:pt x="791210" y="88392"/>
                </a:lnTo>
                <a:lnTo>
                  <a:pt x="795020" y="92202"/>
                </a:lnTo>
                <a:lnTo>
                  <a:pt x="795020" y="249082"/>
                </a:lnTo>
                <a:lnTo>
                  <a:pt x="803910" y="234853"/>
                </a:lnTo>
                <a:lnTo>
                  <a:pt x="814069" y="222935"/>
                </a:lnTo>
                <a:lnTo>
                  <a:pt x="821690" y="216780"/>
                </a:lnTo>
                <a:close/>
              </a:path>
              <a:path w="972819" h="688975">
                <a:moveTo>
                  <a:pt x="847090" y="48989"/>
                </a:moveTo>
                <a:lnTo>
                  <a:pt x="847090" y="5852"/>
                </a:lnTo>
                <a:lnTo>
                  <a:pt x="845819" y="18651"/>
                </a:lnTo>
                <a:lnTo>
                  <a:pt x="840740" y="28783"/>
                </a:lnTo>
                <a:lnTo>
                  <a:pt x="834390" y="36997"/>
                </a:lnTo>
                <a:lnTo>
                  <a:pt x="826769" y="44040"/>
                </a:lnTo>
                <a:lnTo>
                  <a:pt x="820419" y="50658"/>
                </a:lnTo>
                <a:lnTo>
                  <a:pt x="815340" y="57599"/>
                </a:lnTo>
                <a:lnTo>
                  <a:pt x="815340" y="65610"/>
                </a:lnTo>
                <a:lnTo>
                  <a:pt x="819150" y="75438"/>
                </a:lnTo>
                <a:lnTo>
                  <a:pt x="821690" y="80010"/>
                </a:lnTo>
                <a:lnTo>
                  <a:pt x="821690" y="216780"/>
                </a:lnTo>
                <a:lnTo>
                  <a:pt x="825500" y="213702"/>
                </a:lnTo>
                <a:lnTo>
                  <a:pt x="838200" y="207526"/>
                </a:lnTo>
                <a:lnTo>
                  <a:pt x="839469" y="207298"/>
                </a:lnTo>
                <a:lnTo>
                  <a:pt x="839469" y="57912"/>
                </a:lnTo>
                <a:lnTo>
                  <a:pt x="842010" y="54226"/>
                </a:lnTo>
                <a:lnTo>
                  <a:pt x="847090" y="48989"/>
                </a:lnTo>
                <a:close/>
              </a:path>
              <a:path w="972819" h="688975">
                <a:moveTo>
                  <a:pt x="972819" y="192024"/>
                </a:moveTo>
                <a:lnTo>
                  <a:pt x="972819" y="185166"/>
                </a:lnTo>
                <a:lnTo>
                  <a:pt x="969010" y="181356"/>
                </a:lnTo>
                <a:lnTo>
                  <a:pt x="963930" y="178308"/>
                </a:lnTo>
                <a:lnTo>
                  <a:pt x="957580" y="173736"/>
                </a:lnTo>
                <a:lnTo>
                  <a:pt x="932180" y="122682"/>
                </a:lnTo>
                <a:lnTo>
                  <a:pt x="930910" y="113538"/>
                </a:lnTo>
                <a:lnTo>
                  <a:pt x="929640" y="105918"/>
                </a:lnTo>
                <a:lnTo>
                  <a:pt x="928369" y="100584"/>
                </a:lnTo>
                <a:lnTo>
                  <a:pt x="925830" y="96012"/>
                </a:lnTo>
                <a:lnTo>
                  <a:pt x="924560" y="91440"/>
                </a:lnTo>
                <a:lnTo>
                  <a:pt x="922019" y="87630"/>
                </a:lnTo>
                <a:lnTo>
                  <a:pt x="922019" y="57912"/>
                </a:lnTo>
                <a:lnTo>
                  <a:pt x="920750" y="61722"/>
                </a:lnTo>
                <a:lnTo>
                  <a:pt x="916940" y="63246"/>
                </a:lnTo>
                <a:lnTo>
                  <a:pt x="913130" y="64008"/>
                </a:lnTo>
                <a:lnTo>
                  <a:pt x="908050" y="62484"/>
                </a:lnTo>
                <a:lnTo>
                  <a:pt x="906780" y="59436"/>
                </a:lnTo>
                <a:lnTo>
                  <a:pt x="904240" y="57150"/>
                </a:lnTo>
                <a:lnTo>
                  <a:pt x="900430" y="55626"/>
                </a:lnTo>
                <a:lnTo>
                  <a:pt x="896619" y="54864"/>
                </a:lnTo>
                <a:lnTo>
                  <a:pt x="892810" y="54864"/>
                </a:lnTo>
                <a:lnTo>
                  <a:pt x="889000" y="55626"/>
                </a:lnTo>
                <a:lnTo>
                  <a:pt x="885190" y="57912"/>
                </a:lnTo>
                <a:lnTo>
                  <a:pt x="881380" y="59436"/>
                </a:lnTo>
                <a:lnTo>
                  <a:pt x="876300" y="57150"/>
                </a:lnTo>
                <a:lnTo>
                  <a:pt x="872490" y="55626"/>
                </a:lnTo>
                <a:lnTo>
                  <a:pt x="868680" y="56388"/>
                </a:lnTo>
                <a:lnTo>
                  <a:pt x="861060" y="59436"/>
                </a:lnTo>
                <a:lnTo>
                  <a:pt x="855980" y="61722"/>
                </a:lnTo>
                <a:lnTo>
                  <a:pt x="852169" y="63246"/>
                </a:lnTo>
                <a:lnTo>
                  <a:pt x="847090" y="64770"/>
                </a:lnTo>
                <a:lnTo>
                  <a:pt x="842010" y="64770"/>
                </a:lnTo>
                <a:lnTo>
                  <a:pt x="839469" y="63246"/>
                </a:lnTo>
                <a:lnTo>
                  <a:pt x="839469" y="207298"/>
                </a:lnTo>
                <a:lnTo>
                  <a:pt x="853440" y="204781"/>
                </a:lnTo>
                <a:lnTo>
                  <a:pt x="871219" y="205839"/>
                </a:lnTo>
                <a:lnTo>
                  <a:pt x="890269" y="211074"/>
                </a:lnTo>
                <a:lnTo>
                  <a:pt x="897890" y="214122"/>
                </a:lnTo>
                <a:lnTo>
                  <a:pt x="908050" y="217932"/>
                </a:lnTo>
                <a:lnTo>
                  <a:pt x="927100" y="225841"/>
                </a:lnTo>
                <a:lnTo>
                  <a:pt x="939800" y="228015"/>
                </a:lnTo>
                <a:lnTo>
                  <a:pt x="949960" y="226434"/>
                </a:lnTo>
                <a:lnTo>
                  <a:pt x="956310" y="221572"/>
                </a:lnTo>
                <a:lnTo>
                  <a:pt x="962660" y="213902"/>
                </a:lnTo>
                <a:lnTo>
                  <a:pt x="967740" y="203895"/>
                </a:lnTo>
                <a:lnTo>
                  <a:pt x="972819" y="192024"/>
                </a:lnTo>
                <a:close/>
              </a:path>
              <a:path w="972819" h="688975">
                <a:moveTo>
                  <a:pt x="859790" y="27193"/>
                </a:moveTo>
                <a:lnTo>
                  <a:pt x="855980" y="12954"/>
                </a:lnTo>
                <a:lnTo>
                  <a:pt x="854710" y="7620"/>
                </a:lnTo>
                <a:lnTo>
                  <a:pt x="849630" y="3048"/>
                </a:lnTo>
                <a:lnTo>
                  <a:pt x="844550" y="0"/>
                </a:lnTo>
                <a:lnTo>
                  <a:pt x="847090" y="5852"/>
                </a:lnTo>
                <a:lnTo>
                  <a:pt x="847090" y="48989"/>
                </a:lnTo>
                <a:lnTo>
                  <a:pt x="850900" y="45061"/>
                </a:lnTo>
                <a:lnTo>
                  <a:pt x="857250" y="36972"/>
                </a:lnTo>
                <a:lnTo>
                  <a:pt x="859790" y="27193"/>
                </a:lnTo>
                <a:close/>
              </a:path>
              <a:path w="972819" h="688975">
                <a:moveTo>
                  <a:pt x="941069" y="1524"/>
                </a:moveTo>
                <a:lnTo>
                  <a:pt x="935990" y="3048"/>
                </a:lnTo>
                <a:lnTo>
                  <a:pt x="930910" y="5334"/>
                </a:lnTo>
                <a:lnTo>
                  <a:pt x="924560" y="11282"/>
                </a:lnTo>
                <a:lnTo>
                  <a:pt x="916940" y="24414"/>
                </a:lnTo>
                <a:lnTo>
                  <a:pt x="916940" y="34332"/>
                </a:lnTo>
                <a:lnTo>
                  <a:pt x="919480" y="42347"/>
                </a:lnTo>
                <a:lnTo>
                  <a:pt x="922019" y="49770"/>
                </a:lnTo>
                <a:lnTo>
                  <a:pt x="922019" y="87630"/>
                </a:lnTo>
                <a:lnTo>
                  <a:pt x="933450" y="83906"/>
                </a:lnTo>
                <a:lnTo>
                  <a:pt x="933450" y="24630"/>
                </a:lnTo>
                <a:lnTo>
                  <a:pt x="934719" y="15957"/>
                </a:lnTo>
                <a:lnTo>
                  <a:pt x="937260" y="6858"/>
                </a:lnTo>
                <a:lnTo>
                  <a:pt x="941069" y="1524"/>
                </a:lnTo>
                <a:close/>
              </a:path>
              <a:path w="972819" h="688975">
                <a:moveTo>
                  <a:pt x="947419" y="67568"/>
                </a:moveTo>
                <a:lnTo>
                  <a:pt x="946150" y="61507"/>
                </a:lnTo>
                <a:lnTo>
                  <a:pt x="943610" y="55005"/>
                </a:lnTo>
                <a:lnTo>
                  <a:pt x="941069" y="48063"/>
                </a:lnTo>
                <a:lnTo>
                  <a:pt x="937260" y="40685"/>
                </a:lnTo>
                <a:lnTo>
                  <a:pt x="934719" y="32873"/>
                </a:lnTo>
                <a:lnTo>
                  <a:pt x="933450" y="24630"/>
                </a:lnTo>
                <a:lnTo>
                  <a:pt x="933450" y="83906"/>
                </a:lnTo>
                <a:lnTo>
                  <a:pt x="935990" y="83078"/>
                </a:lnTo>
                <a:lnTo>
                  <a:pt x="943610" y="78356"/>
                </a:lnTo>
                <a:lnTo>
                  <a:pt x="946150" y="73185"/>
                </a:lnTo>
                <a:lnTo>
                  <a:pt x="947419" y="67568"/>
                </a:lnTo>
                <a:close/>
              </a:path>
            </a:pathLst>
          </a:custGeom>
          <a:solidFill>
            <a:srgbClr val="00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 name="object 5"/>
          <p:cNvSpPr txBox="1"/>
          <p:nvPr/>
        </p:nvSpPr>
        <p:spPr>
          <a:xfrm>
            <a:off x="3890905" y="3943085"/>
            <a:ext cx="1525270" cy="369332"/>
          </a:xfrm>
          <a:prstGeom prst="rect">
            <a:avLst/>
          </a:prstGeom>
        </p:spPr>
        <p:txBody>
          <a:bodyPr vert="horz" wrap="square" lIns="0" tIns="0" rIns="0" bIns="0" rtlCol="0">
            <a:spAutoFit/>
          </a:bodyPr>
          <a:lstStyle/>
          <a:p>
            <a:pPr marL="12700">
              <a:lnSpc>
                <a:spcPct val="100000"/>
              </a:lnSpc>
            </a:pPr>
            <a:r>
              <a:rPr sz="2400" b="1" dirty="0">
                <a:latin typeface="Arial" panose="020B0604020202020204" pitchFamily="34" charset="0"/>
                <a:ea typeface="Microsoft JhengHei UI" panose="020B0604030504040204" pitchFamily="34" charset="-120"/>
                <a:cs typeface="微软雅黑"/>
              </a:rPr>
              <a:t>“牛”</a:t>
            </a:r>
            <a:r>
              <a:rPr sz="2400" b="1" spc="-5" dirty="0">
                <a:latin typeface="Arial" panose="020B0604020202020204" pitchFamily="34" charset="0"/>
                <a:ea typeface="Microsoft JhengHei UI" panose="020B0604030504040204" pitchFamily="34" charset="-120"/>
                <a:cs typeface="微软雅黑"/>
              </a:rPr>
              <a:t> </a:t>
            </a:r>
            <a:r>
              <a:rPr sz="1400" b="1" spc="-5" dirty="0">
                <a:latin typeface="Arial" panose="020B0604020202020204" pitchFamily="34" charset="0"/>
                <a:ea typeface="Microsoft JhengHei UI" panose="020B0604030504040204" pitchFamily="34" charset="-120"/>
                <a:cs typeface="微软雅黑"/>
              </a:rPr>
              <a:t>(观念)</a:t>
            </a:r>
            <a:endParaRPr sz="1400">
              <a:latin typeface="Arial" panose="020B0604020202020204" pitchFamily="34" charset="0"/>
              <a:ea typeface="Microsoft JhengHei UI" panose="020B0604030504040204" pitchFamily="34" charset="-120"/>
              <a:cs typeface="微软雅黑"/>
            </a:endParaRPr>
          </a:p>
        </p:txBody>
      </p:sp>
      <p:sp>
        <p:nvSpPr>
          <p:cNvPr id="6" name="object 6"/>
          <p:cNvSpPr/>
          <p:nvPr/>
        </p:nvSpPr>
        <p:spPr>
          <a:xfrm>
            <a:off x="2961017" y="4071365"/>
            <a:ext cx="862330" cy="114300"/>
          </a:xfrm>
          <a:custGeom>
            <a:avLst/>
            <a:gdLst/>
            <a:ahLst/>
            <a:cxnLst/>
            <a:rect l="l" t="t" r="r" b="b"/>
            <a:pathLst>
              <a:path w="862329" h="114300">
                <a:moveTo>
                  <a:pt x="38100" y="51054"/>
                </a:moveTo>
                <a:lnTo>
                  <a:pt x="38100" y="38100"/>
                </a:lnTo>
                <a:lnTo>
                  <a:pt x="0" y="38100"/>
                </a:lnTo>
                <a:lnTo>
                  <a:pt x="0" y="51054"/>
                </a:lnTo>
                <a:lnTo>
                  <a:pt x="38100" y="51054"/>
                </a:lnTo>
                <a:close/>
              </a:path>
              <a:path w="862329" h="114300">
                <a:moveTo>
                  <a:pt x="38100" y="76200"/>
                </a:moveTo>
                <a:lnTo>
                  <a:pt x="38100" y="64007"/>
                </a:lnTo>
                <a:lnTo>
                  <a:pt x="0" y="64007"/>
                </a:lnTo>
                <a:lnTo>
                  <a:pt x="0" y="76200"/>
                </a:lnTo>
                <a:lnTo>
                  <a:pt x="38100" y="76200"/>
                </a:lnTo>
                <a:close/>
              </a:path>
              <a:path w="862329" h="114300">
                <a:moveTo>
                  <a:pt x="114300" y="51054"/>
                </a:moveTo>
                <a:lnTo>
                  <a:pt x="114300" y="38100"/>
                </a:lnTo>
                <a:lnTo>
                  <a:pt x="76200" y="38100"/>
                </a:lnTo>
                <a:lnTo>
                  <a:pt x="76200" y="51054"/>
                </a:lnTo>
                <a:lnTo>
                  <a:pt x="114300" y="51054"/>
                </a:lnTo>
                <a:close/>
              </a:path>
              <a:path w="862329" h="114300">
                <a:moveTo>
                  <a:pt x="114300" y="76200"/>
                </a:moveTo>
                <a:lnTo>
                  <a:pt x="114300" y="64007"/>
                </a:lnTo>
                <a:lnTo>
                  <a:pt x="76200" y="64007"/>
                </a:lnTo>
                <a:lnTo>
                  <a:pt x="76200" y="76200"/>
                </a:lnTo>
                <a:lnTo>
                  <a:pt x="114300" y="76200"/>
                </a:lnTo>
                <a:close/>
              </a:path>
              <a:path w="862329" h="114300">
                <a:moveTo>
                  <a:pt x="190500" y="51054"/>
                </a:moveTo>
                <a:lnTo>
                  <a:pt x="190500" y="38100"/>
                </a:lnTo>
                <a:lnTo>
                  <a:pt x="152400" y="38100"/>
                </a:lnTo>
                <a:lnTo>
                  <a:pt x="152400" y="51054"/>
                </a:lnTo>
                <a:lnTo>
                  <a:pt x="190500" y="51054"/>
                </a:lnTo>
                <a:close/>
              </a:path>
              <a:path w="862329" h="114300">
                <a:moveTo>
                  <a:pt x="190500" y="76200"/>
                </a:moveTo>
                <a:lnTo>
                  <a:pt x="190500" y="64007"/>
                </a:lnTo>
                <a:lnTo>
                  <a:pt x="152400" y="64007"/>
                </a:lnTo>
                <a:lnTo>
                  <a:pt x="152400" y="76200"/>
                </a:lnTo>
                <a:lnTo>
                  <a:pt x="190500" y="76200"/>
                </a:lnTo>
                <a:close/>
              </a:path>
              <a:path w="862329" h="114300">
                <a:moveTo>
                  <a:pt x="266700" y="51054"/>
                </a:moveTo>
                <a:lnTo>
                  <a:pt x="266700" y="38100"/>
                </a:lnTo>
                <a:lnTo>
                  <a:pt x="228600" y="38100"/>
                </a:lnTo>
                <a:lnTo>
                  <a:pt x="228600" y="51054"/>
                </a:lnTo>
                <a:lnTo>
                  <a:pt x="266700" y="51054"/>
                </a:lnTo>
                <a:close/>
              </a:path>
              <a:path w="862329" h="114300">
                <a:moveTo>
                  <a:pt x="266700" y="76200"/>
                </a:moveTo>
                <a:lnTo>
                  <a:pt x="266700" y="64007"/>
                </a:lnTo>
                <a:lnTo>
                  <a:pt x="228600" y="64007"/>
                </a:lnTo>
                <a:lnTo>
                  <a:pt x="228600" y="76200"/>
                </a:lnTo>
                <a:lnTo>
                  <a:pt x="266700" y="76200"/>
                </a:lnTo>
                <a:close/>
              </a:path>
              <a:path w="862329" h="114300">
                <a:moveTo>
                  <a:pt x="342899" y="51054"/>
                </a:moveTo>
                <a:lnTo>
                  <a:pt x="342899" y="38100"/>
                </a:lnTo>
                <a:lnTo>
                  <a:pt x="304799" y="38100"/>
                </a:lnTo>
                <a:lnTo>
                  <a:pt x="304799" y="51054"/>
                </a:lnTo>
                <a:lnTo>
                  <a:pt x="342899" y="51054"/>
                </a:lnTo>
                <a:close/>
              </a:path>
              <a:path w="862329" h="114300">
                <a:moveTo>
                  <a:pt x="342899" y="76200"/>
                </a:moveTo>
                <a:lnTo>
                  <a:pt x="342899" y="64007"/>
                </a:lnTo>
                <a:lnTo>
                  <a:pt x="304799" y="64007"/>
                </a:lnTo>
                <a:lnTo>
                  <a:pt x="304799" y="76200"/>
                </a:lnTo>
                <a:lnTo>
                  <a:pt x="342899" y="76200"/>
                </a:lnTo>
                <a:close/>
              </a:path>
              <a:path w="862329" h="114300">
                <a:moveTo>
                  <a:pt x="419099" y="51054"/>
                </a:moveTo>
                <a:lnTo>
                  <a:pt x="419099" y="38100"/>
                </a:lnTo>
                <a:lnTo>
                  <a:pt x="380999" y="38100"/>
                </a:lnTo>
                <a:lnTo>
                  <a:pt x="380999" y="51054"/>
                </a:lnTo>
                <a:lnTo>
                  <a:pt x="419099" y="51054"/>
                </a:lnTo>
                <a:close/>
              </a:path>
              <a:path w="862329" h="114300">
                <a:moveTo>
                  <a:pt x="419099" y="76200"/>
                </a:moveTo>
                <a:lnTo>
                  <a:pt x="419099" y="64007"/>
                </a:lnTo>
                <a:lnTo>
                  <a:pt x="380999" y="64007"/>
                </a:lnTo>
                <a:lnTo>
                  <a:pt x="380999" y="76200"/>
                </a:lnTo>
                <a:lnTo>
                  <a:pt x="419099" y="76200"/>
                </a:lnTo>
                <a:close/>
              </a:path>
              <a:path w="862329" h="114300">
                <a:moveTo>
                  <a:pt x="495299" y="51054"/>
                </a:moveTo>
                <a:lnTo>
                  <a:pt x="495299" y="38100"/>
                </a:lnTo>
                <a:lnTo>
                  <a:pt x="457199" y="38100"/>
                </a:lnTo>
                <a:lnTo>
                  <a:pt x="457199" y="51054"/>
                </a:lnTo>
                <a:lnTo>
                  <a:pt x="495299" y="51054"/>
                </a:lnTo>
                <a:close/>
              </a:path>
              <a:path w="862329" h="114300">
                <a:moveTo>
                  <a:pt x="495299" y="76200"/>
                </a:moveTo>
                <a:lnTo>
                  <a:pt x="495299" y="64007"/>
                </a:lnTo>
                <a:lnTo>
                  <a:pt x="457199" y="64007"/>
                </a:lnTo>
                <a:lnTo>
                  <a:pt x="457199" y="76200"/>
                </a:lnTo>
                <a:lnTo>
                  <a:pt x="495299" y="76200"/>
                </a:lnTo>
                <a:close/>
              </a:path>
              <a:path w="862329" h="114300">
                <a:moveTo>
                  <a:pt x="571499" y="51054"/>
                </a:moveTo>
                <a:lnTo>
                  <a:pt x="571499" y="38100"/>
                </a:lnTo>
                <a:lnTo>
                  <a:pt x="533399" y="38100"/>
                </a:lnTo>
                <a:lnTo>
                  <a:pt x="533399" y="51054"/>
                </a:lnTo>
                <a:lnTo>
                  <a:pt x="571499" y="51054"/>
                </a:lnTo>
                <a:close/>
              </a:path>
              <a:path w="862329" h="114300">
                <a:moveTo>
                  <a:pt x="571499" y="76200"/>
                </a:moveTo>
                <a:lnTo>
                  <a:pt x="571499" y="64007"/>
                </a:lnTo>
                <a:lnTo>
                  <a:pt x="533399" y="64007"/>
                </a:lnTo>
                <a:lnTo>
                  <a:pt x="533399" y="76200"/>
                </a:lnTo>
                <a:lnTo>
                  <a:pt x="571499" y="76200"/>
                </a:lnTo>
                <a:close/>
              </a:path>
              <a:path w="862329" h="114300">
                <a:moveTo>
                  <a:pt x="647699" y="51054"/>
                </a:moveTo>
                <a:lnTo>
                  <a:pt x="647699" y="38100"/>
                </a:lnTo>
                <a:lnTo>
                  <a:pt x="609599" y="38100"/>
                </a:lnTo>
                <a:lnTo>
                  <a:pt x="609599" y="51054"/>
                </a:lnTo>
                <a:lnTo>
                  <a:pt x="647699" y="51054"/>
                </a:lnTo>
                <a:close/>
              </a:path>
              <a:path w="862329" h="114300">
                <a:moveTo>
                  <a:pt x="647699" y="76200"/>
                </a:moveTo>
                <a:lnTo>
                  <a:pt x="647699" y="64007"/>
                </a:lnTo>
                <a:lnTo>
                  <a:pt x="609599" y="64007"/>
                </a:lnTo>
                <a:lnTo>
                  <a:pt x="609599" y="76200"/>
                </a:lnTo>
                <a:lnTo>
                  <a:pt x="647699" y="76200"/>
                </a:lnTo>
                <a:close/>
              </a:path>
              <a:path w="862329" h="114300">
                <a:moveTo>
                  <a:pt x="723899" y="51054"/>
                </a:moveTo>
                <a:lnTo>
                  <a:pt x="723899" y="38100"/>
                </a:lnTo>
                <a:lnTo>
                  <a:pt x="685799" y="38100"/>
                </a:lnTo>
                <a:lnTo>
                  <a:pt x="685799" y="51054"/>
                </a:lnTo>
                <a:lnTo>
                  <a:pt x="723899" y="51054"/>
                </a:lnTo>
                <a:close/>
              </a:path>
              <a:path w="862329" h="114300">
                <a:moveTo>
                  <a:pt x="723899" y="76200"/>
                </a:moveTo>
                <a:lnTo>
                  <a:pt x="723899" y="64007"/>
                </a:lnTo>
                <a:lnTo>
                  <a:pt x="685799" y="64007"/>
                </a:lnTo>
                <a:lnTo>
                  <a:pt x="685799" y="76200"/>
                </a:lnTo>
                <a:lnTo>
                  <a:pt x="723899" y="76200"/>
                </a:lnTo>
                <a:close/>
              </a:path>
              <a:path w="862329" h="114300">
                <a:moveTo>
                  <a:pt x="861821" y="57150"/>
                </a:moveTo>
                <a:lnTo>
                  <a:pt x="747521" y="0"/>
                </a:lnTo>
                <a:lnTo>
                  <a:pt x="747521" y="114300"/>
                </a:lnTo>
                <a:lnTo>
                  <a:pt x="761999" y="107061"/>
                </a:lnTo>
                <a:lnTo>
                  <a:pt x="761999" y="38100"/>
                </a:lnTo>
                <a:lnTo>
                  <a:pt x="766572" y="38100"/>
                </a:lnTo>
                <a:lnTo>
                  <a:pt x="766572" y="104774"/>
                </a:lnTo>
                <a:lnTo>
                  <a:pt x="861821" y="57150"/>
                </a:lnTo>
                <a:close/>
              </a:path>
              <a:path w="862329" h="114300">
                <a:moveTo>
                  <a:pt x="766572" y="51054"/>
                </a:moveTo>
                <a:lnTo>
                  <a:pt x="766572" y="38100"/>
                </a:lnTo>
                <a:lnTo>
                  <a:pt x="761999" y="38100"/>
                </a:lnTo>
                <a:lnTo>
                  <a:pt x="761999" y="51054"/>
                </a:lnTo>
                <a:lnTo>
                  <a:pt x="766572" y="51054"/>
                </a:lnTo>
                <a:close/>
              </a:path>
              <a:path w="862329" h="114300">
                <a:moveTo>
                  <a:pt x="766572" y="64007"/>
                </a:moveTo>
                <a:lnTo>
                  <a:pt x="766572" y="51054"/>
                </a:lnTo>
                <a:lnTo>
                  <a:pt x="761999" y="51054"/>
                </a:lnTo>
                <a:lnTo>
                  <a:pt x="761999" y="64007"/>
                </a:lnTo>
                <a:lnTo>
                  <a:pt x="766572" y="64007"/>
                </a:lnTo>
                <a:close/>
              </a:path>
              <a:path w="862329" h="114300">
                <a:moveTo>
                  <a:pt x="766572" y="76200"/>
                </a:moveTo>
                <a:lnTo>
                  <a:pt x="766572" y="64007"/>
                </a:lnTo>
                <a:lnTo>
                  <a:pt x="761999" y="64007"/>
                </a:lnTo>
                <a:lnTo>
                  <a:pt x="761999" y="76200"/>
                </a:lnTo>
                <a:lnTo>
                  <a:pt x="766572" y="76200"/>
                </a:lnTo>
                <a:close/>
              </a:path>
              <a:path w="862329" h="114300">
                <a:moveTo>
                  <a:pt x="766572" y="104774"/>
                </a:moveTo>
                <a:lnTo>
                  <a:pt x="766572" y="76200"/>
                </a:lnTo>
                <a:lnTo>
                  <a:pt x="761999" y="76200"/>
                </a:lnTo>
                <a:lnTo>
                  <a:pt x="761999" y="107061"/>
                </a:lnTo>
                <a:lnTo>
                  <a:pt x="766572" y="104774"/>
                </a:lnTo>
                <a:close/>
              </a:path>
            </a:pathLst>
          </a:custGeom>
          <a:solidFill>
            <a:srgbClr val="3333CC"/>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 name="object 7"/>
          <p:cNvSpPr txBox="1"/>
          <p:nvPr/>
        </p:nvSpPr>
        <p:spPr>
          <a:xfrm>
            <a:off x="3027559" y="3775160"/>
            <a:ext cx="636270" cy="246221"/>
          </a:xfrm>
          <a:prstGeom prst="rect">
            <a:avLst/>
          </a:prstGeom>
        </p:spPr>
        <p:txBody>
          <a:bodyPr vert="horz" wrap="square" lIns="0" tIns="0" rIns="0" bIns="0" rtlCol="0">
            <a:spAutoFit/>
          </a:bodyPr>
          <a:lstStyle/>
          <a:p>
            <a:pPr marL="12700">
              <a:lnSpc>
                <a:spcPct val="100000"/>
              </a:lnSpc>
            </a:pPr>
            <a:r>
              <a:rPr sz="1600" b="1" dirty="0">
                <a:latin typeface="Arial" panose="020B0604020202020204" pitchFamily="34" charset="0"/>
                <a:ea typeface="Microsoft JhengHei UI" panose="020B0604030504040204" pitchFamily="34" charset="-120"/>
                <a:cs typeface="微软雅黑"/>
              </a:rPr>
              <a:t>描述为</a:t>
            </a:r>
            <a:endParaRPr sz="1600">
              <a:latin typeface="Arial" panose="020B0604020202020204" pitchFamily="34" charset="0"/>
              <a:ea typeface="Microsoft JhengHei UI" panose="020B0604030504040204" pitchFamily="34" charset="-120"/>
              <a:cs typeface="微软雅黑"/>
            </a:endParaRPr>
          </a:p>
        </p:txBody>
      </p:sp>
      <p:sp>
        <p:nvSpPr>
          <p:cNvPr id="8" name="object 8"/>
          <p:cNvSpPr/>
          <p:nvPr/>
        </p:nvSpPr>
        <p:spPr>
          <a:xfrm>
            <a:off x="5621159" y="4071365"/>
            <a:ext cx="862965" cy="114300"/>
          </a:xfrm>
          <a:custGeom>
            <a:avLst/>
            <a:gdLst/>
            <a:ahLst/>
            <a:cxnLst/>
            <a:rect l="l" t="t" r="r" b="b"/>
            <a:pathLst>
              <a:path w="862964" h="114300">
                <a:moveTo>
                  <a:pt x="38100" y="51054"/>
                </a:moveTo>
                <a:lnTo>
                  <a:pt x="38100" y="38100"/>
                </a:lnTo>
                <a:lnTo>
                  <a:pt x="0" y="38100"/>
                </a:lnTo>
                <a:lnTo>
                  <a:pt x="0" y="51054"/>
                </a:lnTo>
                <a:lnTo>
                  <a:pt x="38100" y="51054"/>
                </a:lnTo>
                <a:close/>
              </a:path>
              <a:path w="862964" h="114300">
                <a:moveTo>
                  <a:pt x="38100" y="76200"/>
                </a:moveTo>
                <a:lnTo>
                  <a:pt x="38100" y="64007"/>
                </a:lnTo>
                <a:lnTo>
                  <a:pt x="0" y="64007"/>
                </a:lnTo>
                <a:lnTo>
                  <a:pt x="0" y="76200"/>
                </a:lnTo>
                <a:lnTo>
                  <a:pt x="38100" y="76200"/>
                </a:lnTo>
                <a:close/>
              </a:path>
              <a:path w="862964" h="114300">
                <a:moveTo>
                  <a:pt x="114300" y="51054"/>
                </a:moveTo>
                <a:lnTo>
                  <a:pt x="114300" y="38100"/>
                </a:lnTo>
                <a:lnTo>
                  <a:pt x="76200" y="38100"/>
                </a:lnTo>
                <a:lnTo>
                  <a:pt x="76200" y="51054"/>
                </a:lnTo>
                <a:lnTo>
                  <a:pt x="114300" y="51054"/>
                </a:lnTo>
                <a:close/>
              </a:path>
              <a:path w="862964" h="114300">
                <a:moveTo>
                  <a:pt x="114300" y="76200"/>
                </a:moveTo>
                <a:lnTo>
                  <a:pt x="114300" y="64007"/>
                </a:lnTo>
                <a:lnTo>
                  <a:pt x="76200" y="64007"/>
                </a:lnTo>
                <a:lnTo>
                  <a:pt x="76200" y="76200"/>
                </a:lnTo>
                <a:lnTo>
                  <a:pt x="114300" y="76200"/>
                </a:lnTo>
                <a:close/>
              </a:path>
              <a:path w="862964" h="114300">
                <a:moveTo>
                  <a:pt x="190500" y="51054"/>
                </a:moveTo>
                <a:lnTo>
                  <a:pt x="190500" y="38100"/>
                </a:lnTo>
                <a:lnTo>
                  <a:pt x="152400" y="38100"/>
                </a:lnTo>
                <a:lnTo>
                  <a:pt x="152400" y="51054"/>
                </a:lnTo>
                <a:lnTo>
                  <a:pt x="190500" y="51054"/>
                </a:lnTo>
                <a:close/>
              </a:path>
              <a:path w="862964" h="114300">
                <a:moveTo>
                  <a:pt x="190500" y="76200"/>
                </a:moveTo>
                <a:lnTo>
                  <a:pt x="190500" y="64007"/>
                </a:lnTo>
                <a:lnTo>
                  <a:pt x="152400" y="64007"/>
                </a:lnTo>
                <a:lnTo>
                  <a:pt x="152400" y="76200"/>
                </a:lnTo>
                <a:lnTo>
                  <a:pt x="190500" y="76200"/>
                </a:lnTo>
                <a:close/>
              </a:path>
              <a:path w="862964" h="114300">
                <a:moveTo>
                  <a:pt x="266700" y="51054"/>
                </a:moveTo>
                <a:lnTo>
                  <a:pt x="266700" y="38100"/>
                </a:lnTo>
                <a:lnTo>
                  <a:pt x="228600" y="38100"/>
                </a:lnTo>
                <a:lnTo>
                  <a:pt x="228600" y="51054"/>
                </a:lnTo>
                <a:lnTo>
                  <a:pt x="266700" y="51054"/>
                </a:lnTo>
                <a:close/>
              </a:path>
              <a:path w="862964" h="114300">
                <a:moveTo>
                  <a:pt x="266700" y="76200"/>
                </a:moveTo>
                <a:lnTo>
                  <a:pt x="266700" y="64007"/>
                </a:lnTo>
                <a:lnTo>
                  <a:pt x="228600" y="64007"/>
                </a:lnTo>
                <a:lnTo>
                  <a:pt x="228600" y="76200"/>
                </a:lnTo>
                <a:lnTo>
                  <a:pt x="266700" y="76200"/>
                </a:lnTo>
                <a:close/>
              </a:path>
              <a:path w="862964" h="114300">
                <a:moveTo>
                  <a:pt x="342900" y="51054"/>
                </a:moveTo>
                <a:lnTo>
                  <a:pt x="342900" y="38100"/>
                </a:lnTo>
                <a:lnTo>
                  <a:pt x="304800" y="38100"/>
                </a:lnTo>
                <a:lnTo>
                  <a:pt x="304800" y="51054"/>
                </a:lnTo>
                <a:lnTo>
                  <a:pt x="342900" y="51054"/>
                </a:lnTo>
                <a:close/>
              </a:path>
              <a:path w="862964" h="114300">
                <a:moveTo>
                  <a:pt x="342900" y="76200"/>
                </a:moveTo>
                <a:lnTo>
                  <a:pt x="342900" y="64007"/>
                </a:lnTo>
                <a:lnTo>
                  <a:pt x="304800" y="64007"/>
                </a:lnTo>
                <a:lnTo>
                  <a:pt x="304800" y="76200"/>
                </a:lnTo>
                <a:lnTo>
                  <a:pt x="342900" y="76200"/>
                </a:lnTo>
                <a:close/>
              </a:path>
              <a:path w="862964" h="114300">
                <a:moveTo>
                  <a:pt x="419100" y="51054"/>
                </a:moveTo>
                <a:lnTo>
                  <a:pt x="419100" y="38100"/>
                </a:lnTo>
                <a:lnTo>
                  <a:pt x="381000" y="38100"/>
                </a:lnTo>
                <a:lnTo>
                  <a:pt x="381000" y="51054"/>
                </a:lnTo>
                <a:lnTo>
                  <a:pt x="419100" y="51054"/>
                </a:lnTo>
                <a:close/>
              </a:path>
              <a:path w="862964" h="114300">
                <a:moveTo>
                  <a:pt x="419100" y="76200"/>
                </a:moveTo>
                <a:lnTo>
                  <a:pt x="419100" y="64007"/>
                </a:lnTo>
                <a:lnTo>
                  <a:pt x="381000" y="64007"/>
                </a:lnTo>
                <a:lnTo>
                  <a:pt x="381000" y="76200"/>
                </a:lnTo>
                <a:lnTo>
                  <a:pt x="419100" y="76200"/>
                </a:lnTo>
                <a:close/>
              </a:path>
              <a:path w="862964" h="114300">
                <a:moveTo>
                  <a:pt x="495300" y="51054"/>
                </a:moveTo>
                <a:lnTo>
                  <a:pt x="495300" y="38100"/>
                </a:lnTo>
                <a:lnTo>
                  <a:pt x="457200" y="38100"/>
                </a:lnTo>
                <a:lnTo>
                  <a:pt x="457200" y="51054"/>
                </a:lnTo>
                <a:lnTo>
                  <a:pt x="495300" y="51054"/>
                </a:lnTo>
                <a:close/>
              </a:path>
              <a:path w="862964" h="114300">
                <a:moveTo>
                  <a:pt x="495300" y="76200"/>
                </a:moveTo>
                <a:lnTo>
                  <a:pt x="495300" y="64007"/>
                </a:lnTo>
                <a:lnTo>
                  <a:pt x="457200" y="64007"/>
                </a:lnTo>
                <a:lnTo>
                  <a:pt x="457200" y="76200"/>
                </a:lnTo>
                <a:lnTo>
                  <a:pt x="495300" y="76200"/>
                </a:lnTo>
                <a:close/>
              </a:path>
              <a:path w="862964" h="114300">
                <a:moveTo>
                  <a:pt x="571500" y="51054"/>
                </a:moveTo>
                <a:lnTo>
                  <a:pt x="571500" y="38100"/>
                </a:lnTo>
                <a:lnTo>
                  <a:pt x="533400" y="38100"/>
                </a:lnTo>
                <a:lnTo>
                  <a:pt x="533400" y="51054"/>
                </a:lnTo>
                <a:lnTo>
                  <a:pt x="571500" y="51054"/>
                </a:lnTo>
                <a:close/>
              </a:path>
              <a:path w="862964" h="114300">
                <a:moveTo>
                  <a:pt x="571500" y="76200"/>
                </a:moveTo>
                <a:lnTo>
                  <a:pt x="571500" y="64007"/>
                </a:lnTo>
                <a:lnTo>
                  <a:pt x="533400" y="64007"/>
                </a:lnTo>
                <a:lnTo>
                  <a:pt x="533400" y="76200"/>
                </a:lnTo>
                <a:lnTo>
                  <a:pt x="571500" y="76200"/>
                </a:lnTo>
                <a:close/>
              </a:path>
              <a:path w="862964" h="114300">
                <a:moveTo>
                  <a:pt x="647700" y="51054"/>
                </a:moveTo>
                <a:lnTo>
                  <a:pt x="647700" y="38100"/>
                </a:lnTo>
                <a:lnTo>
                  <a:pt x="609600" y="38100"/>
                </a:lnTo>
                <a:lnTo>
                  <a:pt x="609600" y="51054"/>
                </a:lnTo>
                <a:lnTo>
                  <a:pt x="647700" y="51054"/>
                </a:lnTo>
                <a:close/>
              </a:path>
              <a:path w="862964" h="114300">
                <a:moveTo>
                  <a:pt x="647700" y="76200"/>
                </a:moveTo>
                <a:lnTo>
                  <a:pt x="647700" y="64007"/>
                </a:lnTo>
                <a:lnTo>
                  <a:pt x="609600" y="64007"/>
                </a:lnTo>
                <a:lnTo>
                  <a:pt x="609600" y="76200"/>
                </a:lnTo>
                <a:lnTo>
                  <a:pt x="647700" y="76200"/>
                </a:lnTo>
                <a:close/>
              </a:path>
              <a:path w="862964" h="114300">
                <a:moveTo>
                  <a:pt x="723900" y="51054"/>
                </a:moveTo>
                <a:lnTo>
                  <a:pt x="723900" y="38100"/>
                </a:lnTo>
                <a:lnTo>
                  <a:pt x="685800" y="38100"/>
                </a:lnTo>
                <a:lnTo>
                  <a:pt x="685800" y="51054"/>
                </a:lnTo>
                <a:lnTo>
                  <a:pt x="723900" y="51054"/>
                </a:lnTo>
                <a:close/>
              </a:path>
              <a:path w="862964" h="114300">
                <a:moveTo>
                  <a:pt x="723900" y="76200"/>
                </a:moveTo>
                <a:lnTo>
                  <a:pt x="723900" y="64007"/>
                </a:lnTo>
                <a:lnTo>
                  <a:pt x="685800" y="64007"/>
                </a:lnTo>
                <a:lnTo>
                  <a:pt x="685800" y="76200"/>
                </a:lnTo>
                <a:lnTo>
                  <a:pt x="723900" y="76200"/>
                </a:lnTo>
                <a:close/>
              </a:path>
              <a:path w="862964" h="114300">
                <a:moveTo>
                  <a:pt x="862584" y="57150"/>
                </a:moveTo>
                <a:lnTo>
                  <a:pt x="748284" y="0"/>
                </a:lnTo>
                <a:lnTo>
                  <a:pt x="748284" y="114300"/>
                </a:lnTo>
                <a:lnTo>
                  <a:pt x="762000" y="107441"/>
                </a:lnTo>
                <a:lnTo>
                  <a:pt x="762000" y="38100"/>
                </a:lnTo>
                <a:lnTo>
                  <a:pt x="767334" y="38100"/>
                </a:lnTo>
                <a:lnTo>
                  <a:pt x="767334" y="104774"/>
                </a:lnTo>
                <a:lnTo>
                  <a:pt x="862584" y="57150"/>
                </a:lnTo>
                <a:close/>
              </a:path>
              <a:path w="862964" h="114300">
                <a:moveTo>
                  <a:pt x="767334" y="51054"/>
                </a:moveTo>
                <a:lnTo>
                  <a:pt x="767334" y="38100"/>
                </a:lnTo>
                <a:lnTo>
                  <a:pt x="762000" y="38100"/>
                </a:lnTo>
                <a:lnTo>
                  <a:pt x="762000" y="51054"/>
                </a:lnTo>
                <a:lnTo>
                  <a:pt x="767334" y="51054"/>
                </a:lnTo>
                <a:close/>
              </a:path>
              <a:path w="862964" h="114300">
                <a:moveTo>
                  <a:pt x="767334" y="64007"/>
                </a:moveTo>
                <a:lnTo>
                  <a:pt x="767334" y="51054"/>
                </a:lnTo>
                <a:lnTo>
                  <a:pt x="762000" y="51054"/>
                </a:lnTo>
                <a:lnTo>
                  <a:pt x="762000" y="64007"/>
                </a:lnTo>
                <a:lnTo>
                  <a:pt x="767334" y="64007"/>
                </a:lnTo>
                <a:close/>
              </a:path>
              <a:path w="862964" h="114300">
                <a:moveTo>
                  <a:pt x="767334" y="76200"/>
                </a:moveTo>
                <a:lnTo>
                  <a:pt x="767334" y="64007"/>
                </a:lnTo>
                <a:lnTo>
                  <a:pt x="762000" y="64007"/>
                </a:lnTo>
                <a:lnTo>
                  <a:pt x="762000" y="76200"/>
                </a:lnTo>
                <a:lnTo>
                  <a:pt x="767334" y="76200"/>
                </a:lnTo>
                <a:close/>
              </a:path>
              <a:path w="862964" h="114300">
                <a:moveTo>
                  <a:pt x="767334" y="104774"/>
                </a:moveTo>
                <a:lnTo>
                  <a:pt x="767334" y="76200"/>
                </a:lnTo>
                <a:lnTo>
                  <a:pt x="762000" y="76200"/>
                </a:lnTo>
                <a:lnTo>
                  <a:pt x="762000" y="107441"/>
                </a:lnTo>
                <a:lnTo>
                  <a:pt x="767334" y="104774"/>
                </a:lnTo>
                <a:close/>
              </a:path>
            </a:pathLst>
          </a:custGeom>
          <a:solidFill>
            <a:srgbClr val="3333CC"/>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9" name="object 9"/>
          <p:cNvSpPr txBox="1"/>
          <p:nvPr/>
        </p:nvSpPr>
        <p:spPr>
          <a:xfrm>
            <a:off x="5645029" y="3775160"/>
            <a:ext cx="636270" cy="246221"/>
          </a:xfrm>
          <a:prstGeom prst="rect">
            <a:avLst/>
          </a:prstGeom>
        </p:spPr>
        <p:txBody>
          <a:bodyPr vert="horz" wrap="square" lIns="0" tIns="0" rIns="0" bIns="0" rtlCol="0">
            <a:spAutoFit/>
          </a:bodyPr>
          <a:lstStyle/>
          <a:p>
            <a:pPr marL="12700">
              <a:lnSpc>
                <a:spcPct val="100000"/>
              </a:lnSpc>
            </a:pPr>
            <a:r>
              <a:rPr sz="1600" b="1" dirty="0">
                <a:latin typeface="Arial" panose="020B0604020202020204" pitchFamily="34" charset="0"/>
                <a:ea typeface="Microsoft JhengHei UI" panose="020B0604030504040204" pitchFamily="34" charset="-120"/>
                <a:cs typeface="微软雅黑"/>
              </a:rPr>
              <a:t>描述为</a:t>
            </a:r>
            <a:endParaRPr sz="1600">
              <a:latin typeface="Arial" panose="020B0604020202020204" pitchFamily="34" charset="0"/>
              <a:ea typeface="Microsoft JhengHei UI" panose="020B0604030504040204" pitchFamily="34" charset="-120"/>
              <a:cs typeface="微软雅黑"/>
            </a:endParaRPr>
          </a:p>
        </p:txBody>
      </p:sp>
      <p:sp>
        <p:nvSpPr>
          <p:cNvPr id="10" name="object 10"/>
          <p:cNvSpPr txBox="1"/>
          <p:nvPr/>
        </p:nvSpPr>
        <p:spPr>
          <a:xfrm>
            <a:off x="6742309" y="3944609"/>
            <a:ext cx="2377440" cy="369332"/>
          </a:xfrm>
          <a:prstGeom prst="rect">
            <a:avLst/>
          </a:prstGeom>
        </p:spPr>
        <p:txBody>
          <a:bodyPr vert="horz" wrap="square" lIns="0" tIns="0" rIns="0" bIns="0" rtlCol="0">
            <a:spAutoFit/>
          </a:bodyPr>
          <a:lstStyle/>
          <a:p>
            <a:pPr marL="12700">
              <a:lnSpc>
                <a:spcPct val="100000"/>
              </a:lnSpc>
            </a:pPr>
            <a:r>
              <a:rPr sz="2400" b="1" spc="-5" dirty="0">
                <a:latin typeface="Arial" panose="020B0604020202020204" pitchFamily="34" charset="0"/>
                <a:ea typeface="Microsoft JhengHei UI" panose="020B0604030504040204" pitchFamily="34" charset="-120"/>
                <a:cs typeface="微软雅黑"/>
              </a:rPr>
              <a:t>010</a:t>
            </a:r>
            <a:r>
              <a:rPr sz="2400" b="1" dirty="0">
                <a:latin typeface="Arial" panose="020B0604020202020204" pitchFamily="34" charset="0"/>
                <a:ea typeface="Microsoft JhengHei UI" panose="020B0604030504040204" pitchFamily="34" charset="-120"/>
                <a:cs typeface="微软雅黑"/>
              </a:rPr>
              <a:t>0</a:t>
            </a:r>
            <a:r>
              <a:rPr sz="2400" b="1" spc="-10" dirty="0">
                <a:latin typeface="Arial" panose="020B0604020202020204" pitchFamily="34" charset="0"/>
                <a:ea typeface="Microsoft JhengHei UI" panose="020B0604030504040204" pitchFamily="34" charset="-120"/>
                <a:cs typeface="微软雅黑"/>
              </a:rPr>
              <a:t> </a:t>
            </a:r>
            <a:r>
              <a:rPr sz="2400" b="1" spc="-5" dirty="0">
                <a:latin typeface="Arial" panose="020B0604020202020204" pitchFamily="34" charset="0"/>
                <a:ea typeface="Microsoft JhengHei UI" panose="020B0604030504040204" pitchFamily="34" charset="-120"/>
                <a:cs typeface="微软雅黑"/>
              </a:rPr>
              <a:t>000</a:t>
            </a:r>
            <a:r>
              <a:rPr sz="2400" b="1" dirty="0">
                <a:latin typeface="Arial" panose="020B0604020202020204" pitchFamily="34" charset="0"/>
                <a:ea typeface="Microsoft JhengHei UI" panose="020B0604030504040204" pitchFamily="34" charset="-120"/>
                <a:cs typeface="微软雅黑"/>
              </a:rPr>
              <a:t>1</a:t>
            </a:r>
            <a:r>
              <a:rPr sz="2400" b="1" spc="-20" dirty="0">
                <a:latin typeface="Arial" panose="020B0604020202020204" pitchFamily="34" charset="0"/>
                <a:ea typeface="Microsoft JhengHei UI" panose="020B0604030504040204" pitchFamily="34" charset="-120"/>
                <a:cs typeface="微软雅黑"/>
              </a:rPr>
              <a:t> </a:t>
            </a:r>
            <a:r>
              <a:rPr sz="1400" b="1" spc="-5" dirty="0">
                <a:latin typeface="Arial" panose="020B0604020202020204" pitchFamily="34" charset="0"/>
                <a:ea typeface="Microsoft JhengHei UI" panose="020B0604030504040204" pitchFamily="34" charset="-120"/>
                <a:cs typeface="微软雅黑"/>
              </a:rPr>
              <a:t>(计算机)</a:t>
            </a:r>
            <a:endParaRPr sz="1400">
              <a:latin typeface="Arial" panose="020B0604020202020204" pitchFamily="34" charset="0"/>
              <a:ea typeface="Microsoft JhengHei UI" panose="020B0604030504040204" pitchFamily="34" charset="-120"/>
              <a:cs typeface="微软雅黑"/>
            </a:endParaRPr>
          </a:p>
        </p:txBody>
      </p:sp>
      <p:sp>
        <p:nvSpPr>
          <p:cNvPr id="11" name="object 11"/>
          <p:cNvSpPr txBox="1">
            <a:spLocks noGrp="1"/>
          </p:cNvSpPr>
          <p:nvPr>
            <p:ph type="title"/>
          </p:nvPr>
        </p:nvSpPr>
        <p:spPr>
          <a:xfrm>
            <a:off x="894499" y="689610"/>
            <a:ext cx="8597163" cy="679673"/>
          </a:xfrm>
          <a:prstGeom prst="rect">
            <a:avLst/>
          </a:prstGeom>
        </p:spPr>
        <p:txBody>
          <a:bodyPr vert="horz" wrap="square" lIns="0" tIns="0" rIns="0" bIns="0" rtlCol="0">
            <a:spAutoFit/>
          </a:bodyPr>
          <a:lstStyle/>
          <a:p>
            <a:pPr>
              <a:lnSpc>
                <a:spcPct val="100000"/>
              </a:lnSpc>
            </a:pPr>
            <a:r>
              <a:rPr sz="2000" spc="-5" dirty="0">
                <a:solidFill>
                  <a:srgbClr val="FFFFFF"/>
                </a:solidFill>
                <a:latin typeface="Arial" panose="020B0604020202020204" pitchFamily="34" charset="0"/>
                <a:ea typeface="Microsoft JhengHei UI" panose="020B0604030504040204" pitchFamily="34" charset="-120"/>
                <a:cs typeface="华文中宋"/>
              </a:rPr>
              <a:t>数据库设计中的抽象</a:t>
            </a:r>
            <a:endParaRPr sz="2000">
              <a:latin typeface="Arial" panose="020B0604020202020204" pitchFamily="34" charset="0"/>
              <a:ea typeface="Microsoft JhengHei UI" panose="020B0604030504040204" pitchFamily="34" charset="-120"/>
              <a:cs typeface="华文中宋"/>
            </a:endParaRPr>
          </a:p>
          <a:p>
            <a:pPr>
              <a:lnSpc>
                <a:spcPct val="100000"/>
              </a:lnSpc>
              <a:spcBef>
                <a:spcPts val="470"/>
              </a:spcBef>
            </a:pPr>
            <a:r>
              <a:rPr sz="2000" spc="-10" dirty="0">
                <a:solidFill>
                  <a:srgbClr val="FFFFFF"/>
                </a:solidFill>
                <a:latin typeface="Arial" panose="020B0604020202020204" pitchFamily="34" charset="0"/>
                <a:ea typeface="Microsoft JhengHei UI" panose="020B0604030504040204" pitchFamily="34" charset="-120"/>
                <a:cs typeface="Arial"/>
              </a:rPr>
              <a:t>(2</a:t>
            </a:r>
            <a:r>
              <a:rPr sz="2000" spc="-5" dirty="0">
                <a:solidFill>
                  <a:srgbClr val="FFFFFF"/>
                </a:solidFill>
                <a:latin typeface="Arial" panose="020B0604020202020204" pitchFamily="34" charset="0"/>
                <a:ea typeface="Microsoft JhengHei UI" panose="020B0604030504040204" pitchFamily="34" charset="-120"/>
                <a:cs typeface="Arial"/>
              </a:rPr>
              <a:t>)</a:t>
            </a:r>
            <a:r>
              <a:rPr sz="2000" spc="-5" dirty="0">
                <a:solidFill>
                  <a:srgbClr val="FFFFFF"/>
                </a:solidFill>
                <a:latin typeface="Arial" panose="020B0604020202020204" pitchFamily="34" charset="0"/>
                <a:ea typeface="Microsoft JhengHei UI" panose="020B0604030504040204" pitchFamily="34" charset="-120"/>
                <a:cs typeface="华文中宋"/>
              </a:rPr>
              <a:t>三个世界</a:t>
            </a:r>
            <a:r>
              <a:rPr sz="2000" spc="-5" dirty="0">
                <a:solidFill>
                  <a:srgbClr val="FFFFFF"/>
                </a:solidFill>
                <a:latin typeface="Arial" panose="020B0604020202020204" pitchFamily="34" charset="0"/>
                <a:ea typeface="Microsoft JhengHei UI" panose="020B0604030504040204" pitchFamily="34" charset="-120"/>
                <a:cs typeface="Arial"/>
              </a:rPr>
              <a:t>?</a:t>
            </a:r>
            <a:endParaRPr sz="2000">
              <a:latin typeface="Arial" panose="020B0604020202020204" pitchFamily="34" charset="0"/>
              <a:ea typeface="Microsoft JhengHei UI" panose="020B0604030504040204" pitchFamily="34" charset="-120"/>
              <a:cs typeface="Arial"/>
            </a:endParaRPr>
          </a:p>
        </p:txBody>
      </p:sp>
      <p:sp>
        <p:nvSpPr>
          <p:cNvPr id="12" name="object 12"/>
          <p:cNvSpPr/>
          <p:nvPr/>
        </p:nvSpPr>
        <p:spPr>
          <a:xfrm>
            <a:off x="4587887" y="4546091"/>
            <a:ext cx="1868805" cy="1118235"/>
          </a:xfrm>
          <a:custGeom>
            <a:avLst/>
            <a:gdLst/>
            <a:ahLst/>
            <a:cxnLst/>
            <a:rect l="l" t="t" r="r" b="b"/>
            <a:pathLst>
              <a:path w="1868804" h="1118235">
                <a:moveTo>
                  <a:pt x="1868424" y="559308"/>
                </a:moveTo>
                <a:lnTo>
                  <a:pt x="1865326" y="513474"/>
                </a:lnTo>
                <a:lnTo>
                  <a:pt x="1856194" y="468655"/>
                </a:lnTo>
                <a:lnTo>
                  <a:pt x="1841268" y="424993"/>
                </a:lnTo>
                <a:lnTo>
                  <a:pt x="1820789" y="382633"/>
                </a:lnTo>
                <a:lnTo>
                  <a:pt x="1794998" y="341721"/>
                </a:lnTo>
                <a:lnTo>
                  <a:pt x="1764134" y="302400"/>
                </a:lnTo>
                <a:lnTo>
                  <a:pt x="1728439" y="264815"/>
                </a:lnTo>
                <a:lnTo>
                  <a:pt x="1688153" y="229112"/>
                </a:lnTo>
                <a:lnTo>
                  <a:pt x="1643516" y="195433"/>
                </a:lnTo>
                <a:lnTo>
                  <a:pt x="1594770" y="163925"/>
                </a:lnTo>
                <a:lnTo>
                  <a:pt x="1542155" y="134731"/>
                </a:lnTo>
                <a:lnTo>
                  <a:pt x="1485912" y="107996"/>
                </a:lnTo>
                <a:lnTo>
                  <a:pt x="1426280" y="83865"/>
                </a:lnTo>
                <a:lnTo>
                  <a:pt x="1363502" y="62483"/>
                </a:lnTo>
                <a:lnTo>
                  <a:pt x="1297816" y="43993"/>
                </a:lnTo>
                <a:lnTo>
                  <a:pt x="1229465" y="28541"/>
                </a:lnTo>
                <a:lnTo>
                  <a:pt x="1158688" y="16271"/>
                </a:lnTo>
                <a:lnTo>
                  <a:pt x="1085727" y="7328"/>
                </a:lnTo>
                <a:lnTo>
                  <a:pt x="1010821" y="1856"/>
                </a:lnTo>
                <a:lnTo>
                  <a:pt x="934212" y="0"/>
                </a:lnTo>
                <a:lnTo>
                  <a:pt x="857602" y="1856"/>
                </a:lnTo>
                <a:lnTo>
                  <a:pt x="782696" y="7328"/>
                </a:lnTo>
                <a:lnTo>
                  <a:pt x="709735" y="16271"/>
                </a:lnTo>
                <a:lnTo>
                  <a:pt x="638958" y="28541"/>
                </a:lnTo>
                <a:lnTo>
                  <a:pt x="570607" y="43993"/>
                </a:lnTo>
                <a:lnTo>
                  <a:pt x="504921" y="62483"/>
                </a:lnTo>
                <a:lnTo>
                  <a:pt x="442143" y="83865"/>
                </a:lnTo>
                <a:lnTo>
                  <a:pt x="382511" y="107996"/>
                </a:lnTo>
                <a:lnTo>
                  <a:pt x="326268" y="134731"/>
                </a:lnTo>
                <a:lnTo>
                  <a:pt x="273653" y="163925"/>
                </a:lnTo>
                <a:lnTo>
                  <a:pt x="224907" y="195433"/>
                </a:lnTo>
                <a:lnTo>
                  <a:pt x="180270" y="229112"/>
                </a:lnTo>
                <a:lnTo>
                  <a:pt x="139984" y="264815"/>
                </a:lnTo>
                <a:lnTo>
                  <a:pt x="104289" y="302400"/>
                </a:lnTo>
                <a:lnTo>
                  <a:pt x="73425" y="341721"/>
                </a:lnTo>
                <a:lnTo>
                  <a:pt x="47634" y="382633"/>
                </a:lnTo>
                <a:lnTo>
                  <a:pt x="27155" y="424993"/>
                </a:lnTo>
                <a:lnTo>
                  <a:pt x="12229" y="468655"/>
                </a:lnTo>
                <a:lnTo>
                  <a:pt x="3097" y="513474"/>
                </a:lnTo>
                <a:lnTo>
                  <a:pt x="0" y="559308"/>
                </a:lnTo>
                <a:lnTo>
                  <a:pt x="3097" y="605135"/>
                </a:lnTo>
                <a:lnTo>
                  <a:pt x="12229" y="649939"/>
                </a:lnTo>
                <a:lnTo>
                  <a:pt x="27155" y="693576"/>
                </a:lnTo>
                <a:lnTo>
                  <a:pt x="47634" y="735903"/>
                </a:lnTo>
                <a:lnTo>
                  <a:pt x="73425" y="776775"/>
                </a:lnTo>
                <a:lnTo>
                  <a:pt x="104289" y="816050"/>
                </a:lnTo>
                <a:lnTo>
                  <a:pt x="139984" y="853585"/>
                </a:lnTo>
                <a:lnTo>
                  <a:pt x="165354" y="876035"/>
                </a:lnTo>
                <a:lnTo>
                  <a:pt x="165354" y="559308"/>
                </a:lnTo>
                <a:lnTo>
                  <a:pt x="167904" y="521517"/>
                </a:lnTo>
                <a:lnTo>
                  <a:pt x="187710" y="448601"/>
                </a:lnTo>
                <a:lnTo>
                  <a:pt x="204569" y="413711"/>
                </a:lnTo>
                <a:lnTo>
                  <a:pt x="225802" y="380023"/>
                </a:lnTo>
                <a:lnTo>
                  <a:pt x="251209" y="347656"/>
                </a:lnTo>
                <a:lnTo>
                  <a:pt x="280593" y="316727"/>
                </a:lnTo>
                <a:lnTo>
                  <a:pt x="313755" y="287353"/>
                </a:lnTo>
                <a:lnTo>
                  <a:pt x="350496" y="259652"/>
                </a:lnTo>
                <a:lnTo>
                  <a:pt x="390620" y="233743"/>
                </a:lnTo>
                <a:lnTo>
                  <a:pt x="433926" y="209742"/>
                </a:lnTo>
                <a:lnTo>
                  <a:pt x="480218" y="187768"/>
                </a:lnTo>
                <a:lnTo>
                  <a:pt x="529296" y="167939"/>
                </a:lnTo>
                <a:lnTo>
                  <a:pt x="580963" y="150371"/>
                </a:lnTo>
                <a:lnTo>
                  <a:pt x="635019" y="135183"/>
                </a:lnTo>
                <a:lnTo>
                  <a:pt x="691268" y="122493"/>
                </a:lnTo>
                <a:lnTo>
                  <a:pt x="749509" y="112417"/>
                </a:lnTo>
                <a:lnTo>
                  <a:pt x="809546" y="105075"/>
                </a:lnTo>
                <a:lnTo>
                  <a:pt x="871180" y="100583"/>
                </a:lnTo>
                <a:lnTo>
                  <a:pt x="934212" y="99060"/>
                </a:lnTo>
                <a:lnTo>
                  <a:pt x="997243" y="100583"/>
                </a:lnTo>
                <a:lnTo>
                  <a:pt x="1058877" y="105075"/>
                </a:lnTo>
                <a:lnTo>
                  <a:pt x="1118914" y="112417"/>
                </a:lnTo>
                <a:lnTo>
                  <a:pt x="1177155" y="122493"/>
                </a:lnTo>
                <a:lnTo>
                  <a:pt x="1233404" y="135183"/>
                </a:lnTo>
                <a:lnTo>
                  <a:pt x="1287460" y="150371"/>
                </a:lnTo>
                <a:lnTo>
                  <a:pt x="1339127" y="167939"/>
                </a:lnTo>
                <a:lnTo>
                  <a:pt x="1388205" y="187768"/>
                </a:lnTo>
                <a:lnTo>
                  <a:pt x="1434497" y="209742"/>
                </a:lnTo>
                <a:lnTo>
                  <a:pt x="1477803" y="233743"/>
                </a:lnTo>
                <a:lnTo>
                  <a:pt x="1517927" y="259652"/>
                </a:lnTo>
                <a:lnTo>
                  <a:pt x="1554668" y="287353"/>
                </a:lnTo>
                <a:lnTo>
                  <a:pt x="1587830" y="316727"/>
                </a:lnTo>
                <a:lnTo>
                  <a:pt x="1617214" y="347656"/>
                </a:lnTo>
                <a:lnTo>
                  <a:pt x="1642621" y="380023"/>
                </a:lnTo>
                <a:lnTo>
                  <a:pt x="1663854" y="413711"/>
                </a:lnTo>
                <a:lnTo>
                  <a:pt x="1680713" y="448601"/>
                </a:lnTo>
                <a:lnTo>
                  <a:pt x="1700519" y="521517"/>
                </a:lnTo>
                <a:lnTo>
                  <a:pt x="1703070" y="559308"/>
                </a:lnTo>
                <a:lnTo>
                  <a:pt x="1703070" y="876035"/>
                </a:lnTo>
                <a:lnTo>
                  <a:pt x="1728439" y="853585"/>
                </a:lnTo>
                <a:lnTo>
                  <a:pt x="1764134" y="816050"/>
                </a:lnTo>
                <a:lnTo>
                  <a:pt x="1794998" y="776775"/>
                </a:lnTo>
                <a:lnTo>
                  <a:pt x="1820789" y="735903"/>
                </a:lnTo>
                <a:lnTo>
                  <a:pt x="1841268" y="693576"/>
                </a:lnTo>
                <a:lnTo>
                  <a:pt x="1856194" y="649939"/>
                </a:lnTo>
                <a:lnTo>
                  <a:pt x="1865326" y="605135"/>
                </a:lnTo>
                <a:lnTo>
                  <a:pt x="1868424" y="559308"/>
                </a:lnTo>
                <a:close/>
              </a:path>
              <a:path w="1868804" h="1118235">
                <a:moveTo>
                  <a:pt x="1703070" y="876035"/>
                </a:moveTo>
                <a:lnTo>
                  <a:pt x="1703070" y="559308"/>
                </a:lnTo>
                <a:lnTo>
                  <a:pt x="1700519" y="596990"/>
                </a:lnTo>
                <a:lnTo>
                  <a:pt x="1693001" y="633833"/>
                </a:lnTo>
                <a:lnTo>
                  <a:pt x="1663854" y="704533"/>
                </a:lnTo>
                <a:lnTo>
                  <a:pt x="1642621" y="738151"/>
                </a:lnTo>
                <a:lnTo>
                  <a:pt x="1617214" y="770458"/>
                </a:lnTo>
                <a:lnTo>
                  <a:pt x="1587830" y="801336"/>
                </a:lnTo>
                <a:lnTo>
                  <a:pt x="1554668" y="830665"/>
                </a:lnTo>
                <a:lnTo>
                  <a:pt x="1517927" y="858327"/>
                </a:lnTo>
                <a:lnTo>
                  <a:pt x="1477803" y="884205"/>
                </a:lnTo>
                <a:lnTo>
                  <a:pt x="1434497" y="908180"/>
                </a:lnTo>
                <a:lnTo>
                  <a:pt x="1388205" y="930133"/>
                </a:lnTo>
                <a:lnTo>
                  <a:pt x="1339127" y="949947"/>
                </a:lnTo>
                <a:lnTo>
                  <a:pt x="1287460" y="967503"/>
                </a:lnTo>
                <a:lnTo>
                  <a:pt x="1233404" y="982682"/>
                </a:lnTo>
                <a:lnTo>
                  <a:pt x="1177155" y="995367"/>
                </a:lnTo>
                <a:lnTo>
                  <a:pt x="1118914" y="1005438"/>
                </a:lnTo>
                <a:lnTo>
                  <a:pt x="1058877" y="1012779"/>
                </a:lnTo>
                <a:lnTo>
                  <a:pt x="997243" y="1017270"/>
                </a:lnTo>
                <a:lnTo>
                  <a:pt x="934212" y="1018794"/>
                </a:lnTo>
                <a:lnTo>
                  <a:pt x="871180" y="1017270"/>
                </a:lnTo>
                <a:lnTo>
                  <a:pt x="809546" y="1012779"/>
                </a:lnTo>
                <a:lnTo>
                  <a:pt x="749509" y="1005438"/>
                </a:lnTo>
                <a:lnTo>
                  <a:pt x="691268" y="995367"/>
                </a:lnTo>
                <a:lnTo>
                  <a:pt x="635019" y="982682"/>
                </a:lnTo>
                <a:lnTo>
                  <a:pt x="580963" y="967503"/>
                </a:lnTo>
                <a:lnTo>
                  <a:pt x="529296" y="949947"/>
                </a:lnTo>
                <a:lnTo>
                  <a:pt x="480218" y="930133"/>
                </a:lnTo>
                <a:lnTo>
                  <a:pt x="433926" y="908180"/>
                </a:lnTo>
                <a:lnTo>
                  <a:pt x="390620" y="884205"/>
                </a:lnTo>
                <a:lnTo>
                  <a:pt x="350496" y="858327"/>
                </a:lnTo>
                <a:lnTo>
                  <a:pt x="313755" y="830665"/>
                </a:lnTo>
                <a:lnTo>
                  <a:pt x="280593" y="801336"/>
                </a:lnTo>
                <a:lnTo>
                  <a:pt x="251209" y="770458"/>
                </a:lnTo>
                <a:lnTo>
                  <a:pt x="225802" y="738151"/>
                </a:lnTo>
                <a:lnTo>
                  <a:pt x="204569" y="704533"/>
                </a:lnTo>
                <a:lnTo>
                  <a:pt x="187710" y="669720"/>
                </a:lnTo>
                <a:lnTo>
                  <a:pt x="167904" y="596990"/>
                </a:lnTo>
                <a:lnTo>
                  <a:pt x="165354" y="559308"/>
                </a:lnTo>
                <a:lnTo>
                  <a:pt x="165354" y="876035"/>
                </a:lnTo>
                <a:lnTo>
                  <a:pt x="224907" y="922858"/>
                </a:lnTo>
                <a:lnTo>
                  <a:pt x="273653" y="954309"/>
                </a:lnTo>
                <a:lnTo>
                  <a:pt x="326268" y="983446"/>
                </a:lnTo>
                <a:lnTo>
                  <a:pt x="382511" y="1010125"/>
                </a:lnTo>
                <a:lnTo>
                  <a:pt x="442143" y="1034202"/>
                </a:lnTo>
                <a:lnTo>
                  <a:pt x="504921" y="1055535"/>
                </a:lnTo>
                <a:lnTo>
                  <a:pt x="570607" y="1073979"/>
                </a:lnTo>
                <a:lnTo>
                  <a:pt x="638958" y="1089391"/>
                </a:lnTo>
                <a:lnTo>
                  <a:pt x="709735" y="1101628"/>
                </a:lnTo>
                <a:lnTo>
                  <a:pt x="782696" y="1110547"/>
                </a:lnTo>
                <a:lnTo>
                  <a:pt x="857602" y="1116003"/>
                </a:lnTo>
                <a:lnTo>
                  <a:pt x="934212" y="1117854"/>
                </a:lnTo>
                <a:lnTo>
                  <a:pt x="1010821" y="1116003"/>
                </a:lnTo>
                <a:lnTo>
                  <a:pt x="1085727" y="1110547"/>
                </a:lnTo>
                <a:lnTo>
                  <a:pt x="1158688" y="1101628"/>
                </a:lnTo>
                <a:lnTo>
                  <a:pt x="1229465" y="1089391"/>
                </a:lnTo>
                <a:lnTo>
                  <a:pt x="1297816" y="1073979"/>
                </a:lnTo>
                <a:lnTo>
                  <a:pt x="1363502" y="1055535"/>
                </a:lnTo>
                <a:lnTo>
                  <a:pt x="1426280" y="1034202"/>
                </a:lnTo>
                <a:lnTo>
                  <a:pt x="1485912" y="1010125"/>
                </a:lnTo>
                <a:lnTo>
                  <a:pt x="1542155" y="983446"/>
                </a:lnTo>
                <a:lnTo>
                  <a:pt x="1594770" y="954309"/>
                </a:lnTo>
                <a:lnTo>
                  <a:pt x="1643516" y="922858"/>
                </a:lnTo>
                <a:lnTo>
                  <a:pt x="1688153" y="889235"/>
                </a:lnTo>
                <a:lnTo>
                  <a:pt x="1703070" y="876035"/>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3" name="object 13"/>
          <p:cNvSpPr/>
          <p:nvPr/>
        </p:nvSpPr>
        <p:spPr>
          <a:xfrm>
            <a:off x="4743335" y="4638294"/>
            <a:ext cx="1557655" cy="933450"/>
          </a:xfrm>
          <a:custGeom>
            <a:avLst/>
            <a:gdLst/>
            <a:ahLst/>
            <a:cxnLst/>
            <a:rect l="l" t="t" r="r" b="b"/>
            <a:pathLst>
              <a:path w="1557654" h="933450">
                <a:moveTo>
                  <a:pt x="1557527" y="467105"/>
                </a:moveTo>
                <a:lnTo>
                  <a:pt x="1554949" y="428749"/>
                </a:lnTo>
                <a:lnTo>
                  <a:pt x="1547346" y="391255"/>
                </a:lnTo>
                <a:lnTo>
                  <a:pt x="1534919" y="354743"/>
                </a:lnTo>
                <a:lnTo>
                  <a:pt x="1517867" y="319332"/>
                </a:lnTo>
                <a:lnTo>
                  <a:pt x="1496389" y="285142"/>
                </a:lnTo>
                <a:lnTo>
                  <a:pt x="1470685" y="252292"/>
                </a:lnTo>
                <a:lnTo>
                  <a:pt x="1440954" y="220902"/>
                </a:lnTo>
                <a:lnTo>
                  <a:pt x="1407395" y="191091"/>
                </a:lnTo>
                <a:lnTo>
                  <a:pt x="1370209" y="162978"/>
                </a:lnTo>
                <a:lnTo>
                  <a:pt x="1329594" y="136683"/>
                </a:lnTo>
                <a:lnTo>
                  <a:pt x="1285751" y="112326"/>
                </a:lnTo>
                <a:lnTo>
                  <a:pt x="1238877" y="90025"/>
                </a:lnTo>
                <a:lnTo>
                  <a:pt x="1189174" y="69901"/>
                </a:lnTo>
                <a:lnTo>
                  <a:pt x="1136840" y="52072"/>
                </a:lnTo>
                <a:lnTo>
                  <a:pt x="1082075" y="36659"/>
                </a:lnTo>
                <a:lnTo>
                  <a:pt x="1025078" y="23780"/>
                </a:lnTo>
                <a:lnTo>
                  <a:pt x="966049" y="13555"/>
                </a:lnTo>
                <a:lnTo>
                  <a:pt x="905188" y="6104"/>
                </a:lnTo>
                <a:lnTo>
                  <a:pt x="842693" y="1546"/>
                </a:lnTo>
                <a:lnTo>
                  <a:pt x="778763" y="0"/>
                </a:lnTo>
                <a:lnTo>
                  <a:pt x="714938" y="1546"/>
                </a:lnTo>
                <a:lnTo>
                  <a:pt x="652524" y="6104"/>
                </a:lnTo>
                <a:lnTo>
                  <a:pt x="591725" y="13555"/>
                </a:lnTo>
                <a:lnTo>
                  <a:pt x="532741" y="23780"/>
                </a:lnTo>
                <a:lnTo>
                  <a:pt x="475773" y="36659"/>
                </a:lnTo>
                <a:lnTo>
                  <a:pt x="421023" y="52072"/>
                </a:lnTo>
                <a:lnTo>
                  <a:pt x="368691" y="69901"/>
                </a:lnTo>
                <a:lnTo>
                  <a:pt x="318979" y="90025"/>
                </a:lnTo>
                <a:lnTo>
                  <a:pt x="272088" y="112326"/>
                </a:lnTo>
                <a:lnTo>
                  <a:pt x="228218" y="136683"/>
                </a:lnTo>
                <a:lnTo>
                  <a:pt x="187573" y="162978"/>
                </a:lnTo>
                <a:lnTo>
                  <a:pt x="150351" y="191091"/>
                </a:lnTo>
                <a:lnTo>
                  <a:pt x="116755" y="220902"/>
                </a:lnTo>
                <a:lnTo>
                  <a:pt x="86986" y="252292"/>
                </a:lnTo>
                <a:lnTo>
                  <a:pt x="61245" y="285142"/>
                </a:lnTo>
                <a:lnTo>
                  <a:pt x="39733" y="319332"/>
                </a:lnTo>
                <a:lnTo>
                  <a:pt x="22651" y="354743"/>
                </a:lnTo>
                <a:lnTo>
                  <a:pt x="10201" y="391255"/>
                </a:lnTo>
                <a:lnTo>
                  <a:pt x="2583" y="428749"/>
                </a:lnTo>
                <a:lnTo>
                  <a:pt x="0" y="467106"/>
                </a:lnTo>
                <a:lnTo>
                  <a:pt x="2583" y="505353"/>
                </a:lnTo>
                <a:lnTo>
                  <a:pt x="10201" y="542749"/>
                </a:lnTo>
                <a:lnTo>
                  <a:pt x="22651" y="579174"/>
                </a:lnTo>
                <a:lnTo>
                  <a:pt x="39733" y="614507"/>
                </a:lnTo>
                <a:lnTo>
                  <a:pt x="61245" y="648628"/>
                </a:lnTo>
                <a:lnTo>
                  <a:pt x="86986" y="681418"/>
                </a:lnTo>
                <a:lnTo>
                  <a:pt x="116755" y="712756"/>
                </a:lnTo>
                <a:lnTo>
                  <a:pt x="150351" y="742523"/>
                </a:lnTo>
                <a:lnTo>
                  <a:pt x="187573" y="770598"/>
                </a:lnTo>
                <a:lnTo>
                  <a:pt x="228219" y="796861"/>
                </a:lnTo>
                <a:lnTo>
                  <a:pt x="272088" y="821193"/>
                </a:lnTo>
                <a:lnTo>
                  <a:pt x="318979" y="843473"/>
                </a:lnTo>
                <a:lnTo>
                  <a:pt x="368691" y="863581"/>
                </a:lnTo>
                <a:lnTo>
                  <a:pt x="421023" y="881397"/>
                </a:lnTo>
                <a:lnTo>
                  <a:pt x="475773" y="896802"/>
                </a:lnTo>
                <a:lnTo>
                  <a:pt x="532741" y="909675"/>
                </a:lnTo>
                <a:lnTo>
                  <a:pt x="591725" y="919896"/>
                </a:lnTo>
                <a:lnTo>
                  <a:pt x="652524" y="927346"/>
                </a:lnTo>
                <a:lnTo>
                  <a:pt x="714938" y="931904"/>
                </a:lnTo>
                <a:lnTo>
                  <a:pt x="778764" y="933450"/>
                </a:lnTo>
                <a:lnTo>
                  <a:pt x="842693" y="931904"/>
                </a:lnTo>
                <a:lnTo>
                  <a:pt x="905188" y="927346"/>
                </a:lnTo>
                <a:lnTo>
                  <a:pt x="966049" y="919896"/>
                </a:lnTo>
                <a:lnTo>
                  <a:pt x="1025078" y="909675"/>
                </a:lnTo>
                <a:lnTo>
                  <a:pt x="1082075" y="896802"/>
                </a:lnTo>
                <a:lnTo>
                  <a:pt x="1136840" y="881397"/>
                </a:lnTo>
                <a:lnTo>
                  <a:pt x="1189174" y="863581"/>
                </a:lnTo>
                <a:lnTo>
                  <a:pt x="1238877" y="843473"/>
                </a:lnTo>
                <a:lnTo>
                  <a:pt x="1285751" y="821193"/>
                </a:lnTo>
                <a:lnTo>
                  <a:pt x="1329594" y="796861"/>
                </a:lnTo>
                <a:lnTo>
                  <a:pt x="1370209" y="770598"/>
                </a:lnTo>
                <a:lnTo>
                  <a:pt x="1407395" y="742523"/>
                </a:lnTo>
                <a:lnTo>
                  <a:pt x="1440954" y="712756"/>
                </a:lnTo>
                <a:lnTo>
                  <a:pt x="1470685" y="681418"/>
                </a:lnTo>
                <a:lnTo>
                  <a:pt x="1496389" y="648628"/>
                </a:lnTo>
                <a:lnTo>
                  <a:pt x="1517867" y="614507"/>
                </a:lnTo>
                <a:lnTo>
                  <a:pt x="1534919" y="579174"/>
                </a:lnTo>
                <a:lnTo>
                  <a:pt x="1547346" y="542749"/>
                </a:lnTo>
                <a:lnTo>
                  <a:pt x="1554949" y="505353"/>
                </a:lnTo>
                <a:lnTo>
                  <a:pt x="1557527" y="467105"/>
                </a:lnTo>
                <a:close/>
              </a:path>
            </a:pathLst>
          </a:custGeom>
          <a:solidFill>
            <a:srgbClr val="FFFF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4" name="object 14"/>
          <p:cNvSpPr/>
          <p:nvPr/>
        </p:nvSpPr>
        <p:spPr>
          <a:xfrm>
            <a:off x="4743335" y="4638294"/>
            <a:ext cx="1557655" cy="933450"/>
          </a:xfrm>
          <a:custGeom>
            <a:avLst/>
            <a:gdLst/>
            <a:ahLst/>
            <a:cxnLst/>
            <a:rect l="l" t="t" r="r" b="b"/>
            <a:pathLst>
              <a:path w="1557654" h="933450">
                <a:moveTo>
                  <a:pt x="778763" y="0"/>
                </a:moveTo>
                <a:lnTo>
                  <a:pt x="714938" y="1546"/>
                </a:lnTo>
                <a:lnTo>
                  <a:pt x="652524" y="6104"/>
                </a:lnTo>
                <a:lnTo>
                  <a:pt x="591725" y="13555"/>
                </a:lnTo>
                <a:lnTo>
                  <a:pt x="532741" y="23780"/>
                </a:lnTo>
                <a:lnTo>
                  <a:pt x="475773" y="36659"/>
                </a:lnTo>
                <a:lnTo>
                  <a:pt x="421023" y="52072"/>
                </a:lnTo>
                <a:lnTo>
                  <a:pt x="368691" y="69901"/>
                </a:lnTo>
                <a:lnTo>
                  <a:pt x="318979" y="90025"/>
                </a:lnTo>
                <a:lnTo>
                  <a:pt x="272088" y="112326"/>
                </a:lnTo>
                <a:lnTo>
                  <a:pt x="228218" y="136683"/>
                </a:lnTo>
                <a:lnTo>
                  <a:pt x="187573" y="162978"/>
                </a:lnTo>
                <a:lnTo>
                  <a:pt x="150351" y="191091"/>
                </a:lnTo>
                <a:lnTo>
                  <a:pt x="116755" y="220902"/>
                </a:lnTo>
                <a:lnTo>
                  <a:pt x="86986" y="252292"/>
                </a:lnTo>
                <a:lnTo>
                  <a:pt x="61245" y="285142"/>
                </a:lnTo>
                <a:lnTo>
                  <a:pt x="39733" y="319332"/>
                </a:lnTo>
                <a:lnTo>
                  <a:pt x="22651" y="354743"/>
                </a:lnTo>
                <a:lnTo>
                  <a:pt x="10201" y="391255"/>
                </a:lnTo>
                <a:lnTo>
                  <a:pt x="2583" y="428749"/>
                </a:lnTo>
                <a:lnTo>
                  <a:pt x="0" y="467106"/>
                </a:lnTo>
                <a:lnTo>
                  <a:pt x="2583" y="505353"/>
                </a:lnTo>
                <a:lnTo>
                  <a:pt x="10201" y="542749"/>
                </a:lnTo>
                <a:lnTo>
                  <a:pt x="22651" y="579174"/>
                </a:lnTo>
                <a:lnTo>
                  <a:pt x="39733" y="614507"/>
                </a:lnTo>
                <a:lnTo>
                  <a:pt x="61245" y="648628"/>
                </a:lnTo>
                <a:lnTo>
                  <a:pt x="86986" y="681418"/>
                </a:lnTo>
                <a:lnTo>
                  <a:pt x="116755" y="712756"/>
                </a:lnTo>
                <a:lnTo>
                  <a:pt x="150351" y="742523"/>
                </a:lnTo>
                <a:lnTo>
                  <a:pt x="187573" y="770598"/>
                </a:lnTo>
                <a:lnTo>
                  <a:pt x="228219" y="796861"/>
                </a:lnTo>
                <a:lnTo>
                  <a:pt x="272088" y="821193"/>
                </a:lnTo>
                <a:lnTo>
                  <a:pt x="318979" y="843473"/>
                </a:lnTo>
                <a:lnTo>
                  <a:pt x="368691" y="863581"/>
                </a:lnTo>
                <a:lnTo>
                  <a:pt x="421023" y="881397"/>
                </a:lnTo>
                <a:lnTo>
                  <a:pt x="475773" y="896802"/>
                </a:lnTo>
                <a:lnTo>
                  <a:pt x="532741" y="909675"/>
                </a:lnTo>
                <a:lnTo>
                  <a:pt x="591725" y="919896"/>
                </a:lnTo>
                <a:lnTo>
                  <a:pt x="652524" y="927346"/>
                </a:lnTo>
                <a:lnTo>
                  <a:pt x="714938" y="931904"/>
                </a:lnTo>
                <a:lnTo>
                  <a:pt x="778764" y="933450"/>
                </a:lnTo>
                <a:lnTo>
                  <a:pt x="842693" y="931904"/>
                </a:lnTo>
                <a:lnTo>
                  <a:pt x="905188" y="927346"/>
                </a:lnTo>
                <a:lnTo>
                  <a:pt x="966049" y="919896"/>
                </a:lnTo>
                <a:lnTo>
                  <a:pt x="1025078" y="909675"/>
                </a:lnTo>
                <a:lnTo>
                  <a:pt x="1082075" y="896802"/>
                </a:lnTo>
                <a:lnTo>
                  <a:pt x="1136840" y="881397"/>
                </a:lnTo>
                <a:lnTo>
                  <a:pt x="1189174" y="863581"/>
                </a:lnTo>
                <a:lnTo>
                  <a:pt x="1238877" y="843473"/>
                </a:lnTo>
                <a:lnTo>
                  <a:pt x="1285751" y="821193"/>
                </a:lnTo>
                <a:lnTo>
                  <a:pt x="1329594" y="796861"/>
                </a:lnTo>
                <a:lnTo>
                  <a:pt x="1370209" y="770598"/>
                </a:lnTo>
                <a:lnTo>
                  <a:pt x="1407395" y="742523"/>
                </a:lnTo>
                <a:lnTo>
                  <a:pt x="1440954" y="712756"/>
                </a:lnTo>
                <a:lnTo>
                  <a:pt x="1470685" y="681418"/>
                </a:lnTo>
                <a:lnTo>
                  <a:pt x="1496389" y="648628"/>
                </a:lnTo>
                <a:lnTo>
                  <a:pt x="1517867" y="614507"/>
                </a:lnTo>
                <a:lnTo>
                  <a:pt x="1534919" y="579174"/>
                </a:lnTo>
                <a:lnTo>
                  <a:pt x="1547346" y="542749"/>
                </a:lnTo>
                <a:lnTo>
                  <a:pt x="1554949" y="505353"/>
                </a:lnTo>
                <a:lnTo>
                  <a:pt x="1557527" y="467105"/>
                </a:lnTo>
                <a:lnTo>
                  <a:pt x="1554949" y="428749"/>
                </a:lnTo>
                <a:lnTo>
                  <a:pt x="1547346" y="391255"/>
                </a:lnTo>
                <a:lnTo>
                  <a:pt x="1534919" y="354743"/>
                </a:lnTo>
                <a:lnTo>
                  <a:pt x="1517867" y="319332"/>
                </a:lnTo>
                <a:lnTo>
                  <a:pt x="1496389" y="285142"/>
                </a:lnTo>
                <a:lnTo>
                  <a:pt x="1470685" y="252292"/>
                </a:lnTo>
                <a:lnTo>
                  <a:pt x="1440954" y="220902"/>
                </a:lnTo>
                <a:lnTo>
                  <a:pt x="1407395" y="191091"/>
                </a:lnTo>
                <a:lnTo>
                  <a:pt x="1370209" y="162978"/>
                </a:lnTo>
                <a:lnTo>
                  <a:pt x="1329594" y="136683"/>
                </a:lnTo>
                <a:lnTo>
                  <a:pt x="1285751" y="112326"/>
                </a:lnTo>
                <a:lnTo>
                  <a:pt x="1238877" y="90025"/>
                </a:lnTo>
                <a:lnTo>
                  <a:pt x="1189174" y="69901"/>
                </a:lnTo>
                <a:lnTo>
                  <a:pt x="1136840" y="52072"/>
                </a:lnTo>
                <a:lnTo>
                  <a:pt x="1082075" y="36659"/>
                </a:lnTo>
                <a:lnTo>
                  <a:pt x="1025078" y="23780"/>
                </a:lnTo>
                <a:lnTo>
                  <a:pt x="966049" y="13555"/>
                </a:lnTo>
                <a:lnTo>
                  <a:pt x="905188" y="6104"/>
                </a:lnTo>
                <a:lnTo>
                  <a:pt x="842693" y="1546"/>
                </a:lnTo>
                <a:lnTo>
                  <a:pt x="778763"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5" name="object 15"/>
          <p:cNvSpPr txBox="1"/>
          <p:nvPr/>
        </p:nvSpPr>
        <p:spPr>
          <a:xfrm>
            <a:off x="4874647" y="4822215"/>
            <a:ext cx="1295400" cy="615553"/>
          </a:xfrm>
          <a:prstGeom prst="rect">
            <a:avLst/>
          </a:prstGeom>
        </p:spPr>
        <p:txBody>
          <a:bodyPr vert="horz" wrap="square" lIns="0" tIns="0" rIns="0" bIns="0" rtlCol="0">
            <a:spAutoFit/>
          </a:bodyPr>
          <a:lstStyle/>
          <a:p>
            <a:pPr marL="12700" marR="5080">
              <a:lnSpc>
                <a:spcPct val="100000"/>
              </a:lnSpc>
            </a:pPr>
            <a:r>
              <a:rPr sz="2000" b="1" spc="-5" dirty="0">
                <a:solidFill>
                  <a:srgbClr val="3333CC"/>
                </a:solidFill>
                <a:latin typeface="Arial" panose="020B0604020202020204" pitchFamily="34" charset="0"/>
                <a:ea typeface="Microsoft JhengHei UI" panose="020B0604030504040204" pitchFamily="34" charset="-120"/>
                <a:cs typeface="微软雅黑"/>
              </a:rPr>
              <a:t>抽象可能经 过很多层次</a:t>
            </a:r>
            <a:endParaRPr sz="2000">
              <a:latin typeface="Arial" panose="020B0604020202020204" pitchFamily="34" charset="0"/>
              <a:ea typeface="Microsoft JhengHei UI" panose="020B0604030504040204" pitchFamily="34" charset="-120"/>
              <a:cs typeface="微软雅黑"/>
            </a:endParaRPr>
          </a:p>
        </p:txBody>
      </p:sp>
      <p:sp>
        <p:nvSpPr>
          <p:cNvPr id="17" name="矩形 16">
            <a:extLst>
              <a:ext uri="{FF2B5EF4-FFF2-40B4-BE49-F238E27FC236}">
                <a16:creationId xmlns="" xmlns:a16="http://schemas.microsoft.com/office/drawing/2014/main" id="{0FB7CF47-2B3E-4915-9208-D6B518542C74}"/>
              </a:ext>
            </a:extLst>
          </p:cNvPr>
          <p:cNvSpPr/>
          <p:nvPr/>
        </p:nvSpPr>
        <p:spPr>
          <a:xfrm>
            <a:off x="241300" y="383633"/>
            <a:ext cx="6781800" cy="523220"/>
          </a:xfrm>
          <a:prstGeom prst="rect">
            <a:avLst/>
          </a:prstGeom>
        </p:spPr>
        <p:txBody>
          <a:bodyPr wrap="square">
            <a:spAutoFit/>
          </a:bodyPr>
          <a:lstStyle/>
          <a:p>
            <a:pPr marL="48895">
              <a:lnSpc>
                <a:spcPct val="100000"/>
              </a:lnSpc>
            </a:pPr>
            <a:r>
              <a:rPr lang="zh-CN" altLang="en-US" sz="2800" b="1" u="dbl" spc="-5" dirty="0">
                <a:solidFill>
                  <a:srgbClr val="000000"/>
                </a:solidFill>
                <a:latin typeface="Arial" panose="020B0604020202020204" pitchFamily="34" charset="0"/>
                <a:ea typeface="Microsoft JhengHei UI" panose="020B0604030504040204" pitchFamily="34" charset="-120"/>
              </a:rPr>
              <a:t>数据库设计中的抽象</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714885" y="6105144"/>
            <a:ext cx="609600" cy="0"/>
          </a:xfrm>
          <a:custGeom>
            <a:avLst/>
            <a:gdLst/>
            <a:ahLst/>
            <a:cxnLst/>
            <a:rect l="l" t="t" r="r" b="b"/>
            <a:pathLst>
              <a:path w="609600">
                <a:moveTo>
                  <a:pt x="0" y="0"/>
                </a:moveTo>
                <a:lnTo>
                  <a:pt x="609600" y="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 name="object 4"/>
          <p:cNvSpPr/>
          <p:nvPr/>
        </p:nvSpPr>
        <p:spPr>
          <a:xfrm>
            <a:off x="6312293" y="5878067"/>
            <a:ext cx="438150" cy="397510"/>
          </a:xfrm>
          <a:custGeom>
            <a:avLst/>
            <a:gdLst/>
            <a:ahLst/>
            <a:cxnLst/>
            <a:rect l="l" t="t" r="r" b="b"/>
            <a:pathLst>
              <a:path w="438150" h="397510">
                <a:moveTo>
                  <a:pt x="0" y="0"/>
                </a:moveTo>
                <a:lnTo>
                  <a:pt x="0" y="397001"/>
                </a:lnTo>
                <a:lnTo>
                  <a:pt x="438149" y="397001"/>
                </a:lnTo>
                <a:lnTo>
                  <a:pt x="438149" y="0"/>
                </a:lnTo>
                <a:lnTo>
                  <a:pt x="0" y="0"/>
                </a:lnTo>
                <a:close/>
              </a:path>
            </a:pathLst>
          </a:custGeom>
          <a:solidFill>
            <a:srgbClr val="FF66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 name="object 5"/>
          <p:cNvSpPr/>
          <p:nvPr/>
        </p:nvSpPr>
        <p:spPr>
          <a:xfrm>
            <a:off x="5946533" y="3659123"/>
            <a:ext cx="381000" cy="0"/>
          </a:xfrm>
          <a:custGeom>
            <a:avLst/>
            <a:gdLst/>
            <a:ahLst/>
            <a:cxnLst/>
            <a:rect l="l" t="t" r="r" b="b"/>
            <a:pathLst>
              <a:path w="381000">
                <a:moveTo>
                  <a:pt x="0" y="0"/>
                </a:moveTo>
                <a:lnTo>
                  <a:pt x="381000" y="0"/>
                </a:lnTo>
              </a:path>
            </a:pathLst>
          </a:custGeom>
          <a:ln w="9525">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 name="object 6"/>
          <p:cNvSpPr/>
          <p:nvPr/>
        </p:nvSpPr>
        <p:spPr>
          <a:xfrm>
            <a:off x="6312293" y="3445002"/>
            <a:ext cx="438150" cy="396240"/>
          </a:xfrm>
          <a:custGeom>
            <a:avLst/>
            <a:gdLst/>
            <a:ahLst/>
            <a:cxnLst/>
            <a:rect l="l" t="t" r="r" b="b"/>
            <a:pathLst>
              <a:path w="438150" h="396239">
                <a:moveTo>
                  <a:pt x="0" y="0"/>
                </a:moveTo>
                <a:lnTo>
                  <a:pt x="0" y="396239"/>
                </a:lnTo>
                <a:lnTo>
                  <a:pt x="438149" y="396239"/>
                </a:lnTo>
                <a:lnTo>
                  <a:pt x="438149" y="0"/>
                </a:lnTo>
                <a:lnTo>
                  <a:pt x="0" y="0"/>
                </a:lnTo>
                <a:close/>
              </a:path>
            </a:pathLst>
          </a:custGeom>
          <a:solidFill>
            <a:srgbClr val="FF66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 name="object 7"/>
          <p:cNvSpPr/>
          <p:nvPr/>
        </p:nvSpPr>
        <p:spPr>
          <a:xfrm>
            <a:off x="4040009" y="5295900"/>
            <a:ext cx="114300" cy="596900"/>
          </a:xfrm>
          <a:custGeom>
            <a:avLst/>
            <a:gdLst/>
            <a:ahLst/>
            <a:cxnLst/>
            <a:rect l="l" t="t" r="r" b="b"/>
            <a:pathLst>
              <a:path w="114300" h="596900">
                <a:moveTo>
                  <a:pt x="114300" y="482346"/>
                </a:moveTo>
                <a:lnTo>
                  <a:pt x="0" y="482346"/>
                </a:lnTo>
                <a:lnTo>
                  <a:pt x="38100" y="558546"/>
                </a:lnTo>
                <a:lnTo>
                  <a:pt x="38100" y="501396"/>
                </a:lnTo>
                <a:lnTo>
                  <a:pt x="51053" y="501396"/>
                </a:lnTo>
                <a:lnTo>
                  <a:pt x="51053" y="584453"/>
                </a:lnTo>
                <a:lnTo>
                  <a:pt x="57150" y="596646"/>
                </a:lnTo>
                <a:lnTo>
                  <a:pt x="64007" y="582930"/>
                </a:lnTo>
                <a:lnTo>
                  <a:pt x="64007" y="501396"/>
                </a:lnTo>
                <a:lnTo>
                  <a:pt x="76200" y="501396"/>
                </a:lnTo>
                <a:lnTo>
                  <a:pt x="76200" y="558546"/>
                </a:lnTo>
                <a:lnTo>
                  <a:pt x="114300" y="482346"/>
                </a:lnTo>
                <a:close/>
              </a:path>
              <a:path w="114300" h="596900">
                <a:moveTo>
                  <a:pt x="51053" y="482346"/>
                </a:moveTo>
                <a:lnTo>
                  <a:pt x="51053" y="0"/>
                </a:lnTo>
                <a:lnTo>
                  <a:pt x="38100" y="0"/>
                </a:lnTo>
                <a:lnTo>
                  <a:pt x="38100" y="482346"/>
                </a:lnTo>
                <a:lnTo>
                  <a:pt x="51053" y="482346"/>
                </a:lnTo>
                <a:close/>
              </a:path>
              <a:path w="114300" h="596900">
                <a:moveTo>
                  <a:pt x="51053" y="584453"/>
                </a:moveTo>
                <a:lnTo>
                  <a:pt x="51053" y="501396"/>
                </a:lnTo>
                <a:lnTo>
                  <a:pt x="38100" y="501396"/>
                </a:lnTo>
                <a:lnTo>
                  <a:pt x="38100" y="558546"/>
                </a:lnTo>
                <a:lnTo>
                  <a:pt x="51053" y="584453"/>
                </a:lnTo>
                <a:close/>
              </a:path>
              <a:path w="114300" h="596900">
                <a:moveTo>
                  <a:pt x="76200" y="482346"/>
                </a:moveTo>
                <a:lnTo>
                  <a:pt x="76200" y="0"/>
                </a:lnTo>
                <a:lnTo>
                  <a:pt x="64007" y="0"/>
                </a:lnTo>
                <a:lnTo>
                  <a:pt x="64007" y="482346"/>
                </a:lnTo>
                <a:lnTo>
                  <a:pt x="76200" y="482346"/>
                </a:lnTo>
                <a:close/>
              </a:path>
              <a:path w="114300" h="596900">
                <a:moveTo>
                  <a:pt x="76200" y="558546"/>
                </a:moveTo>
                <a:lnTo>
                  <a:pt x="76200" y="501396"/>
                </a:lnTo>
                <a:lnTo>
                  <a:pt x="64007" y="501396"/>
                </a:lnTo>
                <a:lnTo>
                  <a:pt x="64007" y="582930"/>
                </a:lnTo>
                <a:lnTo>
                  <a:pt x="76200" y="558546"/>
                </a:lnTo>
                <a:close/>
              </a:path>
            </a:pathLst>
          </a:custGeom>
          <a:solidFill>
            <a:srgbClr val="FF00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8" name="object 8"/>
          <p:cNvSpPr txBox="1"/>
          <p:nvPr/>
        </p:nvSpPr>
        <p:spPr>
          <a:xfrm>
            <a:off x="1055503" y="1514113"/>
            <a:ext cx="4312920" cy="1120820"/>
          </a:xfrm>
          <a:prstGeom prst="rect">
            <a:avLst/>
          </a:prstGeom>
        </p:spPr>
        <p:txBody>
          <a:bodyPr vert="horz" wrap="square" lIns="0" tIns="0" rIns="0" bIns="0" rtlCol="0">
            <a:spAutoFit/>
          </a:bodyPr>
          <a:lstStyle/>
          <a:p>
            <a:pPr marL="12700">
              <a:lnSpc>
                <a:spcPct val="100000"/>
              </a:lnSpc>
            </a:pPr>
            <a:r>
              <a:rPr sz="3200" b="1" spc="-5" dirty="0">
                <a:latin typeface="Arial" panose="020B0604020202020204" pitchFamily="34" charset="0"/>
                <a:ea typeface="Microsoft JhengHei UI" panose="020B0604030504040204" pitchFamily="34" charset="-120"/>
                <a:cs typeface="微软雅黑"/>
              </a:rPr>
              <a:t>型</a:t>
            </a:r>
            <a:r>
              <a:rPr sz="2000" b="1" dirty="0">
                <a:latin typeface="Arial" panose="020B0604020202020204" pitchFamily="34" charset="0"/>
                <a:ea typeface="Microsoft JhengHei UI" panose="020B0604030504040204" pitchFamily="34" charset="-120"/>
                <a:cs typeface="微软雅黑"/>
              </a:rPr>
              <a:t>与</a:t>
            </a:r>
            <a:r>
              <a:rPr sz="3200" b="1" spc="-5" dirty="0">
                <a:latin typeface="Arial" panose="020B0604020202020204" pitchFamily="34" charset="0"/>
                <a:ea typeface="Microsoft JhengHei UI" panose="020B0604030504040204" pitchFamily="34" charset="-120"/>
                <a:cs typeface="微软雅黑"/>
              </a:rPr>
              <a:t>值</a:t>
            </a:r>
            <a:endParaRPr sz="3200" dirty="0">
              <a:latin typeface="Arial" panose="020B0604020202020204" pitchFamily="34" charset="0"/>
              <a:ea typeface="Microsoft JhengHei UI" panose="020B0604030504040204" pitchFamily="34" charset="-120"/>
              <a:cs typeface="微软雅黑"/>
            </a:endParaRPr>
          </a:p>
          <a:p>
            <a:pPr marL="376555" indent="-342900">
              <a:lnSpc>
                <a:spcPct val="100000"/>
              </a:lnSpc>
              <a:spcBef>
                <a:spcPts val="2485"/>
              </a:spcBef>
              <a:buFont typeface="Wingdings" panose="05000000000000000000" pitchFamily="2" charset="2"/>
              <a:buChar char="l"/>
            </a:pPr>
            <a:r>
              <a:rPr sz="2000" b="1" spc="-5" dirty="0" err="1">
                <a:solidFill>
                  <a:srgbClr val="3333CC"/>
                </a:solidFill>
                <a:latin typeface="Arial" panose="020B0604020202020204" pitchFamily="34" charset="0"/>
                <a:ea typeface="Microsoft JhengHei UI" panose="020B0604030504040204" pitchFamily="34" charset="-120"/>
                <a:cs typeface="微软雅黑"/>
              </a:rPr>
              <a:t>基本的抽象</a:t>
            </a:r>
            <a:r>
              <a:rPr sz="2000" b="1" spc="-5" dirty="0">
                <a:solidFill>
                  <a:srgbClr val="3333CC"/>
                </a:solidFill>
                <a:latin typeface="Arial" panose="020B0604020202020204" pitchFamily="34" charset="0"/>
                <a:ea typeface="Microsoft JhengHei UI" panose="020B0604030504040204" pitchFamily="34" charset="-120"/>
                <a:cs typeface="微软雅黑"/>
              </a:rPr>
              <a:t>：“型”与“值”的抽象</a:t>
            </a:r>
            <a:endParaRPr sz="2000" dirty="0">
              <a:latin typeface="Arial" panose="020B0604020202020204" pitchFamily="34" charset="0"/>
              <a:ea typeface="Microsoft JhengHei UI" panose="020B0604030504040204" pitchFamily="34" charset="-120"/>
              <a:cs typeface="微软雅黑"/>
            </a:endParaRPr>
          </a:p>
        </p:txBody>
      </p:sp>
      <p:sp>
        <p:nvSpPr>
          <p:cNvPr id="9" name="object 9"/>
          <p:cNvSpPr txBox="1"/>
          <p:nvPr/>
        </p:nvSpPr>
        <p:spPr>
          <a:xfrm>
            <a:off x="3570097" y="3094004"/>
            <a:ext cx="1803400" cy="2154436"/>
          </a:xfrm>
          <a:prstGeom prst="rect">
            <a:avLst/>
          </a:prstGeom>
        </p:spPr>
        <p:txBody>
          <a:bodyPr vert="horz" wrap="square" lIns="0" tIns="0" rIns="0" bIns="0" rtlCol="0">
            <a:spAutoFit/>
          </a:bodyPr>
          <a:lstStyle/>
          <a:p>
            <a:pPr marL="12700" marR="5080">
              <a:lnSpc>
                <a:spcPct val="100000"/>
              </a:lnSpc>
            </a:pPr>
            <a:r>
              <a:rPr sz="2000" spc="-5" dirty="0" err="1">
                <a:latin typeface="Arial" panose="020B0604020202020204" pitchFamily="34" charset="0"/>
                <a:ea typeface="Microsoft JhengHei UI" panose="020B0604030504040204" pitchFamily="34" charset="-120"/>
                <a:cs typeface="微软雅黑"/>
              </a:rPr>
              <a:t>计算机原理</a:t>
            </a:r>
            <a:r>
              <a:rPr sz="2000" spc="-5" dirty="0">
                <a:latin typeface="Arial" panose="020B0604020202020204" pitchFamily="34" charset="0"/>
                <a:ea typeface="Microsoft JhengHei UI" panose="020B0604030504040204" pitchFamily="34" charset="-120"/>
                <a:cs typeface="微软雅黑"/>
              </a:rPr>
              <a:t> </a:t>
            </a:r>
            <a:endParaRPr lang="en-US" sz="2000" spc="-5" dirty="0" smtClean="0">
              <a:latin typeface="Arial" panose="020B0604020202020204" pitchFamily="34" charset="0"/>
              <a:ea typeface="Microsoft JhengHei UI" panose="020B0604030504040204" pitchFamily="34" charset="-120"/>
              <a:cs typeface="微软雅黑"/>
            </a:endParaRPr>
          </a:p>
          <a:p>
            <a:pPr marL="12700" marR="5080">
              <a:lnSpc>
                <a:spcPct val="100000"/>
              </a:lnSpc>
            </a:pPr>
            <a:r>
              <a:rPr sz="2000" spc="-5" dirty="0" err="1" smtClean="0">
                <a:latin typeface="Arial" panose="020B0604020202020204" pitchFamily="34" charset="0"/>
                <a:ea typeface="Microsoft JhengHei UI" panose="020B0604030504040204" pitchFamily="34" charset="-120"/>
                <a:cs typeface="微软雅黑"/>
              </a:rPr>
              <a:t>数据库系统原理</a:t>
            </a:r>
            <a:r>
              <a:rPr sz="2000" spc="-5" dirty="0" smtClean="0">
                <a:latin typeface="Arial" panose="020B0604020202020204" pitchFamily="34" charset="0"/>
                <a:ea typeface="Microsoft JhengHei UI" panose="020B0604030504040204" pitchFamily="34" charset="-120"/>
                <a:cs typeface="微软雅黑"/>
              </a:rPr>
              <a:t> </a:t>
            </a:r>
            <a:r>
              <a:rPr sz="2000" spc="-5" dirty="0" err="1">
                <a:latin typeface="Arial" panose="020B0604020202020204" pitchFamily="34" charset="0"/>
                <a:ea typeface="Microsoft JhengHei UI" panose="020B0604030504040204" pitchFamily="34" charset="-120"/>
                <a:cs typeface="微软雅黑"/>
              </a:rPr>
              <a:t>离散数学</a:t>
            </a:r>
            <a:r>
              <a:rPr sz="2000" spc="-5" dirty="0">
                <a:latin typeface="Arial" panose="020B0604020202020204" pitchFamily="34" charset="0"/>
                <a:ea typeface="Microsoft JhengHei UI" panose="020B0604030504040204" pitchFamily="34" charset="-120"/>
                <a:cs typeface="微软雅黑"/>
              </a:rPr>
              <a:t> </a:t>
            </a:r>
            <a:endParaRPr lang="en-US" sz="2000" spc="-5" dirty="0" smtClean="0">
              <a:latin typeface="Arial" panose="020B0604020202020204" pitchFamily="34" charset="0"/>
              <a:ea typeface="Microsoft JhengHei UI" panose="020B0604030504040204" pitchFamily="34" charset="-120"/>
              <a:cs typeface="微软雅黑"/>
            </a:endParaRPr>
          </a:p>
          <a:p>
            <a:pPr marL="12700" marR="5080">
              <a:lnSpc>
                <a:spcPct val="100000"/>
              </a:lnSpc>
            </a:pPr>
            <a:r>
              <a:rPr sz="2000" spc="-5" dirty="0" err="1" smtClean="0">
                <a:latin typeface="Arial" panose="020B0604020202020204" pitchFamily="34" charset="0"/>
                <a:ea typeface="Microsoft JhengHei UI" panose="020B0604030504040204" pitchFamily="34" charset="-120"/>
                <a:cs typeface="微软雅黑"/>
              </a:rPr>
              <a:t>高等数学</a:t>
            </a:r>
            <a:endParaRPr sz="2000" dirty="0">
              <a:latin typeface="Arial" panose="020B0604020202020204" pitchFamily="34" charset="0"/>
              <a:ea typeface="Microsoft JhengHei UI" panose="020B0604030504040204" pitchFamily="34" charset="-120"/>
              <a:cs typeface="微软雅黑"/>
            </a:endParaRPr>
          </a:p>
          <a:p>
            <a:pPr marL="12700" marR="513080">
              <a:lnSpc>
                <a:spcPct val="100000"/>
              </a:lnSpc>
            </a:pPr>
            <a:r>
              <a:rPr sz="2000" spc="-5" dirty="0" err="1">
                <a:latin typeface="Arial" panose="020B0604020202020204" pitchFamily="34" charset="0"/>
                <a:ea typeface="Microsoft JhengHei UI" panose="020B0604030504040204" pitchFamily="34" charset="-120"/>
                <a:cs typeface="微软雅黑"/>
              </a:rPr>
              <a:t>英语</a:t>
            </a:r>
            <a:r>
              <a:rPr sz="2000" spc="-5" dirty="0">
                <a:latin typeface="Arial" panose="020B0604020202020204" pitchFamily="34" charset="0"/>
                <a:ea typeface="Microsoft JhengHei UI" panose="020B0604030504040204" pitchFamily="34" charset="-120"/>
                <a:cs typeface="微软雅黑"/>
              </a:rPr>
              <a:t> </a:t>
            </a:r>
            <a:endParaRPr lang="en-US" sz="2000" spc="-5" dirty="0" smtClean="0">
              <a:latin typeface="Arial" panose="020B0604020202020204" pitchFamily="34" charset="0"/>
              <a:ea typeface="Microsoft JhengHei UI" panose="020B0604030504040204" pitchFamily="34" charset="-120"/>
              <a:cs typeface="微软雅黑"/>
            </a:endParaRPr>
          </a:p>
          <a:p>
            <a:pPr marL="12700" marR="513080">
              <a:lnSpc>
                <a:spcPct val="100000"/>
              </a:lnSpc>
            </a:pPr>
            <a:r>
              <a:rPr sz="2000" spc="-5" dirty="0" err="1" smtClean="0">
                <a:latin typeface="Arial" panose="020B0604020202020204" pitchFamily="34" charset="0"/>
                <a:ea typeface="Microsoft JhengHei UI" panose="020B0604030504040204" pitchFamily="34" charset="-120"/>
                <a:cs typeface="微软雅黑"/>
              </a:rPr>
              <a:t>政治经济学</a:t>
            </a:r>
            <a:endParaRPr sz="2000" dirty="0">
              <a:latin typeface="Arial" panose="020B0604020202020204" pitchFamily="34" charset="0"/>
              <a:ea typeface="Microsoft JhengHei UI" panose="020B0604030504040204" pitchFamily="34" charset="-120"/>
              <a:cs typeface="微软雅黑"/>
            </a:endParaRPr>
          </a:p>
          <a:p>
            <a:pPr marL="12700">
              <a:lnSpc>
                <a:spcPct val="100000"/>
              </a:lnSpc>
            </a:pPr>
            <a:r>
              <a:rPr sz="2000" spc="-5" dirty="0">
                <a:latin typeface="Arial" panose="020B0604020202020204" pitchFamily="34" charset="0"/>
                <a:ea typeface="Microsoft JhengHei UI" panose="020B0604030504040204" pitchFamily="34" charset="-120"/>
                <a:cs typeface="微软雅黑"/>
              </a:rPr>
              <a:t>… </a:t>
            </a:r>
            <a:r>
              <a:rPr sz="2000" spc="-10" dirty="0">
                <a:latin typeface="Arial" panose="020B0604020202020204" pitchFamily="34" charset="0"/>
                <a:ea typeface="Microsoft JhengHei UI" panose="020B0604030504040204" pitchFamily="34" charset="-120"/>
                <a:cs typeface="微软雅黑"/>
              </a:rPr>
              <a:t>.</a:t>
            </a:r>
            <a:r>
              <a:rPr sz="2000" dirty="0">
                <a:latin typeface="Arial" panose="020B0604020202020204" pitchFamily="34" charset="0"/>
                <a:ea typeface="Microsoft JhengHei UI" panose="020B0604030504040204" pitchFamily="34" charset="-120"/>
                <a:cs typeface="微软雅黑"/>
              </a:rPr>
              <a:t>.</a:t>
            </a:r>
            <a:r>
              <a:rPr sz="2000" spc="-5" dirty="0">
                <a:latin typeface="Arial" panose="020B0604020202020204" pitchFamily="34" charset="0"/>
                <a:ea typeface="Microsoft JhengHei UI" panose="020B0604030504040204" pitchFamily="34" charset="-120"/>
                <a:cs typeface="微软雅黑"/>
              </a:rPr>
              <a:t>.</a:t>
            </a:r>
            <a:endParaRPr sz="2000" dirty="0">
              <a:latin typeface="Arial" panose="020B0604020202020204" pitchFamily="34" charset="0"/>
              <a:ea typeface="Microsoft JhengHei UI" panose="020B0604030504040204" pitchFamily="34" charset="-120"/>
              <a:cs typeface="微软雅黑"/>
            </a:endParaRPr>
          </a:p>
        </p:txBody>
      </p:sp>
      <p:sp>
        <p:nvSpPr>
          <p:cNvPr id="10" name="object 10"/>
          <p:cNvSpPr txBox="1"/>
          <p:nvPr/>
        </p:nvSpPr>
        <p:spPr>
          <a:xfrm>
            <a:off x="3659264" y="5976660"/>
            <a:ext cx="921385" cy="307777"/>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&lt;课程&gt;</a:t>
            </a:r>
            <a:endParaRPr sz="2000">
              <a:latin typeface="Arial" panose="020B0604020202020204" pitchFamily="34" charset="0"/>
              <a:ea typeface="Microsoft JhengHei UI" panose="020B0604030504040204" pitchFamily="34" charset="-120"/>
              <a:cs typeface="微软雅黑"/>
            </a:endParaRPr>
          </a:p>
        </p:txBody>
      </p:sp>
      <p:sp>
        <p:nvSpPr>
          <p:cNvPr id="11" name="object 11"/>
          <p:cNvSpPr txBox="1"/>
          <p:nvPr/>
        </p:nvSpPr>
        <p:spPr>
          <a:xfrm>
            <a:off x="6391789" y="5953023"/>
            <a:ext cx="279400" cy="307777"/>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型</a:t>
            </a:r>
            <a:endParaRPr sz="2000">
              <a:latin typeface="Arial" panose="020B0604020202020204" pitchFamily="34" charset="0"/>
              <a:ea typeface="Microsoft JhengHei UI" panose="020B0604030504040204" pitchFamily="34" charset="-120"/>
              <a:cs typeface="微软雅黑"/>
            </a:endParaRPr>
          </a:p>
        </p:txBody>
      </p:sp>
      <p:sp>
        <p:nvSpPr>
          <p:cNvPr id="12" name="object 12"/>
          <p:cNvSpPr txBox="1"/>
          <p:nvPr/>
        </p:nvSpPr>
        <p:spPr>
          <a:xfrm>
            <a:off x="6391789" y="3519195"/>
            <a:ext cx="279400" cy="307777"/>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值</a:t>
            </a:r>
            <a:endParaRPr sz="2000">
              <a:latin typeface="Arial" panose="020B0604020202020204" pitchFamily="34" charset="0"/>
              <a:ea typeface="Microsoft JhengHei UI" panose="020B0604030504040204" pitchFamily="34" charset="-120"/>
              <a:cs typeface="微软雅黑"/>
            </a:endParaRPr>
          </a:p>
        </p:txBody>
      </p:sp>
      <p:sp>
        <p:nvSpPr>
          <p:cNvPr id="13" name="object 13"/>
          <p:cNvSpPr txBox="1">
            <a:spLocks noGrp="1"/>
          </p:cNvSpPr>
          <p:nvPr>
            <p:ph type="title"/>
          </p:nvPr>
        </p:nvSpPr>
        <p:spPr>
          <a:xfrm>
            <a:off x="894499" y="689610"/>
            <a:ext cx="8597163" cy="679673"/>
          </a:xfrm>
          <a:prstGeom prst="rect">
            <a:avLst/>
          </a:prstGeom>
        </p:spPr>
        <p:txBody>
          <a:bodyPr vert="horz" wrap="square" lIns="0" tIns="0" rIns="0" bIns="0" rtlCol="0">
            <a:spAutoFit/>
          </a:bodyPr>
          <a:lstStyle/>
          <a:p>
            <a:pPr>
              <a:lnSpc>
                <a:spcPct val="100000"/>
              </a:lnSpc>
            </a:pPr>
            <a:r>
              <a:rPr sz="2000" spc="-5" dirty="0">
                <a:solidFill>
                  <a:srgbClr val="FFFFFF"/>
                </a:solidFill>
                <a:latin typeface="Arial" panose="020B0604020202020204" pitchFamily="34" charset="0"/>
                <a:ea typeface="Microsoft JhengHei UI" panose="020B0604030504040204" pitchFamily="34" charset="-120"/>
                <a:cs typeface="华文中宋"/>
              </a:rPr>
              <a:t>数据库设计中的抽象</a:t>
            </a:r>
            <a:endParaRPr sz="2000" dirty="0">
              <a:latin typeface="Arial" panose="020B0604020202020204" pitchFamily="34" charset="0"/>
              <a:ea typeface="Microsoft JhengHei UI" panose="020B0604030504040204" pitchFamily="34" charset="-120"/>
              <a:cs typeface="华文中宋"/>
            </a:endParaRPr>
          </a:p>
          <a:p>
            <a:pPr>
              <a:lnSpc>
                <a:spcPct val="100000"/>
              </a:lnSpc>
              <a:spcBef>
                <a:spcPts val="470"/>
              </a:spcBef>
            </a:pPr>
            <a:r>
              <a:rPr sz="2000" spc="-5" dirty="0">
                <a:solidFill>
                  <a:srgbClr val="FFFFFF"/>
                </a:solidFill>
                <a:latin typeface="Arial" panose="020B0604020202020204" pitchFamily="34" charset="0"/>
                <a:ea typeface="Microsoft JhengHei UI" panose="020B0604030504040204" pitchFamily="34" charset="-120"/>
                <a:cs typeface="Arial"/>
              </a:rPr>
              <a:t>(3)</a:t>
            </a:r>
            <a:r>
              <a:rPr sz="2000" spc="-10" dirty="0">
                <a:solidFill>
                  <a:srgbClr val="FFFFFF"/>
                </a:solidFill>
                <a:latin typeface="Arial" panose="020B0604020202020204" pitchFamily="34" charset="0"/>
                <a:ea typeface="Microsoft JhengHei UI" panose="020B0604030504040204" pitchFamily="34" charset="-120"/>
                <a:cs typeface="Arial"/>
              </a:rPr>
              <a:t>“</a:t>
            </a:r>
            <a:r>
              <a:rPr sz="2000" spc="-5" dirty="0">
                <a:solidFill>
                  <a:srgbClr val="FFFFFF"/>
                </a:solidFill>
                <a:latin typeface="Arial" panose="020B0604020202020204" pitchFamily="34" charset="0"/>
                <a:ea typeface="Microsoft JhengHei UI" panose="020B0604030504040204" pitchFamily="34" charset="-120"/>
                <a:cs typeface="华文中宋"/>
              </a:rPr>
              <a:t>型</a:t>
            </a:r>
            <a:r>
              <a:rPr sz="2000" spc="-5" dirty="0">
                <a:solidFill>
                  <a:srgbClr val="FFFFFF"/>
                </a:solidFill>
                <a:latin typeface="Arial" panose="020B0604020202020204" pitchFamily="34" charset="0"/>
                <a:ea typeface="Microsoft JhengHei UI" panose="020B0604030504040204" pitchFamily="34" charset="-120"/>
                <a:cs typeface="Arial"/>
              </a:rPr>
              <a:t>”</a:t>
            </a:r>
            <a:r>
              <a:rPr sz="2000" dirty="0">
                <a:solidFill>
                  <a:srgbClr val="FFFFFF"/>
                </a:solidFill>
                <a:latin typeface="Arial" panose="020B0604020202020204" pitchFamily="34" charset="0"/>
                <a:ea typeface="Microsoft JhengHei UI" panose="020B0604030504040204" pitchFamily="34" charset="-120"/>
                <a:cs typeface="华文中宋"/>
              </a:rPr>
              <a:t>与</a:t>
            </a:r>
            <a:r>
              <a:rPr sz="2000" spc="-10" dirty="0">
                <a:solidFill>
                  <a:srgbClr val="FFFFFF"/>
                </a:solidFill>
                <a:latin typeface="Arial" panose="020B0604020202020204" pitchFamily="34" charset="0"/>
                <a:ea typeface="Microsoft JhengHei UI" panose="020B0604030504040204" pitchFamily="34" charset="-120"/>
                <a:cs typeface="Arial"/>
              </a:rPr>
              <a:t>“</a:t>
            </a:r>
            <a:r>
              <a:rPr sz="2000" spc="-5" dirty="0">
                <a:solidFill>
                  <a:srgbClr val="FFFFFF"/>
                </a:solidFill>
                <a:latin typeface="Arial" panose="020B0604020202020204" pitchFamily="34" charset="0"/>
                <a:ea typeface="Microsoft JhengHei UI" panose="020B0604030504040204" pitchFamily="34" charset="-120"/>
                <a:cs typeface="华文中宋"/>
              </a:rPr>
              <a:t>值</a:t>
            </a:r>
            <a:r>
              <a:rPr sz="2000" spc="-5" dirty="0">
                <a:solidFill>
                  <a:srgbClr val="FFFFFF"/>
                </a:solidFill>
                <a:latin typeface="Arial" panose="020B0604020202020204" pitchFamily="34" charset="0"/>
                <a:ea typeface="Microsoft JhengHei UI" panose="020B0604030504040204" pitchFamily="34" charset="-120"/>
                <a:cs typeface="Arial"/>
              </a:rPr>
              <a:t>”?</a:t>
            </a:r>
            <a:endParaRPr sz="2000" dirty="0">
              <a:latin typeface="Arial" panose="020B0604020202020204" pitchFamily="34" charset="0"/>
              <a:ea typeface="Microsoft JhengHei UI" panose="020B0604030504040204" pitchFamily="34" charset="-120"/>
              <a:cs typeface="Arial"/>
            </a:endParaRPr>
          </a:p>
        </p:txBody>
      </p:sp>
      <p:sp>
        <p:nvSpPr>
          <p:cNvPr id="15" name="矩形 14">
            <a:extLst>
              <a:ext uri="{FF2B5EF4-FFF2-40B4-BE49-F238E27FC236}">
                <a16:creationId xmlns="" xmlns:a16="http://schemas.microsoft.com/office/drawing/2014/main" id="{F9E0C363-27F8-4D4D-8DD0-D99ABBBE982C}"/>
              </a:ext>
            </a:extLst>
          </p:cNvPr>
          <p:cNvSpPr/>
          <p:nvPr/>
        </p:nvSpPr>
        <p:spPr>
          <a:xfrm>
            <a:off x="241300" y="383633"/>
            <a:ext cx="6781800" cy="523220"/>
          </a:xfrm>
          <a:prstGeom prst="rect">
            <a:avLst/>
          </a:prstGeom>
        </p:spPr>
        <p:txBody>
          <a:bodyPr wrap="square">
            <a:spAutoFit/>
          </a:bodyPr>
          <a:lstStyle/>
          <a:p>
            <a:pPr marL="48895">
              <a:lnSpc>
                <a:spcPct val="100000"/>
              </a:lnSpc>
            </a:pPr>
            <a:r>
              <a:rPr lang="zh-CN" altLang="en-US" sz="2800" b="1" u="dbl" spc="-5" dirty="0">
                <a:solidFill>
                  <a:srgbClr val="000000"/>
                </a:solidFill>
                <a:latin typeface="Arial" panose="020B0604020202020204" pitchFamily="34" charset="0"/>
                <a:ea typeface="Microsoft JhengHei UI" panose="020B0604030504040204" pitchFamily="34" charset="-120"/>
              </a:rPr>
              <a:t>数据库设计中的抽象</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73029" y="1514568"/>
            <a:ext cx="8424545" cy="847411"/>
          </a:xfrm>
          <a:prstGeom prst="rect">
            <a:avLst/>
          </a:prstGeom>
        </p:spPr>
        <p:txBody>
          <a:bodyPr vert="horz" wrap="square" lIns="0" tIns="0" rIns="0" bIns="0" rtlCol="0">
            <a:spAutoFit/>
          </a:bodyPr>
          <a:lstStyle/>
          <a:p>
            <a:pPr marL="354965" marR="5080" indent="-342900">
              <a:lnSpc>
                <a:spcPct val="146000"/>
              </a:lnSpc>
              <a:buFont typeface="Wingdings" panose="05000000000000000000" pitchFamily="2" charset="2"/>
              <a:buChar char="p"/>
            </a:pPr>
            <a:r>
              <a:rPr sz="2000" b="1" spc="-5" dirty="0">
                <a:solidFill>
                  <a:srgbClr val="3333CC"/>
                </a:solidFill>
                <a:latin typeface="Arial" panose="020B0604020202020204" pitchFamily="34" charset="0"/>
                <a:ea typeface="Microsoft JhengHei UI" panose="020B0604030504040204" pitchFamily="34" charset="-120"/>
                <a:cs typeface="微软雅黑"/>
              </a:rPr>
              <a:t>“型”与“型的型”：进一步“型与值”抽象 </a:t>
            </a:r>
            <a:r>
              <a:rPr sz="2000" b="1" spc="-5" dirty="0">
                <a:latin typeface="Arial" panose="020B0604020202020204" pitchFamily="34" charset="0"/>
                <a:ea typeface="Microsoft JhengHei UI" panose="020B0604030504040204" pitchFamily="34" charset="-120"/>
                <a:cs typeface="微软雅黑"/>
              </a:rPr>
              <a:t>将可无限扩展的内容，或内容暂无法枚</a:t>
            </a:r>
            <a:r>
              <a:rPr sz="2000" b="1" dirty="0">
                <a:latin typeface="Arial" panose="020B0604020202020204" pitchFamily="34" charset="0"/>
                <a:ea typeface="Microsoft JhengHei UI" panose="020B0604030504040204" pitchFamily="34" charset="-120"/>
                <a:cs typeface="微软雅黑"/>
              </a:rPr>
              <a:t>举</a:t>
            </a:r>
            <a:r>
              <a:rPr sz="2000" b="1" spc="-5" dirty="0">
                <a:latin typeface="Arial" panose="020B0604020202020204" pitchFamily="34" charset="0"/>
                <a:ea typeface="Microsoft JhengHei UI" panose="020B0604030504040204" pitchFamily="34" charset="-120"/>
                <a:cs typeface="微软雅黑"/>
              </a:rPr>
              <a:t>的情况，抽象为可有限描述的概念</a:t>
            </a:r>
            <a:endParaRPr sz="2000" dirty="0">
              <a:latin typeface="Arial" panose="020B0604020202020204" pitchFamily="34" charset="0"/>
              <a:ea typeface="Microsoft JhengHei UI" panose="020B0604030504040204" pitchFamily="34" charset="-120"/>
              <a:cs typeface="微软雅黑"/>
            </a:endParaRPr>
          </a:p>
        </p:txBody>
      </p:sp>
      <p:sp>
        <p:nvSpPr>
          <p:cNvPr id="4" name="object 4"/>
          <p:cNvSpPr txBox="1"/>
          <p:nvPr/>
        </p:nvSpPr>
        <p:spPr>
          <a:xfrm>
            <a:off x="8820283" y="3256434"/>
            <a:ext cx="735965" cy="215444"/>
          </a:xfrm>
          <a:prstGeom prst="rect">
            <a:avLst/>
          </a:prstGeom>
        </p:spPr>
        <p:txBody>
          <a:bodyPr vert="horz" wrap="square" lIns="0" tIns="0" rIns="0" bIns="0" rtlCol="0">
            <a:spAutoFit/>
          </a:bodyPr>
          <a:lstStyle/>
          <a:p>
            <a:pPr marL="12700">
              <a:lnSpc>
                <a:spcPct val="100000"/>
              </a:lnSpc>
            </a:pPr>
            <a:r>
              <a:rPr sz="1400" spc="-5" dirty="0">
                <a:latin typeface="Arial" panose="020B0604020202020204" pitchFamily="34" charset="0"/>
                <a:ea typeface="Microsoft JhengHei UI" panose="020B0604030504040204" pitchFamily="34" charset="-120"/>
                <a:cs typeface="微软雅黑"/>
              </a:rPr>
              <a:t>《属性》</a:t>
            </a:r>
            <a:endParaRPr sz="1400">
              <a:latin typeface="Arial" panose="020B0604020202020204" pitchFamily="34" charset="0"/>
              <a:ea typeface="Microsoft JhengHei UI" panose="020B0604030504040204" pitchFamily="34" charset="-120"/>
              <a:cs typeface="微软雅黑"/>
            </a:endParaRPr>
          </a:p>
        </p:txBody>
      </p:sp>
      <p:sp>
        <p:nvSpPr>
          <p:cNvPr id="5" name="object 5"/>
          <p:cNvSpPr txBox="1"/>
          <p:nvPr/>
        </p:nvSpPr>
        <p:spPr>
          <a:xfrm>
            <a:off x="8985377" y="3638550"/>
            <a:ext cx="361950" cy="215444"/>
          </a:xfrm>
          <a:prstGeom prst="rect">
            <a:avLst/>
          </a:prstGeom>
          <a:solidFill>
            <a:srgbClr val="33CC33"/>
          </a:solidFill>
        </p:spPr>
        <p:txBody>
          <a:bodyPr vert="horz" wrap="square" lIns="0" tIns="0" rIns="0" bIns="0" rtlCol="0">
            <a:spAutoFit/>
          </a:bodyPr>
          <a:lstStyle/>
          <a:p>
            <a:pPr marL="92075">
              <a:lnSpc>
                <a:spcPct val="100000"/>
              </a:lnSpc>
            </a:pPr>
            <a:r>
              <a:rPr sz="1400" spc="-5" dirty="0">
                <a:latin typeface="Arial" panose="020B0604020202020204" pitchFamily="34" charset="0"/>
                <a:ea typeface="Microsoft JhengHei UI" panose="020B0604030504040204" pitchFamily="34" charset="-120"/>
                <a:cs typeface="微软雅黑"/>
              </a:rPr>
              <a:t>型</a:t>
            </a:r>
            <a:endParaRPr sz="1400">
              <a:latin typeface="Arial" panose="020B0604020202020204" pitchFamily="34" charset="0"/>
              <a:ea typeface="Microsoft JhengHei UI" panose="020B0604030504040204" pitchFamily="34" charset="-120"/>
              <a:cs typeface="微软雅黑"/>
            </a:endParaRPr>
          </a:p>
        </p:txBody>
      </p:sp>
      <p:sp>
        <p:nvSpPr>
          <p:cNvPr id="6" name="object 6"/>
          <p:cNvSpPr txBox="1"/>
          <p:nvPr/>
        </p:nvSpPr>
        <p:spPr>
          <a:xfrm>
            <a:off x="2193926" y="4113688"/>
            <a:ext cx="402590" cy="1077218"/>
          </a:xfrm>
          <a:prstGeom prst="rect">
            <a:avLst/>
          </a:prstGeom>
        </p:spPr>
        <p:txBody>
          <a:bodyPr vert="horz" wrap="square" lIns="0" tIns="0" rIns="0" bIns="0" rtlCol="0">
            <a:spAutoFit/>
          </a:bodyPr>
          <a:lstStyle/>
          <a:p>
            <a:pPr marL="12700" marR="26034" algn="just">
              <a:lnSpc>
                <a:spcPct val="100000"/>
              </a:lnSpc>
            </a:pPr>
            <a:r>
              <a:rPr sz="1400" spc="-5" dirty="0">
                <a:latin typeface="Arial" panose="020B0604020202020204" pitchFamily="34" charset="0"/>
                <a:ea typeface="Microsoft JhengHei UI" panose="020B0604030504040204" pitchFamily="34" charset="-120"/>
                <a:cs typeface="微软雅黑"/>
              </a:rPr>
              <a:t>张三 李四 王五 李六</a:t>
            </a:r>
            <a:endParaRPr sz="1400">
              <a:latin typeface="Arial" panose="020B0604020202020204" pitchFamily="34" charset="0"/>
              <a:ea typeface="Microsoft JhengHei UI" panose="020B0604030504040204" pitchFamily="34" charset="-120"/>
              <a:cs typeface="微软雅黑"/>
            </a:endParaRPr>
          </a:p>
          <a:p>
            <a:pPr marL="12700" algn="just">
              <a:lnSpc>
                <a:spcPct val="100000"/>
              </a:lnSpc>
            </a:pPr>
            <a:r>
              <a:rPr sz="1400" b="1" spc="-5" dirty="0">
                <a:latin typeface="Arial" panose="020B0604020202020204" pitchFamily="34" charset="0"/>
                <a:ea typeface="Microsoft JhengHei UI" panose="020B0604030504040204" pitchFamily="34" charset="-120"/>
                <a:cs typeface="微软雅黑"/>
              </a:rPr>
              <a:t>…</a:t>
            </a:r>
            <a:r>
              <a:rPr sz="1400" b="1" spc="-10" dirty="0">
                <a:latin typeface="Arial" panose="020B0604020202020204" pitchFamily="34" charset="0"/>
                <a:ea typeface="Microsoft JhengHei UI" panose="020B0604030504040204" pitchFamily="34" charset="-120"/>
                <a:cs typeface="微软雅黑"/>
              </a:rPr>
              <a:t> </a:t>
            </a:r>
            <a:r>
              <a:rPr sz="1400" b="1" spc="-5" dirty="0">
                <a:latin typeface="Arial" panose="020B0604020202020204" pitchFamily="34" charset="0"/>
                <a:ea typeface="Microsoft JhengHei UI" panose="020B0604030504040204" pitchFamily="34" charset="-120"/>
                <a:cs typeface="微软雅黑"/>
              </a:rPr>
              <a:t>...</a:t>
            </a:r>
            <a:endParaRPr sz="1400">
              <a:latin typeface="Arial" panose="020B0604020202020204" pitchFamily="34" charset="0"/>
              <a:ea typeface="Microsoft JhengHei UI" panose="020B0604030504040204" pitchFamily="34" charset="-120"/>
              <a:cs typeface="微软雅黑"/>
            </a:endParaRPr>
          </a:p>
        </p:txBody>
      </p:sp>
      <p:sp>
        <p:nvSpPr>
          <p:cNvPr id="7" name="object 7"/>
          <p:cNvSpPr/>
          <p:nvPr/>
        </p:nvSpPr>
        <p:spPr>
          <a:xfrm>
            <a:off x="1560461" y="3263646"/>
            <a:ext cx="361950" cy="304800"/>
          </a:xfrm>
          <a:custGeom>
            <a:avLst/>
            <a:gdLst/>
            <a:ahLst/>
            <a:cxnLst/>
            <a:rect l="l" t="t" r="r" b="b"/>
            <a:pathLst>
              <a:path w="361950" h="304800">
                <a:moveTo>
                  <a:pt x="0" y="0"/>
                </a:moveTo>
                <a:lnTo>
                  <a:pt x="0" y="304800"/>
                </a:lnTo>
                <a:lnTo>
                  <a:pt x="361950" y="304800"/>
                </a:lnTo>
                <a:lnTo>
                  <a:pt x="361950" y="0"/>
                </a:lnTo>
                <a:lnTo>
                  <a:pt x="0" y="0"/>
                </a:lnTo>
                <a:close/>
              </a:path>
            </a:pathLst>
          </a:custGeom>
          <a:solidFill>
            <a:srgbClr val="FF66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8" name="object 8"/>
          <p:cNvSpPr txBox="1"/>
          <p:nvPr/>
        </p:nvSpPr>
        <p:spPr>
          <a:xfrm>
            <a:off x="1639957" y="3326520"/>
            <a:ext cx="1285875" cy="215444"/>
          </a:xfrm>
          <a:prstGeom prst="rect">
            <a:avLst/>
          </a:prstGeom>
        </p:spPr>
        <p:txBody>
          <a:bodyPr vert="horz" wrap="square" lIns="0" tIns="0" rIns="0" bIns="0" rtlCol="0">
            <a:spAutoFit/>
          </a:bodyPr>
          <a:lstStyle/>
          <a:p>
            <a:pPr marL="12700">
              <a:lnSpc>
                <a:spcPct val="100000"/>
              </a:lnSpc>
            </a:pPr>
            <a:r>
              <a:rPr sz="1400" spc="-5" dirty="0">
                <a:latin typeface="Arial" panose="020B0604020202020204" pitchFamily="34" charset="0"/>
                <a:ea typeface="Microsoft JhengHei UI" panose="020B0604030504040204" pitchFamily="34" charset="-120"/>
                <a:cs typeface="微软雅黑"/>
              </a:rPr>
              <a:t>型 </a:t>
            </a:r>
            <a:r>
              <a:rPr sz="1400" spc="20" dirty="0">
                <a:latin typeface="Arial" panose="020B0604020202020204" pitchFamily="34" charset="0"/>
                <a:ea typeface="Microsoft JhengHei UI" panose="020B0604030504040204" pitchFamily="34" charset="-120"/>
                <a:cs typeface="微软雅黑"/>
              </a:rPr>
              <a:t> </a:t>
            </a:r>
            <a:r>
              <a:rPr sz="1400" spc="-5" dirty="0">
                <a:latin typeface="Arial" panose="020B0604020202020204" pitchFamily="34" charset="0"/>
                <a:ea typeface="Microsoft JhengHei UI" panose="020B0604030504040204" pitchFamily="34" charset="-120"/>
                <a:cs typeface="微软雅黑"/>
              </a:rPr>
              <a:t>&lt;学生姓名&gt;</a:t>
            </a:r>
            <a:endParaRPr sz="1400">
              <a:latin typeface="Arial" panose="020B0604020202020204" pitchFamily="34" charset="0"/>
              <a:ea typeface="Microsoft JhengHei UI" panose="020B0604030504040204" pitchFamily="34" charset="-120"/>
              <a:cs typeface="微软雅黑"/>
            </a:endParaRPr>
          </a:p>
        </p:txBody>
      </p:sp>
      <p:sp>
        <p:nvSpPr>
          <p:cNvPr id="9" name="object 9"/>
          <p:cNvSpPr txBox="1"/>
          <p:nvPr/>
        </p:nvSpPr>
        <p:spPr>
          <a:xfrm>
            <a:off x="1560461" y="4126991"/>
            <a:ext cx="361950" cy="215444"/>
          </a:xfrm>
          <a:prstGeom prst="rect">
            <a:avLst/>
          </a:prstGeom>
          <a:solidFill>
            <a:srgbClr val="FF6600"/>
          </a:solidFill>
        </p:spPr>
        <p:txBody>
          <a:bodyPr vert="horz" wrap="square" lIns="0" tIns="0" rIns="0" bIns="0" rtlCol="0">
            <a:spAutoFit/>
          </a:bodyPr>
          <a:lstStyle/>
          <a:p>
            <a:pPr marL="92075">
              <a:lnSpc>
                <a:spcPct val="100000"/>
              </a:lnSpc>
            </a:pPr>
            <a:r>
              <a:rPr sz="1400" spc="-5" dirty="0">
                <a:latin typeface="Arial" panose="020B0604020202020204" pitchFamily="34" charset="0"/>
                <a:ea typeface="Microsoft JhengHei UI" panose="020B0604030504040204" pitchFamily="34" charset="-120"/>
                <a:cs typeface="微软雅黑"/>
              </a:rPr>
              <a:t>值</a:t>
            </a:r>
            <a:endParaRPr sz="1400">
              <a:latin typeface="Arial" panose="020B0604020202020204" pitchFamily="34" charset="0"/>
              <a:ea typeface="Microsoft JhengHei UI" panose="020B0604030504040204" pitchFamily="34" charset="-120"/>
              <a:cs typeface="微软雅黑"/>
            </a:endParaRPr>
          </a:p>
        </p:txBody>
      </p:sp>
      <p:sp>
        <p:nvSpPr>
          <p:cNvPr id="10" name="object 10"/>
          <p:cNvSpPr/>
          <p:nvPr/>
        </p:nvSpPr>
        <p:spPr>
          <a:xfrm>
            <a:off x="1475117" y="3169920"/>
            <a:ext cx="1417320" cy="2119630"/>
          </a:xfrm>
          <a:custGeom>
            <a:avLst/>
            <a:gdLst/>
            <a:ahLst/>
            <a:cxnLst/>
            <a:rect l="l" t="t" r="r" b="b"/>
            <a:pathLst>
              <a:path w="1417320" h="2119629">
                <a:moveTo>
                  <a:pt x="0" y="0"/>
                </a:moveTo>
                <a:lnTo>
                  <a:pt x="0" y="2119122"/>
                </a:lnTo>
                <a:lnTo>
                  <a:pt x="1417320" y="2119122"/>
                </a:lnTo>
                <a:lnTo>
                  <a:pt x="1417320" y="0"/>
                </a:lnTo>
                <a:lnTo>
                  <a:pt x="0" y="0"/>
                </a:lnTo>
                <a:close/>
              </a:path>
            </a:pathLst>
          </a:custGeom>
          <a:ln w="9525">
            <a:solidFill>
              <a:srgbClr val="FF0066"/>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1" name="object 11"/>
          <p:cNvSpPr txBox="1"/>
          <p:nvPr/>
        </p:nvSpPr>
        <p:spPr>
          <a:xfrm>
            <a:off x="1052969" y="4997196"/>
            <a:ext cx="361950" cy="215444"/>
          </a:xfrm>
          <a:prstGeom prst="rect">
            <a:avLst/>
          </a:prstGeom>
          <a:solidFill>
            <a:srgbClr val="33CC33"/>
          </a:solidFill>
        </p:spPr>
        <p:txBody>
          <a:bodyPr vert="horz" wrap="square" lIns="0" tIns="0" rIns="0" bIns="0" rtlCol="0">
            <a:spAutoFit/>
          </a:bodyPr>
          <a:lstStyle/>
          <a:p>
            <a:pPr marL="90805">
              <a:lnSpc>
                <a:spcPct val="100000"/>
              </a:lnSpc>
            </a:pPr>
            <a:r>
              <a:rPr sz="1400" spc="-5" dirty="0">
                <a:latin typeface="Arial" panose="020B0604020202020204" pitchFamily="34" charset="0"/>
                <a:ea typeface="Microsoft JhengHei UI" panose="020B0604030504040204" pitchFamily="34" charset="-120"/>
                <a:cs typeface="微软雅黑"/>
              </a:rPr>
              <a:t>值</a:t>
            </a:r>
            <a:endParaRPr sz="1400">
              <a:latin typeface="Arial" panose="020B0604020202020204" pitchFamily="34" charset="0"/>
              <a:ea typeface="Microsoft JhengHei UI" panose="020B0604030504040204" pitchFamily="34" charset="-120"/>
              <a:cs typeface="微软雅黑"/>
            </a:endParaRPr>
          </a:p>
        </p:txBody>
      </p:sp>
      <p:sp>
        <p:nvSpPr>
          <p:cNvPr id="12" name="object 12"/>
          <p:cNvSpPr/>
          <p:nvPr/>
        </p:nvSpPr>
        <p:spPr>
          <a:xfrm>
            <a:off x="2294267" y="3520440"/>
            <a:ext cx="114300" cy="386715"/>
          </a:xfrm>
          <a:custGeom>
            <a:avLst/>
            <a:gdLst/>
            <a:ahLst/>
            <a:cxnLst/>
            <a:rect l="l" t="t" r="r" b="b"/>
            <a:pathLst>
              <a:path w="114300" h="386714">
                <a:moveTo>
                  <a:pt x="114300" y="114300"/>
                </a:moveTo>
                <a:lnTo>
                  <a:pt x="57150" y="0"/>
                </a:lnTo>
                <a:lnTo>
                  <a:pt x="0" y="115062"/>
                </a:lnTo>
                <a:lnTo>
                  <a:pt x="38100" y="114808"/>
                </a:lnTo>
                <a:lnTo>
                  <a:pt x="38100" y="96012"/>
                </a:lnTo>
                <a:lnTo>
                  <a:pt x="51054" y="96012"/>
                </a:lnTo>
                <a:lnTo>
                  <a:pt x="51103" y="114721"/>
                </a:lnTo>
                <a:lnTo>
                  <a:pt x="64008" y="114635"/>
                </a:lnTo>
                <a:lnTo>
                  <a:pt x="64008" y="95250"/>
                </a:lnTo>
                <a:lnTo>
                  <a:pt x="76200" y="95250"/>
                </a:lnTo>
                <a:lnTo>
                  <a:pt x="76301" y="114553"/>
                </a:lnTo>
                <a:lnTo>
                  <a:pt x="114300" y="114300"/>
                </a:lnTo>
                <a:close/>
              </a:path>
              <a:path w="114300" h="386714">
                <a:moveTo>
                  <a:pt x="51103" y="114721"/>
                </a:moveTo>
                <a:lnTo>
                  <a:pt x="51054" y="96012"/>
                </a:lnTo>
                <a:lnTo>
                  <a:pt x="38100" y="96012"/>
                </a:lnTo>
                <a:lnTo>
                  <a:pt x="38198" y="114807"/>
                </a:lnTo>
                <a:lnTo>
                  <a:pt x="51103" y="114721"/>
                </a:lnTo>
                <a:close/>
              </a:path>
              <a:path w="114300" h="386714">
                <a:moveTo>
                  <a:pt x="38198" y="114807"/>
                </a:moveTo>
                <a:lnTo>
                  <a:pt x="38100" y="96012"/>
                </a:lnTo>
                <a:lnTo>
                  <a:pt x="38100" y="114808"/>
                </a:lnTo>
                <a:close/>
              </a:path>
              <a:path w="114300" h="386714">
                <a:moveTo>
                  <a:pt x="51816" y="386334"/>
                </a:moveTo>
                <a:lnTo>
                  <a:pt x="51103" y="114721"/>
                </a:lnTo>
                <a:lnTo>
                  <a:pt x="38198" y="114807"/>
                </a:lnTo>
                <a:lnTo>
                  <a:pt x="39624" y="386334"/>
                </a:lnTo>
                <a:lnTo>
                  <a:pt x="51816" y="386334"/>
                </a:lnTo>
                <a:close/>
              </a:path>
              <a:path w="114300" h="386714">
                <a:moveTo>
                  <a:pt x="76301" y="114553"/>
                </a:moveTo>
                <a:lnTo>
                  <a:pt x="76200" y="95250"/>
                </a:lnTo>
                <a:lnTo>
                  <a:pt x="64008" y="95250"/>
                </a:lnTo>
                <a:lnTo>
                  <a:pt x="64058" y="114634"/>
                </a:lnTo>
                <a:lnTo>
                  <a:pt x="76301" y="114553"/>
                </a:lnTo>
                <a:close/>
              </a:path>
              <a:path w="114300" h="386714">
                <a:moveTo>
                  <a:pt x="64058" y="114634"/>
                </a:moveTo>
                <a:lnTo>
                  <a:pt x="64008" y="95250"/>
                </a:lnTo>
                <a:lnTo>
                  <a:pt x="64008" y="114635"/>
                </a:lnTo>
                <a:close/>
              </a:path>
              <a:path w="114300" h="386714">
                <a:moveTo>
                  <a:pt x="77724" y="386334"/>
                </a:moveTo>
                <a:lnTo>
                  <a:pt x="76301" y="114553"/>
                </a:lnTo>
                <a:lnTo>
                  <a:pt x="64058" y="114634"/>
                </a:lnTo>
                <a:lnTo>
                  <a:pt x="64770" y="386334"/>
                </a:lnTo>
                <a:lnTo>
                  <a:pt x="77724" y="386334"/>
                </a:lnTo>
                <a:close/>
              </a:path>
            </a:pathLst>
          </a:custGeom>
          <a:solidFill>
            <a:srgbClr val="00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3" name="object 13"/>
          <p:cNvSpPr/>
          <p:nvPr/>
        </p:nvSpPr>
        <p:spPr>
          <a:xfrm>
            <a:off x="7988693" y="6116573"/>
            <a:ext cx="502920" cy="0"/>
          </a:xfrm>
          <a:custGeom>
            <a:avLst/>
            <a:gdLst/>
            <a:ahLst/>
            <a:cxnLst/>
            <a:rect l="l" t="t" r="r" b="b"/>
            <a:pathLst>
              <a:path w="502920">
                <a:moveTo>
                  <a:pt x="0" y="0"/>
                </a:moveTo>
                <a:lnTo>
                  <a:pt x="502907" y="0"/>
                </a:lnTo>
              </a:path>
            </a:pathLst>
          </a:custGeom>
          <a:ln w="38100">
            <a:solidFill>
              <a:srgbClr val="FF0066"/>
            </a:solidFill>
            <a:prstDash val="dash"/>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4" name="object 14"/>
          <p:cNvSpPr/>
          <p:nvPr/>
        </p:nvSpPr>
        <p:spPr>
          <a:xfrm>
            <a:off x="3905897" y="4043171"/>
            <a:ext cx="114300" cy="386080"/>
          </a:xfrm>
          <a:custGeom>
            <a:avLst/>
            <a:gdLst/>
            <a:ahLst/>
            <a:cxnLst/>
            <a:rect l="l" t="t" r="r" b="b"/>
            <a:pathLst>
              <a:path w="114300" h="386079">
                <a:moveTo>
                  <a:pt x="114300" y="114300"/>
                </a:moveTo>
                <a:lnTo>
                  <a:pt x="56388" y="0"/>
                </a:lnTo>
                <a:lnTo>
                  <a:pt x="0" y="114300"/>
                </a:lnTo>
                <a:lnTo>
                  <a:pt x="38100" y="114300"/>
                </a:lnTo>
                <a:lnTo>
                  <a:pt x="38100" y="95250"/>
                </a:lnTo>
                <a:lnTo>
                  <a:pt x="50292" y="95250"/>
                </a:lnTo>
                <a:lnTo>
                  <a:pt x="50392" y="114300"/>
                </a:lnTo>
                <a:lnTo>
                  <a:pt x="63246" y="114300"/>
                </a:lnTo>
                <a:lnTo>
                  <a:pt x="63246" y="95250"/>
                </a:lnTo>
                <a:lnTo>
                  <a:pt x="76200" y="95250"/>
                </a:lnTo>
                <a:lnTo>
                  <a:pt x="76250" y="114300"/>
                </a:lnTo>
                <a:lnTo>
                  <a:pt x="114300" y="114300"/>
                </a:lnTo>
                <a:close/>
              </a:path>
              <a:path w="114300" h="386079">
                <a:moveTo>
                  <a:pt x="50392" y="114300"/>
                </a:moveTo>
                <a:lnTo>
                  <a:pt x="50292" y="95250"/>
                </a:lnTo>
                <a:lnTo>
                  <a:pt x="38100" y="95250"/>
                </a:lnTo>
                <a:lnTo>
                  <a:pt x="38150" y="114300"/>
                </a:lnTo>
                <a:lnTo>
                  <a:pt x="50392" y="114300"/>
                </a:lnTo>
                <a:close/>
              </a:path>
              <a:path w="114300" h="386079">
                <a:moveTo>
                  <a:pt x="38150" y="114300"/>
                </a:moveTo>
                <a:lnTo>
                  <a:pt x="38100" y="95250"/>
                </a:lnTo>
                <a:lnTo>
                  <a:pt x="38100" y="114300"/>
                </a:lnTo>
                <a:close/>
              </a:path>
              <a:path w="114300" h="386079">
                <a:moveTo>
                  <a:pt x="51816" y="385572"/>
                </a:moveTo>
                <a:lnTo>
                  <a:pt x="50392" y="114300"/>
                </a:lnTo>
                <a:lnTo>
                  <a:pt x="38150" y="114300"/>
                </a:lnTo>
                <a:lnTo>
                  <a:pt x="38862" y="385572"/>
                </a:lnTo>
                <a:lnTo>
                  <a:pt x="51816" y="385572"/>
                </a:lnTo>
                <a:close/>
              </a:path>
              <a:path w="114300" h="386079">
                <a:moveTo>
                  <a:pt x="76250" y="114300"/>
                </a:moveTo>
                <a:lnTo>
                  <a:pt x="76200" y="95250"/>
                </a:lnTo>
                <a:lnTo>
                  <a:pt x="63246" y="95250"/>
                </a:lnTo>
                <a:lnTo>
                  <a:pt x="63346" y="114300"/>
                </a:lnTo>
                <a:lnTo>
                  <a:pt x="76250" y="114300"/>
                </a:lnTo>
                <a:close/>
              </a:path>
              <a:path w="114300" h="386079">
                <a:moveTo>
                  <a:pt x="63346" y="114300"/>
                </a:moveTo>
                <a:lnTo>
                  <a:pt x="63246" y="95250"/>
                </a:lnTo>
                <a:lnTo>
                  <a:pt x="63246" y="114300"/>
                </a:lnTo>
                <a:close/>
              </a:path>
              <a:path w="114300" h="386079">
                <a:moveTo>
                  <a:pt x="76962" y="385572"/>
                </a:moveTo>
                <a:lnTo>
                  <a:pt x="76250" y="114300"/>
                </a:lnTo>
                <a:lnTo>
                  <a:pt x="63346" y="114300"/>
                </a:lnTo>
                <a:lnTo>
                  <a:pt x="64770" y="385572"/>
                </a:lnTo>
                <a:lnTo>
                  <a:pt x="76962" y="385572"/>
                </a:lnTo>
                <a:close/>
              </a:path>
            </a:pathLst>
          </a:custGeom>
          <a:solidFill>
            <a:srgbClr val="00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5" name="object 15"/>
          <p:cNvSpPr txBox="1"/>
          <p:nvPr/>
        </p:nvSpPr>
        <p:spPr>
          <a:xfrm>
            <a:off x="3018167" y="3690365"/>
            <a:ext cx="1417320" cy="1866345"/>
          </a:xfrm>
          <a:prstGeom prst="rect">
            <a:avLst/>
          </a:prstGeom>
          <a:ln w="9525">
            <a:solidFill>
              <a:srgbClr val="FF0066"/>
            </a:solidFill>
          </a:ln>
        </p:spPr>
        <p:txBody>
          <a:bodyPr vert="horz" wrap="square" lIns="0" tIns="0" rIns="0" bIns="0" rtlCol="0">
            <a:spAutoFit/>
          </a:bodyPr>
          <a:lstStyle/>
          <a:p>
            <a:pPr marL="584200" indent="45720" algn="just">
              <a:lnSpc>
                <a:spcPct val="100000"/>
              </a:lnSpc>
            </a:pPr>
            <a:r>
              <a:rPr sz="1400" spc="-5" dirty="0">
                <a:latin typeface="Arial" panose="020B0604020202020204" pitchFamily="34" charset="0"/>
                <a:ea typeface="Microsoft JhengHei UI" panose="020B0604030504040204" pitchFamily="34" charset="-120"/>
                <a:cs typeface="微软雅黑"/>
              </a:rPr>
              <a:t>&lt;学校&gt;</a:t>
            </a:r>
            <a:endParaRPr sz="1400">
              <a:latin typeface="Arial" panose="020B0604020202020204" pitchFamily="34" charset="0"/>
              <a:ea typeface="Microsoft JhengHei UI" panose="020B0604030504040204" pitchFamily="34" charset="-120"/>
              <a:cs typeface="微软雅黑"/>
            </a:endParaRPr>
          </a:p>
          <a:p>
            <a:pPr>
              <a:lnSpc>
                <a:spcPct val="100000"/>
              </a:lnSpc>
            </a:pPr>
            <a:endParaRPr sz="1400">
              <a:latin typeface="Arial" panose="020B0604020202020204" pitchFamily="34" charset="0"/>
              <a:ea typeface="Microsoft JhengHei UI" panose="020B0604030504040204" pitchFamily="34" charset="-120"/>
              <a:cs typeface="Times New Roman"/>
            </a:endParaRPr>
          </a:p>
          <a:p>
            <a:pPr>
              <a:lnSpc>
                <a:spcPct val="100000"/>
              </a:lnSpc>
            </a:pPr>
            <a:endParaRPr sz="1400">
              <a:latin typeface="Arial" panose="020B0604020202020204" pitchFamily="34" charset="0"/>
              <a:ea typeface="Microsoft JhengHei UI" panose="020B0604030504040204" pitchFamily="34" charset="-120"/>
              <a:cs typeface="Times New Roman"/>
            </a:endParaRPr>
          </a:p>
          <a:p>
            <a:pPr marL="584200" marR="105410" algn="just">
              <a:lnSpc>
                <a:spcPct val="100000"/>
              </a:lnSpc>
              <a:spcBef>
                <a:spcPts val="1200"/>
              </a:spcBef>
            </a:pPr>
            <a:r>
              <a:rPr sz="1400" spc="-5" dirty="0">
                <a:latin typeface="Arial" panose="020B0604020202020204" pitchFamily="34" charset="0"/>
                <a:ea typeface="Microsoft JhengHei UI" panose="020B0604030504040204" pitchFamily="34" charset="-120"/>
                <a:cs typeface="微软雅黑"/>
              </a:rPr>
              <a:t>北京大学 清华大学 浙江大学 吉林大学</a:t>
            </a:r>
            <a:endParaRPr sz="1400">
              <a:latin typeface="Arial" panose="020B0604020202020204" pitchFamily="34" charset="0"/>
              <a:ea typeface="Microsoft JhengHei UI" panose="020B0604030504040204" pitchFamily="34" charset="-120"/>
              <a:cs typeface="微软雅黑"/>
            </a:endParaRPr>
          </a:p>
          <a:p>
            <a:pPr marL="419100" algn="ctr">
              <a:lnSpc>
                <a:spcPts val="1675"/>
              </a:lnSpc>
            </a:pPr>
            <a:r>
              <a:rPr sz="1400" b="1" spc="-5" dirty="0">
                <a:latin typeface="Arial" panose="020B0604020202020204" pitchFamily="34" charset="0"/>
                <a:ea typeface="Microsoft JhengHei UI" panose="020B0604030504040204" pitchFamily="34" charset="-120"/>
                <a:cs typeface="微软雅黑"/>
              </a:rPr>
              <a:t>…</a:t>
            </a:r>
            <a:r>
              <a:rPr sz="1400" b="1" spc="-10" dirty="0">
                <a:latin typeface="Arial" panose="020B0604020202020204" pitchFamily="34" charset="0"/>
                <a:ea typeface="Microsoft JhengHei UI" panose="020B0604030504040204" pitchFamily="34" charset="-120"/>
                <a:cs typeface="微软雅黑"/>
              </a:rPr>
              <a:t> </a:t>
            </a:r>
            <a:r>
              <a:rPr sz="1400" b="1" spc="-5" dirty="0">
                <a:latin typeface="Arial" panose="020B0604020202020204" pitchFamily="34" charset="0"/>
                <a:ea typeface="Microsoft JhengHei UI" panose="020B0604030504040204" pitchFamily="34" charset="-120"/>
                <a:cs typeface="微软雅黑"/>
              </a:rPr>
              <a:t>...</a:t>
            </a:r>
            <a:endParaRPr sz="1400">
              <a:latin typeface="Arial" panose="020B0604020202020204" pitchFamily="34" charset="0"/>
              <a:ea typeface="Microsoft JhengHei UI" panose="020B0604030504040204" pitchFamily="34" charset="-120"/>
              <a:cs typeface="微软雅黑"/>
            </a:endParaRPr>
          </a:p>
        </p:txBody>
      </p:sp>
      <p:sp>
        <p:nvSpPr>
          <p:cNvPr id="16" name="object 16"/>
          <p:cNvSpPr txBox="1"/>
          <p:nvPr/>
        </p:nvSpPr>
        <p:spPr>
          <a:xfrm>
            <a:off x="4623003" y="3836551"/>
            <a:ext cx="4156075" cy="215444"/>
          </a:xfrm>
          <a:prstGeom prst="rect">
            <a:avLst/>
          </a:prstGeom>
        </p:spPr>
        <p:txBody>
          <a:bodyPr vert="horz" wrap="square" lIns="0" tIns="0" rIns="0" bIns="0" rtlCol="0">
            <a:spAutoFit/>
          </a:bodyPr>
          <a:lstStyle/>
          <a:p>
            <a:pPr marL="12700">
              <a:lnSpc>
                <a:spcPct val="100000"/>
              </a:lnSpc>
              <a:tabLst>
                <a:tab pos="4142740" algn="l"/>
              </a:tabLst>
            </a:pPr>
            <a:r>
              <a:rPr sz="1400" u="dash" spc="-5" dirty="0">
                <a:latin typeface="Arial" panose="020B0604020202020204" pitchFamily="34" charset="0"/>
                <a:ea typeface="Microsoft JhengHei UI" panose="020B0604030504040204" pitchFamily="34" charset="-120"/>
                <a:cs typeface="Times New Roman"/>
              </a:rPr>
              <a:t> 	</a:t>
            </a:r>
            <a:endParaRPr sz="1400">
              <a:latin typeface="Arial" panose="020B0604020202020204" pitchFamily="34" charset="0"/>
              <a:ea typeface="Microsoft JhengHei UI" panose="020B0604030504040204" pitchFamily="34" charset="-120"/>
              <a:cs typeface="Times New Roman"/>
            </a:endParaRPr>
          </a:p>
        </p:txBody>
      </p:sp>
      <p:sp>
        <p:nvSpPr>
          <p:cNvPr id="17" name="object 17"/>
          <p:cNvSpPr txBox="1"/>
          <p:nvPr/>
        </p:nvSpPr>
        <p:spPr>
          <a:xfrm>
            <a:off x="3106559" y="3774947"/>
            <a:ext cx="361950" cy="215444"/>
          </a:xfrm>
          <a:prstGeom prst="rect">
            <a:avLst/>
          </a:prstGeom>
          <a:solidFill>
            <a:srgbClr val="FF6600"/>
          </a:solidFill>
        </p:spPr>
        <p:txBody>
          <a:bodyPr vert="horz" wrap="square" lIns="0" tIns="0" rIns="0" bIns="0" rtlCol="0">
            <a:spAutoFit/>
          </a:bodyPr>
          <a:lstStyle/>
          <a:p>
            <a:pPr marL="92075">
              <a:lnSpc>
                <a:spcPct val="100000"/>
              </a:lnSpc>
            </a:pPr>
            <a:r>
              <a:rPr sz="1400" spc="-5" dirty="0">
                <a:latin typeface="Arial" panose="020B0604020202020204" pitchFamily="34" charset="0"/>
                <a:ea typeface="Microsoft JhengHei UI" panose="020B0604030504040204" pitchFamily="34" charset="-120"/>
                <a:cs typeface="微软雅黑"/>
              </a:rPr>
              <a:t>型</a:t>
            </a:r>
            <a:endParaRPr sz="1400">
              <a:latin typeface="Arial" panose="020B0604020202020204" pitchFamily="34" charset="0"/>
              <a:ea typeface="Microsoft JhengHei UI" panose="020B0604030504040204" pitchFamily="34" charset="-120"/>
              <a:cs typeface="微软雅黑"/>
            </a:endParaRPr>
          </a:p>
        </p:txBody>
      </p:sp>
      <p:sp>
        <p:nvSpPr>
          <p:cNvPr id="18" name="object 18"/>
          <p:cNvSpPr txBox="1"/>
          <p:nvPr/>
        </p:nvSpPr>
        <p:spPr>
          <a:xfrm>
            <a:off x="3106559" y="4616196"/>
            <a:ext cx="361950" cy="215444"/>
          </a:xfrm>
          <a:prstGeom prst="rect">
            <a:avLst/>
          </a:prstGeom>
          <a:solidFill>
            <a:srgbClr val="FF6600"/>
          </a:solidFill>
        </p:spPr>
        <p:txBody>
          <a:bodyPr vert="horz" wrap="square" lIns="0" tIns="0" rIns="0" bIns="0" rtlCol="0">
            <a:spAutoFit/>
          </a:bodyPr>
          <a:lstStyle/>
          <a:p>
            <a:pPr marL="92075">
              <a:lnSpc>
                <a:spcPct val="100000"/>
              </a:lnSpc>
            </a:pPr>
            <a:r>
              <a:rPr sz="1400" spc="-5" dirty="0">
                <a:latin typeface="Arial" panose="020B0604020202020204" pitchFamily="34" charset="0"/>
                <a:ea typeface="Microsoft JhengHei UI" panose="020B0604030504040204" pitchFamily="34" charset="-120"/>
                <a:cs typeface="微软雅黑"/>
              </a:rPr>
              <a:t>值</a:t>
            </a:r>
            <a:endParaRPr sz="1400">
              <a:latin typeface="Arial" panose="020B0604020202020204" pitchFamily="34" charset="0"/>
              <a:ea typeface="Microsoft JhengHei UI" panose="020B0604030504040204" pitchFamily="34" charset="-120"/>
              <a:cs typeface="微软雅黑"/>
            </a:endParaRPr>
          </a:p>
        </p:txBody>
      </p:sp>
      <p:sp>
        <p:nvSpPr>
          <p:cNvPr id="19" name="object 19"/>
          <p:cNvSpPr txBox="1"/>
          <p:nvPr/>
        </p:nvSpPr>
        <p:spPr>
          <a:xfrm>
            <a:off x="2608211" y="5545073"/>
            <a:ext cx="361950" cy="215444"/>
          </a:xfrm>
          <a:prstGeom prst="rect">
            <a:avLst/>
          </a:prstGeom>
          <a:solidFill>
            <a:srgbClr val="33CC33"/>
          </a:solidFill>
        </p:spPr>
        <p:txBody>
          <a:bodyPr vert="horz" wrap="square" lIns="0" tIns="0" rIns="0" bIns="0" rtlCol="0">
            <a:spAutoFit/>
          </a:bodyPr>
          <a:lstStyle/>
          <a:p>
            <a:pPr marL="92075">
              <a:lnSpc>
                <a:spcPct val="100000"/>
              </a:lnSpc>
            </a:pPr>
            <a:r>
              <a:rPr sz="1400" spc="-5" dirty="0">
                <a:latin typeface="Arial" panose="020B0604020202020204" pitchFamily="34" charset="0"/>
                <a:ea typeface="Microsoft JhengHei UI" panose="020B0604030504040204" pitchFamily="34" charset="-120"/>
                <a:cs typeface="微软雅黑"/>
              </a:rPr>
              <a:t>值</a:t>
            </a:r>
            <a:endParaRPr sz="1400">
              <a:latin typeface="Arial" panose="020B0604020202020204" pitchFamily="34" charset="0"/>
              <a:ea typeface="Microsoft JhengHei UI" panose="020B0604030504040204" pitchFamily="34" charset="-120"/>
              <a:cs typeface="微软雅黑"/>
            </a:endParaRPr>
          </a:p>
        </p:txBody>
      </p:sp>
      <p:sp>
        <p:nvSpPr>
          <p:cNvPr id="20" name="object 20"/>
          <p:cNvSpPr/>
          <p:nvPr/>
        </p:nvSpPr>
        <p:spPr>
          <a:xfrm>
            <a:off x="5455043" y="4658867"/>
            <a:ext cx="114300" cy="422275"/>
          </a:xfrm>
          <a:custGeom>
            <a:avLst/>
            <a:gdLst/>
            <a:ahLst/>
            <a:cxnLst/>
            <a:rect l="l" t="t" r="r" b="b"/>
            <a:pathLst>
              <a:path w="114300" h="422275">
                <a:moveTo>
                  <a:pt x="114300" y="114300"/>
                </a:moveTo>
                <a:lnTo>
                  <a:pt x="57150" y="0"/>
                </a:lnTo>
                <a:lnTo>
                  <a:pt x="0" y="114300"/>
                </a:lnTo>
                <a:lnTo>
                  <a:pt x="38100" y="114300"/>
                </a:lnTo>
                <a:lnTo>
                  <a:pt x="38100" y="95250"/>
                </a:lnTo>
                <a:lnTo>
                  <a:pt x="51054" y="95250"/>
                </a:lnTo>
                <a:lnTo>
                  <a:pt x="51098" y="114300"/>
                </a:lnTo>
                <a:lnTo>
                  <a:pt x="63246" y="114300"/>
                </a:lnTo>
                <a:lnTo>
                  <a:pt x="63246" y="95250"/>
                </a:lnTo>
                <a:lnTo>
                  <a:pt x="76200" y="95250"/>
                </a:lnTo>
                <a:lnTo>
                  <a:pt x="76288" y="114300"/>
                </a:lnTo>
                <a:lnTo>
                  <a:pt x="114300" y="114300"/>
                </a:lnTo>
                <a:close/>
              </a:path>
              <a:path w="114300" h="422275">
                <a:moveTo>
                  <a:pt x="51098" y="114300"/>
                </a:moveTo>
                <a:lnTo>
                  <a:pt x="51054" y="95250"/>
                </a:lnTo>
                <a:lnTo>
                  <a:pt x="38100" y="95250"/>
                </a:lnTo>
                <a:lnTo>
                  <a:pt x="38188" y="114300"/>
                </a:lnTo>
                <a:lnTo>
                  <a:pt x="51098" y="114300"/>
                </a:lnTo>
                <a:close/>
              </a:path>
              <a:path w="114300" h="422275">
                <a:moveTo>
                  <a:pt x="38188" y="114300"/>
                </a:moveTo>
                <a:lnTo>
                  <a:pt x="38100" y="95250"/>
                </a:lnTo>
                <a:lnTo>
                  <a:pt x="38100" y="114300"/>
                </a:lnTo>
                <a:close/>
              </a:path>
              <a:path w="114300" h="422275">
                <a:moveTo>
                  <a:pt x="51816" y="422148"/>
                </a:moveTo>
                <a:lnTo>
                  <a:pt x="51098" y="114300"/>
                </a:lnTo>
                <a:lnTo>
                  <a:pt x="38188" y="114300"/>
                </a:lnTo>
                <a:lnTo>
                  <a:pt x="39624" y="422148"/>
                </a:lnTo>
                <a:lnTo>
                  <a:pt x="51816" y="422148"/>
                </a:lnTo>
                <a:close/>
              </a:path>
              <a:path w="114300" h="422275">
                <a:moveTo>
                  <a:pt x="76288" y="114300"/>
                </a:moveTo>
                <a:lnTo>
                  <a:pt x="76200" y="95250"/>
                </a:lnTo>
                <a:lnTo>
                  <a:pt x="63246" y="95250"/>
                </a:lnTo>
                <a:lnTo>
                  <a:pt x="63334" y="114300"/>
                </a:lnTo>
                <a:lnTo>
                  <a:pt x="76288" y="114300"/>
                </a:lnTo>
                <a:close/>
              </a:path>
              <a:path w="114300" h="422275">
                <a:moveTo>
                  <a:pt x="63334" y="114300"/>
                </a:moveTo>
                <a:lnTo>
                  <a:pt x="63246" y="95250"/>
                </a:lnTo>
                <a:lnTo>
                  <a:pt x="63246" y="114300"/>
                </a:lnTo>
                <a:close/>
              </a:path>
              <a:path w="114300" h="422275">
                <a:moveTo>
                  <a:pt x="77724" y="422148"/>
                </a:moveTo>
                <a:lnTo>
                  <a:pt x="76288" y="114300"/>
                </a:lnTo>
                <a:lnTo>
                  <a:pt x="63334" y="114300"/>
                </a:lnTo>
                <a:lnTo>
                  <a:pt x="64770" y="422148"/>
                </a:lnTo>
                <a:lnTo>
                  <a:pt x="77724" y="422148"/>
                </a:lnTo>
                <a:close/>
              </a:path>
            </a:pathLst>
          </a:custGeom>
          <a:solidFill>
            <a:srgbClr val="00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1" name="object 21"/>
          <p:cNvSpPr txBox="1"/>
          <p:nvPr/>
        </p:nvSpPr>
        <p:spPr>
          <a:xfrm>
            <a:off x="4567313" y="4274820"/>
            <a:ext cx="1417320" cy="2104872"/>
          </a:xfrm>
          <a:prstGeom prst="rect">
            <a:avLst/>
          </a:prstGeom>
          <a:ln w="9525">
            <a:solidFill>
              <a:srgbClr val="FF0066"/>
            </a:solidFill>
          </a:ln>
        </p:spPr>
        <p:txBody>
          <a:bodyPr vert="horz" wrap="square" lIns="0" tIns="0" rIns="0" bIns="0" rtlCol="0">
            <a:spAutoFit/>
          </a:bodyPr>
          <a:lstStyle/>
          <a:p>
            <a:pPr marL="446405" algn="ctr">
              <a:lnSpc>
                <a:spcPct val="100000"/>
              </a:lnSpc>
            </a:pPr>
            <a:r>
              <a:rPr sz="1400" spc="-5" dirty="0">
                <a:latin typeface="Arial" panose="020B0604020202020204" pitchFamily="34" charset="0"/>
                <a:ea typeface="Microsoft JhengHei UI" panose="020B0604030504040204" pitchFamily="34" charset="-120"/>
                <a:cs typeface="微软雅黑"/>
              </a:rPr>
              <a:t>&lt;课程&gt;</a:t>
            </a:r>
            <a:endParaRPr sz="1400">
              <a:latin typeface="Arial" panose="020B0604020202020204" pitchFamily="34" charset="0"/>
              <a:ea typeface="Microsoft JhengHei UI" panose="020B0604030504040204" pitchFamily="34" charset="-120"/>
              <a:cs typeface="微软雅黑"/>
            </a:endParaRPr>
          </a:p>
          <a:p>
            <a:pPr>
              <a:lnSpc>
                <a:spcPct val="100000"/>
              </a:lnSpc>
            </a:pPr>
            <a:endParaRPr sz="1400">
              <a:latin typeface="Arial" panose="020B0604020202020204" pitchFamily="34" charset="0"/>
              <a:ea typeface="Microsoft JhengHei UI" panose="020B0604030504040204" pitchFamily="34" charset="-120"/>
              <a:cs typeface="Times New Roman"/>
            </a:endParaRPr>
          </a:p>
          <a:p>
            <a:pPr>
              <a:lnSpc>
                <a:spcPct val="100000"/>
              </a:lnSpc>
            </a:pPr>
            <a:endParaRPr sz="1400">
              <a:latin typeface="Arial" panose="020B0604020202020204" pitchFamily="34" charset="0"/>
              <a:ea typeface="Microsoft JhengHei UI" panose="020B0604030504040204" pitchFamily="34" charset="-120"/>
              <a:cs typeface="Times New Roman"/>
            </a:endParaRPr>
          </a:p>
          <a:p>
            <a:pPr>
              <a:lnSpc>
                <a:spcPct val="100000"/>
              </a:lnSpc>
              <a:spcBef>
                <a:spcPts val="47"/>
              </a:spcBef>
            </a:pPr>
            <a:endParaRPr sz="1150">
              <a:latin typeface="Arial" panose="020B0604020202020204" pitchFamily="34" charset="0"/>
              <a:ea typeface="Microsoft JhengHei UI" panose="020B0604030504040204" pitchFamily="34" charset="-120"/>
              <a:cs typeface="Times New Roman"/>
            </a:endParaRPr>
          </a:p>
          <a:p>
            <a:pPr marL="482600" marR="27940" indent="-635" algn="ctr">
              <a:lnSpc>
                <a:spcPct val="100000"/>
              </a:lnSpc>
            </a:pPr>
            <a:r>
              <a:rPr sz="1400" spc="-5" dirty="0">
                <a:latin typeface="Arial" panose="020B0604020202020204" pitchFamily="34" charset="0"/>
                <a:ea typeface="Microsoft JhengHei UI" panose="020B0604030504040204" pitchFamily="34" charset="-120"/>
                <a:cs typeface="微软雅黑"/>
              </a:rPr>
              <a:t>计算机原理 数据库基础 高等数学 英语 政治经济学</a:t>
            </a:r>
            <a:endParaRPr sz="1400">
              <a:latin typeface="Arial" panose="020B0604020202020204" pitchFamily="34" charset="0"/>
              <a:ea typeface="Microsoft JhengHei UI" panose="020B0604030504040204" pitchFamily="34" charset="-120"/>
              <a:cs typeface="微软雅黑"/>
            </a:endParaRPr>
          </a:p>
          <a:p>
            <a:pPr marL="394335" algn="ctr">
              <a:lnSpc>
                <a:spcPts val="1675"/>
              </a:lnSpc>
            </a:pPr>
            <a:r>
              <a:rPr sz="1400" b="1" spc="-5" dirty="0">
                <a:latin typeface="Arial" panose="020B0604020202020204" pitchFamily="34" charset="0"/>
                <a:ea typeface="Microsoft JhengHei UI" panose="020B0604030504040204" pitchFamily="34" charset="-120"/>
                <a:cs typeface="微软雅黑"/>
              </a:rPr>
              <a:t>…</a:t>
            </a:r>
            <a:r>
              <a:rPr sz="1400" b="1" spc="-10" dirty="0">
                <a:latin typeface="Arial" panose="020B0604020202020204" pitchFamily="34" charset="0"/>
                <a:ea typeface="Microsoft JhengHei UI" panose="020B0604030504040204" pitchFamily="34" charset="-120"/>
                <a:cs typeface="微软雅黑"/>
              </a:rPr>
              <a:t> </a:t>
            </a:r>
            <a:r>
              <a:rPr sz="1400" b="1" spc="-5" dirty="0">
                <a:latin typeface="Arial" panose="020B0604020202020204" pitchFamily="34" charset="0"/>
                <a:ea typeface="Microsoft JhengHei UI" panose="020B0604030504040204" pitchFamily="34" charset="-120"/>
                <a:cs typeface="微软雅黑"/>
              </a:rPr>
              <a:t>...</a:t>
            </a:r>
            <a:endParaRPr sz="1400">
              <a:latin typeface="Arial" panose="020B0604020202020204" pitchFamily="34" charset="0"/>
              <a:ea typeface="Microsoft JhengHei UI" panose="020B0604030504040204" pitchFamily="34" charset="-120"/>
              <a:cs typeface="微软雅黑"/>
            </a:endParaRPr>
          </a:p>
        </p:txBody>
      </p:sp>
      <p:sp>
        <p:nvSpPr>
          <p:cNvPr id="22" name="object 22"/>
          <p:cNvSpPr txBox="1"/>
          <p:nvPr/>
        </p:nvSpPr>
        <p:spPr>
          <a:xfrm>
            <a:off x="4656467" y="4367021"/>
            <a:ext cx="361950" cy="215444"/>
          </a:xfrm>
          <a:prstGeom prst="rect">
            <a:avLst/>
          </a:prstGeom>
          <a:solidFill>
            <a:srgbClr val="FF6600"/>
          </a:solidFill>
        </p:spPr>
        <p:txBody>
          <a:bodyPr vert="horz" wrap="square" lIns="0" tIns="0" rIns="0" bIns="0" rtlCol="0">
            <a:spAutoFit/>
          </a:bodyPr>
          <a:lstStyle/>
          <a:p>
            <a:pPr marL="92075">
              <a:lnSpc>
                <a:spcPct val="100000"/>
              </a:lnSpc>
            </a:pPr>
            <a:r>
              <a:rPr sz="1400" spc="-5" dirty="0">
                <a:latin typeface="Arial" panose="020B0604020202020204" pitchFamily="34" charset="0"/>
                <a:ea typeface="Microsoft JhengHei UI" panose="020B0604030504040204" pitchFamily="34" charset="-120"/>
                <a:cs typeface="微软雅黑"/>
              </a:rPr>
              <a:t>型</a:t>
            </a:r>
            <a:endParaRPr sz="1400">
              <a:latin typeface="Arial" panose="020B0604020202020204" pitchFamily="34" charset="0"/>
              <a:ea typeface="Microsoft JhengHei UI" panose="020B0604030504040204" pitchFamily="34" charset="-120"/>
              <a:cs typeface="微软雅黑"/>
            </a:endParaRPr>
          </a:p>
        </p:txBody>
      </p:sp>
      <p:sp>
        <p:nvSpPr>
          <p:cNvPr id="23" name="object 23"/>
          <p:cNvSpPr txBox="1"/>
          <p:nvPr/>
        </p:nvSpPr>
        <p:spPr>
          <a:xfrm>
            <a:off x="4656467" y="5285994"/>
            <a:ext cx="361950" cy="215444"/>
          </a:xfrm>
          <a:prstGeom prst="rect">
            <a:avLst/>
          </a:prstGeom>
          <a:solidFill>
            <a:srgbClr val="FF6600"/>
          </a:solidFill>
        </p:spPr>
        <p:txBody>
          <a:bodyPr vert="horz" wrap="square" lIns="0" tIns="0" rIns="0" bIns="0" rtlCol="0">
            <a:spAutoFit/>
          </a:bodyPr>
          <a:lstStyle/>
          <a:p>
            <a:pPr marL="92075">
              <a:lnSpc>
                <a:spcPct val="100000"/>
              </a:lnSpc>
            </a:pPr>
            <a:r>
              <a:rPr sz="1400" spc="-5" dirty="0">
                <a:latin typeface="Arial" panose="020B0604020202020204" pitchFamily="34" charset="0"/>
                <a:ea typeface="Microsoft JhengHei UI" panose="020B0604030504040204" pitchFamily="34" charset="-120"/>
                <a:cs typeface="微软雅黑"/>
              </a:rPr>
              <a:t>值</a:t>
            </a:r>
            <a:endParaRPr sz="1400">
              <a:latin typeface="Arial" panose="020B0604020202020204" pitchFamily="34" charset="0"/>
              <a:ea typeface="Microsoft JhengHei UI" panose="020B0604030504040204" pitchFamily="34" charset="-120"/>
              <a:cs typeface="微软雅黑"/>
            </a:endParaRPr>
          </a:p>
        </p:txBody>
      </p:sp>
      <p:sp>
        <p:nvSpPr>
          <p:cNvPr id="24" name="object 24"/>
          <p:cNvSpPr txBox="1"/>
          <p:nvPr/>
        </p:nvSpPr>
        <p:spPr>
          <a:xfrm>
            <a:off x="4151261" y="6275070"/>
            <a:ext cx="361950" cy="215444"/>
          </a:xfrm>
          <a:prstGeom prst="rect">
            <a:avLst/>
          </a:prstGeom>
          <a:solidFill>
            <a:srgbClr val="33CC33"/>
          </a:solidFill>
        </p:spPr>
        <p:txBody>
          <a:bodyPr vert="horz" wrap="square" lIns="0" tIns="0" rIns="0" bIns="0" rtlCol="0">
            <a:spAutoFit/>
          </a:bodyPr>
          <a:lstStyle/>
          <a:p>
            <a:pPr marL="92075">
              <a:lnSpc>
                <a:spcPct val="100000"/>
              </a:lnSpc>
            </a:pPr>
            <a:r>
              <a:rPr sz="1400" spc="-5" dirty="0">
                <a:latin typeface="Arial" panose="020B0604020202020204" pitchFamily="34" charset="0"/>
                <a:ea typeface="Microsoft JhengHei UI" panose="020B0604030504040204" pitchFamily="34" charset="-120"/>
                <a:cs typeface="微软雅黑"/>
              </a:rPr>
              <a:t>值</a:t>
            </a:r>
            <a:endParaRPr sz="1400">
              <a:latin typeface="Arial" panose="020B0604020202020204" pitchFamily="34" charset="0"/>
              <a:ea typeface="Microsoft JhengHei UI" panose="020B0604030504040204" pitchFamily="34" charset="-120"/>
              <a:cs typeface="微软雅黑"/>
            </a:endParaRPr>
          </a:p>
        </p:txBody>
      </p:sp>
      <p:sp>
        <p:nvSpPr>
          <p:cNvPr id="25" name="object 25"/>
          <p:cNvSpPr/>
          <p:nvPr/>
        </p:nvSpPr>
        <p:spPr>
          <a:xfrm>
            <a:off x="3037217" y="3366515"/>
            <a:ext cx="5724525" cy="0"/>
          </a:xfrm>
          <a:custGeom>
            <a:avLst/>
            <a:gdLst/>
            <a:ahLst/>
            <a:cxnLst/>
            <a:rect l="l" t="t" r="r" b="b"/>
            <a:pathLst>
              <a:path w="5724525">
                <a:moveTo>
                  <a:pt x="0" y="0"/>
                </a:moveTo>
                <a:lnTo>
                  <a:pt x="5724131" y="0"/>
                </a:lnTo>
              </a:path>
            </a:pathLst>
          </a:custGeom>
          <a:ln w="9525">
            <a:solidFill>
              <a:srgbClr val="3333CC"/>
            </a:solidFill>
            <a:prstDash val="dash"/>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6" name="object 26"/>
          <p:cNvSpPr txBox="1"/>
          <p:nvPr/>
        </p:nvSpPr>
        <p:spPr>
          <a:xfrm>
            <a:off x="6239141" y="4920996"/>
            <a:ext cx="361950" cy="215444"/>
          </a:xfrm>
          <a:prstGeom prst="rect">
            <a:avLst/>
          </a:prstGeom>
          <a:solidFill>
            <a:srgbClr val="FF6600"/>
          </a:solidFill>
        </p:spPr>
        <p:txBody>
          <a:bodyPr vert="horz" wrap="square" lIns="0" tIns="0" rIns="0" bIns="0" rtlCol="0">
            <a:spAutoFit/>
          </a:bodyPr>
          <a:lstStyle/>
          <a:p>
            <a:pPr marL="92075">
              <a:lnSpc>
                <a:spcPct val="100000"/>
              </a:lnSpc>
            </a:pPr>
            <a:r>
              <a:rPr sz="1400" spc="-5" dirty="0">
                <a:latin typeface="Arial" panose="020B0604020202020204" pitchFamily="34" charset="0"/>
                <a:ea typeface="Microsoft JhengHei UI" panose="020B0604030504040204" pitchFamily="34" charset="-120"/>
                <a:cs typeface="微软雅黑"/>
              </a:rPr>
              <a:t>型</a:t>
            </a:r>
            <a:endParaRPr sz="1400">
              <a:latin typeface="Arial" panose="020B0604020202020204" pitchFamily="34" charset="0"/>
              <a:ea typeface="Microsoft JhengHei UI" panose="020B0604030504040204" pitchFamily="34" charset="-120"/>
              <a:cs typeface="微软雅黑"/>
            </a:endParaRPr>
          </a:p>
        </p:txBody>
      </p:sp>
      <p:sp>
        <p:nvSpPr>
          <p:cNvPr id="27" name="object 27"/>
          <p:cNvSpPr txBox="1"/>
          <p:nvPr/>
        </p:nvSpPr>
        <p:spPr>
          <a:xfrm>
            <a:off x="6239141" y="5762244"/>
            <a:ext cx="361950" cy="215444"/>
          </a:xfrm>
          <a:prstGeom prst="rect">
            <a:avLst/>
          </a:prstGeom>
          <a:solidFill>
            <a:srgbClr val="FF6600"/>
          </a:solidFill>
        </p:spPr>
        <p:txBody>
          <a:bodyPr vert="horz" wrap="square" lIns="0" tIns="0" rIns="0" bIns="0" rtlCol="0">
            <a:spAutoFit/>
          </a:bodyPr>
          <a:lstStyle/>
          <a:p>
            <a:pPr marL="92075">
              <a:lnSpc>
                <a:spcPct val="100000"/>
              </a:lnSpc>
            </a:pPr>
            <a:r>
              <a:rPr sz="1400" spc="-5" dirty="0">
                <a:latin typeface="Arial" panose="020B0604020202020204" pitchFamily="34" charset="0"/>
                <a:ea typeface="Microsoft JhengHei UI" panose="020B0604030504040204" pitchFamily="34" charset="-120"/>
                <a:cs typeface="微软雅黑"/>
              </a:rPr>
              <a:t>值</a:t>
            </a:r>
            <a:endParaRPr sz="1400">
              <a:latin typeface="Arial" panose="020B0604020202020204" pitchFamily="34" charset="0"/>
              <a:ea typeface="Microsoft JhengHei UI" panose="020B0604030504040204" pitchFamily="34" charset="-120"/>
              <a:cs typeface="微软雅黑"/>
            </a:endParaRPr>
          </a:p>
        </p:txBody>
      </p:sp>
      <p:sp>
        <p:nvSpPr>
          <p:cNvPr id="28" name="object 28"/>
          <p:cNvSpPr txBox="1"/>
          <p:nvPr/>
        </p:nvSpPr>
        <p:spPr>
          <a:xfrm>
            <a:off x="5733935" y="6669023"/>
            <a:ext cx="361950" cy="215444"/>
          </a:xfrm>
          <a:prstGeom prst="rect">
            <a:avLst/>
          </a:prstGeom>
          <a:solidFill>
            <a:srgbClr val="33CC33"/>
          </a:solidFill>
        </p:spPr>
        <p:txBody>
          <a:bodyPr vert="horz" wrap="square" lIns="0" tIns="0" rIns="0" bIns="0" rtlCol="0">
            <a:spAutoFit/>
          </a:bodyPr>
          <a:lstStyle/>
          <a:p>
            <a:pPr marL="92075">
              <a:lnSpc>
                <a:spcPct val="100000"/>
              </a:lnSpc>
            </a:pPr>
            <a:r>
              <a:rPr sz="1400" spc="-5" dirty="0">
                <a:latin typeface="Arial" panose="020B0604020202020204" pitchFamily="34" charset="0"/>
                <a:ea typeface="Microsoft JhengHei UI" panose="020B0604030504040204" pitchFamily="34" charset="-120"/>
                <a:cs typeface="微软雅黑"/>
              </a:rPr>
              <a:t>值</a:t>
            </a:r>
            <a:endParaRPr sz="1400">
              <a:latin typeface="Arial" panose="020B0604020202020204" pitchFamily="34" charset="0"/>
              <a:ea typeface="Microsoft JhengHei UI" panose="020B0604030504040204" pitchFamily="34" charset="-120"/>
              <a:cs typeface="微软雅黑"/>
            </a:endParaRPr>
          </a:p>
        </p:txBody>
      </p:sp>
      <p:sp>
        <p:nvSpPr>
          <p:cNvPr id="29" name="object 29"/>
          <p:cNvSpPr/>
          <p:nvPr/>
        </p:nvSpPr>
        <p:spPr>
          <a:xfrm>
            <a:off x="7012558" y="5243321"/>
            <a:ext cx="114300" cy="386080"/>
          </a:xfrm>
          <a:custGeom>
            <a:avLst/>
            <a:gdLst/>
            <a:ahLst/>
            <a:cxnLst/>
            <a:rect l="l" t="t" r="r" b="b"/>
            <a:pathLst>
              <a:path w="114300" h="386079">
                <a:moveTo>
                  <a:pt x="114299" y="114300"/>
                </a:moveTo>
                <a:lnTo>
                  <a:pt x="56387" y="0"/>
                </a:lnTo>
                <a:lnTo>
                  <a:pt x="0" y="114300"/>
                </a:lnTo>
                <a:lnTo>
                  <a:pt x="38099" y="114300"/>
                </a:lnTo>
                <a:lnTo>
                  <a:pt x="38099" y="95250"/>
                </a:lnTo>
                <a:lnTo>
                  <a:pt x="51053" y="95250"/>
                </a:lnTo>
                <a:lnTo>
                  <a:pt x="51103" y="114300"/>
                </a:lnTo>
                <a:lnTo>
                  <a:pt x="63245" y="114300"/>
                </a:lnTo>
                <a:lnTo>
                  <a:pt x="63245" y="95250"/>
                </a:lnTo>
                <a:lnTo>
                  <a:pt x="76199" y="95250"/>
                </a:lnTo>
                <a:lnTo>
                  <a:pt x="76249" y="114300"/>
                </a:lnTo>
                <a:lnTo>
                  <a:pt x="114299" y="114300"/>
                </a:lnTo>
                <a:close/>
              </a:path>
              <a:path w="114300" h="386079">
                <a:moveTo>
                  <a:pt x="51103" y="114300"/>
                </a:moveTo>
                <a:lnTo>
                  <a:pt x="51053" y="95250"/>
                </a:lnTo>
                <a:lnTo>
                  <a:pt x="38099" y="95250"/>
                </a:lnTo>
                <a:lnTo>
                  <a:pt x="38149" y="114300"/>
                </a:lnTo>
                <a:lnTo>
                  <a:pt x="51103" y="114300"/>
                </a:lnTo>
                <a:close/>
              </a:path>
              <a:path w="114300" h="386079">
                <a:moveTo>
                  <a:pt x="38149" y="114300"/>
                </a:moveTo>
                <a:lnTo>
                  <a:pt x="38099" y="95250"/>
                </a:lnTo>
                <a:lnTo>
                  <a:pt x="38099" y="114300"/>
                </a:lnTo>
                <a:close/>
              </a:path>
              <a:path w="114300" h="386079">
                <a:moveTo>
                  <a:pt x="51815" y="385572"/>
                </a:moveTo>
                <a:lnTo>
                  <a:pt x="51103" y="114300"/>
                </a:lnTo>
                <a:lnTo>
                  <a:pt x="38149" y="114300"/>
                </a:lnTo>
                <a:lnTo>
                  <a:pt x="38861" y="385572"/>
                </a:lnTo>
                <a:lnTo>
                  <a:pt x="51815" y="385572"/>
                </a:lnTo>
                <a:close/>
              </a:path>
              <a:path w="114300" h="386079">
                <a:moveTo>
                  <a:pt x="76249" y="114300"/>
                </a:moveTo>
                <a:lnTo>
                  <a:pt x="76199" y="95250"/>
                </a:lnTo>
                <a:lnTo>
                  <a:pt x="63245" y="95250"/>
                </a:lnTo>
                <a:lnTo>
                  <a:pt x="63345" y="114300"/>
                </a:lnTo>
                <a:lnTo>
                  <a:pt x="76249" y="114300"/>
                </a:lnTo>
                <a:close/>
              </a:path>
              <a:path w="114300" h="386079">
                <a:moveTo>
                  <a:pt x="63345" y="114300"/>
                </a:moveTo>
                <a:lnTo>
                  <a:pt x="63245" y="95250"/>
                </a:lnTo>
                <a:lnTo>
                  <a:pt x="63245" y="114300"/>
                </a:lnTo>
                <a:close/>
              </a:path>
              <a:path w="114300" h="386079">
                <a:moveTo>
                  <a:pt x="76961" y="385572"/>
                </a:moveTo>
                <a:lnTo>
                  <a:pt x="76249" y="114300"/>
                </a:lnTo>
                <a:lnTo>
                  <a:pt x="63345" y="114300"/>
                </a:lnTo>
                <a:lnTo>
                  <a:pt x="64769" y="385572"/>
                </a:lnTo>
                <a:lnTo>
                  <a:pt x="76961" y="385572"/>
                </a:lnTo>
                <a:close/>
              </a:path>
            </a:pathLst>
          </a:custGeom>
          <a:solidFill>
            <a:srgbClr val="00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0" name="object 30"/>
          <p:cNvSpPr txBox="1"/>
          <p:nvPr/>
        </p:nvSpPr>
        <p:spPr>
          <a:xfrm>
            <a:off x="6149987" y="4837176"/>
            <a:ext cx="1418590" cy="964367"/>
          </a:xfrm>
          <a:prstGeom prst="rect">
            <a:avLst/>
          </a:prstGeom>
          <a:ln w="9525">
            <a:solidFill>
              <a:srgbClr val="FF0066"/>
            </a:solidFill>
          </a:ln>
        </p:spPr>
        <p:txBody>
          <a:bodyPr vert="horz" wrap="square" lIns="0" tIns="0" rIns="0" bIns="0" rtlCol="0">
            <a:spAutoFit/>
          </a:bodyPr>
          <a:lstStyle/>
          <a:p>
            <a:pPr marL="481965" algn="ctr">
              <a:lnSpc>
                <a:spcPct val="100000"/>
              </a:lnSpc>
            </a:pPr>
            <a:r>
              <a:rPr sz="1400" spc="-5" dirty="0">
                <a:latin typeface="Arial" panose="020B0604020202020204" pitchFamily="34" charset="0"/>
                <a:ea typeface="Microsoft JhengHei UI" panose="020B0604030504040204" pitchFamily="34" charset="-120"/>
                <a:cs typeface="微软雅黑"/>
              </a:rPr>
              <a:t>&lt;xxxxx&gt;</a:t>
            </a:r>
            <a:endParaRPr sz="1400">
              <a:latin typeface="Arial" panose="020B0604020202020204" pitchFamily="34" charset="0"/>
              <a:ea typeface="Microsoft JhengHei UI" panose="020B0604030504040204" pitchFamily="34" charset="-120"/>
              <a:cs typeface="微软雅黑"/>
            </a:endParaRPr>
          </a:p>
          <a:p>
            <a:pPr>
              <a:lnSpc>
                <a:spcPct val="100000"/>
              </a:lnSpc>
            </a:pPr>
            <a:endParaRPr sz="1400">
              <a:latin typeface="Arial" panose="020B0604020202020204" pitchFamily="34" charset="0"/>
              <a:ea typeface="Microsoft JhengHei UI" panose="020B0604030504040204" pitchFamily="34" charset="-120"/>
              <a:cs typeface="Times New Roman"/>
            </a:endParaRPr>
          </a:p>
          <a:p>
            <a:pPr>
              <a:lnSpc>
                <a:spcPct val="100000"/>
              </a:lnSpc>
            </a:pPr>
            <a:endParaRPr sz="1400">
              <a:latin typeface="Arial" panose="020B0604020202020204" pitchFamily="34" charset="0"/>
              <a:ea typeface="Microsoft JhengHei UI" panose="020B0604030504040204" pitchFamily="34" charset="-120"/>
              <a:cs typeface="Times New Roman"/>
            </a:endParaRPr>
          </a:p>
          <a:p>
            <a:pPr marL="403225" algn="ctr">
              <a:lnSpc>
                <a:spcPct val="100000"/>
              </a:lnSpc>
              <a:spcBef>
                <a:spcPts val="844"/>
              </a:spcBef>
            </a:pPr>
            <a:r>
              <a:rPr sz="1400" b="1" spc="-5" dirty="0">
                <a:latin typeface="Arial" panose="020B0604020202020204" pitchFamily="34" charset="0"/>
                <a:ea typeface="Microsoft JhengHei UI" panose="020B0604030504040204" pitchFamily="34" charset="-120"/>
                <a:cs typeface="微软雅黑"/>
              </a:rPr>
              <a:t>…</a:t>
            </a:r>
            <a:r>
              <a:rPr sz="1400" b="1" spc="-10" dirty="0">
                <a:latin typeface="Arial" panose="020B0604020202020204" pitchFamily="34" charset="0"/>
                <a:ea typeface="Microsoft JhengHei UI" panose="020B0604030504040204" pitchFamily="34" charset="-120"/>
                <a:cs typeface="微软雅黑"/>
              </a:rPr>
              <a:t> </a:t>
            </a:r>
            <a:r>
              <a:rPr sz="1400" b="1" spc="-5" dirty="0">
                <a:latin typeface="Arial" panose="020B0604020202020204" pitchFamily="34" charset="0"/>
                <a:ea typeface="Microsoft JhengHei UI" panose="020B0604030504040204" pitchFamily="34" charset="-120"/>
                <a:cs typeface="微软雅黑"/>
              </a:rPr>
              <a:t>...</a:t>
            </a:r>
            <a:endParaRPr sz="1400">
              <a:latin typeface="Arial" panose="020B0604020202020204" pitchFamily="34" charset="0"/>
              <a:ea typeface="Microsoft JhengHei UI" panose="020B0604030504040204" pitchFamily="34" charset="-120"/>
              <a:cs typeface="微软雅黑"/>
            </a:endParaRPr>
          </a:p>
        </p:txBody>
      </p:sp>
      <p:sp>
        <p:nvSpPr>
          <p:cNvPr id="31" name="object 31"/>
          <p:cNvSpPr txBox="1">
            <a:spLocks noGrp="1"/>
          </p:cNvSpPr>
          <p:nvPr>
            <p:ph type="title"/>
          </p:nvPr>
        </p:nvSpPr>
        <p:spPr>
          <a:xfrm>
            <a:off x="894499" y="689610"/>
            <a:ext cx="8597163" cy="679673"/>
          </a:xfrm>
          <a:prstGeom prst="rect">
            <a:avLst/>
          </a:prstGeom>
        </p:spPr>
        <p:txBody>
          <a:bodyPr vert="horz" wrap="square" lIns="0" tIns="0" rIns="0" bIns="0" rtlCol="0">
            <a:spAutoFit/>
          </a:bodyPr>
          <a:lstStyle/>
          <a:p>
            <a:pPr>
              <a:lnSpc>
                <a:spcPct val="100000"/>
              </a:lnSpc>
            </a:pPr>
            <a:r>
              <a:rPr sz="2000" spc="-5" dirty="0">
                <a:solidFill>
                  <a:srgbClr val="FFFFFF"/>
                </a:solidFill>
                <a:latin typeface="Arial" panose="020B0604020202020204" pitchFamily="34" charset="0"/>
                <a:ea typeface="Microsoft JhengHei UI" panose="020B0604030504040204" pitchFamily="34" charset="-120"/>
                <a:cs typeface="华文中宋"/>
              </a:rPr>
              <a:t>数据库设计中的抽象</a:t>
            </a:r>
            <a:endParaRPr sz="2000">
              <a:latin typeface="Arial" panose="020B0604020202020204" pitchFamily="34" charset="0"/>
              <a:ea typeface="Microsoft JhengHei UI" panose="020B0604030504040204" pitchFamily="34" charset="-120"/>
              <a:cs typeface="华文中宋"/>
            </a:endParaRPr>
          </a:p>
          <a:p>
            <a:pPr>
              <a:lnSpc>
                <a:spcPct val="100000"/>
              </a:lnSpc>
              <a:spcBef>
                <a:spcPts val="470"/>
              </a:spcBef>
            </a:pPr>
            <a:r>
              <a:rPr sz="2000" spc="-10" dirty="0">
                <a:solidFill>
                  <a:srgbClr val="FFFFFF"/>
                </a:solidFill>
                <a:latin typeface="Arial" panose="020B0604020202020204" pitchFamily="34" charset="0"/>
                <a:ea typeface="Microsoft JhengHei UI" panose="020B0604030504040204" pitchFamily="34" charset="-120"/>
                <a:cs typeface="Arial"/>
              </a:rPr>
              <a:t>(4</a:t>
            </a:r>
            <a:r>
              <a:rPr sz="2000" spc="-5" dirty="0">
                <a:solidFill>
                  <a:srgbClr val="FFFFFF"/>
                </a:solidFill>
                <a:latin typeface="Arial" panose="020B0604020202020204" pitchFamily="34" charset="0"/>
                <a:ea typeface="Microsoft JhengHei UI" panose="020B0604030504040204" pitchFamily="34" charset="-120"/>
                <a:cs typeface="Arial"/>
              </a:rPr>
              <a:t>)</a:t>
            </a:r>
            <a:r>
              <a:rPr sz="2000" spc="-5" dirty="0">
                <a:solidFill>
                  <a:srgbClr val="FFFFFF"/>
                </a:solidFill>
                <a:latin typeface="Arial" panose="020B0604020202020204" pitchFamily="34" charset="0"/>
                <a:ea typeface="Microsoft JhengHei UI" panose="020B0604030504040204" pitchFamily="34" charset="-120"/>
                <a:cs typeface="华文中宋"/>
              </a:rPr>
              <a:t>不同层次</a:t>
            </a:r>
            <a:r>
              <a:rPr sz="2000" dirty="0">
                <a:solidFill>
                  <a:srgbClr val="FFFFFF"/>
                </a:solidFill>
                <a:latin typeface="Arial" panose="020B0604020202020204" pitchFamily="34" charset="0"/>
                <a:ea typeface="Microsoft JhengHei UI" panose="020B0604030504040204" pitchFamily="34" charset="-120"/>
                <a:cs typeface="华文中宋"/>
              </a:rPr>
              <a:t>的</a:t>
            </a:r>
            <a:r>
              <a:rPr sz="2000" spc="-10" dirty="0">
                <a:solidFill>
                  <a:srgbClr val="FFFFFF"/>
                </a:solidFill>
                <a:latin typeface="Arial" panose="020B0604020202020204" pitchFamily="34" charset="0"/>
                <a:ea typeface="Microsoft JhengHei UI" panose="020B0604030504040204" pitchFamily="34" charset="-120"/>
                <a:cs typeface="Arial"/>
              </a:rPr>
              <a:t>“</a:t>
            </a:r>
            <a:r>
              <a:rPr sz="2000" dirty="0">
                <a:solidFill>
                  <a:srgbClr val="FFFFFF"/>
                </a:solidFill>
                <a:latin typeface="Arial" panose="020B0604020202020204" pitchFamily="34" charset="0"/>
                <a:ea typeface="Microsoft JhengHei UI" panose="020B0604030504040204" pitchFamily="34" charset="-120"/>
                <a:cs typeface="华文中宋"/>
              </a:rPr>
              <a:t>型</a:t>
            </a:r>
            <a:r>
              <a:rPr sz="2000" spc="-10" dirty="0">
                <a:solidFill>
                  <a:srgbClr val="FFFFFF"/>
                </a:solidFill>
                <a:latin typeface="Arial" panose="020B0604020202020204" pitchFamily="34" charset="0"/>
                <a:ea typeface="Microsoft JhengHei UI" panose="020B0604030504040204" pitchFamily="34" charset="-120"/>
                <a:cs typeface="Arial"/>
              </a:rPr>
              <a:t>”</a:t>
            </a:r>
            <a:r>
              <a:rPr sz="2000" dirty="0">
                <a:solidFill>
                  <a:srgbClr val="FFFFFF"/>
                </a:solidFill>
                <a:latin typeface="Arial" panose="020B0604020202020204" pitchFamily="34" charset="0"/>
                <a:ea typeface="Microsoft JhengHei UI" panose="020B0604030504040204" pitchFamily="34" charset="-120"/>
                <a:cs typeface="华文中宋"/>
              </a:rPr>
              <a:t>与</a:t>
            </a:r>
            <a:r>
              <a:rPr sz="2000" spc="-10" dirty="0">
                <a:solidFill>
                  <a:srgbClr val="FFFFFF"/>
                </a:solidFill>
                <a:latin typeface="Arial" panose="020B0604020202020204" pitchFamily="34" charset="0"/>
                <a:ea typeface="Microsoft JhengHei UI" panose="020B0604030504040204" pitchFamily="34" charset="-120"/>
                <a:cs typeface="Arial"/>
              </a:rPr>
              <a:t>“</a:t>
            </a:r>
            <a:r>
              <a:rPr sz="2000" dirty="0">
                <a:solidFill>
                  <a:srgbClr val="FFFFFF"/>
                </a:solidFill>
                <a:latin typeface="Arial" panose="020B0604020202020204" pitchFamily="34" charset="0"/>
                <a:ea typeface="Microsoft JhengHei UI" panose="020B0604030504040204" pitchFamily="34" charset="-120"/>
                <a:cs typeface="华文中宋"/>
              </a:rPr>
              <a:t>值</a:t>
            </a:r>
            <a:r>
              <a:rPr sz="2000" spc="-10" dirty="0">
                <a:solidFill>
                  <a:srgbClr val="FFFFFF"/>
                </a:solidFill>
                <a:latin typeface="Arial" panose="020B0604020202020204" pitchFamily="34" charset="0"/>
                <a:ea typeface="Microsoft JhengHei UI" panose="020B0604030504040204" pitchFamily="34" charset="-120"/>
                <a:cs typeface="Arial"/>
              </a:rPr>
              <a:t>”?</a:t>
            </a:r>
            <a:endParaRPr sz="2000">
              <a:latin typeface="Arial" panose="020B0604020202020204" pitchFamily="34" charset="0"/>
              <a:ea typeface="Microsoft JhengHei UI" panose="020B0604030504040204" pitchFamily="34" charset="-120"/>
              <a:cs typeface="Arial"/>
            </a:endParaRPr>
          </a:p>
        </p:txBody>
      </p:sp>
      <p:sp>
        <p:nvSpPr>
          <p:cNvPr id="33" name="矩形 32">
            <a:extLst>
              <a:ext uri="{FF2B5EF4-FFF2-40B4-BE49-F238E27FC236}">
                <a16:creationId xmlns="" xmlns:a16="http://schemas.microsoft.com/office/drawing/2014/main" id="{8DDBBC94-4295-4F81-9D7F-D29DAEF14B53}"/>
              </a:ext>
            </a:extLst>
          </p:cNvPr>
          <p:cNvSpPr/>
          <p:nvPr/>
        </p:nvSpPr>
        <p:spPr>
          <a:xfrm>
            <a:off x="241300" y="383633"/>
            <a:ext cx="6781800" cy="523220"/>
          </a:xfrm>
          <a:prstGeom prst="rect">
            <a:avLst/>
          </a:prstGeom>
        </p:spPr>
        <p:txBody>
          <a:bodyPr wrap="square">
            <a:spAutoFit/>
          </a:bodyPr>
          <a:lstStyle/>
          <a:p>
            <a:pPr marL="48895">
              <a:lnSpc>
                <a:spcPct val="100000"/>
              </a:lnSpc>
            </a:pPr>
            <a:r>
              <a:rPr lang="zh-CN" altLang="en-US" sz="2800" b="1" u="dbl" spc="-5" dirty="0">
                <a:solidFill>
                  <a:srgbClr val="000000"/>
                </a:solidFill>
                <a:latin typeface="Arial" panose="020B0604020202020204" pitchFamily="34" charset="0"/>
                <a:ea typeface="Microsoft JhengHei UI" panose="020B0604030504040204" pitchFamily="34" charset="-120"/>
              </a:rPr>
              <a:t>数据库设计中的抽象</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6" grpId="0"/>
      <p:bldP spid="2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94499" y="689610"/>
            <a:ext cx="8597163" cy="679673"/>
          </a:xfrm>
          <a:prstGeom prst="rect">
            <a:avLst/>
          </a:prstGeom>
        </p:spPr>
        <p:txBody>
          <a:bodyPr vert="horz" wrap="square" lIns="0" tIns="0" rIns="0" bIns="0" rtlCol="0">
            <a:spAutoFit/>
          </a:bodyPr>
          <a:lstStyle/>
          <a:p>
            <a:pPr>
              <a:lnSpc>
                <a:spcPct val="100000"/>
              </a:lnSpc>
            </a:pPr>
            <a:r>
              <a:rPr sz="2000" spc="-5" dirty="0">
                <a:solidFill>
                  <a:srgbClr val="FFFFFF"/>
                </a:solidFill>
                <a:latin typeface="Arial" panose="020B0604020202020204" pitchFamily="34" charset="0"/>
                <a:ea typeface="Microsoft JhengHei UI" panose="020B0604030504040204" pitchFamily="34" charset="-120"/>
                <a:cs typeface="华文中宋"/>
              </a:rPr>
              <a:t>数据库设计中的抽象</a:t>
            </a:r>
            <a:endParaRPr sz="2000" dirty="0">
              <a:latin typeface="Arial" panose="020B0604020202020204" pitchFamily="34" charset="0"/>
              <a:ea typeface="Microsoft JhengHei UI" panose="020B0604030504040204" pitchFamily="34" charset="-120"/>
              <a:cs typeface="华文中宋"/>
            </a:endParaRPr>
          </a:p>
          <a:p>
            <a:pPr>
              <a:lnSpc>
                <a:spcPct val="100000"/>
              </a:lnSpc>
              <a:spcBef>
                <a:spcPts val="470"/>
              </a:spcBef>
            </a:pPr>
            <a:r>
              <a:rPr sz="2000" spc="-10" dirty="0">
                <a:solidFill>
                  <a:srgbClr val="FFFFFF"/>
                </a:solidFill>
                <a:latin typeface="Arial" panose="020B0604020202020204" pitchFamily="34" charset="0"/>
                <a:ea typeface="Microsoft JhengHei UI" panose="020B0604030504040204" pitchFamily="34" charset="-120"/>
                <a:cs typeface="Arial"/>
              </a:rPr>
              <a:t>(4</a:t>
            </a:r>
            <a:r>
              <a:rPr sz="2000" spc="-5" dirty="0">
                <a:solidFill>
                  <a:srgbClr val="FFFFFF"/>
                </a:solidFill>
                <a:latin typeface="Arial" panose="020B0604020202020204" pitchFamily="34" charset="0"/>
                <a:ea typeface="Microsoft JhengHei UI" panose="020B0604030504040204" pitchFamily="34" charset="-120"/>
                <a:cs typeface="Arial"/>
              </a:rPr>
              <a:t>)</a:t>
            </a:r>
            <a:r>
              <a:rPr sz="2000" spc="-5" dirty="0">
                <a:solidFill>
                  <a:srgbClr val="FFFFFF"/>
                </a:solidFill>
                <a:latin typeface="Arial" panose="020B0604020202020204" pitchFamily="34" charset="0"/>
                <a:ea typeface="Microsoft JhengHei UI" panose="020B0604030504040204" pitchFamily="34" charset="-120"/>
                <a:cs typeface="华文中宋"/>
              </a:rPr>
              <a:t>不同层次</a:t>
            </a:r>
            <a:r>
              <a:rPr sz="2000" dirty="0">
                <a:solidFill>
                  <a:srgbClr val="FFFFFF"/>
                </a:solidFill>
                <a:latin typeface="Arial" panose="020B0604020202020204" pitchFamily="34" charset="0"/>
                <a:ea typeface="Microsoft JhengHei UI" panose="020B0604030504040204" pitchFamily="34" charset="-120"/>
                <a:cs typeface="华文中宋"/>
              </a:rPr>
              <a:t>的</a:t>
            </a:r>
            <a:r>
              <a:rPr sz="2000" spc="-10" dirty="0">
                <a:solidFill>
                  <a:srgbClr val="FFFFFF"/>
                </a:solidFill>
                <a:latin typeface="Arial" panose="020B0604020202020204" pitchFamily="34" charset="0"/>
                <a:ea typeface="Microsoft JhengHei UI" panose="020B0604030504040204" pitchFamily="34" charset="-120"/>
                <a:cs typeface="Arial"/>
              </a:rPr>
              <a:t>“</a:t>
            </a:r>
            <a:r>
              <a:rPr sz="2000" dirty="0">
                <a:solidFill>
                  <a:srgbClr val="FFFFFF"/>
                </a:solidFill>
                <a:latin typeface="Arial" panose="020B0604020202020204" pitchFamily="34" charset="0"/>
                <a:ea typeface="Microsoft JhengHei UI" panose="020B0604030504040204" pitchFamily="34" charset="-120"/>
                <a:cs typeface="华文中宋"/>
              </a:rPr>
              <a:t>型</a:t>
            </a:r>
            <a:r>
              <a:rPr sz="2000" spc="-10" dirty="0">
                <a:solidFill>
                  <a:srgbClr val="FFFFFF"/>
                </a:solidFill>
                <a:latin typeface="Arial" panose="020B0604020202020204" pitchFamily="34" charset="0"/>
                <a:ea typeface="Microsoft JhengHei UI" panose="020B0604030504040204" pitchFamily="34" charset="-120"/>
                <a:cs typeface="Arial"/>
              </a:rPr>
              <a:t>”</a:t>
            </a:r>
            <a:r>
              <a:rPr sz="2000" dirty="0">
                <a:solidFill>
                  <a:srgbClr val="FFFFFF"/>
                </a:solidFill>
                <a:latin typeface="Arial" panose="020B0604020202020204" pitchFamily="34" charset="0"/>
                <a:ea typeface="Microsoft JhengHei UI" panose="020B0604030504040204" pitchFamily="34" charset="-120"/>
                <a:cs typeface="华文中宋"/>
              </a:rPr>
              <a:t>与</a:t>
            </a:r>
            <a:r>
              <a:rPr sz="2000" spc="-10" dirty="0">
                <a:solidFill>
                  <a:srgbClr val="FFFFFF"/>
                </a:solidFill>
                <a:latin typeface="Arial" panose="020B0604020202020204" pitchFamily="34" charset="0"/>
                <a:ea typeface="Microsoft JhengHei UI" panose="020B0604030504040204" pitchFamily="34" charset="-120"/>
                <a:cs typeface="Arial"/>
              </a:rPr>
              <a:t>“</a:t>
            </a:r>
            <a:r>
              <a:rPr sz="2000" dirty="0">
                <a:solidFill>
                  <a:srgbClr val="FFFFFF"/>
                </a:solidFill>
                <a:latin typeface="Arial" panose="020B0604020202020204" pitchFamily="34" charset="0"/>
                <a:ea typeface="Microsoft JhengHei UI" panose="020B0604030504040204" pitchFamily="34" charset="-120"/>
                <a:cs typeface="华文中宋"/>
              </a:rPr>
              <a:t>值</a:t>
            </a:r>
            <a:r>
              <a:rPr sz="2000" spc="-10" dirty="0">
                <a:solidFill>
                  <a:srgbClr val="FFFFFF"/>
                </a:solidFill>
                <a:latin typeface="Arial" panose="020B0604020202020204" pitchFamily="34" charset="0"/>
                <a:ea typeface="Microsoft JhengHei UI" panose="020B0604030504040204" pitchFamily="34" charset="-120"/>
                <a:cs typeface="Arial"/>
              </a:rPr>
              <a:t>”?</a:t>
            </a:r>
            <a:endParaRPr sz="2000" dirty="0">
              <a:latin typeface="Arial" panose="020B0604020202020204" pitchFamily="34" charset="0"/>
              <a:ea typeface="Microsoft JhengHei UI" panose="020B0604030504040204" pitchFamily="34" charset="-120"/>
              <a:cs typeface="Arial"/>
            </a:endParaRPr>
          </a:p>
        </p:txBody>
      </p:sp>
      <p:sp>
        <p:nvSpPr>
          <p:cNvPr id="3" name="object 3"/>
          <p:cNvSpPr txBox="1">
            <a:spLocks noGrp="1"/>
          </p:cNvSpPr>
          <p:nvPr>
            <p:ph type="body" idx="4294967295"/>
          </p:nvPr>
        </p:nvSpPr>
        <p:spPr>
          <a:xfrm>
            <a:off x="902918" y="1495425"/>
            <a:ext cx="8699500" cy="3633343"/>
          </a:xfrm>
          <a:prstGeom prst="rect">
            <a:avLst/>
          </a:prstGeom>
        </p:spPr>
        <p:txBody>
          <a:bodyPr vert="horz" wrap="square" lIns="0" tIns="123484" rIns="0" bIns="0" rtlCol="0">
            <a:spAutoFit/>
          </a:bodyPr>
          <a:lstStyle/>
          <a:p>
            <a:pPr marL="88900">
              <a:lnSpc>
                <a:spcPct val="100000"/>
              </a:lnSpc>
            </a:pPr>
            <a:r>
              <a:rPr b="1" dirty="0">
                <a:ea typeface="Microsoft JhengHei UI" panose="020B0604030504040204" pitchFamily="34" charset="-120"/>
              </a:rPr>
              <a:t>类似的概念</a:t>
            </a:r>
          </a:p>
          <a:p>
            <a:pPr marL="889000" indent="-342900">
              <a:lnSpc>
                <a:spcPct val="100000"/>
              </a:lnSpc>
              <a:spcBef>
                <a:spcPts val="1245"/>
              </a:spcBef>
              <a:buFont typeface="Wingdings" panose="05000000000000000000" pitchFamily="2" charset="2"/>
              <a:buChar char="l"/>
            </a:pPr>
            <a:r>
              <a:rPr sz="2000" b="0" spc="85" dirty="0">
                <a:solidFill>
                  <a:srgbClr val="000000"/>
                </a:solidFill>
                <a:ea typeface="Microsoft JhengHei UI" panose="020B0604030504040204" pitchFamily="34" charset="-120"/>
                <a:cs typeface="Times New Roman"/>
              </a:rPr>
              <a:t> </a:t>
            </a:r>
            <a:r>
              <a:rPr sz="2000" spc="-5" dirty="0">
                <a:solidFill>
                  <a:srgbClr val="CC0000"/>
                </a:solidFill>
                <a:ea typeface="Microsoft JhengHei UI" panose="020B0604030504040204" pitchFamily="34" charset="-120"/>
              </a:rPr>
              <a:t>“型”(Type)</a:t>
            </a:r>
            <a:r>
              <a:rPr sz="2000" spc="-5" dirty="0">
                <a:solidFill>
                  <a:srgbClr val="000000"/>
                </a:solidFill>
                <a:ea typeface="Microsoft JhengHei UI" panose="020B0604030504040204" pitchFamily="34" charset="-120"/>
              </a:rPr>
              <a:t>与“值(Value)”</a:t>
            </a:r>
            <a:endParaRPr sz="2000" dirty="0">
              <a:ea typeface="Microsoft JhengHei UI" panose="020B0604030504040204" pitchFamily="34" charset="-120"/>
              <a:cs typeface="Times New Roman"/>
            </a:endParaRPr>
          </a:p>
          <a:p>
            <a:pPr marL="888365" indent="-342900">
              <a:lnSpc>
                <a:spcPct val="100000"/>
              </a:lnSpc>
              <a:spcBef>
                <a:spcPts val="1200"/>
              </a:spcBef>
              <a:buFont typeface="Wingdings" panose="05000000000000000000" pitchFamily="2" charset="2"/>
              <a:buChar char="l"/>
            </a:pPr>
            <a:r>
              <a:rPr sz="2000" spc="-5" dirty="0">
                <a:solidFill>
                  <a:srgbClr val="CC0000"/>
                </a:solidFill>
                <a:ea typeface="Microsoft JhengHei UI" panose="020B0604030504040204" pitchFamily="34" charset="-120"/>
              </a:rPr>
              <a:t>“模式(Schema)</a:t>
            </a:r>
            <a:r>
              <a:rPr sz="2000" spc="-20" dirty="0">
                <a:solidFill>
                  <a:srgbClr val="CC0000"/>
                </a:solidFill>
                <a:ea typeface="Microsoft JhengHei UI" panose="020B0604030504040204" pitchFamily="34" charset="-120"/>
              </a:rPr>
              <a:t>”</a:t>
            </a:r>
            <a:r>
              <a:rPr sz="2000" spc="-5" dirty="0">
                <a:solidFill>
                  <a:srgbClr val="000000"/>
                </a:solidFill>
                <a:ea typeface="Microsoft JhengHei UI" panose="020B0604030504040204" pitchFamily="34" charset="-120"/>
              </a:rPr>
              <a:t>与“数据(Data)”</a:t>
            </a:r>
            <a:endParaRPr sz="2000" dirty="0">
              <a:ea typeface="Microsoft JhengHei UI" panose="020B0604030504040204" pitchFamily="34" charset="-120"/>
              <a:cs typeface="Wingdings"/>
            </a:endParaRPr>
          </a:p>
          <a:p>
            <a:pPr marL="888365" indent="-342900">
              <a:lnSpc>
                <a:spcPct val="100000"/>
              </a:lnSpc>
              <a:spcBef>
                <a:spcPts val="1200"/>
              </a:spcBef>
              <a:buFont typeface="Wingdings" panose="05000000000000000000" pitchFamily="2" charset="2"/>
              <a:buChar char="l"/>
            </a:pPr>
            <a:r>
              <a:rPr sz="2000" spc="-5" dirty="0">
                <a:solidFill>
                  <a:srgbClr val="CC0000"/>
                </a:solidFill>
                <a:ea typeface="Microsoft JhengHei UI" panose="020B0604030504040204" pitchFamily="34" charset="-120"/>
              </a:rPr>
              <a:t>“数据模型(Data</a:t>
            </a:r>
            <a:r>
              <a:rPr sz="2000" dirty="0">
                <a:solidFill>
                  <a:srgbClr val="CC0000"/>
                </a:solidFill>
                <a:ea typeface="Microsoft JhengHei UI" panose="020B0604030504040204" pitchFamily="34" charset="-120"/>
              </a:rPr>
              <a:t> </a:t>
            </a:r>
            <a:r>
              <a:rPr sz="2000" spc="-5" dirty="0">
                <a:solidFill>
                  <a:srgbClr val="CC0000"/>
                </a:solidFill>
                <a:ea typeface="Microsoft JhengHei UI" panose="020B0604030504040204" pitchFamily="34" charset="-120"/>
              </a:rPr>
              <a:t>Model)</a:t>
            </a:r>
            <a:r>
              <a:rPr sz="2000" spc="-10" dirty="0">
                <a:solidFill>
                  <a:srgbClr val="CC0000"/>
                </a:solidFill>
                <a:ea typeface="Microsoft JhengHei UI" panose="020B0604030504040204" pitchFamily="34" charset="-120"/>
              </a:rPr>
              <a:t>”</a:t>
            </a:r>
            <a:r>
              <a:rPr sz="2000" spc="-5" dirty="0">
                <a:solidFill>
                  <a:srgbClr val="000000"/>
                </a:solidFill>
                <a:ea typeface="Microsoft JhengHei UI" panose="020B0604030504040204" pitchFamily="34" charset="-120"/>
              </a:rPr>
              <a:t>与“模式(Schema)”</a:t>
            </a:r>
            <a:endParaRPr sz="2000" dirty="0">
              <a:ea typeface="Microsoft JhengHei UI" panose="020B0604030504040204" pitchFamily="34" charset="-120"/>
              <a:cs typeface="Wingdings"/>
            </a:endParaRPr>
          </a:p>
          <a:p>
            <a:pPr marL="888365" indent="-342900">
              <a:lnSpc>
                <a:spcPct val="100000"/>
              </a:lnSpc>
              <a:spcBef>
                <a:spcPts val="1200"/>
              </a:spcBef>
              <a:buFont typeface="Wingdings" panose="05000000000000000000" pitchFamily="2" charset="2"/>
              <a:buChar char="l"/>
            </a:pPr>
            <a:r>
              <a:rPr sz="2000" spc="-5" dirty="0">
                <a:solidFill>
                  <a:srgbClr val="CC0000"/>
                </a:solidFill>
                <a:ea typeface="Microsoft JhengHei UI" panose="020B0604030504040204" pitchFamily="34" charset="-120"/>
              </a:rPr>
              <a:t>“模式(Schema)</a:t>
            </a:r>
            <a:r>
              <a:rPr sz="2000" spc="-20" dirty="0">
                <a:solidFill>
                  <a:srgbClr val="CC0000"/>
                </a:solidFill>
                <a:ea typeface="Microsoft JhengHei UI" panose="020B0604030504040204" pitchFamily="34" charset="-120"/>
              </a:rPr>
              <a:t>”</a:t>
            </a:r>
            <a:r>
              <a:rPr sz="2000" spc="-5" dirty="0">
                <a:solidFill>
                  <a:srgbClr val="000000"/>
                </a:solidFill>
                <a:ea typeface="Microsoft JhengHei UI" panose="020B0604030504040204" pitchFamily="34" charset="-120"/>
              </a:rPr>
              <a:t>与“实例(Instance)”</a:t>
            </a:r>
            <a:endParaRPr sz="2000" dirty="0">
              <a:ea typeface="Microsoft JhengHei UI" panose="020B0604030504040204" pitchFamily="34" charset="-120"/>
              <a:cs typeface="Wingdings"/>
            </a:endParaRPr>
          </a:p>
          <a:p>
            <a:pPr marL="888365" indent="-342900">
              <a:lnSpc>
                <a:spcPct val="100000"/>
              </a:lnSpc>
              <a:spcBef>
                <a:spcPts val="1200"/>
              </a:spcBef>
              <a:buFont typeface="Wingdings" panose="05000000000000000000" pitchFamily="2" charset="2"/>
              <a:buChar char="l"/>
            </a:pPr>
            <a:r>
              <a:rPr sz="2000" spc="-10" dirty="0">
                <a:solidFill>
                  <a:srgbClr val="CC0000"/>
                </a:solidFill>
                <a:ea typeface="Microsoft JhengHei UI" panose="020B0604030504040204" pitchFamily="34" charset="-120"/>
              </a:rPr>
              <a:t>“类(Class)”</a:t>
            </a:r>
            <a:r>
              <a:rPr sz="2000" spc="-5" dirty="0">
                <a:solidFill>
                  <a:srgbClr val="000000"/>
                </a:solidFill>
                <a:ea typeface="Microsoft JhengHei UI" panose="020B0604030504040204" pitchFamily="34" charset="-120"/>
              </a:rPr>
              <a:t>与“对象(Object)”</a:t>
            </a:r>
            <a:endParaRPr sz="2000" dirty="0">
              <a:ea typeface="Microsoft JhengHei UI" panose="020B0604030504040204" pitchFamily="34" charset="-120"/>
              <a:cs typeface="Wingdings"/>
            </a:endParaRPr>
          </a:p>
          <a:p>
            <a:pPr marL="888365" indent="-342900">
              <a:lnSpc>
                <a:spcPct val="100000"/>
              </a:lnSpc>
              <a:spcBef>
                <a:spcPts val="1200"/>
              </a:spcBef>
              <a:buFont typeface="Wingdings" panose="05000000000000000000" pitchFamily="2" charset="2"/>
              <a:buChar char="l"/>
            </a:pPr>
            <a:r>
              <a:rPr sz="2000" spc="-10" dirty="0">
                <a:solidFill>
                  <a:srgbClr val="CC0000"/>
                </a:solidFill>
                <a:ea typeface="Microsoft JhengHei UI" panose="020B0604030504040204" pitchFamily="34" charset="-120"/>
              </a:rPr>
              <a:t>“实体(Entity)”</a:t>
            </a:r>
            <a:r>
              <a:rPr sz="2000" spc="-5" dirty="0">
                <a:solidFill>
                  <a:srgbClr val="000000"/>
                </a:solidFill>
                <a:ea typeface="Microsoft JhengHei UI" panose="020B0604030504040204" pitchFamily="34" charset="-120"/>
              </a:rPr>
              <a:t>与“实例(Instance)”</a:t>
            </a:r>
            <a:endParaRPr sz="2000" dirty="0">
              <a:ea typeface="Microsoft JhengHei UI" panose="020B0604030504040204" pitchFamily="34" charset="-120"/>
              <a:cs typeface="Wingdings"/>
            </a:endParaRPr>
          </a:p>
          <a:p>
            <a:pPr marL="888365" indent="-342900">
              <a:lnSpc>
                <a:spcPct val="100000"/>
              </a:lnSpc>
              <a:spcBef>
                <a:spcPts val="1200"/>
              </a:spcBef>
              <a:buFont typeface="Wingdings" panose="05000000000000000000" pitchFamily="2" charset="2"/>
              <a:buChar char="l"/>
            </a:pPr>
            <a:r>
              <a:rPr sz="2000" spc="-5" dirty="0">
                <a:solidFill>
                  <a:srgbClr val="000000"/>
                </a:solidFill>
                <a:ea typeface="Microsoft JhengHei UI" panose="020B0604030504040204" pitchFamily="34" charset="-120"/>
              </a:rPr>
              <a:t>…</a:t>
            </a:r>
            <a:r>
              <a:rPr sz="2000" dirty="0">
                <a:solidFill>
                  <a:srgbClr val="000000"/>
                </a:solidFill>
                <a:ea typeface="Microsoft JhengHei UI" panose="020B0604030504040204" pitchFamily="34" charset="-120"/>
              </a:rPr>
              <a:t> </a:t>
            </a:r>
            <a:r>
              <a:rPr sz="2000" spc="-5" dirty="0">
                <a:solidFill>
                  <a:srgbClr val="000000"/>
                </a:solidFill>
                <a:ea typeface="Microsoft JhengHei UI" panose="020B0604030504040204" pitchFamily="34" charset="-120"/>
              </a:rPr>
              <a:t>…</a:t>
            </a:r>
            <a:endParaRPr sz="2000" dirty="0">
              <a:ea typeface="Microsoft JhengHei UI" panose="020B0604030504040204" pitchFamily="34" charset="-120"/>
              <a:cs typeface="Wingdings"/>
            </a:endParaRPr>
          </a:p>
        </p:txBody>
      </p:sp>
      <p:sp>
        <p:nvSpPr>
          <p:cNvPr id="6" name="矩形 5">
            <a:extLst>
              <a:ext uri="{FF2B5EF4-FFF2-40B4-BE49-F238E27FC236}">
                <a16:creationId xmlns="" xmlns:a16="http://schemas.microsoft.com/office/drawing/2014/main" id="{1C44ED74-FAD0-41C3-969C-8366E05778D9}"/>
              </a:ext>
            </a:extLst>
          </p:cNvPr>
          <p:cNvSpPr/>
          <p:nvPr/>
        </p:nvSpPr>
        <p:spPr>
          <a:xfrm>
            <a:off x="241300" y="383633"/>
            <a:ext cx="6781800" cy="523220"/>
          </a:xfrm>
          <a:prstGeom prst="rect">
            <a:avLst/>
          </a:prstGeom>
        </p:spPr>
        <p:txBody>
          <a:bodyPr wrap="square">
            <a:spAutoFit/>
          </a:bodyPr>
          <a:lstStyle/>
          <a:p>
            <a:pPr marL="48895">
              <a:lnSpc>
                <a:spcPct val="100000"/>
              </a:lnSpc>
            </a:pPr>
            <a:r>
              <a:rPr lang="zh-CN" altLang="en-US" sz="2800" b="1" u="dbl" spc="-5" dirty="0">
                <a:solidFill>
                  <a:srgbClr val="000000"/>
                </a:solidFill>
                <a:latin typeface="Arial" panose="020B0604020202020204" pitchFamily="34" charset="0"/>
                <a:ea typeface="Microsoft JhengHei UI" panose="020B0604030504040204" pitchFamily="34" charset="-120"/>
              </a:rPr>
              <a:t>数据库设计中的抽象</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108339" y="5565647"/>
            <a:ext cx="5955030" cy="76200"/>
          </a:xfrm>
          <a:custGeom>
            <a:avLst/>
            <a:gdLst/>
            <a:ahLst/>
            <a:cxnLst/>
            <a:rect l="l" t="t" r="r" b="b"/>
            <a:pathLst>
              <a:path w="5955030" h="76200">
                <a:moveTo>
                  <a:pt x="5896356" y="38099"/>
                </a:moveTo>
                <a:lnTo>
                  <a:pt x="5894832" y="34289"/>
                </a:lnTo>
                <a:lnTo>
                  <a:pt x="5891022" y="33527"/>
                </a:lnTo>
                <a:lnTo>
                  <a:pt x="4572" y="33527"/>
                </a:lnTo>
                <a:lnTo>
                  <a:pt x="1524" y="34289"/>
                </a:lnTo>
                <a:lnTo>
                  <a:pt x="0" y="38099"/>
                </a:lnTo>
                <a:lnTo>
                  <a:pt x="1524" y="41147"/>
                </a:lnTo>
                <a:lnTo>
                  <a:pt x="4572" y="42671"/>
                </a:lnTo>
                <a:lnTo>
                  <a:pt x="5891022" y="42671"/>
                </a:lnTo>
                <a:lnTo>
                  <a:pt x="5894832" y="41147"/>
                </a:lnTo>
                <a:lnTo>
                  <a:pt x="5896356" y="38099"/>
                </a:lnTo>
                <a:close/>
              </a:path>
              <a:path w="5955030" h="76200">
                <a:moveTo>
                  <a:pt x="5955030" y="38099"/>
                </a:moveTo>
                <a:lnTo>
                  <a:pt x="5878830" y="0"/>
                </a:lnTo>
                <a:lnTo>
                  <a:pt x="5878830" y="33527"/>
                </a:lnTo>
                <a:lnTo>
                  <a:pt x="5891022" y="33527"/>
                </a:lnTo>
                <a:lnTo>
                  <a:pt x="5894832" y="34289"/>
                </a:lnTo>
                <a:lnTo>
                  <a:pt x="5896356" y="38099"/>
                </a:lnTo>
                <a:lnTo>
                  <a:pt x="5896356" y="67436"/>
                </a:lnTo>
                <a:lnTo>
                  <a:pt x="5955030" y="38099"/>
                </a:lnTo>
                <a:close/>
              </a:path>
              <a:path w="5955030" h="76200">
                <a:moveTo>
                  <a:pt x="5896356" y="67436"/>
                </a:moveTo>
                <a:lnTo>
                  <a:pt x="5896356" y="38099"/>
                </a:lnTo>
                <a:lnTo>
                  <a:pt x="5894832" y="41147"/>
                </a:lnTo>
                <a:lnTo>
                  <a:pt x="5891022" y="42671"/>
                </a:lnTo>
                <a:lnTo>
                  <a:pt x="5878830" y="42671"/>
                </a:lnTo>
                <a:lnTo>
                  <a:pt x="5878830" y="76199"/>
                </a:lnTo>
                <a:lnTo>
                  <a:pt x="5896356" y="67436"/>
                </a:lnTo>
                <a:close/>
              </a:path>
            </a:pathLst>
          </a:custGeom>
          <a:solidFill>
            <a:srgbClr val="000000"/>
          </a:solidFill>
        </p:spPr>
        <p:txBody>
          <a:bodyPr wrap="square" lIns="0" tIns="0" rIns="0" bIns="0" rtlCol="0"/>
          <a:lstStyle/>
          <a:p>
            <a:endParaRPr/>
          </a:p>
        </p:txBody>
      </p:sp>
      <p:sp>
        <p:nvSpPr>
          <p:cNvPr id="4" name="object 4"/>
          <p:cNvSpPr/>
          <p:nvPr/>
        </p:nvSpPr>
        <p:spPr>
          <a:xfrm>
            <a:off x="2087765" y="2833116"/>
            <a:ext cx="76200" cy="2775585"/>
          </a:xfrm>
          <a:custGeom>
            <a:avLst/>
            <a:gdLst/>
            <a:ahLst/>
            <a:cxnLst/>
            <a:rect l="l" t="t" r="r" b="b"/>
            <a:pathLst>
              <a:path w="76200" h="2775585">
                <a:moveTo>
                  <a:pt x="76200" y="76199"/>
                </a:moveTo>
                <a:lnTo>
                  <a:pt x="38100" y="0"/>
                </a:lnTo>
                <a:lnTo>
                  <a:pt x="0" y="76199"/>
                </a:lnTo>
                <a:lnTo>
                  <a:pt x="33528" y="76199"/>
                </a:lnTo>
                <a:lnTo>
                  <a:pt x="33528" y="64007"/>
                </a:lnTo>
                <a:lnTo>
                  <a:pt x="34290" y="60197"/>
                </a:lnTo>
                <a:lnTo>
                  <a:pt x="38100" y="58673"/>
                </a:lnTo>
                <a:lnTo>
                  <a:pt x="41148" y="60197"/>
                </a:lnTo>
                <a:lnTo>
                  <a:pt x="42672" y="64007"/>
                </a:lnTo>
                <a:lnTo>
                  <a:pt x="42672" y="76199"/>
                </a:lnTo>
                <a:lnTo>
                  <a:pt x="76200" y="76199"/>
                </a:lnTo>
                <a:close/>
              </a:path>
              <a:path w="76200" h="2775585">
                <a:moveTo>
                  <a:pt x="42672" y="76199"/>
                </a:moveTo>
                <a:lnTo>
                  <a:pt x="42672" y="64007"/>
                </a:lnTo>
                <a:lnTo>
                  <a:pt x="41148" y="60197"/>
                </a:lnTo>
                <a:lnTo>
                  <a:pt x="38100" y="58673"/>
                </a:lnTo>
                <a:lnTo>
                  <a:pt x="34290" y="60197"/>
                </a:lnTo>
                <a:lnTo>
                  <a:pt x="33528" y="64007"/>
                </a:lnTo>
                <a:lnTo>
                  <a:pt x="33528" y="76199"/>
                </a:lnTo>
                <a:lnTo>
                  <a:pt x="42672" y="76199"/>
                </a:lnTo>
                <a:close/>
              </a:path>
              <a:path w="76200" h="2775585">
                <a:moveTo>
                  <a:pt x="42672" y="2770631"/>
                </a:moveTo>
                <a:lnTo>
                  <a:pt x="42672" y="76199"/>
                </a:lnTo>
                <a:lnTo>
                  <a:pt x="33528" y="76199"/>
                </a:lnTo>
                <a:lnTo>
                  <a:pt x="33528" y="2770631"/>
                </a:lnTo>
                <a:lnTo>
                  <a:pt x="34290" y="2773679"/>
                </a:lnTo>
                <a:lnTo>
                  <a:pt x="38100" y="2775204"/>
                </a:lnTo>
                <a:lnTo>
                  <a:pt x="41148" y="2773679"/>
                </a:lnTo>
                <a:lnTo>
                  <a:pt x="42672" y="2770631"/>
                </a:lnTo>
                <a:close/>
              </a:path>
            </a:pathLst>
          </a:custGeom>
          <a:solidFill>
            <a:srgbClr val="000000"/>
          </a:solidFill>
        </p:spPr>
        <p:txBody>
          <a:bodyPr wrap="square" lIns="0" tIns="0" rIns="0" bIns="0" rtlCol="0"/>
          <a:lstStyle/>
          <a:p>
            <a:endParaRPr/>
          </a:p>
        </p:txBody>
      </p:sp>
      <p:sp>
        <p:nvSpPr>
          <p:cNvPr id="5" name="object 5"/>
          <p:cNvSpPr txBox="1"/>
          <p:nvPr/>
        </p:nvSpPr>
        <p:spPr>
          <a:xfrm>
            <a:off x="7873879" y="5728791"/>
            <a:ext cx="1092835" cy="215444"/>
          </a:xfrm>
          <a:prstGeom prst="rect">
            <a:avLst/>
          </a:prstGeom>
        </p:spPr>
        <p:txBody>
          <a:bodyPr vert="horz" wrap="square" lIns="0" tIns="0" rIns="0" bIns="0" rtlCol="0">
            <a:spAutoFit/>
          </a:bodyPr>
          <a:lstStyle/>
          <a:p>
            <a:pPr marL="12700">
              <a:lnSpc>
                <a:spcPct val="100000"/>
              </a:lnSpc>
            </a:pPr>
            <a:r>
              <a:rPr sz="1400" b="1" spc="-10" dirty="0">
                <a:solidFill>
                  <a:srgbClr val="000065"/>
                </a:solidFill>
                <a:latin typeface="Microsoft JhengHei UI" panose="020B0604030504040204" pitchFamily="34" charset="-120"/>
                <a:ea typeface="Microsoft JhengHei UI" panose="020B0604030504040204" pitchFamily="34" charset="-120"/>
                <a:cs typeface="新宋体"/>
              </a:rPr>
              <a:t>项目实施过程</a:t>
            </a:r>
            <a:endParaRPr sz="1400">
              <a:latin typeface="Microsoft JhengHei UI" panose="020B0604030504040204" pitchFamily="34" charset="-120"/>
              <a:ea typeface="Microsoft JhengHei UI" panose="020B0604030504040204" pitchFamily="34" charset="-120"/>
              <a:cs typeface="新宋体"/>
            </a:endParaRPr>
          </a:p>
        </p:txBody>
      </p:sp>
      <p:sp>
        <p:nvSpPr>
          <p:cNvPr id="6" name="object 6"/>
          <p:cNvSpPr txBox="1"/>
          <p:nvPr/>
        </p:nvSpPr>
        <p:spPr>
          <a:xfrm>
            <a:off x="1620904" y="2868241"/>
            <a:ext cx="382270" cy="203200"/>
          </a:xfrm>
          <a:prstGeom prst="rect">
            <a:avLst/>
          </a:prstGeom>
        </p:spPr>
        <p:txBody>
          <a:bodyPr vert="horz" wrap="square" lIns="0" tIns="0" rIns="0" bIns="0" rtlCol="0">
            <a:spAutoFit/>
          </a:bodyPr>
          <a:lstStyle/>
          <a:p>
            <a:pPr marL="12700">
              <a:lnSpc>
                <a:spcPct val="100000"/>
              </a:lnSpc>
            </a:pPr>
            <a:r>
              <a:rPr sz="1400" b="1" spc="-5" dirty="0">
                <a:solidFill>
                  <a:srgbClr val="000065"/>
                </a:solidFill>
                <a:latin typeface="新宋体"/>
                <a:cs typeface="新宋体"/>
              </a:rPr>
              <a:t>水平</a:t>
            </a:r>
            <a:endParaRPr sz="1400" dirty="0">
              <a:latin typeface="新宋体"/>
              <a:cs typeface="新宋体"/>
            </a:endParaRPr>
          </a:p>
        </p:txBody>
      </p:sp>
      <p:sp>
        <p:nvSpPr>
          <p:cNvPr id="7" name="object 7"/>
          <p:cNvSpPr/>
          <p:nvPr/>
        </p:nvSpPr>
        <p:spPr>
          <a:xfrm>
            <a:off x="3021215" y="5489447"/>
            <a:ext cx="0" cy="163195"/>
          </a:xfrm>
          <a:custGeom>
            <a:avLst/>
            <a:gdLst/>
            <a:ahLst/>
            <a:cxnLst/>
            <a:rect l="l" t="t" r="r" b="b"/>
            <a:pathLst>
              <a:path h="163195">
                <a:moveTo>
                  <a:pt x="0" y="0"/>
                </a:moveTo>
                <a:lnTo>
                  <a:pt x="0" y="163068"/>
                </a:lnTo>
              </a:path>
            </a:pathLst>
          </a:custGeom>
          <a:ln w="76200">
            <a:solidFill>
              <a:srgbClr val="000066"/>
            </a:solidFill>
          </a:ln>
        </p:spPr>
        <p:txBody>
          <a:bodyPr wrap="square" lIns="0" tIns="0" rIns="0" bIns="0" rtlCol="0"/>
          <a:lstStyle/>
          <a:p>
            <a:endParaRPr/>
          </a:p>
        </p:txBody>
      </p:sp>
      <p:sp>
        <p:nvSpPr>
          <p:cNvPr id="8" name="object 8"/>
          <p:cNvSpPr/>
          <p:nvPr/>
        </p:nvSpPr>
        <p:spPr>
          <a:xfrm>
            <a:off x="3932567" y="5489447"/>
            <a:ext cx="0" cy="163195"/>
          </a:xfrm>
          <a:custGeom>
            <a:avLst/>
            <a:gdLst/>
            <a:ahLst/>
            <a:cxnLst/>
            <a:rect l="l" t="t" r="r" b="b"/>
            <a:pathLst>
              <a:path h="163195">
                <a:moveTo>
                  <a:pt x="0" y="0"/>
                </a:moveTo>
                <a:lnTo>
                  <a:pt x="0" y="163068"/>
                </a:lnTo>
              </a:path>
            </a:pathLst>
          </a:custGeom>
          <a:ln w="76200">
            <a:solidFill>
              <a:srgbClr val="000066"/>
            </a:solidFill>
          </a:ln>
        </p:spPr>
        <p:txBody>
          <a:bodyPr wrap="square" lIns="0" tIns="0" rIns="0" bIns="0" rtlCol="0"/>
          <a:lstStyle/>
          <a:p>
            <a:endParaRPr/>
          </a:p>
        </p:txBody>
      </p:sp>
      <p:sp>
        <p:nvSpPr>
          <p:cNvPr id="9" name="object 9"/>
          <p:cNvSpPr/>
          <p:nvPr/>
        </p:nvSpPr>
        <p:spPr>
          <a:xfrm>
            <a:off x="4843919" y="5252465"/>
            <a:ext cx="0" cy="400050"/>
          </a:xfrm>
          <a:custGeom>
            <a:avLst/>
            <a:gdLst/>
            <a:ahLst/>
            <a:cxnLst/>
            <a:rect l="l" t="t" r="r" b="b"/>
            <a:pathLst>
              <a:path h="400050">
                <a:moveTo>
                  <a:pt x="0" y="0"/>
                </a:moveTo>
                <a:lnTo>
                  <a:pt x="0" y="400050"/>
                </a:lnTo>
              </a:path>
            </a:pathLst>
          </a:custGeom>
          <a:ln w="76200">
            <a:solidFill>
              <a:srgbClr val="000066"/>
            </a:solidFill>
            <a:prstDash val="lgDash"/>
          </a:ln>
        </p:spPr>
        <p:txBody>
          <a:bodyPr wrap="square" lIns="0" tIns="0" rIns="0" bIns="0" rtlCol="0"/>
          <a:lstStyle/>
          <a:p>
            <a:endParaRPr/>
          </a:p>
        </p:txBody>
      </p:sp>
      <p:sp>
        <p:nvSpPr>
          <p:cNvPr id="10" name="object 10"/>
          <p:cNvSpPr/>
          <p:nvPr/>
        </p:nvSpPr>
        <p:spPr>
          <a:xfrm>
            <a:off x="2109863" y="5489447"/>
            <a:ext cx="0" cy="163195"/>
          </a:xfrm>
          <a:custGeom>
            <a:avLst/>
            <a:gdLst/>
            <a:ahLst/>
            <a:cxnLst/>
            <a:rect l="l" t="t" r="r" b="b"/>
            <a:pathLst>
              <a:path h="163195">
                <a:moveTo>
                  <a:pt x="0" y="0"/>
                </a:moveTo>
                <a:lnTo>
                  <a:pt x="0" y="163068"/>
                </a:lnTo>
              </a:path>
            </a:pathLst>
          </a:custGeom>
          <a:ln w="76200">
            <a:solidFill>
              <a:srgbClr val="000066"/>
            </a:solidFill>
          </a:ln>
        </p:spPr>
        <p:txBody>
          <a:bodyPr wrap="square" lIns="0" tIns="0" rIns="0" bIns="0" rtlCol="0"/>
          <a:lstStyle/>
          <a:p>
            <a:endParaRPr/>
          </a:p>
        </p:txBody>
      </p:sp>
      <p:sp>
        <p:nvSpPr>
          <p:cNvPr id="11" name="object 11"/>
          <p:cNvSpPr txBox="1"/>
          <p:nvPr/>
        </p:nvSpPr>
        <p:spPr>
          <a:xfrm>
            <a:off x="1830457" y="5757533"/>
            <a:ext cx="534670" cy="153035"/>
          </a:xfrm>
          <a:prstGeom prst="rect">
            <a:avLst/>
          </a:prstGeom>
        </p:spPr>
        <p:txBody>
          <a:bodyPr vert="horz" wrap="square" lIns="0" tIns="0" rIns="0" bIns="0" rtlCol="0">
            <a:spAutoFit/>
          </a:bodyPr>
          <a:lstStyle/>
          <a:p>
            <a:pPr marL="12700">
              <a:lnSpc>
                <a:spcPct val="100000"/>
              </a:lnSpc>
            </a:pPr>
            <a:r>
              <a:rPr sz="1000" b="1" spc="-5" dirty="0">
                <a:solidFill>
                  <a:srgbClr val="000065"/>
                </a:solidFill>
                <a:latin typeface="Microsoft JhengHei UI" panose="020B0604030504040204" pitchFamily="34" charset="-120"/>
                <a:ea typeface="Microsoft JhengHei UI" panose="020B0604030504040204" pitchFamily="34" charset="-120"/>
                <a:cs typeface="新宋体"/>
              </a:rPr>
              <a:t>项目开始</a:t>
            </a:r>
            <a:endParaRPr sz="1000">
              <a:latin typeface="Microsoft JhengHei UI" panose="020B0604030504040204" pitchFamily="34" charset="-120"/>
              <a:ea typeface="Microsoft JhengHei UI" panose="020B0604030504040204" pitchFamily="34" charset="-120"/>
              <a:cs typeface="新宋体"/>
            </a:endParaRPr>
          </a:p>
        </p:txBody>
      </p:sp>
      <p:sp>
        <p:nvSpPr>
          <p:cNvPr id="12" name="object 12"/>
          <p:cNvSpPr txBox="1"/>
          <p:nvPr/>
        </p:nvSpPr>
        <p:spPr>
          <a:xfrm>
            <a:off x="2725803" y="5681333"/>
            <a:ext cx="534670" cy="305435"/>
          </a:xfrm>
          <a:prstGeom prst="rect">
            <a:avLst/>
          </a:prstGeom>
        </p:spPr>
        <p:txBody>
          <a:bodyPr vert="horz" wrap="square" lIns="0" tIns="0" rIns="0" bIns="0" rtlCol="0">
            <a:spAutoFit/>
          </a:bodyPr>
          <a:lstStyle/>
          <a:p>
            <a:pPr marL="12700" marR="5080">
              <a:lnSpc>
                <a:spcPct val="100000"/>
              </a:lnSpc>
            </a:pPr>
            <a:r>
              <a:rPr sz="1000" b="1" spc="-5" dirty="0">
                <a:solidFill>
                  <a:srgbClr val="000065"/>
                </a:solidFill>
                <a:latin typeface="Microsoft JhengHei UI" panose="020B0604030504040204" pitchFamily="34" charset="-120"/>
                <a:ea typeface="Microsoft JhengHei UI" panose="020B0604030504040204" pitchFamily="34" charset="-120"/>
                <a:cs typeface="新宋体"/>
              </a:rPr>
              <a:t>需求结束 并开发</a:t>
            </a:r>
            <a:endParaRPr sz="1000">
              <a:latin typeface="Microsoft JhengHei UI" panose="020B0604030504040204" pitchFamily="34" charset="-120"/>
              <a:ea typeface="Microsoft JhengHei UI" panose="020B0604030504040204" pitchFamily="34" charset="-120"/>
              <a:cs typeface="新宋体"/>
            </a:endParaRPr>
          </a:p>
        </p:txBody>
      </p:sp>
      <p:sp>
        <p:nvSpPr>
          <p:cNvPr id="13" name="object 13"/>
          <p:cNvSpPr txBox="1"/>
          <p:nvPr/>
        </p:nvSpPr>
        <p:spPr>
          <a:xfrm>
            <a:off x="3682881" y="5697329"/>
            <a:ext cx="407670" cy="153035"/>
          </a:xfrm>
          <a:prstGeom prst="rect">
            <a:avLst/>
          </a:prstGeom>
        </p:spPr>
        <p:txBody>
          <a:bodyPr vert="horz" wrap="square" lIns="0" tIns="0" rIns="0" bIns="0" rtlCol="0">
            <a:spAutoFit/>
          </a:bodyPr>
          <a:lstStyle/>
          <a:p>
            <a:pPr marL="12700">
              <a:lnSpc>
                <a:spcPct val="100000"/>
              </a:lnSpc>
            </a:pPr>
            <a:r>
              <a:rPr sz="1000" b="1" spc="-5" dirty="0">
                <a:solidFill>
                  <a:srgbClr val="000065"/>
                </a:solidFill>
                <a:latin typeface="Microsoft JhengHei UI" panose="020B0604030504040204" pitchFamily="34" charset="-120"/>
                <a:ea typeface="Microsoft JhengHei UI" panose="020B0604030504040204" pitchFamily="34" charset="-120"/>
                <a:cs typeface="新宋体"/>
              </a:rPr>
              <a:t>再开发</a:t>
            </a:r>
            <a:endParaRPr sz="1000">
              <a:latin typeface="Microsoft JhengHei UI" panose="020B0604030504040204" pitchFamily="34" charset="-120"/>
              <a:ea typeface="Microsoft JhengHei UI" panose="020B0604030504040204" pitchFamily="34" charset="-120"/>
              <a:cs typeface="新宋体"/>
            </a:endParaRPr>
          </a:p>
        </p:txBody>
      </p:sp>
      <p:sp>
        <p:nvSpPr>
          <p:cNvPr id="14" name="object 14"/>
          <p:cNvSpPr txBox="1"/>
          <p:nvPr/>
        </p:nvSpPr>
        <p:spPr>
          <a:xfrm>
            <a:off x="4572132" y="5697329"/>
            <a:ext cx="534670" cy="153035"/>
          </a:xfrm>
          <a:prstGeom prst="rect">
            <a:avLst/>
          </a:prstGeom>
        </p:spPr>
        <p:txBody>
          <a:bodyPr vert="horz" wrap="square" lIns="0" tIns="0" rIns="0" bIns="0" rtlCol="0">
            <a:spAutoFit/>
          </a:bodyPr>
          <a:lstStyle/>
          <a:p>
            <a:pPr marL="12700">
              <a:lnSpc>
                <a:spcPct val="100000"/>
              </a:lnSpc>
            </a:pPr>
            <a:r>
              <a:rPr sz="1000" b="1" spc="-5" dirty="0">
                <a:solidFill>
                  <a:srgbClr val="000065"/>
                </a:solidFill>
                <a:latin typeface="Microsoft JhengHei UI" panose="020B0604030504040204" pitchFamily="34" charset="-120"/>
                <a:ea typeface="Microsoft JhengHei UI" panose="020B0604030504040204" pitchFamily="34" charset="-120"/>
                <a:cs typeface="新宋体"/>
              </a:rPr>
              <a:t>再再开发</a:t>
            </a:r>
            <a:endParaRPr sz="1000">
              <a:latin typeface="Microsoft JhengHei UI" panose="020B0604030504040204" pitchFamily="34" charset="-120"/>
              <a:ea typeface="Microsoft JhengHei UI" panose="020B0604030504040204" pitchFamily="34" charset="-120"/>
              <a:cs typeface="新宋体"/>
            </a:endParaRPr>
          </a:p>
        </p:txBody>
      </p:sp>
      <p:sp>
        <p:nvSpPr>
          <p:cNvPr id="15" name="object 15"/>
          <p:cNvSpPr txBox="1"/>
          <p:nvPr/>
        </p:nvSpPr>
        <p:spPr>
          <a:xfrm>
            <a:off x="5445386" y="5700370"/>
            <a:ext cx="661035" cy="153035"/>
          </a:xfrm>
          <a:prstGeom prst="rect">
            <a:avLst/>
          </a:prstGeom>
        </p:spPr>
        <p:txBody>
          <a:bodyPr vert="horz" wrap="square" lIns="0" tIns="0" rIns="0" bIns="0" rtlCol="0">
            <a:spAutoFit/>
          </a:bodyPr>
          <a:lstStyle/>
          <a:p>
            <a:pPr marL="12700">
              <a:lnSpc>
                <a:spcPct val="100000"/>
              </a:lnSpc>
            </a:pPr>
            <a:r>
              <a:rPr sz="1000" b="1" spc="-5" dirty="0">
                <a:solidFill>
                  <a:srgbClr val="000065"/>
                </a:solidFill>
                <a:latin typeface="Microsoft JhengHei UI" panose="020B0604030504040204" pitchFamily="34" charset="-120"/>
                <a:ea typeface="Microsoft JhengHei UI" panose="020B0604030504040204" pitchFamily="34" charset="-120"/>
                <a:cs typeface="新宋体"/>
              </a:rPr>
              <a:t>再再再</a:t>
            </a:r>
            <a:r>
              <a:rPr sz="1000" b="1" spc="-15" dirty="0">
                <a:solidFill>
                  <a:srgbClr val="000065"/>
                </a:solidFill>
                <a:latin typeface="Microsoft JhengHei UI" panose="020B0604030504040204" pitchFamily="34" charset="-120"/>
                <a:ea typeface="Microsoft JhengHei UI" panose="020B0604030504040204" pitchFamily="34" charset="-120"/>
                <a:cs typeface="新宋体"/>
              </a:rPr>
              <a:t>开</a:t>
            </a:r>
            <a:r>
              <a:rPr sz="1000" b="1" spc="-5" dirty="0">
                <a:solidFill>
                  <a:srgbClr val="000065"/>
                </a:solidFill>
                <a:latin typeface="Microsoft JhengHei UI" panose="020B0604030504040204" pitchFamily="34" charset="-120"/>
                <a:ea typeface="Microsoft JhengHei UI" panose="020B0604030504040204" pitchFamily="34" charset="-120"/>
                <a:cs typeface="新宋体"/>
              </a:rPr>
              <a:t>发</a:t>
            </a:r>
            <a:endParaRPr sz="1000">
              <a:latin typeface="Microsoft JhengHei UI" panose="020B0604030504040204" pitchFamily="34" charset="-120"/>
              <a:ea typeface="Microsoft JhengHei UI" panose="020B0604030504040204" pitchFamily="34" charset="-120"/>
              <a:cs typeface="新宋体"/>
            </a:endParaRPr>
          </a:p>
        </p:txBody>
      </p:sp>
      <p:sp>
        <p:nvSpPr>
          <p:cNvPr id="16" name="object 16"/>
          <p:cNvSpPr/>
          <p:nvPr/>
        </p:nvSpPr>
        <p:spPr>
          <a:xfrm>
            <a:off x="5716409" y="5252465"/>
            <a:ext cx="0" cy="400050"/>
          </a:xfrm>
          <a:custGeom>
            <a:avLst/>
            <a:gdLst/>
            <a:ahLst/>
            <a:cxnLst/>
            <a:rect l="l" t="t" r="r" b="b"/>
            <a:pathLst>
              <a:path h="400050">
                <a:moveTo>
                  <a:pt x="0" y="0"/>
                </a:moveTo>
                <a:lnTo>
                  <a:pt x="0" y="400050"/>
                </a:lnTo>
              </a:path>
            </a:pathLst>
          </a:custGeom>
          <a:ln w="76200">
            <a:solidFill>
              <a:srgbClr val="000066"/>
            </a:solidFill>
            <a:prstDash val="lgDash"/>
          </a:ln>
        </p:spPr>
        <p:txBody>
          <a:bodyPr wrap="square" lIns="0" tIns="0" rIns="0" bIns="0" rtlCol="0"/>
          <a:lstStyle/>
          <a:p>
            <a:endParaRPr/>
          </a:p>
        </p:txBody>
      </p:sp>
      <p:sp>
        <p:nvSpPr>
          <p:cNvPr id="17" name="object 17"/>
          <p:cNvSpPr/>
          <p:nvPr/>
        </p:nvSpPr>
        <p:spPr>
          <a:xfrm>
            <a:off x="2114435" y="2916173"/>
            <a:ext cx="4735830" cy="2266950"/>
          </a:xfrm>
          <a:custGeom>
            <a:avLst/>
            <a:gdLst/>
            <a:ahLst/>
            <a:cxnLst/>
            <a:rect l="l" t="t" r="r" b="b"/>
            <a:pathLst>
              <a:path w="4735830" h="2266950">
                <a:moveTo>
                  <a:pt x="0" y="2266950"/>
                </a:moveTo>
                <a:lnTo>
                  <a:pt x="874776" y="2266950"/>
                </a:lnTo>
                <a:lnTo>
                  <a:pt x="3784854" y="445769"/>
                </a:lnTo>
                <a:lnTo>
                  <a:pt x="4735830" y="0"/>
                </a:lnTo>
              </a:path>
            </a:pathLst>
          </a:custGeom>
          <a:ln w="57150">
            <a:solidFill>
              <a:srgbClr val="FF0000"/>
            </a:solidFill>
          </a:ln>
        </p:spPr>
        <p:txBody>
          <a:bodyPr wrap="square" lIns="0" tIns="0" rIns="0" bIns="0" rtlCol="0"/>
          <a:lstStyle/>
          <a:p>
            <a:endParaRPr/>
          </a:p>
        </p:txBody>
      </p:sp>
      <p:sp>
        <p:nvSpPr>
          <p:cNvPr id="18" name="object 18"/>
          <p:cNvSpPr txBox="1"/>
          <p:nvPr/>
        </p:nvSpPr>
        <p:spPr>
          <a:xfrm>
            <a:off x="6858133" y="2843859"/>
            <a:ext cx="914400" cy="215444"/>
          </a:xfrm>
          <a:prstGeom prst="rect">
            <a:avLst/>
          </a:prstGeom>
        </p:spPr>
        <p:txBody>
          <a:bodyPr vert="horz" wrap="square" lIns="0" tIns="0" rIns="0" bIns="0" rtlCol="0">
            <a:spAutoFit/>
          </a:bodyPr>
          <a:lstStyle/>
          <a:p>
            <a:pPr marL="12700">
              <a:lnSpc>
                <a:spcPct val="100000"/>
              </a:lnSpc>
            </a:pPr>
            <a:r>
              <a:rPr sz="1400" b="1" spc="-10" dirty="0">
                <a:solidFill>
                  <a:srgbClr val="FF0000"/>
                </a:solidFill>
                <a:latin typeface="Microsoft JhengHei UI" panose="020B0604030504040204" pitchFamily="34" charset="-120"/>
                <a:ea typeface="Microsoft JhengHei UI" panose="020B0604030504040204" pitchFamily="34" charset="-120"/>
                <a:cs typeface="新宋体"/>
              </a:rPr>
              <a:t>用户的期望</a:t>
            </a:r>
            <a:endParaRPr sz="1400">
              <a:latin typeface="Microsoft JhengHei UI" panose="020B0604030504040204" pitchFamily="34" charset="-120"/>
              <a:ea typeface="Microsoft JhengHei UI" panose="020B0604030504040204" pitchFamily="34" charset="-120"/>
              <a:cs typeface="新宋体"/>
            </a:endParaRPr>
          </a:p>
        </p:txBody>
      </p:sp>
      <p:sp>
        <p:nvSpPr>
          <p:cNvPr id="19" name="object 19"/>
          <p:cNvSpPr/>
          <p:nvPr/>
        </p:nvSpPr>
        <p:spPr>
          <a:xfrm>
            <a:off x="3056267" y="3908297"/>
            <a:ext cx="3876675" cy="1692910"/>
          </a:xfrm>
          <a:custGeom>
            <a:avLst/>
            <a:gdLst/>
            <a:ahLst/>
            <a:cxnLst/>
            <a:rect l="l" t="t" r="r" b="b"/>
            <a:pathLst>
              <a:path w="3876675" h="1692910">
                <a:moveTo>
                  <a:pt x="0" y="1692402"/>
                </a:moveTo>
                <a:lnTo>
                  <a:pt x="873252" y="941069"/>
                </a:lnTo>
                <a:lnTo>
                  <a:pt x="1774698" y="504443"/>
                </a:lnTo>
                <a:lnTo>
                  <a:pt x="2620518" y="272795"/>
                </a:lnTo>
                <a:lnTo>
                  <a:pt x="3876294" y="0"/>
                </a:lnTo>
              </a:path>
            </a:pathLst>
          </a:custGeom>
          <a:ln w="38100">
            <a:solidFill>
              <a:srgbClr val="000066"/>
            </a:solidFill>
          </a:ln>
        </p:spPr>
        <p:txBody>
          <a:bodyPr wrap="square" lIns="0" tIns="0" rIns="0" bIns="0" rtlCol="0"/>
          <a:lstStyle/>
          <a:p>
            <a:endParaRPr/>
          </a:p>
        </p:txBody>
      </p:sp>
      <p:sp>
        <p:nvSpPr>
          <p:cNvPr id="20" name="object 20"/>
          <p:cNvSpPr/>
          <p:nvPr/>
        </p:nvSpPr>
        <p:spPr>
          <a:xfrm>
            <a:off x="3664343" y="5183123"/>
            <a:ext cx="4149090" cy="1905"/>
          </a:xfrm>
          <a:custGeom>
            <a:avLst/>
            <a:gdLst/>
            <a:ahLst/>
            <a:cxnLst/>
            <a:rect l="l" t="t" r="r" b="b"/>
            <a:pathLst>
              <a:path w="4149090" h="1904">
                <a:moveTo>
                  <a:pt x="0" y="0"/>
                </a:moveTo>
                <a:lnTo>
                  <a:pt x="4149077" y="1523"/>
                </a:lnTo>
              </a:path>
            </a:pathLst>
          </a:custGeom>
          <a:ln w="9525">
            <a:solidFill>
              <a:srgbClr val="000000"/>
            </a:solidFill>
            <a:prstDash val="dash"/>
          </a:ln>
        </p:spPr>
        <p:txBody>
          <a:bodyPr wrap="square" lIns="0" tIns="0" rIns="0" bIns="0" rtlCol="0"/>
          <a:lstStyle/>
          <a:p>
            <a:endParaRPr/>
          </a:p>
        </p:txBody>
      </p:sp>
      <p:sp>
        <p:nvSpPr>
          <p:cNvPr id="21" name="object 21"/>
          <p:cNvSpPr/>
          <p:nvPr/>
        </p:nvSpPr>
        <p:spPr>
          <a:xfrm>
            <a:off x="3679583" y="4613147"/>
            <a:ext cx="4150360" cy="1905"/>
          </a:xfrm>
          <a:custGeom>
            <a:avLst/>
            <a:gdLst/>
            <a:ahLst/>
            <a:cxnLst/>
            <a:rect l="l" t="t" r="r" b="b"/>
            <a:pathLst>
              <a:path w="4150359" h="1904">
                <a:moveTo>
                  <a:pt x="0" y="0"/>
                </a:moveTo>
                <a:lnTo>
                  <a:pt x="4149839" y="1523"/>
                </a:lnTo>
              </a:path>
            </a:pathLst>
          </a:custGeom>
          <a:ln w="9525">
            <a:solidFill>
              <a:srgbClr val="000000"/>
            </a:solidFill>
            <a:prstDash val="dash"/>
          </a:ln>
        </p:spPr>
        <p:txBody>
          <a:bodyPr wrap="square" lIns="0" tIns="0" rIns="0" bIns="0" rtlCol="0"/>
          <a:lstStyle/>
          <a:p>
            <a:endParaRPr/>
          </a:p>
        </p:txBody>
      </p:sp>
      <p:sp>
        <p:nvSpPr>
          <p:cNvPr id="22" name="object 22"/>
          <p:cNvSpPr/>
          <p:nvPr/>
        </p:nvSpPr>
        <p:spPr>
          <a:xfrm>
            <a:off x="3679583" y="4057650"/>
            <a:ext cx="4150360" cy="1905"/>
          </a:xfrm>
          <a:custGeom>
            <a:avLst/>
            <a:gdLst/>
            <a:ahLst/>
            <a:cxnLst/>
            <a:rect l="l" t="t" r="r" b="b"/>
            <a:pathLst>
              <a:path w="4150359" h="1904">
                <a:moveTo>
                  <a:pt x="0" y="0"/>
                </a:moveTo>
                <a:lnTo>
                  <a:pt x="4149839" y="1523"/>
                </a:lnTo>
              </a:path>
            </a:pathLst>
          </a:custGeom>
          <a:ln w="9525">
            <a:solidFill>
              <a:srgbClr val="000000"/>
            </a:solidFill>
            <a:prstDash val="dash"/>
          </a:ln>
        </p:spPr>
        <p:txBody>
          <a:bodyPr wrap="square" lIns="0" tIns="0" rIns="0" bIns="0" rtlCol="0"/>
          <a:lstStyle/>
          <a:p>
            <a:endParaRPr/>
          </a:p>
        </p:txBody>
      </p:sp>
      <p:sp>
        <p:nvSpPr>
          <p:cNvPr id="23" name="object 23"/>
          <p:cNvSpPr txBox="1"/>
          <p:nvPr/>
        </p:nvSpPr>
        <p:spPr>
          <a:xfrm>
            <a:off x="3646881" y="5113857"/>
            <a:ext cx="114300" cy="203200"/>
          </a:xfrm>
          <a:prstGeom prst="rect">
            <a:avLst/>
          </a:prstGeom>
        </p:spPr>
        <p:txBody>
          <a:bodyPr vert="horz" wrap="square" lIns="0" tIns="0" rIns="0" bIns="0" rtlCol="0">
            <a:spAutoFit/>
          </a:bodyPr>
          <a:lstStyle/>
          <a:p>
            <a:pPr marL="12700">
              <a:lnSpc>
                <a:spcPct val="100000"/>
              </a:lnSpc>
            </a:pPr>
            <a:r>
              <a:rPr sz="1400" b="1" spc="-10" dirty="0">
                <a:solidFill>
                  <a:srgbClr val="000065"/>
                </a:solidFill>
                <a:latin typeface="新宋体"/>
                <a:cs typeface="新宋体"/>
              </a:rPr>
              <a:t> </a:t>
            </a:r>
            <a:endParaRPr sz="1400">
              <a:latin typeface="新宋体"/>
              <a:cs typeface="新宋体"/>
            </a:endParaRPr>
          </a:p>
        </p:txBody>
      </p:sp>
      <p:sp>
        <p:nvSpPr>
          <p:cNvPr id="24" name="object 24"/>
          <p:cNvSpPr txBox="1"/>
          <p:nvPr/>
        </p:nvSpPr>
        <p:spPr>
          <a:xfrm>
            <a:off x="7932553" y="5113857"/>
            <a:ext cx="382270" cy="215444"/>
          </a:xfrm>
          <a:prstGeom prst="rect">
            <a:avLst/>
          </a:prstGeom>
        </p:spPr>
        <p:txBody>
          <a:bodyPr vert="horz" wrap="square" lIns="0" tIns="0" rIns="0" bIns="0" rtlCol="0">
            <a:spAutoFit/>
          </a:bodyPr>
          <a:lstStyle/>
          <a:p>
            <a:pPr marL="12700">
              <a:lnSpc>
                <a:spcPct val="100000"/>
              </a:lnSpc>
            </a:pPr>
            <a:r>
              <a:rPr sz="1400" b="1" spc="-5" dirty="0">
                <a:solidFill>
                  <a:srgbClr val="000065"/>
                </a:solidFill>
                <a:latin typeface="Microsoft JhengHei UI" panose="020B0604030504040204" pitchFamily="34" charset="-120"/>
                <a:ea typeface="Microsoft JhengHei UI" panose="020B0604030504040204" pitchFamily="34" charset="-120"/>
                <a:cs typeface="新宋体"/>
              </a:rPr>
              <a:t>需求</a:t>
            </a:r>
            <a:endParaRPr sz="1400">
              <a:latin typeface="Microsoft JhengHei UI" panose="020B0604030504040204" pitchFamily="34" charset="-120"/>
              <a:ea typeface="Microsoft JhengHei UI" panose="020B0604030504040204" pitchFamily="34" charset="-120"/>
              <a:cs typeface="新宋体"/>
            </a:endParaRPr>
          </a:p>
        </p:txBody>
      </p:sp>
      <p:sp>
        <p:nvSpPr>
          <p:cNvPr id="25" name="object 25"/>
          <p:cNvSpPr txBox="1"/>
          <p:nvPr/>
        </p:nvSpPr>
        <p:spPr>
          <a:xfrm>
            <a:off x="3662121" y="4530157"/>
            <a:ext cx="114300" cy="203200"/>
          </a:xfrm>
          <a:prstGeom prst="rect">
            <a:avLst/>
          </a:prstGeom>
        </p:spPr>
        <p:txBody>
          <a:bodyPr vert="horz" wrap="square" lIns="0" tIns="0" rIns="0" bIns="0" rtlCol="0">
            <a:spAutoFit/>
          </a:bodyPr>
          <a:lstStyle/>
          <a:p>
            <a:pPr marL="12700">
              <a:lnSpc>
                <a:spcPct val="100000"/>
              </a:lnSpc>
            </a:pPr>
            <a:r>
              <a:rPr sz="1400" b="1" spc="-10" dirty="0">
                <a:solidFill>
                  <a:srgbClr val="000065"/>
                </a:solidFill>
                <a:latin typeface="新宋体"/>
                <a:cs typeface="新宋体"/>
              </a:rPr>
              <a:t> </a:t>
            </a:r>
            <a:endParaRPr sz="1400">
              <a:latin typeface="新宋体"/>
              <a:cs typeface="新宋体"/>
            </a:endParaRPr>
          </a:p>
        </p:txBody>
      </p:sp>
      <p:sp>
        <p:nvSpPr>
          <p:cNvPr id="26" name="object 26"/>
          <p:cNvSpPr txBox="1"/>
          <p:nvPr/>
        </p:nvSpPr>
        <p:spPr>
          <a:xfrm>
            <a:off x="7936370" y="4530157"/>
            <a:ext cx="835660" cy="215444"/>
          </a:xfrm>
          <a:prstGeom prst="rect">
            <a:avLst/>
          </a:prstGeom>
        </p:spPr>
        <p:txBody>
          <a:bodyPr vert="horz" wrap="square" lIns="0" tIns="0" rIns="0" bIns="0" rtlCol="0">
            <a:spAutoFit/>
          </a:bodyPr>
          <a:lstStyle/>
          <a:p>
            <a:pPr marL="12700">
              <a:lnSpc>
                <a:spcPct val="100000"/>
              </a:lnSpc>
            </a:pPr>
            <a:r>
              <a:rPr sz="1400" b="1" spc="-10" dirty="0">
                <a:solidFill>
                  <a:srgbClr val="000065"/>
                </a:solidFill>
                <a:latin typeface="Microsoft JhengHei UI" panose="020B0604030504040204" pitchFamily="34" charset="-120"/>
                <a:ea typeface="Microsoft JhengHei UI" panose="020B0604030504040204" pitchFamily="34" charset="-120"/>
                <a:cs typeface="新宋体"/>
              </a:rPr>
              <a:t>需求变更</a:t>
            </a:r>
            <a:r>
              <a:rPr sz="1400" b="1" spc="-5" dirty="0">
                <a:solidFill>
                  <a:srgbClr val="000065"/>
                </a:solidFill>
                <a:latin typeface="Microsoft JhengHei UI" panose="020B0604030504040204" pitchFamily="34" charset="-120"/>
                <a:ea typeface="Microsoft JhengHei UI" panose="020B0604030504040204" pitchFamily="34" charset="-120"/>
                <a:cs typeface="Arial"/>
              </a:rPr>
              <a:t>1</a:t>
            </a:r>
            <a:endParaRPr sz="1400">
              <a:latin typeface="Microsoft JhengHei UI" panose="020B0604030504040204" pitchFamily="34" charset="-120"/>
              <a:ea typeface="Microsoft JhengHei UI" panose="020B0604030504040204" pitchFamily="34" charset="-120"/>
              <a:cs typeface="Arial"/>
            </a:endParaRPr>
          </a:p>
        </p:txBody>
      </p:sp>
      <p:sp>
        <p:nvSpPr>
          <p:cNvPr id="27" name="object 27"/>
          <p:cNvSpPr txBox="1"/>
          <p:nvPr/>
        </p:nvSpPr>
        <p:spPr>
          <a:xfrm>
            <a:off x="3662121" y="3960181"/>
            <a:ext cx="114300" cy="203200"/>
          </a:xfrm>
          <a:prstGeom prst="rect">
            <a:avLst/>
          </a:prstGeom>
        </p:spPr>
        <p:txBody>
          <a:bodyPr vert="horz" wrap="square" lIns="0" tIns="0" rIns="0" bIns="0" rtlCol="0">
            <a:spAutoFit/>
          </a:bodyPr>
          <a:lstStyle/>
          <a:p>
            <a:pPr marL="12700">
              <a:lnSpc>
                <a:spcPct val="100000"/>
              </a:lnSpc>
            </a:pPr>
            <a:r>
              <a:rPr sz="1400" b="1" spc="-10" dirty="0">
                <a:solidFill>
                  <a:srgbClr val="000065"/>
                </a:solidFill>
                <a:latin typeface="新宋体"/>
                <a:cs typeface="新宋体"/>
              </a:rPr>
              <a:t> </a:t>
            </a:r>
            <a:endParaRPr sz="1400">
              <a:latin typeface="新宋体"/>
              <a:cs typeface="新宋体"/>
            </a:endParaRPr>
          </a:p>
        </p:txBody>
      </p:sp>
      <p:sp>
        <p:nvSpPr>
          <p:cNvPr id="28" name="object 28"/>
          <p:cNvSpPr txBox="1"/>
          <p:nvPr/>
        </p:nvSpPr>
        <p:spPr>
          <a:xfrm>
            <a:off x="7923409" y="3960181"/>
            <a:ext cx="835660" cy="215444"/>
          </a:xfrm>
          <a:prstGeom prst="rect">
            <a:avLst/>
          </a:prstGeom>
        </p:spPr>
        <p:txBody>
          <a:bodyPr vert="horz" wrap="square" lIns="0" tIns="0" rIns="0" bIns="0" rtlCol="0">
            <a:spAutoFit/>
          </a:bodyPr>
          <a:lstStyle/>
          <a:p>
            <a:pPr marL="12700">
              <a:lnSpc>
                <a:spcPct val="100000"/>
              </a:lnSpc>
            </a:pPr>
            <a:r>
              <a:rPr sz="1400" b="1" spc="-10" dirty="0">
                <a:solidFill>
                  <a:srgbClr val="000065"/>
                </a:solidFill>
                <a:latin typeface="Microsoft JhengHei UI" panose="020B0604030504040204" pitchFamily="34" charset="-120"/>
                <a:ea typeface="Microsoft JhengHei UI" panose="020B0604030504040204" pitchFamily="34" charset="-120"/>
                <a:cs typeface="新宋体"/>
              </a:rPr>
              <a:t>需求变更</a:t>
            </a:r>
            <a:r>
              <a:rPr sz="1400" b="1" spc="-5" dirty="0">
                <a:solidFill>
                  <a:srgbClr val="000065"/>
                </a:solidFill>
                <a:latin typeface="Microsoft JhengHei UI" panose="020B0604030504040204" pitchFamily="34" charset="-120"/>
                <a:ea typeface="Microsoft JhengHei UI" panose="020B0604030504040204" pitchFamily="34" charset="-120"/>
                <a:cs typeface="Arial"/>
              </a:rPr>
              <a:t>2</a:t>
            </a:r>
            <a:endParaRPr sz="1400" dirty="0">
              <a:latin typeface="Microsoft JhengHei UI" panose="020B0604030504040204" pitchFamily="34" charset="-120"/>
              <a:ea typeface="Microsoft JhengHei UI" panose="020B0604030504040204" pitchFamily="34" charset="-120"/>
              <a:cs typeface="Arial"/>
            </a:endParaRPr>
          </a:p>
        </p:txBody>
      </p:sp>
      <p:sp>
        <p:nvSpPr>
          <p:cNvPr id="29" name="object 29"/>
          <p:cNvSpPr txBox="1"/>
          <p:nvPr/>
        </p:nvSpPr>
        <p:spPr>
          <a:xfrm>
            <a:off x="6431419" y="3586801"/>
            <a:ext cx="1270000" cy="215444"/>
          </a:xfrm>
          <a:prstGeom prst="rect">
            <a:avLst/>
          </a:prstGeom>
        </p:spPr>
        <p:txBody>
          <a:bodyPr vert="horz" wrap="square" lIns="0" tIns="0" rIns="0" bIns="0" rtlCol="0">
            <a:spAutoFit/>
          </a:bodyPr>
          <a:lstStyle/>
          <a:p>
            <a:pPr marL="12700">
              <a:lnSpc>
                <a:spcPct val="100000"/>
              </a:lnSpc>
            </a:pPr>
            <a:r>
              <a:rPr sz="1400" b="1" spc="-10" dirty="0">
                <a:solidFill>
                  <a:srgbClr val="000065"/>
                </a:solidFill>
                <a:latin typeface="Microsoft JhengHei UI" panose="020B0604030504040204" pitchFamily="34" charset="-120"/>
                <a:ea typeface="Microsoft JhengHei UI" panose="020B0604030504040204" pitchFamily="34" charset="-120"/>
                <a:cs typeface="新宋体"/>
              </a:rPr>
              <a:t>理解需求的开发</a:t>
            </a:r>
            <a:endParaRPr sz="1400">
              <a:latin typeface="Microsoft JhengHei UI" panose="020B0604030504040204" pitchFamily="34" charset="-120"/>
              <a:ea typeface="Microsoft JhengHei UI" panose="020B0604030504040204" pitchFamily="34" charset="-120"/>
              <a:cs typeface="新宋体"/>
            </a:endParaRPr>
          </a:p>
        </p:txBody>
      </p:sp>
      <p:sp>
        <p:nvSpPr>
          <p:cNvPr id="30" name="object 30"/>
          <p:cNvSpPr/>
          <p:nvPr/>
        </p:nvSpPr>
        <p:spPr>
          <a:xfrm>
            <a:off x="3059315" y="4632197"/>
            <a:ext cx="3820795" cy="969010"/>
          </a:xfrm>
          <a:custGeom>
            <a:avLst/>
            <a:gdLst/>
            <a:ahLst/>
            <a:cxnLst/>
            <a:rect l="l" t="t" r="r" b="b"/>
            <a:pathLst>
              <a:path w="3820795" h="969010">
                <a:moveTo>
                  <a:pt x="0" y="968501"/>
                </a:moveTo>
                <a:lnTo>
                  <a:pt x="885444" y="682751"/>
                </a:lnTo>
                <a:lnTo>
                  <a:pt x="1828800" y="231647"/>
                </a:lnTo>
                <a:lnTo>
                  <a:pt x="3820667" y="0"/>
                </a:lnTo>
              </a:path>
            </a:pathLst>
          </a:custGeom>
          <a:ln w="38100">
            <a:solidFill>
              <a:srgbClr val="00CC99"/>
            </a:solidFill>
          </a:ln>
        </p:spPr>
        <p:txBody>
          <a:bodyPr wrap="square" lIns="0" tIns="0" rIns="0" bIns="0" rtlCol="0"/>
          <a:lstStyle/>
          <a:p>
            <a:endParaRPr/>
          </a:p>
        </p:txBody>
      </p:sp>
      <p:sp>
        <p:nvSpPr>
          <p:cNvPr id="31" name="object 31"/>
          <p:cNvSpPr txBox="1"/>
          <p:nvPr/>
        </p:nvSpPr>
        <p:spPr>
          <a:xfrm>
            <a:off x="5837053" y="4831917"/>
            <a:ext cx="1803400" cy="215444"/>
          </a:xfrm>
          <a:prstGeom prst="rect">
            <a:avLst/>
          </a:prstGeom>
        </p:spPr>
        <p:txBody>
          <a:bodyPr vert="horz" wrap="square" lIns="0" tIns="0" rIns="0" bIns="0" rtlCol="0">
            <a:spAutoFit/>
          </a:bodyPr>
          <a:lstStyle/>
          <a:p>
            <a:pPr marL="12700">
              <a:lnSpc>
                <a:spcPct val="100000"/>
              </a:lnSpc>
            </a:pPr>
            <a:r>
              <a:rPr sz="1400" b="1" spc="-10" dirty="0">
                <a:solidFill>
                  <a:srgbClr val="00CC9A"/>
                </a:solidFill>
                <a:latin typeface="Microsoft JhengHei UI" panose="020B0604030504040204" pitchFamily="34" charset="-120"/>
                <a:ea typeface="Microsoft JhengHei UI" panose="020B0604030504040204" pitchFamily="34" charset="-120"/>
                <a:cs typeface="新宋体"/>
              </a:rPr>
              <a:t>未充分理解需求的开发</a:t>
            </a:r>
            <a:endParaRPr sz="1400">
              <a:latin typeface="Microsoft JhengHei UI" panose="020B0604030504040204" pitchFamily="34" charset="-120"/>
              <a:ea typeface="Microsoft JhengHei UI" panose="020B0604030504040204" pitchFamily="34" charset="-120"/>
              <a:cs typeface="新宋体"/>
            </a:endParaRPr>
          </a:p>
        </p:txBody>
      </p:sp>
      <p:sp>
        <p:nvSpPr>
          <p:cNvPr id="32" name="object 32"/>
          <p:cNvSpPr/>
          <p:nvPr/>
        </p:nvSpPr>
        <p:spPr>
          <a:xfrm>
            <a:off x="3049409" y="4168140"/>
            <a:ext cx="1176655" cy="1432560"/>
          </a:xfrm>
          <a:custGeom>
            <a:avLst/>
            <a:gdLst/>
            <a:ahLst/>
            <a:cxnLst/>
            <a:rect l="l" t="t" r="r" b="b"/>
            <a:pathLst>
              <a:path w="1176654" h="1432560">
                <a:moveTo>
                  <a:pt x="0" y="1432560"/>
                </a:moveTo>
                <a:lnTo>
                  <a:pt x="956309" y="0"/>
                </a:lnTo>
                <a:lnTo>
                  <a:pt x="1176527" y="6858"/>
                </a:lnTo>
              </a:path>
            </a:pathLst>
          </a:custGeom>
          <a:ln w="38100">
            <a:solidFill>
              <a:srgbClr val="3333CC"/>
            </a:solidFill>
            <a:prstDash val="dash"/>
          </a:ln>
        </p:spPr>
        <p:txBody>
          <a:bodyPr wrap="square" lIns="0" tIns="0" rIns="0" bIns="0" rtlCol="0"/>
          <a:lstStyle/>
          <a:p>
            <a:endParaRPr/>
          </a:p>
        </p:txBody>
      </p:sp>
      <p:sp>
        <p:nvSpPr>
          <p:cNvPr id="33" name="object 33"/>
          <p:cNvSpPr txBox="1"/>
          <p:nvPr/>
        </p:nvSpPr>
        <p:spPr>
          <a:xfrm>
            <a:off x="2593981" y="4130115"/>
            <a:ext cx="1270000" cy="215444"/>
          </a:xfrm>
          <a:prstGeom prst="rect">
            <a:avLst/>
          </a:prstGeom>
        </p:spPr>
        <p:txBody>
          <a:bodyPr vert="horz" wrap="square" lIns="0" tIns="0" rIns="0" bIns="0" rtlCol="0">
            <a:spAutoFit/>
          </a:bodyPr>
          <a:lstStyle/>
          <a:p>
            <a:pPr marL="12700">
              <a:lnSpc>
                <a:spcPct val="100000"/>
              </a:lnSpc>
            </a:pPr>
            <a:r>
              <a:rPr sz="1400" b="1" spc="-10" dirty="0">
                <a:solidFill>
                  <a:srgbClr val="3333CC"/>
                </a:solidFill>
                <a:latin typeface="Microsoft JhengHei UI" panose="020B0604030504040204" pitchFamily="34" charset="-120"/>
                <a:ea typeface="Microsoft JhengHei UI" panose="020B0604030504040204" pitchFamily="34" charset="-120"/>
                <a:cs typeface="新宋体"/>
              </a:rPr>
              <a:t>成功的软件开发</a:t>
            </a:r>
            <a:endParaRPr sz="1400" dirty="0">
              <a:latin typeface="Microsoft JhengHei UI" panose="020B0604030504040204" pitchFamily="34" charset="-120"/>
              <a:ea typeface="Microsoft JhengHei UI" panose="020B0604030504040204" pitchFamily="34" charset="-120"/>
              <a:cs typeface="新宋体"/>
            </a:endParaRPr>
          </a:p>
        </p:txBody>
      </p:sp>
      <p:sp>
        <p:nvSpPr>
          <p:cNvPr id="34" name="object 34"/>
          <p:cNvSpPr txBox="1"/>
          <p:nvPr/>
        </p:nvSpPr>
        <p:spPr>
          <a:xfrm>
            <a:off x="1030358" y="1441439"/>
            <a:ext cx="5275580" cy="369332"/>
          </a:xfrm>
          <a:prstGeom prst="rect">
            <a:avLst/>
          </a:prstGeom>
        </p:spPr>
        <p:txBody>
          <a:bodyPr vert="horz" wrap="square" lIns="0" tIns="0" rIns="0" bIns="0" rtlCol="0">
            <a:spAutoFit/>
          </a:bodyPr>
          <a:lstStyle/>
          <a:p>
            <a:pPr marL="12700">
              <a:lnSpc>
                <a:spcPct val="100000"/>
              </a:lnSpc>
            </a:pPr>
            <a:r>
              <a:rPr sz="2400" b="1" dirty="0">
                <a:latin typeface="Microsoft JhengHei UI" panose="020B0604030504040204" pitchFamily="34" charset="-120"/>
                <a:ea typeface="Microsoft JhengHei UI" panose="020B0604030504040204" pitchFamily="34" charset="-120"/>
                <a:cs typeface="微软雅黑"/>
              </a:rPr>
              <a:t>研发出的软件为什么满足不了需求…</a:t>
            </a:r>
            <a:r>
              <a:rPr sz="2400" b="1" spc="-5" dirty="0">
                <a:latin typeface="Microsoft JhengHei UI" panose="020B0604030504040204" pitchFamily="34" charset="-120"/>
                <a:ea typeface="Microsoft JhengHei UI" panose="020B0604030504040204" pitchFamily="34" charset="-120"/>
                <a:cs typeface="微软雅黑"/>
              </a:rPr>
              <a:t> </a:t>
            </a:r>
            <a:r>
              <a:rPr sz="2400" b="1" dirty="0">
                <a:latin typeface="Microsoft JhengHei UI" panose="020B0604030504040204" pitchFamily="34" charset="-120"/>
                <a:ea typeface="Microsoft JhengHei UI" panose="020B0604030504040204" pitchFamily="34" charset="-120"/>
                <a:cs typeface="微软雅黑"/>
              </a:rPr>
              <a:t>…</a:t>
            </a:r>
            <a:endParaRPr sz="2400" dirty="0">
              <a:latin typeface="Microsoft JhengHei UI" panose="020B0604030504040204" pitchFamily="34" charset="-120"/>
              <a:ea typeface="Microsoft JhengHei UI" panose="020B0604030504040204" pitchFamily="34" charset="-120"/>
              <a:cs typeface="微软雅黑"/>
            </a:endParaRPr>
          </a:p>
        </p:txBody>
      </p:sp>
      <p:sp>
        <p:nvSpPr>
          <p:cNvPr id="35" name="object 35"/>
          <p:cNvSpPr txBox="1">
            <a:spLocks noGrp="1"/>
          </p:cNvSpPr>
          <p:nvPr>
            <p:ph type="title"/>
          </p:nvPr>
        </p:nvSpPr>
        <p:spPr>
          <a:xfrm>
            <a:off x="894499" y="689610"/>
            <a:ext cx="8597163" cy="314959"/>
          </a:xfrm>
          <a:prstGeom prst="rect">
            <a:avLst/>
          </a:prstGeom>
        </p:spPr>
        <p:txBody>
          <a:bodyPr vert="horz" wrap="square" lIns="0" tIns="0" rIns="0" bIns="0" rtlCol="0">
            <a:spAutoFit/>
          </a:bodyPr>
          <a:lstStyle/>
          <a:p>
            <a:pPr>
              <a:lnSpc>
                <a:spcPct val="119700"/>
              </a:lnSpc>
            </a:pPr>
            <a:r>
              <a:rPr sz="2000" spc="-5" dirty="0">
                <a:solidFill>
                  <a:srgbClr val="FFFFFF"/>
                </a:solidFill>
                <a:latin typeface="华文中宋"/>
                <a:cs typeface="华文中宋"/>
              </a:rPr>
              <a:t>为什么要数据建模与数据库设计</a:t>
            </a:r>
            <a:r>
              <a:rPr sz="2000" spc="-5" dirty="0">
                <a:solidFill>
                  <a:srgbClr val="FFFFFF"/>
                </a:solidFill>
                <a:latin typeface="Arial"/>
                <a:cs typeface="Arial"/>
              </a:rPr>
              <a:t>? </a:t>
            </a:r>
            <a:r>
              <a:rPr sz="2000" spc="-10" dirty="0">
                <a:solidFill>
                  <a:srgbClr val="FFFFFF"/>
                </a:solidFill>
                <a:latin typeface="Arial"/>
                <a:cs typeface="Arial"/>
              </a:rPr>
              <a:t>(2</a:t>
            </a:r>
            <a:r>
              <a:rPr sz="2000" spc="-5" dirty="0">
                <a:solidFill>
                  <a:srgbClr val="FFFFFF"/>
                </a:solidFill>
                <a:latin typeface="Arial"/>
                <a:cs typeface="Arial"/>
              </a:rPr>
              <a:t>)</a:t>
            </a:r>
            <a:r>
              <a:rPr sz="2000" spc="-5" dirty="0">
                <a:solidFill>
                  <a:srgbClr val="FFFFFF"/>
                </a:solidFill>
                <a:latin typeface="华文中宋"/>
                <a:cs typeface="华文中宋"/>
              </a:rPr>
              <a:t>为什么需要数据建模与数据库设</a:t>
            </a:r>
            <a:r>
              <a:rPr sz="2000" dirty="0">
                <a:solidFill>
                  <a:srgbClr val="FFFFFF"/>
                </a:solidFill>
                <a:latin typeface="华文中宋"/>
                <a:cs typeface="华文中宋"/>
              </a:rPr>
              <a:t>计</a:t>
            </a:r>
            <a:r>
              <a:rPr sz="2000" spc="-5" dirty="0">
                <a:solidFill>
                  <a:srgbClr val="FFFFFF"/>
                </a:solidFill>
                <a:latin typeface="Arial"/>
                <a:cs typeface="Arial"/>
              </a:rPr>
              <a:t>?</a:t>
            </a:r>
            <a:endParaRPr sz="2000" dirty="0">
              <a:latin typeface="Arial"/>
              <a:cs typeface="Arial"/>
            </a:endParaRPr>
          </a:p>
        </p:txBody>
      </p:sp>
      <p:sp>
        <p:nvSpPr>
          <p:cNvPr id="36" name="object 36"/>
          <p:cNvSpPr/>
          <p:nvPr/>
        </p:nvSpPr>
        <p:spPr>
          <a:xfrm>
            <a:off x="3025787" y="2663189"/>
            <a:ext cx="1494790" cy="1000760"/>
          </a:xfrm>
          <a:custGeom>
            <a:avLst/>
            <a:gdLst/>
            <a:ahLst/>
            <a:cxnLst/>
            <a:rect l="l" t="t" r="r" b="b"/>
            <a:pathLst>
              <a:path w="1494789" h="1000760">
                <a:moveTo>
                  <a:pt x="1494282" y="500634"/>
                </a:moveTo>
                <a:lnTo>
                  <a:pt x="1491805" y="459558"/>
                </a:lnTo>
                <a:lnTo>
                  <a:pt x="1484502" y="419400"/>
                </a:lnTo>
                <a:lnTo>
                  <a:pt x="1472566" y="380288"/>
                </a:lnTo>
                <a:lnTo>
                  <a:pt x="1456188" y="342351"/>
                </a:lnTo>
                <a:lnTo>
                  <a:pt x="1435560" y="305716"/>
                </a:lnTo>
                <a:lnTo>
                  <a:pt x="1410875" y="270513"/>
                </a:lnTo>
                <a:lnTo>
                  <a:pt x="1382324" y="236871"/>
                </a:lnTo>
                <a:lnTo>
                  <a:pt x="1350099" y="204917"/>
                </a:lnTo>
                <a:lnTo>
                  <a:pt x="1314393" y="174780"/>
                </a:lnTo>
                <a:lnTo>
                  <a:pt x="1275397" y="146589"/>
                </a:lnTo>
                <a:lnTo>
                  <a:pt x="1233304" y="120473"/>
                </a:lnTo>
                <a:lnTo>
                  <a:pt x="1188305" y="96560"/>
                </a:lnTo>
                <a:lnTo>
                  <a:pt x="1140593" y="74979"/>
                </a:lnTo>
                <a:lnTo>
                  <a:pt x="1090359" y="55858"/>
                </a:lnTo>
                <a:lnTo>
                  <a:pt x="1037796" y="39326"/>
                </a:lnTo>
                <a:lnTo>
                  <a:pt x="983095" y="25511"/>
                </a:lnTo>
                <a:lnTo>
                  <a:pt x="926449" y="14543"/>
                </a:lnTo>
                <a:lnTo>
                  <a:pt x="868050" y="6549"/>
                </a:lnTo>
                <a:lnTo>
                  <a:pt x="808089" y="1658"/>
                </a:lnTo>
                <a:lnTo>
                  <a:pt x="746760" y="0"/>
                </a:lnTo>
                <a:lnTo>
                  <a:pt x="685538" y="1658"/>
                </a:lnTo>
                <a:lnTo>
                  <a:pt x="625675" y="6549"/>
                </a:lnTo>
                <a:lnTo>
                  <a:pt x="567364" y="14543"/>
                </a:lnTo>
                <a:lnTo>
                  <a:pt x="510796" y="25511"/>
                </a:lnTo>
                <a:lnTo>
                  <a:pt x="456164" y="39326"/>
                </a:lnTo>
                <a:lnTo>
                  <a:pt x="403661" y="55858"/>
                </a:lnTo>
                <a:lnTo>
                  <a:pt x="353479" y="74979"/>
                </a:lnTo>
                <a:lnTo>
                  <a:pt x="305811" y="96560"/>
                </a:lnTo>
                <a:lnTo>
                  <a:pt x="260850" y="120473"/>
                </a:lnTo>
                <a:lnTo>
                  <a:pt x="218789" y="146589"/>
                </a:lnTo>
                <a:lnTo>
                  <a:pt x="179819" y="174780"/>
                </a:lnTo>
                <a:lnTo>
                  <a:pt x="144133" y="204917"/>
                </a:lnTo>
                <a:lnTo>
                  <a:pt x="111925" y="236871"/>
                </a:lnTo>
                <a:lnTo>
                  <a:pt x="83386" y="270513"/>
                </a:lnTo>
                <a:lnTo>
                  <a:pt x="58709" y="305716"/>
                </a:lnTo>
                <a:lnTo>
                  <a:pt x="38087" y="342351"/>
                </a:lnTo>
                <a:lnTo>
                  <a:pt x="21713" y="380288"/>
                </a:lnTo>
                <a:lnTo>
                  <a:pt x="9778" y="419400"/>
                </a:lnTo>
                <a:lnTo>
                  <a:pt x="2476" y="459558"/>
                </a:lnTo>
                <a:lnTo>
                  <a:pt x="0" y="500634"/>
                </a:lnTo>
                <a:lnTo>
                  <a:pt x="2476" y="541600"/>
                </a:lnTo>
                <a:lnTo>
                  <a:pt x="9778" y="581660"/>
                </a:lnTo>
                <a:lnTo>
                  <a:pt x="21713" y="620685"/>
                </a:lnTo>
                <a:lnTo>
                  <a:pt x="38087" y="658544"/>
                </a:lnTo>
                <a:lnTo>
                  <a:pt x="58709" y="695110"/>
                </a:lnTo>
                <a:lnTo>
                  <a:pt x="83386" y="730253"/>
                </a:lnTo>
                <a:lnTo>
                  <a:pt x="111925" y="763844"/>
                </a:lnTo>
                <a:lnTo>
                  <a:pt x="132588" y="784314"/>
                </a:lnTo>
                <a:lnTo>
                  <a:pt x="132588" y="500634"/>
                </a:lnTo>
                <a:lnTo>
                  <a:pt x="134624" y="466807"/>
                </a:lnTo>
                <a:lnTo>
                  <a:pt x="150443" y="401560"/>
                </a:lnTo>
                <a:lnTo>
                  <a:pt x="180867" y="340221"/>
                </a:lnTo>
                <a:lnTo>
                  <a:pt x="224630" y="283624"/>
                </a:lnTo>
                <a:lnTo>
                  <a:pt x="280466" y="232608"/>
                </a:lnTo>
                <a:lnTo>
                  <a:pt x="312515" y="209454"/>
                </a:lnTo>
                <a:lnTo>
                  <a:pt x="347107" y="188009"/>
                </a:lnTo>
                <a:lnTo>
                  <a:pt x="384084" y="168377"/>
                </a:lnTo>
                <a:lnTo>
                  <a:pt x="423288" y="150663"/>
                </a:lnTo>
                <a:lnTo>
                  <a:pt x="464560" y="134972"/>
                </a:lnTo>
                <a:lnTo>
                  <a:pt x="507742" y="121408"/>
                </a:lnTo>
                <a:lnTo>
                  <a:pt x="552675" y="110075"/>
                </a:lnTo>
                <a:lnTo>
                  <a:pt x="599202" y="101079"/>
                </a:lnTo>
                <a:lnTo>
                  <a:pt x="647164" y="94523"/>
                </a:lnTo>
                <a:lnTo>
                  <a:pt x="696402" y="90513"/>
                </a:lnTo>
                <a:lnTo>
                  <a:pt x="746760" y="89154"/>
                </a:lnTo>
                <a:lnTo>
                  <a:pt x="797225" y="90513"/>
                </a:lnTo>
                <a:lnTo>
                  <a:pt x="846562" y="94523"/>
                </a:lnTo>
                <a:lnTo>
                  <a:pt x="894611" y="101079"/>
                </a:lnTo>
                <a:lnTo>
                  <a:pt x="941216" y="110075"/>
                </a:lnTo>
                <a:lnTo>
                  <a:pt x="986218" y="121408"/>
                </a:lnTo>
                <a:lnTo>
                  <a:pt x="1029460" y="134972"/>
                </a:lnTo>
                <a:lnTo>
                  <a:pt x="1070784" y="150663"/>
                </a:lnTo>
                <a:lnTo>
                  <a:pt x="1110032" y="168377"/>
                </a:lnTo>
                <a:lnTo>
                  <a:pt x="1147047" y="188009"/>
                </a:lnTo>
                <a:lnTo>
                  <a:pt x="1181671" y="209454"/>
                </a:lnTo>
                <a:lnTo>
                  <a:pt x="1213746" y="232608"/>
                </a:lnTo>
                <a:lnTo>
                  <a:pt x="1243114" y="257367"/>
                </a:lnTo>
                <a:lnTo>
                  <a:pt x="1293100" y="311277"/>
                </a:lnTo>
                <a:lnTo>
                  <a:pt x="1330366" y="370350"/>
                </a:lnTo>
                <a:lnTo>
                  <a:pt x="1353651" y="433747"/>
                </a:lnTo>
                <a:lnTo>
                  <a:pt x="1361694" y="500634"/>
                </a:lnTo>
                <a:lnTo>
                  <a:pt x="1361694" y="784272"/>
                </a:lnTo>
                <a:lnTo>
                  <a:pt x="1382324" y="763844"/>
                </a:lnTo>
                <a:lnTo>
                  <a:pt x="1410875" y="730253"/>
                </a:lnTo>
                <a:lnTo>
                  <a:pt x="1435560" y="695110"/>
                </a:lnTo>
                <a:lnTo>
                  <a:pt x="1456188" y="658544"/>
                </a:lnTo>
                <a:lnTo>
                  <a:pt x="1472566" y="620685"/>
                </a:lnTo>
                <a:lnTo>
                  <a:pt x="1484502" y="581660"/>
                </a:lnTo>
                <a:lnTo>
                  <a:pt x="1491805" y="541600"/>
                </a:lnTo>
                <a:lnTo>
                  <a:pt x="1494282" y="500634"/>
                </a:lnTo>
                <a:close/>
              </a:path>
              <a:path w="1494789" h="1000760">
                <a:moveTo>
                  <a:pt x="1361694" y="784272"/>
                </a:moveTo>
                <a:lnTo>
                  <a:pt x="1361694" y="500634"/>
                </a:lnTo>
                <a:lnTo>
                  <a:pt x="1359657" y="534357"/>
                </a:lnTo>
                <a:lnTo>
                  <a:pt x="1353651" y="567334"/>
                </a:lnTo>
                <a:lnTo>
                  <a:pt x="1330366" y="630625"/>
                </a:lnTo>
                <a:lnTo>
                  <a:pt x="1293100" y="689654"/>
                </a:lnTo>
                <a:lnTo>
                  <a:pt x="1243114" y="743571"/>
                </a:lnTo>
                <a:lnTo>
                  <a:pt x="1213746" y="768348"/>
                </a:lnTo>
                <a:lnTo>
                  <a:pt x="1181671" y="791527"/>
                </a:lnTo>
                <a:lnTo>
                  <a:pt x="1147047" y="813003"/>
                </a:lnTo>
                <a:lnTo>
                  <a:pt x="1110032" y="832670"/>
                </a:lnTo>
                <a:lnTo>
                  <a:pt x="1070784" y="850422"/>
                </a:lnTo>
                <a:lnTo>
                  <a:pt x="1029460" y="866151"/>
                </a:lnTo>
                <a:lnTo>
                  <a:pt x="986218" y="879752"/>
                </a:lnTo>
                <a:lnTo>
                  <a:pt x="941216" y="891119"/>
                </a:lnTo>
                <a:lnTo>
                  <a:pt x="894611" y="900145"/>
                </a:lnTo>
                <a:lnTo>
                  <a:pt x="846562" y="906723"/>
                </a:lnTo>
                <a:lnTo>
                  <a:pt x="797225" y="910748"/>
                </a:lnTo>
                <a:lnTo>
                  <a:pt x="746760" y="912114"/>
                </a:lnTo>
                <a:lnTo>
                  <a:pt x="696402" y="910748"/>
                </a:lnTo>
                <a:lnTo>
                  <a:pt x="647164" y="906723"/>
                </a:lnTo>
                <a:lnTo>
                  <a:pt x="599202" y="900145"/>
                </a:lnTo>
                <a:lnTo>
                  <a:pt x="552675" y="891119"/>
                </a:lnTo>
                <a:lnTo>
                  <a:pt x="507742" y="879752"/>
                </a:lnTo>
                <a:lnTo>
                  <a:pt x="464560" y="866151"/>
                </a:lnTo>
                <a:lnTo>
                  <a:pt x="423288" y="850422"/>
                </a:lnTo>
                <a:lnTo>
                  <a:pt x="384084" y="832670"/>
                </a:lnTo>
                <a:lnTo>
                  <a:pt x="347107" y="813003"/>
                </a:lnTo>
                <a:lnTo>
                  <a:pt x="312515" y="791527"/>
                </a:lnTo>
                <a:lnTo>
                  <a:pt x="280466" y="768348"/>
                </a:lnTo>
                <a:lnTo>
                  <a:pt x="251118" y="743571"/>
                </a:lnTo>
                <a:lnTo>
                  <a:pt x="201161" y="689654"/>
                </a:lnTo>
                <a:lnTo>
                  <a:pt x="163909" y="630625"/>
                </a:lnTo>
                <a:lnTo>
                  <a:pt x="140629" y="567334"/>
                </a:lnTo>
                <a:lnTo>
                  <a:pt x="132588" y="500634"/>
                </a:lnTo>
                <a:lnTo>
                  <a:pt x="132588" y="784314"/>
                </a:lnTo>
                <a:lnTo>
                  <a:pt x="179819" y="825852"/>
                </a:lnTo>
                <a:lnTo>
                  <a:pt x="218789" y="854011"/>
                </a:lnTo>
                <a:lnTo>
                  <a:pt x="260850" y="880101"/>
                </a:lnTo>
                <a:lnTo>
                  <a:pt x="305811" y="903994"/>
                </a:lnTo>
                <a:lnTo>
                  <a:pt x="353479" y="925559"/>
                </a:lnTo>
                <a:lnTo>
                  <a:pt x="403661" y="944668"/>
                </a:lnTo>
                <a:lnTo>
                  <a:pt x="456164" y="961191"/>
                </a:lnTo>
                <a:lnTo>
                  <a:pt x="510796" y="975000"/>
                </a:lnTo>
                <a:lnTo>
                  <a:pt x="567364" y="985965"/>
                </a:lnTo>
                <a:lnTo>
                  <a:pt x="625675" y="993957"/>
                </a:lnTo>
                <a:lnTo>
                  <a:pt x="685538" y="998847"/>
                </a:lnTo>
                <a:lnTo>
                  <a:pt x="746760" y="1000506"/>
                </a:lnTo>
                <a:lnTo>
                  <a:pt x="808089" y="998847"/>
                </a:lnTo>
                <a:lnTo>
                  <a:pt x="868050" y="993957"/>
                </a:lnTo>
                <a:lnTo>
                  <a:pt x="926449" y="985965"/>
                </a:lnTo>
                <a:lnTo>
                  <a:pt x="983095" y="975000"/>
                </a:lnTo>
                <a:lnTo>
                  <a:pt x="1037796" y="961191"/>
                </a:lnTo>
                <a:lnTo>
                  <a:pt x="1090359" y="944668"/>
                </a:lnTo>
                <a:lnTo>
                  <a:pt x="1140593" y="925559"/>
                </a:lnTo>
                <a:lnTo>
                  <a:pt x="1188305" y="903994"/>
                </a:lnTo>
                <a:lnTo>
                  <a:pt x="1233304" y="880101"/>
                </a:lnTo>
                <a:lnTo>
                  <a:pt x="1275397" y="854011"/>
                </a:lnTo>
                <a:lnTo>
                  <a:pt x="1314393" y="825852"/>
                </a:lnTo>
                <a:lnTo>
                  <a:pt x="1350099" y="795753"/>
                </a:lnTo>
                <a:lnTo>
                  <a:pt x="1361694" y="784272"/>
                </a:lnTo>
                <a:close/>
              </a:path>
            </a:pathLst>
          </a:custGeom>
          <a:solidFill>
            <a:srgbClr val="B90000"/>
          </a:solidFill>
        </p:spPr>
        <p:txBody>
          <a:bodyPr wrap="square" lIns="0" tIns="0" rIns="0" bIns="0" rtlCol="0"/>
          <a:lstStyle/>
          <a:p>
            <a:endParaRPr/>
          </a:p>
        </p:txBody>
      </p:sp>
      <p:sp>
        <p:nvSpPr>
          <p:cNvPr id="37" name="object 37"/>
          <p:cNvSpPr/>
          <p:nvPr/>
        </p:nvSpPr>
        <p:spPr>
          <a:xfrm>
            <a:off x="3149993" y="2746248"/>
            <a:ext cx="1245870" cy="836930"/>
          </a:xfrm>
          <a:custGeom>
            <a:avLst/>
            <a:gdLst/>
            <a:ahLst/>
            <a:cxnLst/>
            <a:rect l="l" t="t" r="r" b="b"/>
            <a:pathLst>
              <a:path w="1245870" h="836929">
                <a:moveTo>
                  <a:pt x="1245870" y="418338"/>
                </a:moveTo>
                <a:lnTo>
                  <a:pt x="1237716" y="350519"/>
                </a:lnTo>
                <a:lnTo>
                  <a:pt x="1214109" y="286170"/>
                </a:lnTo>
                <a:lnTo>
                  <a:pt x="1176329" y="226156"/>
                </a:lnTo>
                <a:lnTo>
                  <a:pt x="1125656" y="171340"/>
                </a:lnTo>
                <a:lnTo>
                  <a:pt x="1095885" y="146151"/>
                </a:lnTo>
                <a:lnTo>
                  <a:pt x="1063371" y="122586"/>
                </a:lnTo>
                <a:lnTo>
                  <a:pt x="1028273" y="100753"/>
                </a:lnTo>
                <a:lnTo>
                  <a:pt x="990752" y="80759"/>
                </a:lnTo>
                <a:lnTo>
                  <a:pt x="950968" y="62713"/>
                </a:lnTo>
                <a:lnTo>
                  <a:pt x="909081" y="46723"/>
                </a:lnTo>
                <a:lnTo>
                  <a:pt x="865251" y="32896"/>
                </a:lnTo>
                <a:lnTo>
                  <a:pt x="819637" y="21342"/>
                </a:lnTo>
                <a:lnTo>
                  <a:pt x="772401" y="12166"/>
                </a:lnTo>
                <a:lnTo>
                  <a:pt x="723701" y="5479"/>
                </a:lnTo>
                <a:lnTo>
                  <a:pt x="673699" y="1387"/>
                </a:lnTo>
                <a:lnTo>
                  <a:pt x="622554" y="0"/>
                </a:lnTo>
                <a:lnTo>
                  <a:pt x="571517" y="1387"/>
                </a:lnTo>
                <a:lnTo>
                  <a:pt x="521612" y="5479"/>
                </a:lnTo>
                <a:lnTo>
                  <a:pt x="473000" y="12166"/>
                </a:lnTo>
                <a:lnTo>
                  <a:pt x="425842" y="21342"/>
                </a:lnTo>
                <a:lnTo>
                  <a:pt x="380297" y="32896"/>
                </a:lnTo>
                <a:lnTo>
                  <a:pt x="336527" y="46723"/>
                </a:lnTo>
                <a:lnTo>
                  <a:pt x="294692" y="62713"/>
                </a:lnTo>
                <a:lnTo>
                  <a:pt x="254953" y="80759"/>
                </a:lnTo>
                <a:lnTo>
                  <a:pt x="217469" y="100753"/>
                </a:lnTo>
                <a:lnTo>
                  <a:pt x="182403" y="122586"/>
                </a:lnTo>
                <a:lnTo>
                  <a:pt x="149915" y="146151"/>
                </a:lnTo>
                <a:lnTo>
                  <a:pt x="120164" y="171340"/>
                </a:lnTo>
                <a:lnTo>
                  <a:pt x="69519" y="226156"/>
                </a:lnTo>
                <a:lnTo>
                  <a:pt x="31754" y="286170"/>
                </a:lnTo>
                <a:lnTo>
                  <a:pt x="8152" y="350519"/>
                </a:lnTo>
                <a:lnTo>
                  <a:pt x="0" y="418338"/>
                </a:lnTo>
                <a:lnTo>
                  <a:pt x="2064" y="452627"/>
                </a:lnTo>
                <a:lnTo>
                  <a:pt x="18102" y="518818"/>
                </a:lnTo>
                <a:lnTo>
                  <a:pt x="48946" y="581108"/>
                </a:lnTo>
                <a:lnTo>
                  <a:pt x="93312" y="638631"/>
                </a:lnTo>
                <a:lnTo>
                  <a:pt x="149915" y="690524"/>
                </a:lnTo>
                <a:lnTo>
                  <a:pt x="182403" y="714089"/>
                </a:lnTo>
                <a:lnTo>
                  <a:pt x="217469" y="735922"/>
                </a:lnTo>
                <a:lnTo>
                  <a:pt x="254953" y="755916"/>
                </a:lnTo>
                <a:lnTo>
                  <a:pt x="294692" y="773962"/>
                </a:lnTo>
                <a:lnTo>
                  <a:pt x="336527" y="789952"/>
                </a:lnTo>
                <a:lnTo>
                  <a:pt x="380297" y="803779"/>
                </a:lnTo>
                <a:lnTo>
                  <a:pt x="425842" y="815333"/>
                </a:lnTo>
                <a:lnTo>
                  <a:pt x="473000" y="824509"/>
                </a:lnTo>
                <a:lnTo>
                  <a:pt x="521612" y="831196"/>
                </a:lnTo>
                <a:lnTo>
                  <a:pt x="571517" y="835288"/>
                </a:lnTo>
                <a:lnTo>
                  <a:pt x="622554" y="836676"/>
                </a:lnTo>
                <a:lnTo>
                  <a:pt x="673699" y="835288"/>
                </a:lnTo>
                <a:lnTo>
                  <a:pt x="723701" y="831196"/>
                </a:lnTo>
                <a:lnTo>
                  <a:pt x="772401" y="824509"/>
                </a:lnTo>
                <a:lnTo>
                  <a:pt x="819637" y="815333"/>
                </a:lnTo>
                <a:lnTo>
                  <a:pt x="865251" y="803779"/>
                </a:lnTo>
                <a:lnTo>
                  <a:pt x="909081" y="789952"/>
                </a:lnTo>
                <a:lnTo>
                  <a:pt x="950968" y="773962"/>
                </a:lnTo>
                <a:lnTo>
                  <a:pt x="990752" y="755916"/>
                </a:lnTo>
                <a:lnTo>
                  <a:pt x="1028273" y="735922"/>
                </a:lnTo>
                <a:lnTo>
                  <a:pt x="1063371" y="714089"/>
                </a:lnTo>
                <a:lnTo>
                  <a:pt x="1095885" y="690524"/>
                </a:lnTo>
                <a:lnTo>
                  <a:pt x="1125656" y="665335"/>
                </a:lnTo>
                <a:lnTo>
                  <a:pt x="1176329" y="610519"/>
                </a:lnTo>
                <a:lnTo>
                  <a:pt x="1214109" y="550505"/>
                </a:lnTo>
                <a:lnTo>
                  <a:pt x="1237716" y="486156"/>
                </a:lnTo>
                <a:lnTo>
                  <a:pt x="1245870" y="418338"/>
                </a:lnTo>
                <a:close/>
              </a:path>
            </a:pathLst>
          </a:custGeom>
          <a:solidFill>
            <a:srgbClr val="FFFF66"/>
          </a:solidFill>
        </p:spPr>
        <p:txBody>
          <a:bodyPr wrap="square" lIns="0" tIns="0" rIns="0" bIns="0" rtlCol="0"/>
          <a:lstStyle/>
          <a:p>
            <a:endParaRPr/>
          </a:p>
        </p:txBody>
      </p:sp>
      <p:sp>
        <p:nvSpPr>
          <p:cNvPr id="38" name="object 38"/>
          <p:cNvSpPr/>
          <p:nvPr/>
        </p:nvSpPr>
        <p:spPr>
          <a:xfrm>
            <a:off x="3149993" y="2746248"/>
            <a:ext cx="1245870" cy="836930"/>
          </a:xfrm>
          <a:custGeom>
            <a:avLst/>
            <a:gdLst/>
            <a:ahLst/>
            <a:cxnLst/>
            <a:rect l="l" t="t" r="r" b="b"/>
            <a:pathLst>
              <a:path w="1245870" h="836929">
                <a:moveTo>
                  <a:pt x="622554" y="0"/>
                </a:moveTo>
                <a:lnTo>
                  <a:pt x="571517" y="1387"/>
                </a:lnTo>
                <a:lnTo>
                  <a:pt x="521612" y="5479"/>
                </a:lnTo>
                <a:lnTo>
                  <a:pt x="473000" y="12166"/>
                </a:lnTo>
                <a:lnTo>
                  <a:pt x="425842" y="21342"/>
                </a:lnTo>
                <a:lnTo>
                  <a:pt x="380297" y="32896"/>
                </a:lnTo>
                <a:lnTo>
                  <a:pt x="336527" y="46723"/>
                </a:lnTo>
                <a:lnTo>
                  <a:pt x="294692" y="62713"/>
                </a:lnTo>
                <a:lnTo>
                  <a:pt x="254953" y="80759"/>
                </a:lnTo>
                <a:lnTo>
                  <a:pt x="217469" y="100753"/>
                </a:lnTo>
                <a:lnTo>
                  <a:pt x="182403" y="122586"/>
                </a:lnTo>
                <a:lnTo>
                  <a:pt x="149915" y="146151"/>
                </a:lnTo>
                <a:lnTo>
                  <a:pt x="120164" y="171340"/>
                </a:lnTo>
                <a:lnTo>
                  <a:pt x="69519" y="226156"/>
                </a:lnTo>
                <a:lnTo>
                  <a:pt x="31754" y="286170"/>
                </a:lnTo>
                <a:lnTo>
                  <a:pt x="8152" y="350519"/>
                </a:lnTo>
                <a:lnTo>
                  <a:pt x="0" y="418338"/>
                </a:lnTo>
                <a:lnTo>
                  <a:pt x="2064" y="452627"/>
                </a:lnTo>
                <a:lnTo>
                  <a:pt x="18102" y="518818"/>
                </a:lnTo>
                <a:lnTo>
                  <a:pt x="48946" y="581108"/>
                </a:lnTo>
                <a:lnTo>
                  <a:pt x="93312" y="638631"/>
                </a:lnTo>
                <a:lnTo>
                  <a:pt x="149915" y="690524"/>
                </a:lnTo>
                <a:lnTo>
                  <a:pt x="182403" y="714089"/>
                </a:lnTo>
                <a:lnTo>
                  <a:pt x="217469" y="735922"/>
                </a:lnTo>
                <a:lnTo>
                  <a:pt x="254953" y="755916"/>
                </a:lnTo>
                <a:lnTo>
                  <a:pt x="294692" y="773962"/>
                </a:lnTo>
                <a:lnTo>
                  <a:pt x="336527" y="789952"/>
                </a:lnTo>
                <a:lnTo>
                  <a:pt x="380297" y="803779"/>
                </a:lnTo>
                <a:lnTo>
                  <a:pt x="425842" y="815333"/>
                </a:lnTo>
                <a:lnTo>
                  <a:pt x="473000" y="824509"/>
                </a:lnTo>
                <a:lnTo>
                  <a:pt x="521612" y="831196"/>
                </a:lnTo>
                <a:lnTo>
                  <a:pt x="571517" y="835288"/>
                </a:lnTo>
                <a:lnTo>
                  <a:pt x="622554" y="836676"/>
                </a:lnTo>
                <a:lnTo>
                  <a:pt x="673699" y="835288"/>
                </a:lnTo>
                <a:lnTo>
                  <a:pt x="723701" y="831196"/>
                </a:lnTo>
                <a:lnTo>
                  <a:pt x="772401" y="824509"/>
                </a:lnTo>
                <a:lnTo>
                  <a:pt x="819637" y="815333"/>
                </a:lnTo>
                <a:lnTo>
                  <a:pt x="865251" y="803779"/>
                </a:lnTo>
                <a:lnTo>
                  <a:pt x="909081" y="789952"/>
                </a:lnTo>
                <a:lnTo>
                  <a:pt x="950968" y="773962"/>
                </a:lnTo>
                <a:lnTo>
                  <a:pt x="990752" y="755916"/>
                </a:lnTo>
                <a:lnTo>
                  <a:pt x="1028273" y="735922"/>
                </a:lnTo>
                <a:lnTo>
                  <a:pt x="1063371" y="714089"/>
                </a:lnTo>
                <a:lnTo>
                  <a:pt x="1095885" y="690524"/>
                </a:lnTo>
                <a:lnTo>
                  <a:pt x="1125656" y="665335"/>
                </a:lnTo>
                <a:lnTo>
                  <a:pt x="1176329" y="610519"/>
                </a:lnTo>
                <a:lnTo>
                  <a:pt x="1214109" y="550505"/>
                </a:lnTo>
                <a:lnTo>
                  <a:pt x="1237716" y="486156"/>
                </a:lnTo>
                <a:lnTo>
                  <a:pt x="1245870" y="418338"/>
                </a:lnTo>
                <a:lnTo>
                  <a:pt x="1243804" y="384048"/>
                </a:lnTo>
                <a:lnTo>
                  <a:pt x="1227764" y="317857"/>
                </a:lnTo>
                <a:lnTo>
                  <a:pt x="1196911" y="255567"/>
                </a:lnTo>
                <a:lnTo>
                  <a:pt x="1152525" y="198044"/>
                </a:lnTo>
                <a:lnTo>
                  <a:pt x="1095885" y="146151"/>
                </a:lnTo>
                <a:lnTo>
                  <a:pt x="1063371" y="122586"/>
                </a:lnTo>
                <a:lnTo>
                  <a:pt x="1028273" y="100753"/>
                </a:lnTo>
                <a:lnTo>
                  <a:pt x="990752" y="80759"/>
                </a:lnTo>
                <a:lnTo>
                  <a:pt x="950968" y="62713"/>
                </a:lnTo>
                <a:lnTo>
                  <a:pt x="909081" y="46723"/>
                </a:lnTo>
                <a:lnTo>
                  <a:pt x="865251" y="32896"/>
                </a:lnTo>
                <a:lnTo>
                  <a:pt x="819637" y="21342"/>
                </a:lnTo>
                <a:lnTo>
                  <a:pt x="772401" y="12166"/>
                </a:lnTo>
                <a:lnTo>
                  <a:pt x="723701" y="5479"/>
                </a:lnTo>
                <a:lnTo>
                  <a:pt x="673699" y="1387"/>
                </a:lnTo>
                <a:lnTo>
                  <a:pt x="622554" y="0"/>
                </a:lnTo>
                <a:close/>
              </a:path>
            </a:pathLst>
          </a:custGeom>
          <a:ln w="28575">
            <a:solidFill>
              <a:srgbClr val="FFFFFF"/>
            </a:solidFill>
          </a:ln>
        </p:spPr>
        <p:txBody>
          <a:bodyPr wrap="square" lIns="0" tIns="0" rIns="0" bIns="0" rtlCol="0"/>
          <a:lstStyle/>
          <a:p>
            <a:endParaRPr/>
          </a:p>
        </p:txBody>
      </p:sp>
      <p:sp>
        <p:nvSpPr>
          <p:cNvPr id="39" name="object 39"/>
          <p:cNvSpPr txBox="1"/>
          <p:nvPr/>
        </p:nvSpPr>
        <p:spPr>
          <a:xfrm>
            <a:off x="3302641" y="2774307"/>
            <a:ext cx="939800" cy="830997"/>
          </a:xfrm>
          <a:prstGeom prst="rect">
            <a:avLst/>
          </a:prstGeom>
        </p:spPr>
        <p:txBody>
          <a:bodyPr vert="horz" wrap="square" lIns="0" tIns="0" rIns="0" bIns="0" rtlCol="0">
            <a:spAutoFit/>
          </a:bodyPr>
          <a:lstStyle/>
          <a:p>
            <a:pPr marL="12700" marR="5080" algn="just">
              <a:lnSpc>
                <a:spcPct val="100000"/>
              </a:lnSpc>
            </a:pPr>
            <a:r>
              <a:rPr sz="1800" b="1" dirty="0">
                <a:solidFill>
                  <a:srgbClr val="3333CC"/>
                </a:solidFill>
                <a:latin typeface="Microsoft JhengHei UI" panose="020B0604030504040204" pitchFamily="34" charset="-120"/>
                <a:ea typeface="Microsoft JhengHei UI" panose="020B0604030504040204" pitchFamily="34" charset="-120"/>
                <a:cs typeface="微软雅黑"/>
              </a:rPr>
              <a:t>需求的理 解与表达 很重要！</a:t>
            </a:r>
            <a:endParaRPr sz="1800" dirty="0">
              <a:latin typeface="Microsoft JhengHei UI" panose="020B0604030504040204" pitchFamily="34" charset="-120"/>
              <a:ea typeface="Microsoft JhengHei UI" panose="020B0604030504040204" pitchFamily="34" charset="-120"/>
              <a:cs typeface="微软雅黑"/>
            </a:endParaRPr>
          </a:p>
        </p:txBody>
      </p:sp>
      <p:sp>
        <p:nvSpPr>
          <p:cNvPr id="40" name="矩形 39">
            <a:extLst>
              <a:ext uri="{FF2B5EF4-FFF2-40B4-BE49-F238E27FC236}">
                <a16:creationId xmlns="" xmlns:a16="http://schemas.microsoft.com/office/drawing/2014/main" id="{ADCEA32A-AD01-494F-8F3B-EA62F8CB3C17}"/>
              </a:ext>
            </a:extLst>
          </p:cNvPr>
          <p:cNvSpPr/>
          <p:nvPr/>
        </p:nvSpPr>
        <p:spPr>
          <a:xfrm>
            <a:off x="241300" y="383633"/>
            <a:ext cx="6691642" cy="523220"/>
          </a:xfrm>
          <a:prstGeom prst="rect">
            <a:avLst/>
          </a:prstGeom>
        </p:spPr>
        <p:txBody>
          <a:bodyPr wrap="square">
            <a:spAutoFit/>
          </a:bodyPr>
          <a:lstStyle/>
          <a:p>
            <a:pPr marL="48895">
              <a:lnSpc>
                <a:spcPct val="100000"/>
              </a:lnSpc>
            </a:pPr>
            <a:r>
              <a:rPr lang="zh-CN" altLang="en-US" sz="2800" b="1" u="dbl" spc="-5" dirty="0">
                <a:solidFill>
                  <a:srgbClr val="000000"/>
                </a:solidFill>
                <a:latin typeface="Microsoft JhengHei" panose="020B0604030504040204" pitchFamily="34" charset="-120"/>
                <a:ea typeface="Microsoft JhengHei" panose="020B0604030504040204" pitchFamily="34" charset="-120"/>
              </a:rPr>
              <a:t>为什么要数据建模和数据库设计</a:t>
            </a:r>
            <a:r>
              <a:rPr lang="en-US" altLang="zh-CN" sz="2800" b="1" u="dbl" spc="-5" dirty="0">
                <a:solidFill>
                  <a:srgbClr val="000000"/>
                </a:solidFill>
                <a:latin typeface="Microsoft JhengHei" panose="020B0604030504040204" pitchFamily="34" charset="-120"/>
                <a:ea typeface="Microsoft JhengHei" panose="020B0604030504040204" pitchFamily="34" charset="-120"/>
              </a:rPr>
              <a:t>?</a:t>
            </a:r>
            <a:endParaRPr lang="zh-CN" altLang="en-US" sz="2400" u="dbl" dirty="0">
              <a:latin typeface="Arial" panose="020B0604020202020204"/>
              <a:cs typeface="Arial" panose="020B0604020202020204"/>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31830" y="1509234"/>
            <a:ext cx="8523605" cy="2359107"/>
          </a:xfrm>
          <a:prstGeom prst="rect">
            <a:avLst/>
          </a:prstGeom>
        </p:spPr>
        <p:txBody>
          <a:bodyPr vert="horz" wrap="square" lIns="0" tIns="0" rIns="0" bIns="0" rtlCol="0">
            <a:spAutoFit/>
          </a:bodyPr>
          <a:lstStyle/>
          <a:p>
            <a:pPr marL="355600" marR="76835" indent="-342900" algn="just">
              <a:lnSpc>
                <a:spcPct val="130100"/>
              </a:lnSpc>
              <a:buFont typeface="Wingdings" panose="05000000000000000000" pitchFamily="2" charset="2"/>
              <a:buChar char="l"/>
            </a:pPr>
            <a:r>
              <a:rPr sz="2000" spc="-5" dirty="0" err="1">
                <a:solidFill>
                  <a:srgbClr val="3333CC"/>
                </a:solidFill>
                <a:latin typeface="Arial" panose="020B0604020202020204" pitchFamily="34" charset="0"/>
                <a:ea typeface="Microsoft JhengHei UI" panose="020B0604030504040204" pitchFamily="34" charset="-120"/>
                <a:cs typeface="微软雅黑"/>
              </a:rPr>
              <a:t>现实</a:t>
            </a:r>
            <a:r>
              <a:rPr sz="2000" dirty="0" err="1">
                <a:solidFill>
                  <a:srgbClr val="3333CC"/>
                </a:solidFill>
                <a:latin typeface="Arial" panose="020B0604020202020204" pitchFamily="34" charset="0"/>
                <a:ea typeface="Microsoft JhengHei UI" panose="020B0604030504040204" pitchFamily="34" charset="-120"/>
                <a:cs typeface="微软雅黑"/>
              </a:rPr>
              <a:t>层</a:t>
            </a:r>
            <a:r>
              <a:rPr sz="2000" spc="-10" dirty="0">
                <a:solidFill>
                  <a:srgbClr val="CC0000"/>
                </a:solidFill>
                <a:latin typeface="Arial" panose="020B0604020202020204" pitchFamily="34" charset="0"/>
                <a:ea typeface="Microsoft JhengHei UI" panose="020B0604030504040204" pitchFamily="34" charset="-120"/>
                <a:cs typeface="微软雅黑"/>
              </a:rPr>
              <a:t>(客观存在</a:t>
            </a:r>
            <a:r>
              <a:rPr sz="2000" spc="-5" dirty="0">
                <a:solidFill>
                  <a:srgbClr val="CC0000"/>
                </a:solidFill>
                <a:latin typeface="Arial" panose="020B0604020202020204" pitchFamily="34" charset="0"/>
                <a:ea typeface="Microsoft JhengHei UI" panose="020B0604030504040204" pitchFamily="34" charset="-120"/>
                <a:cs typeface="微软雅黑"/>
              </a:rPr>
              <a:t>)</a:t>
            </a:r>
            <a:r>
              <a:rPr sz="2000" spc="-10" dirty="0">
                <a:solidFill>
                  <a:srgbClr val="CC0000"/>
                </a:solidFill>
                <a:latin typeface="Arial" panose="020B0604020202020204" pitchFamily="34" charset="0"/>
                <a:ea typeface="Microsoft JhengHei UI" panose="020B0604030504040204" pitchFamily="34" charset="-120"/>
                <a:cs typeface="微软雅黑"/>
              </a:rPr>
              <a:t> </a:t>
            </a:r>
            <a:r>
              <a:rPr sz="2000" spc="-5" dirty="0">
                <a:solidFill>
                  <a:srgbClr val="3333CC"/>
                </a:solidFill>
                <a:latin typeface="Arial" panose="020B0604020202020204" pitchFamily="34" charset="0"/>
                <a:ea typeface="Microsoft JhengHei UI" panose="020B0604030504040204" pitchFamily="34" charset="-120"/>
                <a:cs typeface="微软雅黑"/>
              </a:rPr>
              <a:t>==&gt;</a:t>
            </a:r>
            <a:r>
              <a:rPr sz="2000" dirty="0">
                <a:solidFill>
                  <a:srgbClr val="3333CC"/>
                </a:solidFill>
                <a:latin typeface="Arial" panose="020B0604020202020204" pitchFamily="34" charset="0"/>
                <a:ea typeface="Microsoft JhengHei UI" panose="020B0604030504040204" pitchFamily="34" charset="-120"/>
                <a:cs typeface="微软雅黑"/>
              </a:rPr>
              <a:t> </a:t>
            </a:r>
            <a:r>
              <a:rPr sz="2000" spc="-5" dirty="0">
                <a:solidFill>
                  <a:srgbClr val="3333CC"/>
                </a:solidFill>
                <a:latin typeface="Arial" panose="020B0604020202020204" pitchFamily="34" charset="0"/>
                <a:ea typeface="Microsoft JhengHei UI" panose="020B0604030504040204" pitchFamily="34" charset="-120"/>
                <a:cs typeface="微软雅黑"/>
              </a:rPr>
              <a:t>抽象</a:t>
            </a:r>
            <a:r>
              <a:rPr sz="2000" dirty="0">
                <a:solidFill>
                  <a:srgbClr val="3333CC"/>
                </a:solidFill>
                <a:latin typeface="Arial" panose="020B0604020202020204" pitchFamily="34" charset="0"/>
                <a:ea typeface="Microsoft JhengHei UI" panose="020B0604030504040204" pitchFamily="34" charset="-120"/>
                <a:cs typeface="微软雅黑"/>
              </a:rPr>
              <a:t>层</a:t>
            </a:r>
            <a:r>
              <a:rPr sz="2000" spc="-5" dirty="0">
                <a:solidFill>
                  <a:srgbClr val="CC0000"/>
                </a:solidFill>
                <a:latin typeface="Arial" panose="020B0604020202020204" pitchFamily="34" charset="0"/>
                <a:ea typeface="Microsoft JhengHei UI" panose="020B0604030504040204" pitchFamily="34" charset="-120"/>
                <a:cs typeface="微软雅黑"/>
              </a:rPr>
              <a:t>(观念世界/信息世界，描述现实世界的一种 观点)</a:t>
            </a:r>
            <a:r>
              <a:rPr sz="2000" spc="-10" dirty="0">
                <a:solidFill>
                  <a:srgbClr val="CC0000"/>
                </a:solidFill>
                <a:latin typeface="Arial" panose="020B0604020202020204" pitchFamily="34" charset="0"/>
                <a:ea typeface="Microsoft JhengHei UI" panose="020B0604030504040204" pitchFamily="34" charset="-120"/>
                <a:cs typeface="微软雅黑"/>
              </a:rPr>
              <a:t> </a:t>
            </a:r>
            <a:r>
              <a:rPr sz="2000" spc="-5" dirty="0">
                <a:solidFill>
                  <a:srgbClr val="3333CC"/>
                </a:solidFill>
                <a:latin typeface="Arial" panose="020B0604020202020204" pitchFamily="34" charset="0"/>
                <a:ea typeface="Microsoft JhengHei UI" panose="020B0604030504040204" pitchFamily="34" charset="-120"/>
                <a:cs typeface="微软雅黑"/>
              </a:rPr>
              <a:t>==&gt;</a:t>
            </a:r>
            <a:r>
              <a:rPr sz="2000" spc="5" dirty="0">
                <a:solidFill>
                  <a:srgbClr val="3333CC"/>
                </a:solidFill>
                <a:latin typeface="Arial" panose="020B0604020202020204" pitchFamily="34" charset="0"/>
                <a:ea typeface="Microsoft JhengHei UI" panose="020B0604030504040204" pitchFamily="34" charset="-120"/>
                <a:cs typeface="微软雅黑"/>
              </a:rPr>
              <a:t> </a:t>
            </a:r>
            <a:r>
              <a:rPr sz="2000" spc="-5" dirty="0">
                <a:solidFill>
                  <a:srgbClr val="3333CC"/>
                </a:solidFill>
                <a:latin typeface="Arial" panose="020B0604020202020204" pitchFamily="34" charset="0"/>
                <a:ea typeface="Microsoft JhengHei UI" panose="020B0604030504040204" pitchFamily="34" charset="-120"/>
                <a:cs typeface="微软雅黑"/>
              </a:rPr>
              <a:t>… </a:t>
            </a:r>
            <a:r>
              <a:rPr sz="2000" spc="-5" dirty="0">
                <a:solidFill>
                  <a:srgbClr val="CC0000"/>
                </a:solidFill>
                <a:latin typeface="Arial" panose="020B0604020202020204" pitchFamily="34" charset="0"/>
                <a:ea typeface="Microsoft JhengHei UI" panose="020B0604030504040204" pitchFamily="34" charset="-120"/>
                <a:cs typeface="微软雅黑"/>
              </a:rPr>
              <a:t>(信息世界的若干层抽象)</a:t>
            </a:r>
            <a:r>
              <a:rPr sz="2000" spc="-10" dirty="0">
                <a:solidFill>
                  <a:srgbClr val="CC0000"/>
                </a:solidFill>
                <a:latin typeface="Arial" panose="020B0604020202020204" pitchFamily="34" charset="0"/>
                <a:ea typeface="Microsoft JhengHei UI" panose="020B0604030504040204" pitchFamily="34" charset="-120"/>
                <a:cs typeface="微软雅黑"/>
              </a:rPr>
              <a:t> </a:t>
            </a:r>
            <a:r>
              <a:rPr sz="2000" spc="-5" dirty="0">
                <a:solidFill>
                  <a:srgbClr val="3333CC"/>
                </a:solidFill>
                <a:latin typeface="Arial" panose="020B0604020202020204" pitchFamily="34" charset="0"/>
                <a:ea typeface="Microsoft JhengHei UI" panose="020B0604030504040204" pitchFamily="34" charset="-120"/>
                <a:cs typeface="微软雅黑"/>
              </a:rPr>
              <a:t>… ==&gt;</a:t>
            </a:r>
            <a:r>
              <a:rPr sz="2000" dirty="0">
                <a:solidFill>
                  <a:srgbClr val="3333CC"/>
                </a:solidFill>
                <a:latin typeface="Arial" panose="020B0604020202020204" pitchFamily="34" charset="0"/>
                <a:ea typeface="Microsoft JhengHei UI" panose="020B0604030504040204" pitchFamily="34" charset="-120"/>
                <a:cs typeface="微软雅黑"/>
              </a:rPr>
              <a:t> </a:t>
            </a:r>
            <a:r>
              <a:rPr sz="2000" spc="-5" dirty="0">
                <a:solidFill>
                  <a:srgbClr val="3333CC"/>
                </a:solidFill>
                <a:latin typeface="Arial" panose="020B0604020202020204" pitchFamily="34" charset="0"/>
                <a:ea typeface="Microsoft JhengHei UI" panose="020B0604030504040204" pitchFamily="34" charset="-120"/>
                <a:cs typeface="微软雅黑"/>
              </a:rPr>
              <a:t>逻辑层</a:t>
            </a:r>
            <a:r>
              <a:rPr sz="2000" spc="-5" dirty="0">
                <a:solidFill>
                  <a:srgbClr val="CC0000"/>
                </a:solidFill>
                <a:latin typeface="Arial" panose="020B0604020202020204" pitchFamily="34" charset="0"/>
                <a:ea typeface="Microsoft JhengHei UI" panose="020B0604030504040204" pitchFamily="34" charset="-120"/>
                <a:cs typeface="微软雅黑"/>
              </a:rPr>
              <a:t>(计算机世界：独立于 物理设备)</a:t>
            </a:r>
            <a:r>
              <a:rPr sz="2000" dirty="0">
                <a:solidFill>
                  <a:srgbClr val="CC0000"/>
                </a:solidFill>
                <a:latin typeface="Arial" panose="020B0604020202020204" pitchFamily="34" charset="0"/>
                <a:ea typeface="Microsoft JhengHei UI" panose="020B0604030504040204" pitchFamily="34" charset="-120"/>
                <a:cs typeface="微软雅黑"/>
              </a:rPr>
              <a:t> </a:t>
            </a:r>
            <a:r>
              <a:rPr sz="2000" spc="-5" dirty="0">
                <a:solidFill>
                  <a:srgbClr val="CC0000"/>
                </a:solidFill>
                <a:latin typeface="Arial" panose="020B0604020202020204" pitchFamily="34" charset="0"/>
                <a:ea typeface="Microsoft JhengHei UI" panose="020B0604030504040204" pitchFamily="34" charset="-120"/>
                <a:cs typeface="微软雅黑"/>
              </a:rPr>
              <a:t> </a:t>
            </a:r>
            <a:r>
              <a:rPr sz="2000" spc="-5" dirty="0">
                <a:solidFill>
                  <a:srgbClr val="3333CC"/>
                </a:solidFill>
                <a:latin typeface="Arial" panose="020B0604020202020204" pitchFamily="34" charset="0"/>
                <a:ea typeface="Microsoft JhengHei UI" panose="020B0604030504040204" pitchFamily="34" charset="-120"/>
                <a:cs typeface="微软雅黑"/>
              </a:rPr>
              <a:t>==&gt;</a:t>
            </a:r>
            <a:r>
              <a:rPr sz="2000" dirty="0">
                <a:solidFill>
                  <a:srgbClr val="3333CC"/>
                </a:solidFill>
                <a:latin typeface="Arial" panose="020B0604020202020204" pitchFamily="34" charset="0"/>
                <a:ea typeface="Microsoft JhengHei UI" panose="020B0604030504040204" pitchFamily="34" charset="-120"/>
                <a:cs typeface="微软雅黑"/>
              </a:rPr>
              <a:t> </a:t>
            </a:r>
            <a:r>
              <a:rPr sz="2000" spc="-5" dirty="0">
                <a:solidFill>
                  <a:srgbClr val="3333CC"/>
                </a:solidFill>
                <a:latin typeface="Arial" panose="020B0604020202020204" pitchFamily="34" charset="0"/>
                <a:ea typeface="Microsoft JhengHei UI" panose="020B0604030504040204" pitchFamily="34" charset="-120"/>
                <a:cs typeface="微软雅黑"/>
              </a:rPr>
              <a:t>物理</a:t>
            </a:r>
            <a:r>
              <a:rPr sz="2000" spc="-10" dirty="0">
                <a:solidFill>
                  <a:srgbClr val="3333CC"/>
                </a:solidFill>
                <a:latin typeface="Arial" panose="020B0604020202020204" pitchFamily="34" charset="0"/>
                <a:ea typeface="Microsoft JhengHei UI" panose="020B0604030504040204" pitchFamily="34" charset="-120"/>
                <a:cs typeface="微软雅黑"/>
              </a:rPr>
              <a:t>层</a:t>
            </a:r>
            <a:r>
              <a:rPr sz="2000" spc="-5" dirty="0">
                <a:solidFill>
                  <a:srgbClr val="CC0000"/>
                </a:solidFill>
                <a:latin typeface="Arial" panose="020B0604020202020204" pitchFamily="34" charset="0"/>
                <a:ea typeface="Microsoft JhengHei UI" panose="020B0604030504040204" pitchFamily="34" charset="-120"/>
                <a:cs typeface="微软雅黑"/>
              </a:rPr>
              <a:t>(计算机世界：不同物理设备的具体实现)</a:t>
            </a:r>
            <a:endParaRPr sz="2000" dirty="0">
              <a:latin typeface="Arial" panose="020B0604020202020204" pitchFamily="34" charset="0"/>
              <a:ea typeface="Microsoft JhengHei UI" panose="020B0604030504040204" pitchFamily="34" charset="-120"/>
              <a:cs typeface="微软雅黑"/>
            </a:endParaRPr>
          </a:p>
          <a:p>
            <a:pPr marL="355600" indent="-342900" algn="just">
              <a:lnSpc>
                <a:spcPct val="100000"/>
              </a:lnSpc>
              <a:spcBef>
                <a:spcPts val="725"/>
              </a:spcBef>
              <a:buFont typeface="Wingdings" panose="05000000000000000000" pitchFamily="2" charset="2"/>
              <a:buChar char="l"/>
            </a:pPr>
            <a:r>
              <a:rPr sz="2000" spc="-5" dirty="0" err="1">
                <a:solidFill>
                  <a:srgbClr val="3333CC"/>
                </a:solidFill>
                <a:latin typeface="Arial" panose="020B0604020202020204" pitchFamily="34" charset="0"/>
                <a:ea typeface="Microsoft JhengHei UI" panose="020B0604030504040204" pitchFamily="34" charset="-120"/>
                <a:cs typeface="微软雅黑"/>
              </a:rPr>
              <a:t>越抽象，语义信息越少，概括性越高，</a:t>
            </a:r>
            <a:r>
              <a:rPr sz="2000" dirty="0" err="1">
                <a:solidFill>
                  <a:srgbClr val="3333CC"/>
                </a:solidFill>
                <a:latin typeface="Arial" panose="020B0604020202020204" pitchFamily="34" charset="0"/>
                <a:ea typeface="Microsoft JhengHei UI" panose="020B0604030504040204" pitchFamily="34" charset="-120"/>
                <a:cs typeface="微软雅黑"/>
              </a:rPr>
              <a:t>越</a:t>
            </a:r>
            <a:r>
              <a:rPr sz="2000" spc="-5" dirty="0" err="1">
                <a:solidFill>
                  <a:srgbClr val="3333CC"/>
                </a:solidFill>
                <a:latin typeface="Arial" panose="020B0604020202020204" pitchFamily="34" charset="0"/>
                <a:ea typeface="Microsoft JhengHei UI" panose="020B0604030504040204" pitchFamily="34" charset="-120"/>
                <a:cs typeface="微软雅黑"/>
              </a:rPr>
              <a:t>反映共性信息，表征的范围越大</a:t>
            </a:r>
            <a:endParaRPr sz="2000" dirty="0">
              <a:latin typeface="Arial" panose="020B0604020202020204" pitchFamily="34" charset="0"/>
              <a:ea typeface="Microsoft JhengHei UI" panose="020B0604030504040204" pitchFamily="34" charset="-120"/>
              <a:cs typeface="微软雅黑"/>
            </a:endParaRPr>
          </a:p>
          <a:p>
            <a:pPr marL="355600" marR="5080" indent="-342900">
              <a:lnSpc>
                <a:spcPct val="130300"/>
              </a:lnSpc>
              <a:buFont typeface="Wingdings" panose="05000000000000000000" pitchFamily="2" charset="2"/>
              <a:buChar char="l"/>
            </a:pPr>
            <a:r>
              <a:rPr sz="2000" spc="-5" dirty="0" err="1">
                <a:solidFill>
                  <a:srgbClr val="3333CC"/>
                </a:solidFill>
                <a:latin typeface="Arial" panose="020B0604020202020204" pitchFamily="34" charset="0"/>
                <a:ea typeface="Microsoft JhengHei UI" panose="020B0604030504040204" pitchFamily="34" charset="-120"/>
                <a:cs typeface="微软雅黑"/>
              </a:rPr>
              <a:t>检验抽象正确性的方法：能够依据现实抽象出来</a:t>
            </a:r>
            <a:r>
              <a:rPr sz="2000" spc="-5" dirty="0">
                <a:solidFill>
                  <a:srgbClr val="3333CC"/>
                </a:solidFill>
                <a:latin typeface="Arial" panose="020B0604020202020204" pitchFamily="34" charset="0"/>
                <a:ea typeface="Microsoft JhengHei UI" panose="020B0604030504040204" pitchFamily="34" charset="-120"/>
                <a:cs typeface="微软雅黑"/>
              </a:rPr>
              <a:t>(抽象化)，同时也能够依据 抽象的信息和抽象规则还原为被抽象对象(具体化)。</a:t>
            </a:r>
            <a:endParaRPr sz="2000" dirty="0">
              <a:latin typeface="Arial" panose="020B0604020202020204" pitchFamily="34" charset="0"/>
              <a:ea typeface="Microsoft JhengHei UI" panose="020B0604030504040204" pitchFamily="34" charset="-120"/>
              <a:cs typeface="微软雅黑"/>
            </a:endParaRPr>
          </a:p>
        </p:txBody>
      </p:sp>
      <p:sp>
        <p:nvSpPr>
          <p:cNvPr id="4" name="object 4"/>
          <p:cNvSpPr txBox="1"/>
          <p:nvPr/>
        </p:nvSpPr>
        <p:spPr>
          <a:xfrm>
            <a:off x="1738208" y="4300298"/>
            <a:ext cx="533400" cy="615553"/>
          </a:xfrm>
          <a:prstGeom prst="rect">
            <a:avLst/>
          </a:prstGeom>
        </p:spPr>
        <p:txBody>
          <a:bodyPr vert="horz" wrap="square" lIns="0" tIns="0" rIns="0" bIns="0" rtlCol="0">
            <a:spAutoFit/>
          </a:bodyPr>
          <a:lstStyle/>
          <a:p>
            <a:pPr marL="171450" marR="5080" indent="-159385">
              <a:lnSpc>
                <a:spcPct val="100000"/>
              </a:lnSpc>
            </a:pPr>
            <a:r>
              <a:rPr sz="2000" b="1" spc="-5" dirty="0">
                <a:latin typeface="Arial" panose="020B0604020202020204" pitchFamily="34" charset="0"/>
                <a:ea typeface="Microsoft JhengHei UI" panose="020B0604030504040204" pitchFamily="34" charset="-120"/>
                <a:cs typeface="微软雅黑"/>
              </a:rPr>
              <a:t>现实 A</a:t>
            </a:r>
            <a:endParaRPr sz="2000">
              <a:latin typeface="Arial" panose="020B0604020202020204" pitchFamily="34" charset="0"/>
              <a:ea typeface="Microsoft JhengHei UI" panose="020B0604030504040204" pitchFamily="34" charset="-120"/>
              <a:cs typeface="微软雅黑"/>
            </a:endParaRPr>
          </a:p>
        </p:txBody>
      </p:sp>
      <p:sp>
        <p:nvSpPr>
          <p:cNvPr id="5" name="object 5"/>
          <p:cNvSpPr/>
          <p:nvPr/>
        </p:nvSpPr>
        <p:spPr>
          <a:xfrm>
            <a:off x="2521343" y="4501896"/>
            <a:ext cx="1259205" cy="114300"/>
          </a:xfrm>
          <a:custGeom>
            <a:avLst/>
            <a:gdLst/>
            <a:ahLst/>
            <a:cxnLst/>
            <a:rect l="l" t="t" r="r" b="b"/>
            <a:pathLst>
              <a:path w="1259204" h="114300">
                <a:moveTo>
                  <a:pt x="1163573" y="51053"/>
                </a:moveTo>
                <a:lnTo>
                  <a:pt x="1163573" y="38100"/>
                </a:lnTo>
                <a:lnTo>
                  <a:pt x="0" y="38100"/>
                </a:lnTo>
                <a:lnTo>
                  <a:pt x="0" y="51053"/>
                </a:lnTo>
                <a:lnTo>
                  <a:pt x="1163573" y="51053"/>
                </a:lnTo>
                <a:close/>
              </a:path>
              <a:path w="1259204" h="114300">
                <a:moveTo>
                  <a:pt x="1163573" y="76200"/>
                </a:moveTo>
                <a:lnTo>
                  <a:pt x="1163573" y="63246"/>
                </a:lnTo>
                <a:lnTo>
                  <a:pt x="0" y="63246"/>
                </a:lnTo>
                <a:lnTo>
                  <a:pt x="0" y="76200"/>
                </a:lnTo>
                <a:lnTo>
                  <a:pt x="1163573" y="76200"/>
                </a:lnTo>
                <a:close/>
              </a:path>
              <a:path w="1259204" h="114300">
                <a:moveTo>
                  <a:pt x="1258823" y="57150"/>
                </a:moveTo>
                <a:lnTo>
                  <a:pt x="1144523" y="0"/>
                </a:lnTo>
                <a:lnTo>
                  <a:pt x="1144523" y="38100"/>
                </a:lnTo>
                <a:lnTo>
                  <a:pt x="1163573" y="38100"/>
                </a:lnTo>
                <a:lnTo>
                  <a:pt x="1163573" y="104775"/>
                </a:lnTo>
                <a:lnTo>
                  <a:pt x="1258823" y="57150"/>
                </a:lnTo>
                <a:close/>
              </a:path>
              <a:path w="1259204" h="114300">
                <a:moveTo>
                  <a:pt x="1163573" y="63246"/>
                </a:moveTo>
                <a:lnTo>
                  <a:pt x="1163573" y="51053"/>
                </a:lnTo>
                <a:lnTo>
                  <a:pt x="1144523" y="51053"/>
                </a:lnTo>
                <a:lnTo>
                  <a:pt x="1144523" y="63246"/>
                </a:lnTo>
                <a:lnTo>
                  <a:pt x="1163573" y="63246"/>
                </a:lnTo>
                <a:close/>
              </a:path>
              <a:path w="1259204" h="114300">
                <a:moveTo>
                  <a:pt x="1163573" y="104775"/>
                </a:moveTo>
                <a:lnTo>
                  <a:pt x="1163573" y="76200"/>
                </a:lnTo>
                <a:lnTo>
                  <a:pt x="1144523" y="76200"/>
                </a:lnTo>
                <a:lnTo>
                  <a:pt x="1144523" y="114300"/>
                </a:lnTo>
                <a:lnTo>
                  <a:pt x="1163573" y="104775"/>
                </a:lnTo>
                <a:close/>
              </a:path>
            </a:pathLst>
          </a:custGeom>
          <a:solidFill>
            <a:srgbClr val="CC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 name="object 6"/>
          <p:cNvSpPr txBox="1"/>
          <p:nvPr/>
        </p:nvSpPr>
        <p:spPr>
          <a:xfrm>
            <a:off x="4012063" y="4300245"/>
            <a:ext cx="1295400" cy="615553"/>
          </a:xfrm>
          <a:prstGeom prst="rect">
            <a:avLst/>
          </a:prstGeom>
        </p:spPr>
        <p:txBody>
          <a:bodyPr vert="horz" wrap="square" lIns="0" tIns="0" rIns="0" bIns="0" rtlCol="0">
            <a:spAutoFit/>
          </a:bodyPr>
          <a:lstStyle/>
          <a:p>
            <a:pPr marL="559435" marR="5080" indent="-547370">
              <a:lnSpc>
                <a:spcPct val="100000"/>
              </a:lnSpc>
            </a:pPr>
            <a:r>
              <a:rPr sz="2000" b="1" spc="-5" dirty="0">
                <a:latin typeface="Arial" panose="020B0604020202020204" pitchFamily="34" charset="0"/>
                <a:ea typeface="Microsoft JhengHei UI" panose="020B0604030504040204" pitchFamily="34" charset="-120"/>
                <a:cs typeface="微软雅黑"/>
              </a:rPr>
              <a:t>抽象的信息 B</a:t>
            </a:r>
            <a:endParaRPr sz="2000">
              <a:latin typeface="Arial" panose="020B0604020202020204" pitchFamily="34" charset="0"/>
              <a:ea typeface="Microsoft JhengHei UI" panose="020B0604030504040204" pitchFamily="34" charset="-120"/>
              <a:cs typeface="微软雅黑"/>
            </a:endParaRPr>
          </a:p>
        </p:txBody>
      </p:sp>
      <p:sp>
        <p:nvSpPr>
          <p:cNvPr id="7" name="object 7"/>
          <p:cNvSpPr/>
          <p:nvPr/>
        </p:nvSpPr>
        <p:spPr>
          <a:xfrm>
            <a:off x="5402465" y="4501896"/>
            <a:ext cx="1259205" cy="114300"/>
          </a:xfrm>
          <a:custGeom>
            <a:avLst/>
            <a:gdLst/>
            <a:ahLst/>
            <a:cxnLst/>
            <a:rect l="l" t="t" r="r" b="b"/>
            <a:pathLst>
              <a:path w="1259204" h="114300">
                <a:moveTo>
                  <a:pt x="1163573" y="51053"/>
                </a:moveTo>
                <a:lnTo>
                  <a:pt x="1163573" y="38100"/>
                </a:lnTo>
                <a:lnTo>
                  <a:pt x="0" y="38100"/>
                </a:lnTo>
                <a:lnTo>
                  <a:pt x="0" y="51054"/>
                </a:lnTo>
                <a:lnTo>
                  <a:pt x="1163573" y="51053"/>
                </a:lnTo>
                <a:close/>
              </a:path>
              <a:path w="1259204" h="114300">
                <a:moveTo>
                  <a:pt x="1163573" y="76200"/>
                </a:moveTo>
                <a:lnTo>
                  <a:pt x="1163573" y="63246"/>
                </a:lnTo>
                <a:lnTo>
                  <a:pt x="0" y="63246"/>
                </a:lnTo>
                <a:lnTo>
                  <a:pt x="0" y="76200"/>
                </a:lnTo>
                <a:lnTo>
                  <a:pt x="1163573" y="76200"/>
                </a:lnTo>
                <a:close/>
              </a:path>
              <a:path w="1259204" h="114300">
                <a:moveTo>
                  <a:pt x="1258811" y="57150"/>
                </a:moveTo>
                <a:lnTo>
                  <a:pt x="1144511" y="0"/>
                </a:lnTo>
                <a:lnTo>
                  <a:pt x="1144511" y="38100"/>
                </a:lnTo>
                <a:lnTo>
                  <a:pt x="1163573" y="38100"/>
                </a:lnTo>
                <a:lnTo>
                  <a:pt x="1163573" y="104768"/>
                </a:lnTo>
                <a:lnTo>
                  <a:pt x="1258811" y="57150"/>
                </a:lnTo>
                <a:close/>
              </a:path>
              <a:path w="1259204" h="114300">
                <a:moveTo>
                  <a:pt x="1163573" y="63246"/>
                </a:moveTo>
                <a:lnTo>
                  <a:pt x="1163573" y="51053"/>
                </a:lnTo>
                <a:lnTo>
                  <a:pt x="1144511" y="51053"/>
                </a:lnTo>
                <a:lnTo>
                  <a:pt x="1144511" y="63246"/>
                </a:lnTo>
                <a:lnTo>
                  <a:pt x="1163573" y="63246"/>
                </a:lnTo>
                <a:close/>
              </a:path>
              <a:path w="1259204" h="114300">
                <a:moveTo>
                  <a:pt x="1163573" y="104768"/>
                </a:moveTo>
                <a:lnTo>
                  <a:pt x="1163573" y="76200"/>
                </a:lnTo>
                <a:lnTo>
                  <a:pt x="1144511" y="76200"/>
                </a:lnTo>
                <a:lnTo>
                  <a:pt x="1144511" y="114300"/>
                </a:lnTo>
                <a:lnTo>
                  <a:pt x="1163573" y="104768"/>
                </a:lnTo>
                <a:close/>
              </a:path>
            </a:pathLst>
          </a:custGeom>
          <a:solidFill>
            <a:srgbClr val="CC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8" name="object 8"/>
          <p:cNvSpPr txBox="1"/>
          <p:nvPr/>
        </p:nvSpPr>
        <p:spPr>
          <a:xfrm>
            <a:off x="6777361" y="4114317"/>
            <a:ext cx="2310765" cy="923330"/>
          </a:xfrm>
          <a:prstGeom prst="rect">
            <a:avLst/>
          </a:prstGeom>
        </p:spPr>
        <p:txBody>
          <a:bodyPr vert="horz" wrap="square" lIns="0" tIns="0" rIns="0" bIns="0" rtlCol="0">
            <a:spAutoFit/>
          </a:bodyPr>
          <a:lstStyle/>
          <a:p>
            <a:pPr marL="12700" marR="5080" algn="ctr">
              <a:lnSpc>
                <a:spcPct val="100000"/>
              </a:lnSpc>
            </a:pPr>
            <a:r>
              <a:rPr sz="2000" b="1" spc="-5" dirty="0">
                <a:latin typeface="Arial" panose="020B0604020202020204" pitchFamily="34" charset="0"/>
                <a:ea typeface="Microsoft JhengHei UI" panose="020B0604030504040204" pitchFamily="34" charset="-120"/>
                <a:cs typeface="微软雅黑"/>
              </a:rPr>
              <a:t>用抽象的信息按抽象 规则还原成的现实 </a:t>
            </a:r>
            <a:r>
              <a:rPr sz="2000" b="1" spc="-10" dirty="0">
                <a:latin typeface="Arial" panose="020B0604020202020204" pitchFamily="34" charset="0"/>
                <a:ea typeface="Microsoft JhengHei UI" panose="020B0604030504040204" pitchFamily="34" charset="-120"/>
                <a:cs typeface="微软雅黑"/>
              </a:rPr>
              <a:t>A’</a:t>
            </a:r>
            <a:endParaRPr sz="2000">
              <a:latin typeface="Arial" panose="020B0604020202020204" pitchFamily="34" charset="0"/>
              <a:ea typeface="Microsoft JhengHei UI" panose="020B0604030504040204" pitchFamily="34" charset="-120"/>
              <a:cs typeface="微软雅黑"/>
            </a:endParaRPr>
          </a:p>
        </p:txBody>
      </p:sp>
      <p:sp>
        <p:nvSpPr>
          <p:cNvPr id="9" name="object 9"/>
          <p:cNvSpPr txBox="1"/>
          <p:nvPr/>
        </p:nvSpPr>
        <p:spPr>
          <a:xfrm>
            <a:off x="1015855" y="5438428"/>
            <a:ext cx="8293245" cy="705321"/>
          </a:xfrm>
          <a:prstGeom prst="rect">
            <a:avLst/>
          </a:prstGeom>
        </p:spPr>
        <p:txBody>
          <a:bodyPr vert="horz" wrap="square" lIns="0" tIns="0" rIns="0" bIns="0" rtlCol="0">
            <a:spAutoFit/>
          </a:bodyPr>
          <a:lstStyle/>
          <a:p>
            <a:pPr marL="355600" indent="-342900">
              <a:lnSpc>
                <a:spcPct val="100000"/>
              </a:lnSpc>
              <a:buFont typeface="Wingdings" panose="05000000000000000000" pitchFamily="2" charset="2"/>
              <a:buChar char="l"/>
            </a:pPr>
            <a:r>
              <a:rPr sz="2000" b="1" spc="-5" dirty="0" err="1">
                <a:latin typeface="Arial" panose="020B0604020202020204" pitchFamily="34" charset="0"/>
                <a:ea typeface="Microsoft JhengHei UI" panose="020B0604030504040204" pitchFamily="34" charset="-120"/>
                <a:cs typeface="微软雅黑"/>
              </a:rPr>
              <a:t>理论上：A</a:t>
            </a:r>
            <a:r>
              <a:rPr sz="2000" b="1" spc="-5" dirty="0">
                <a:latin typeface="Arial" panose="020B0604020202020204" pitchFamily="34" charset="0"/>
                <a:ea typeface="Microsoft JhengHei UI" panose="020B0604030504040204" pitchFamily="34" charset="-120"/>
                <a:cs typeface="微软雅黑"/>
              </a:rPr>
              <a:t> = A’</a:t>
            </a:r>
            <a:r>
              <a:rPr sz="2000" b="1" spc="10" dirty="0">
                <a:latin typeface="Arial" panose="020B0604020202020204" pitchFamily="34" charset="0"/>
                <a:ea typeface="Microsoft JhengHei UI" panose="020B0604030504040204" pitchFamily="34" charset="-120"/>
                <a:cs typeface="微软雅黑"/>
              </a:rPr>
              <a:t> </a:t>
            </a:r>
            <a:r>
              <a:rPr sz="2000" b="1" spc="-5" dirty="0">
                <a:latin typeface="Arial" panose="020B0604020202020204" pitchFamily="34" charset="0"/>
                <a:ea typeface="Microsoft JhengHei UI" panose="020B0604030504040204" pitchFamily="34" charset="-120"/>
                <a:cs typeface="微软雅黑"/>
              </a:rPr>
              <a:t>；现实上：A</a:t>
            </a:r>
            <a:r>
              <a:rPr sz="2000" b="1" dirty="0">
                <a:latin typeface="Arial" panose="020B0604020202020204" pitchFamily="34" charset="0"/>
                <a:ea typeface="Microsoft JhengHei UI" panose="020B0604030504040204" pitchFamily="34" charset="-120"/>
                <a:cs typeface="微软雅黑"/>
              </a:rPr>
              <a:t> </a:t>
            </a:r>
            <a:r>
              <a:rPr sz="2000" b="1" spc="-5" dirty="0">
                <a:latin typeface="Arial" panose="020B0604020202020204" pitchFamily="34" charset="0"/>
                <a:ea typeface="Microsoft JhengHei UI" panose="020B0604030504040204" pitchFamily="34" charset="-120"/>
                <a:cs typeface="Symbol"/>
              </a:rPr>
              <a:t></a:t>
            </a:r>
            <a:r>
              <a:rPr sz="2000" b="1" spc="100" dirty="0">
                <a:latin typeface="Arial" panose="020B0604020202020204" pitchFamily="34" charset="0"/>
                <a:ea typeface="Microsoft JhengHei UI" panose="020B0604030504040204" pitchFamily="34" charset="-120"/>
                <a:cs typeface="Times New Roman"/>
              </a:rPr>
              <a:t> </a:t>
            </a:r>
            <a:r>
              <a:rPr sz="2000" b="1" spc="-5" dirty="0">
                <a:latin typeface="Arial" panose="020B0604020202020204" pitchFamily="34" charset="0"/>
                <a:ea typeface="Microsoft JhengHei UI" panose="020B0604030504040204" pitchFamily="34" charset="-120"/>
                <a:cs typeface="微软雅黑"/>
              </a:rPr>
              <a:t>A’,</a:t>
            </a:r>
            <a:r>
              <a:rPr sz="2000" b="1" dirty="0">
                <a:latin typeface="Arial" panose="020B0604020202020204" pitchFamily="34" charset="0"/>
                <a:ea typeface="Microsoft JhengHei UI" panose="020B0604030504040204" pitchFamily="34" charset="-120"/>
                <a:cs typeface="微软雅黑"/>
              </a:rPr>
              <a:t> </a:t>
            </a:r>
            <a:r>
              <a:rPr sz="2000" b="1" spc="-5" dirty="0">
                <a:latin typeface="Arial" panose="020B0604020202020204" pitchFamily="34" charset="0"/>
                <a:ea typeface="Microsoft JhengHei UI" panose="020B0604030504040204" pitchFamily="34" charset="-120"/>
                <a:cs typeface="微软雅黑"/>
              </a:rPr>
              <a:t>差距在哪？</a:t>
            </a:r>
            <a:endParaRPr sz="2000" dirty="0">
              <a:latin typeface="Arial" panose="020B0604020202020204" pitchFamily="34" charset="0"/>
              <a:ea typeface="Microsoft JhengHei UI" panose="020B0604030504040204" pitchFamily="34" charset="-120"/>
              <a:cs typeface="微软雅黑"/>
            </a:endParaRPr>
          </a:p>
          <a:p>
            <a:pPr marL="355600" indent="-342900">
              <a:lnSpc>
                <a:spcPct val="100000"/>
              </a:lnSpc>
              <a:spcBef>
                <a:spcPts val="725"/>
              </a:spcBef>
              <a:buFont typeface="Wingdings" panose="05000000000000000000" pitchFamily="2" charset="2"/>
              <a:buChar char="l"/>
            </a:pPr>
            <a:r>
              <a:rPr sz="2000" b="1" spc="-5" dirty="0" err="1">
                <a:solidFill>
                  <a:srgbClr val="3333CC"/>
                </a:solidFill>
                <a:latin typeface="Arial" panose="020B0604020202020204" pitchFamily="34" charset="0"/>
                <a:ea typeface="Microsoft JhengHei UI" panose="020B0604030504040204" pitchFamily="34" charset="-120"/>
                <a:cs typeface="微软雅黑"/>
              </a:rPr>
              <a:t>这种抽象和具体化的能力也是计算机学科毕业学生所尤其擅长的能力</a:t>
            </a:r>
            <a:r>
              <a:rPr sz="2000" b="1" spc="-5" dirty="0">
                <a:solidFill>
                  <a:srgbClr val="3333CC"/>
                </a:solidFill>
                <a:latin typeface="Arial" panose="020B0604020202020204" pitchFamily="34" charset="0"/>
                <a:ea typeface="Microsoft JhengHei UI" panose="020B0604030504040204" pitchFamily="34" charset="-120"/>
                <a:cs typeface="微软雅黑"/>
              </a:rPr>
              <a:t>.</a:t>
            </a:r>
            <a:endParaRPr sz="2000" dirty="0">
              <a:latin typeface="Arial" panose="020B0604020202020204" pitchFamily="34" charset="0"/>
              <a:ea typeface="Microsoft JhengHei UI" panose="020B0604030504040204" pitchFamily="34" charset="-120"/>
              <a:cs typeface="微软雅黑"/>
            </a:endParaRPr>
          </a:p>
        </p:txBody>
      </p:sp>
      <p:sp>
        <p:nvSpPr>
          <p:cNvPr id="10" name="object 10"/>
          <p:cNvSpPr txBox="1"/>
          <p:nvPr/>
        </p:nvSpPr>
        <p:spPr>
          <a:xfrm>
            <a:off x="2873635" y="4315614"/>
            <a:ext cx="381000" cy="215444"/>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Arial" panose="020B0604020202020204" pitchFamily="34" charset="0"/>
                <a:ea typeface="Microsoft JhengHei UI" panose="020B0604030504040204" pitchFamily="34" charset="-120"/>
                <a:cs typeface="微软雅黑"/>
              </a:rPr>
              <a:t>抽象</a:t>
            </a:r>
            <a:endParaRPr sz="1400">
              <a:latin typeface="Arial" panose="020B0604020202020204" pitchFamily="34" charset="0"/>
              <a:ea typeface="Microsoft JhengHei UI" panose="020B0604030504040204" pitchFamily="34" charset="-120"/>
              <a:cs typeface="微软雅黑"/>
            </a:endParaRPr>
          </a:p>
        </p:txBody>
      </p:sp>
      <p:sp>
        <p:nvSpPr>
          <p:cNvPr id="11" name="object 11"/>
          <p:cNvSpPr txBox="1"/>
          <p:nvPr/>
        </p:nvSpPr>
        <p:spPr>
          <a:xfrm>
            <a:off x="5756290" y="4310288"/>
            <a:ext cx="381000" cy="215444"/>
          </a:xfrm>
          <a:prstGeom prst="rect">
            <a:avLst/>
          </a:prstGeom>
        </p:spPr>
        <p:txBody>
          <a:bodyPr vert="horz" wrap="square" lIns="0" tIns="0" rIns="0" bIns="0" rtlCol="0">
            <a:spAutoFit/>
          </a:bodyPr>
          <a:lstStyle/>
          <a:p>
            <a:pPr marL="12700">
              <a:lnSpc>
                <a:spcPct val="100000"/>
              </a:lnSpc>
            </a:pPr>
            <a:r>
              <a:rPr sz="1400" b="1" spc="-5" dirty="0">
                <a:solidFill>
                  <a:srgbClr val="CC0000"/>
                </a:solidFill>
                <a:latin typeface="Arial" panose="020B0604020202020204" pitchFamily="34" charset="0"/>
                <a:ea typeface="Microsoft JhengHei UI" panose="020B0604030504040204" pitchFamily="34" charset="-120"/>
                <a:cs typeface="微软雅黑"/>
              </a:rPr>
              <a:t>还原</a:t>
            </a:r>
            <a:endParaRPr sz="1400">
              <a:latin typeface="Arial" panose="020B0604020202020204" pitchFamily="34" charset="0"/>
              <a:ea typeface="Microsoft JhengHei UI" panose="020B0604030504040204" pitchFamily="34" charset="-120"/>
              <a:cs typeface="微软雅黑"/>
            </a:endParaRPr>
          </a:p>
        </p:txBody>
      </p:sp>
      <p:sp>
        <p:nvSpPr>
          <p:cNvPr id="12" name="object 12"/>
          <p:cNvSpPr txBox="1">
            <a:spLocks noGrp="1"/>
          </p:cNvSpPr>
          <p:nvPr>
            <p:ph type="title"/>
          </p:nvPr>
        </p:nvSpPr>
        <p:spPr>
          <a:xfrm>
            <a:off x="894499" y="689610"/>
            <a:ext cx="8597163" cy="679673"/>
          </a:xfrm>
          <a:prstGeom prst="rect">
            <a:avLst/>
          </a:prstGeom>
        </p:spPr>
        <p:txBody>
          <a:bodyPr vert="horz" wrap="square" lIns="0" tIns="0" rIns="0" bIns="0" rtlCol="0">
            <a:spAutoFit/>
          </a:bodyPr>
          <a:lstStyle/>
          <a:p>
            <a:pPr>
              <a:lnSpc>
                <a:spcPct val="100000"/>
              </a:lnSpc>
            </a:pPr>
            <a:r>
              <a:rPr sz="2000" spc="-5" dirty="0">
                <a:solidFill>
                  <a:srgbClr val="FFFFFF"/>
                </a:solidFill>
                <a:latin typeface="Arial" panose="020B0604020202020204" pitchFamily="34" charset="0"/>
                <a:ea typeface="Microsoft JhengHei UI" panose="020B0604030504040204" pitchFamily="34" charset="-120"/>
                <a:cs typeface="华文中宋"/>
              </a:rPr>
              <a:t>数据库设计中的抽象</a:t>
            </a:r>
            <a:endParaRPr sz="2000">
              <a:latin typeface="Arial" panose="020B0604020202020204" pitchFamily="34" charset="0"/>
              <a:ea typeface="Microsoft JhengHei UI" panose="020B0604030504040204" pitchFamily="34" charset="-120"/>
              <a:cs typeface="华文中宋"/>
            </a:endParaRPr>
          </a:p>
          <a:p>
            <a:pPr>
              <a:lnSpc>
                <a:spcPct val="100000"/>
              </a:lnSpc>
              <a:spcBef>
                <a:spcPts val="470"/>
              </a:spcBef>
            </a:pPr>
            <a:r>
              <a:rPr sz="2000" spc="-10" dirty="0">
                <a:solidFill>
                  <a:srgbClr val="FFFFFF"/>
                </a:solidFill>
                <a:latin typeface="Arial" panose="020B0604020202020204" pitchFamily="34" charset="0"/>
                <a:ea typeface="Microsoft JhengHei UI" panose="020B0604030504040204" pitchFamily="34" charset="-120"/>
                <a:cs typeface="Arial"/>
              </a:rPr>
              <a:t>(5</a:t>
            </a:r>
            <a:r>
              <a:rPr sz="2000" spc="-5" dirty="0">
                <a:solidFill>
                  <a:srgbClr val="FFFFFF"/>
                </a:solidFill>
                <a:latin typeface="Arial" panose="020B0604020202020204" pitchFamily="34" charset="0"/>
                <a:ea typeface="Microsoft JhengHei UI" panose="020B0604030504040204" pitchFamily="34" charset="-120"/>
                <a:cs typeface="Arial"/>
              </a:rPr>
              <a:t>)</a:t>
            </a:r>
            <a:r>
              <a:rPr sz="2000" spc="-5" dirty="0">
                <a:solidFill>
                  <a:srgbClr val="FFFFFF"/>
                </a:solidFill>
                <a:latin typeface="Arial" panose="020B0604020202020204" pitchFamily="34" charset="0"/>
                <a:ea typeface="Microsoft JhengHei UI" panose="020B0604030504040204" pitchFamily="34" charset="-120"/>
                <a:cs typeface="华文中宋"/>
              </a:rPr>
              <a:t>不同层次的抽象</a:t>
            </a:r>
            <a:r>
              <a:rPr sz="2000" spc="-5" dirty="0">
                <a:solidFill>
                  <a:srgbClr val="FFFFFF"/>
                </a:solidFill>
                <a:latin typeface="Arial" panose="020B0604020202020204" pitchFamily="34" charset="0"/>
                <a:ea typeface="Microsoft JhengHei UI" panose="020B0604030504040204" pitchFamily="34" charset="-120"/>
                <a:cs typeface="Arial"/>
              </a:rPr>
              <a:t>?</a:t>
            </a:r>
            <a:endParaRPr sz="2000">
              <a:latin typeface="Arial" panose="020B0604020202020204" pitchFamily="34" charset="0"/>
              <a:ea typeface="Microsoft JhengHei UI" panose="020B0604030504040204" pitchFamily="34" charset="-120"/>
              <a:cs typeface="Arial"/>
            </a:endParaRPr>
          </a:p>
        </p:txBody>
      </p:sp>
      <p:sp>
        <p:nvSpPr>
          <p:cNvPr id="14" name="矩形 13">
            <a:extLst>
              <a:ext uri="{FF2B5EF4-FFF2-40B4-BE49-F238E27FC236}">
                <a16:creationId xmlns="" xmlns:a16="http://schemas.microsoft.com/office/drawing/2014/main" id="{5C2E421F-F34A-4481-98B9-2C68E7B5F319}"/>
              </a:ext>
            </a:extLst>
          </p:cNvPr>
          <p:cNvSpPr/>
          <p:nvPr/>
        </p:nvSpPr>
        <p:spPr>
          <a:xfrm>
            <a:off x="241300" y="383633"/>
            <a:ext cx="6781800" cy="523220"/>
          </a:xfrm>
          <a:prstGeom prst="rect">
            <a:avLst/>
          </a:prstGeom>
        </p:spPr>
        <p:txBody>
          <a:bodyPr wrap="square">
            <a:spAutoFit/>
          </a:bodyPr>
          <a:lstStyle/>
          <a:p>
            <a:pPr marL="48895">
              <a:lnSpc>
                <a:spcPct val="100000"/>
              </a:lnSpc>
            </a:pPr>
            <a:r>
              <a:rPr lang="zh-CN" altLang="en-US" sz="2800" b="1" u="dbl" spc="-5" dirty="0">
                <a:solidFill>
                  <a:srgbClr val="000000"/>
                </a:solidFill>
                <a:latin typeface="Arial" panose="020B0604020202020204" pitchFamily="34" charset="0"/>
                <a:ea typeface="Microsoft JhengHei UI" panose="020B0604030504040204" pitchFamily="34" charset="-120"/>
              </a:rPr>
              <a:t>数据库设计中的抽象</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8" grpId="0"/>
      <p:bldP spid="10" grpId="0"/>
      <p:bldP spid="1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425594" y="2911601"/>
            <a:ext cx="972819" cy="688975"/>
          </a:xfrm>
          <a:custGeom>
            <a:avLst/>
            <a:gdLst/>
            <a:ahLst/>
            <a:cxnLst/>
            <a:rect l="l" t="t" r="r" b="b"/>
            <a:pathLst>
              <a:path w="972819" h="688975">
                <a:moveTo>
                  <a:pt x="795020" y="249082"/>
                </a:moveTo>
                <a:lnTo>
                  <a:pt x="795020" y="92202"/>
                </a:lnTo>
                <a:lnTo>
                  <a:pt x="789940" y="92964"/>
                </a:lnTo>
                <a:lnTo>
                  <a:pt x="783590" y="94488"/>
                </a:lnTo>
                <a:lnTo>
                  <a:pt x="778510" y="95250"/>
                </a:lnTo>
                <a:lnTo>
                  <a:pt x="731520" y="101175"/>
                </a:lnTo>
                <a:lnTo>
                  <a:pt x="687070" y="102000"/>
                </a:lnTo>
                <a:lnTo>
                  <a:pt x="675640" y="101588"/>
                </a:lnTo>
                <a:lnTo>
                  <a:pt x="673100" y="101516"/>
                </a:lnTo>
                <a:lnTo>
                  <a:pt x="666750" y="101387"/>
                </a:lnTo>
                <a:lnTo>
                  <a:pt x="660400" y="101315"/>
                </a:lnTo>
                <a:lnTo>
                  <a:pt x="650240" y="101576"/>
                </a:lnTo>
                <a:lnTo>
                  <a:pt x="640080" y="102685"/>
                </a:lnTo>
                <a:lnTo>
                  <a:pt x="628650" y="104873"/>
                </a:lnTo>
                <a:lnTo>
                  <a:pt x="617220" y="108403"/>
                </a:lnTo>
                <a:lnTo>
                  <a:pt x="601980" y="113538"/>
                </a:lnTo>
                <a:lnTo>
                  <a:pt x="591820" y="116586"/>
                </a:lnTo>
                <a:lnTo>
                  <a:pt x="553720" y="125255"/>
                </a:lnTo>
                <a:lnTo>
                  <a:pt x="508000" y="131862"/>
                </a:lnTo>
                <a:lnTo>
                  <a:pt x="459740" y="136682"/>
                </a:lnTo>
                <a:lnTo>
                  <a:pt x="411480" y="139569"/>
                </a:lnTo>
                <a:lnTo>
                  <a:pt x="360680" y="140340"/>
                </a:lnTo>
                <a:lnTo>
                  <a:pt x="347980" y="140158"/>
                </a:lnTo>
                <a:lnTo>
                  <a:pt x="300990" y="137965"/>
                </a:lnTo>
                <a:lnTo>
                  <a:pt x="255270" y="133350"/>
                </a:lnTo>
                <a:lnTo>
                  <a:pt x="229870" y="128778"/>
                </a:lnTo>
                <a:lnTo>
                  <a:pt x="222250" y="128016"/>
                </a:lnTo>
                <a:lnTo>
                  <a:pt x="208280" y="128527"/>
                </a:lnTo>
                <a:lnTo>
                  <a:pt x="195580" y="129983"/>
                </a:lnTo>
                <a:lnTo>
                  <a:pt x="171450" y="134055"/>
                </a:lnTo>
                <a:lnTo>
                  <a:pt x="158750" y="136142"/>
                </a:lnTo>
                <a:lnTo>
                  <a:pt x="147320" y="137912"/>
                </a:lnTo>
                <a:lnTo>
                  <a:pt x="134620" y="139101"/>
                </a:lnTo>
                <a:lnTo>
                  <a:pt x="120650" y="139446"/>
                </a:lnTo>
                <a:lnTo>
                  <a:pt x="99060" y="139564"/>
                </a:lnTo>
                <a:lnTo>
                  <a:pt x="88900" y="139682"/>
                </a:lnTo>
                <a:lnTo>
                  <a:pt x="39370" y="152400"/>
                </a:lnTo>
                <a:lnTo>
                  <a:pt x="5080" y="183257"/>
                </a:lnTo>
                <a:lnTo>
                  <a:pt x="0" y="207208"/>
                </a:lnTo>
                <a:lnTo>
                  <a:pt x="0" y="249574"/>
                </a:lnTo>
                <a:lnTo>
                  <a:pt x="2540" y="278448"/>
                </a:lnTo>
                <a:lnTo>
                  <a:pt x="5080" y="292131"/>
                </a:lnTo>
                <a:lnTo>
                  <a:pt x="6350" y="304894"/>
                </a:lnTo>
                <a:lnTo>
                  <a:pt x="8890" y="316422"/>
                </a:lnTo>
                <a:lnTo>
                  <a:pt x="10160" y="326401"/>
                </a:lnTo>
                <a:lnTo>
                  <a:pt x="10160" y="334518"/>
                </a:lnTo>
                <a:lnTo>
                  <a:pt x="15240" y="371094"/>
                </a:lnTo>
                <a:lnTo>
                  <a:pt x="20320" y="419830"/>
                </a:lnTo>
                <a:lnTo>
                  <a:pt x="20320" y="555149"/>
                </a:lnTo>
                <a:lnTo>
                  <a:pt x="24130" y="563880"/>
                </a:lnTo>
                <a:lnTo>
                  <a:pt x="26670" y="576072"/>
                </a:lnTo>
                <a:lnTo>
                  <a:pt x="27940" y="587502"/>
                </a:lnTo>
                <a:lnTo>
                  <a:pt x="29210" y="596646"/>
                </a:lnTo>
                <a:lnTo>
                  <a:pt x="29210" y="598396"/>
                </a:lnTo>
                <a:lnTo>
                  <a:pt x="35560" y="589436"/>
                </a:lnTo>
                <a:lnTo>
                  <a:pt x="41910" y="577499"/>
                </a:lnTo>
                <a:lnTo>
                  <a:pt x="46990" y="566166"/>
                </a:lnTo>
                <a:lnTo>
                  <a:pt x="48260" y="560832"/>
                </a:lnTo>
                <a:lnTo>
                  <a:pt x="52070" y="576072"/>
                </a:lnTo>
                <a:lnTo>
                  <a:pt x="52070" y="644652"/>
                </a:lnTo>
                <a:lnTo>
                  <a:pt x="59690" y="649262"/>
                </a:lnTo>
                <a:lnTo>
                  <a:pt x="66040" y="658139"/>
                </a:lnTo>
                <a:lnTo>
                  <a:pt x="67310" y="663702"/>
                </a:lnTo>
                <a:lnTo>
                  <a:pt x="67310" y="666750"/>
                </a:lnTo>
                <a:lnTo>
                  <a:pt x="73660" y="666871"/>
                </a:lnTo>
                <a:lnTo>
                  <a:pt x="81280" y="667725"/>
                </a:lnTo>
                <a:lnTo>
                  <a:pt x="81280" y="575886"/>
                </a:lnTo>
                <a:lnTo>
                  <a:pt x="82550" y="564010"/>
                </a:lnTo>
                <a:lnTo>
                  <a:pt x="82550" y="552176"/>
                </a:lnTo>
                <a:lnTo>
                  <a:pt x="85090" y="540430"/>
                </a:lnTo>
                <a:lnTo>
                  <a:pt x="92710" y="517399"/>
                </a:lnTo>
                <a:lnTo>
                  <a:pt x="99060" y="506209"/>
                </a:lnTo>
                <a:lnTo>
                  <a:pt x="105410" y="495300"/>
                </a:lnTo>
                <a:lnTo>
                  <a:pt x="113030" y="483870"/>
                </a:lnTo>
                <a:lnTo>
                  <a:pt x="119380" y="502920"/>
                </a:lnTo>
                <a:lnTo>
                  <a:pt x="123190" y="509149"/>
                </a:lnTo>
                <a:lnTo>
                  <a:pt x="128270" y="518911"/>
                </a:lnTo>
                <a:lnTo>
                  <a:pt x="133350" y="531757"/>
                </a:lnTo>
                <a:lnTo>
                  <a:pt x="143510" y="569976"/>
                </a:lnTo>
                <a:lnTo>
                  <a:pt x="146050" y="582168"/>
                </a:lnTo>
                <a:lnTo>
                  <a:pt x="148590" y="592836"/>
                </a:lnTo>
                <a:lnTo>
                  <a:pt x="151130" y="601980"/>
                </a:lnTo>
                <a:lnTo>
                  <a:pt x="154940" y="605790"/>
                </a:lnTo>
                <a:lnTo>
                  <a:pt x="158750" y="610362"/>
                </a:lnTo>
                <a:lnTo>
                  <a:pt x="166370" y="617982"/>
                </a:lnTo>
                <a:lnTo>
                  <a:pt x="168910" y="622554"/>
                </a:lnTo>
                <a:lnTo>
                  <a:pt x="171450" y="626364"/>
                </a:lnTo>
                <a:lnTo>
                  <a:pt x="171450" y="528828"/>
                </a:lnTo>
                <a:lnTo>
                  <a:pt x="172720" y="518160"/>
                </a:lnTo>
                <a:lnTo>
                  <a:pt x="172720" y="512826"/>
                </a:lnTo>
                <a:lnTo>
                  <a:pt x="173990" y="507492"/>
                </a:lnTo>
                <a:lnTo>
                  <a:pt x="175260" y="501396"/>
                </a:lnTo>
                <a:lnTo>
                  <a:pt x="176530" y="494538"/>
                </a:lnTo>
                <a:lnTo>
                  <a:pt x="179070" y="489204"/>
                </a:lnTo>
                <a:lnTo>
                  <a:pt x="181610" y="482346"/>
                </a:lnTo>
                <a:lnTo>
                  <a:pt x="189230" y="470154"/>
                </a:lnTo>
                <a:lnTo>
                  <a:pt x="193040" y="467868"/>
                </a:lnTo>
                <a:lnTo>
                  <a:pt x="196850" y="466344"/>
                </a:lnTo>
                <a:lnTo>
                  <a:pt x="201930" y="466344"/>
                </a:lnTo>
                <a:lnTo>
                  <a:pt x="207010" y="467106"/>
                </a:lnTo>
                <a:lnTo>
                  <a:pt x="218440" y="468114"/>
                </a:lnTo>
                <a:lnTo>
                  <a:pt x="229870" y="468575"/>
                </a:lnTo>
                <a:lnTo>
                  <a:pt x="237490" y="467484"/>
                </a:lnTo>
                <a:lnTo>
                  <a:pt x="242570" y="464308"/>
                </a:lnTo>
                <a:lnTo>
                  <a:pt x="247650" y="458517"/>
                </a:lnTo>
                <a:lnTo>
                  <a:pt x="256540" y="449580"/>
                </a:lnTo>
                <a:lnTo>
                  <a:pt x="257810" y="446532"/>
                </a:lnTo>
                <a:lnTo>
                  <a:pt x="260350" y="444246"/>
                </a:lnTo>
                <a:lnTo>
                  <a:pt x="271780" y="447294"/>
                </a:lnTo>
                <a:lnTo>
                  <a:pt x="283210" y="451104"/>
                </a:lnTo>
                <a:lnTo>
                  <a:pt x="299720" y="456155"/>
                </a:lnTo>
                <a:lnTo>
                  <a:pt x="312420" y="460091"/>
                </a:lnTo>
                <a:lnTo>
                  <a:pt x="323850" y="464110"/>
                </a:lnTo>
                <a:lnTo>
                  <a:pt x="336550" y="468089"/>
                </a:lnTo>
                <a:lnTo>
                  <a:pt x="347980" y="471903"/>
                </a:lnTo>
                <a:lnTo>
                  <a:pt x="360680" y="475427"/>
                </a:lnTo>
                <a:lnTo>
                  <a:pt x="378460" y="480060"/>
                </a:lnTo>
                <a:lnTo>
                  <a:pt x="386080" y="480793"/>
                </a:lnTo>
                <a:lnTo>
                  <a:pt x="398780" y="480403"/>
                </a:lnTo>
                <a:lnTo>
                  <a:pt x="424180" y="479298"/>
                </a:lnTo>
                <a:lnTo>
                  <a:pt x="431800" y="479298"/>
                </a:lnTo>
                <a:lnTo>
                  <a:pt x="436880" y="480060"/>
                </a:lnTo>
                <a:lnTo>
                  <a:pt x="466090" y="479906"/>
                </a:lnTo>
                <a:lnTo>
                  <a:pt x="478790" y="479632"/>
                </a:lnTo>
                <a:lnTo>
                  <a:pt x="516890" y="477330"/>
                </a:lnTo>
                <a:lnTo>
                  <a:pt x="554990" y="471583"/>
                </a:lnTo>
                <a:lnTo>
                  <a:pt x="566420" y="468630"/>
                </a:lnTo>
                <a:lnTo>
                  <a:pt x="572770" y="467868"/>
                </a:lnTo>
                <a:lnTo>
                  <a:pt x="577850" y="466344"/>
                </a:lnTo>
                <a:lnTo>
                  <a:pt x="579120" y="496062"/>
                </a:lnTo>
                <a:lnTo>
                  <a:pt x="579120" y="630469"/>
                </a:lnTo>
                <a:lnTo>
                  <a:pt x="584200" y="643128"/>
                </a:lnTo>
                <a:lnTo>
                  <a:pt x="585470" y="647700"/>
                </a:lnTo>
                <a:lnTo>
                  <a:pt x="588010" y="650748"/>
                </a:lnTo>
                <a:lnTo>
                  <a:pt x="590550" y="650748"/>
                </a:lnTo>
                <a:lnTo>
                  <a:pt x="603250" y="653022"/>
                </a:lnTo>
                <a:lnTo>
                  <a:pt x="607060" y="653722"/>
                </a:lnTo>
                <a:lnTo>
                  <a:pt x="607060" y="573024"/>
                </a:lnTo>
                <a:lnTo>
                  <a:pt x="609600" y="552450"/>
                </a:lnTo>
                <a:lnTo>
                  <a:pt x="615950" y="528828"/>
                </a:lnTo>
                <a:lnTo>
                  <a:pt x="624840" y="500634"/>
                </a:lnTo>
                <a:lnTo>
                  <a:pt x="631190" y="512064"/>
                </a:lnTo>
                <a:lnTo>
                  <a:pt x="636270" y="526370"/>
                </a:lnTo>
                <a:lnTo>
                  <a:pt x="640080" y="538409"/>
                </a:lnTo>
                <a:lnTo>
                  <a:pt x="642620" y="550581"/>
                </a:lnTo>
                <a:lnTo>
                  <a:pt x="646430" y="562857"/>
                </a:lnTo>
                <a:lnTo>
                  <a:pt x="651510" y="587613"/>
                </a:lnTo>
                <a:lnTo>
                  <a:pt x="652780" y="600037"/>
                </a:lnTo>
                <a:lnTo>
                  <a:pt x="652780" y="629412"/>
                </a:lnTo>
                <a:lnTo>
                  <a:pt x="655320" y="634064"/>
                </a:lnTo>
                <a:lnTo>
                  <a:pt x="660400" y="645848"/>
                </a:lnTo>
                <a:lnTo>
                  <a:pt x="662940" y="656996"/>
                </a:lnTo>
                <a:lnTo>
                  <a:pt x="666750" y="668468"/>
                </a:lnTo>
                <a:lnTo>
                  <a:pt x="673100" y="681228"/>
                </a:lnTo>
                <a:lnTo>
                  <a:pt x="675640" y="685800"/>
                </a:lnTo>
                <a:lnTo>
                  <a:pt x="678180" y="688848"/>
                </a:lnTo>
                <a:lnTo>
                  <a:pt x="681990" y="687824"/>
                </a:lnTo>
                <a:lnTo>
                  <a:pt x="681990" y="556366"/>
                </a:lnTo>
                <a:lnTo>
                  <a:pt x="687070" y="505968"/>
                </a:lnTo>
                <a:lnTo>
                  <a:pt x="692150" y="479298"/>
                </a:lnTo>
                <a:lnTo>
                  <a:pt x="698500" y="477774"/>
                </a:lnTo>
                <a:lnTo>
                  <a:pt x="704850" y="474726"/>
                </a:lnTo>
                <a:lnTo>
                  <a:pt x="731520" y="436462"/>
                </a:lnTo>
                <a:lnTo>
                  <a:pt x="750570" y="382082"/>
                </a:lnTo>
                <a:lnTo>
                  <a:pt x="756920" y="362114"/>
                </a:lnTo>
                <a:lnTo>
                  <a:pt x="767080" y="321655"/>
                </a:lnTo>
                <a:lnTo>
                  <a:pt x="773430" y="301909"/>
                </a:lnTo>
                <a:lnTo>
                  <a:pt x="779780" y="282983"/>
                </a:lnTo>
                <a:lnTo>
                  <a:pt x="787400" y="265249"/>
                </a:lnTo>
                <a:lnTo>
                  <a:pt x="795020" y="249082"/>
                </a:lnTo>
                <a:close/>
              </a:path>
              <a:path w="972819" h="688975">
                <a:moveTo>
                  <a:pt x="20320" y="555149"/>
                </a:moveTo>
                <a:lnTo>
                  <a:pt x="20320" y="444101"/>
                </a:lnTo>
                <a:lnTo>
                  <a:pt x="15240" y="492646"/>
                </a:lnTo>
                <a:lnTo>
                  <a:pt x="15240" y="528639"/>
                </a:lnTo>
                <a:lnTo>
                  <a:pt x="16510" y="540487"/>
                </a:lnTo>
                <a:lnTo>
                  <a:pt x="19050" y="552239"/>
                </a:lnTo>
                <a:lnTo>
                  <a:pt x="20320" y="555149"/>
                </a:lnTo>
                <a:close/>
              </a:path>
              <a:path w="972819" h="688975">
                <a:moveTo>
                  <a:pt x="29210" y="598396"/>
                </a:moveTo>
                <a:lnTo>
                  <a:pt x="29210" y="596646"/>
                </a:lnTo>
                <a:lnTo>
                  <a:pt x="26670" y="601980"/>
                </a:lnTo>
                <a:lnTo>
                  <a:pt x="29210" y="598396"/>
                </a:lnTo>
                <a:close/>
              </a:path>
              <a:path w="972819" h="688975">
                <a:moveTo>
                  <a:pt x="52070" y="644652"/>
                </a:moveTo>
                <a:lnTo>
                  <a:pt x="52070" y="624078"/>
                </a:lnTo>
                <a:lnTo>
                  <a:pt x="50800" y="643890"/>
                </a:lnTo>
                <a:lnTo>
                  <a:pt x="52070" y="644652"/>
                </a:lnTo>
                <a:close/>
              </a:path>
              <a:path w="972819" h="688975">
                <a:moveTo>
                  <a:pt x="115570" y="670560"/>
                </a:moveTo>
                <a:lnTo>
                  <a:pt x="95250" y="634202"/>
                </a:lnTo>
                <a:lnTo>
                  <a:pt x="82550" y="587754"/>
                </a:lnTo>
                <a:lnTo>
                  <a:pt x="81280" y="575886"/>
                </a:lnTo>
                <a:lnTo>
                  <a:pt x="81280" y="667725"/>
                </a:lnTo>
                <a:lnTo>
                  <a:pt x="86360" y="668294"/>
                </a:lnTo>
                <a:lnTo>
                  <a:pt x="100330" y="669571"/>
                </a:lnTo>
                <a:lnTo>
                  <a:pt x="111760" y="670560"/>
                </a:lnTo>
                <a:lnTo>
                  <a:pt x="115570" y="670560"/>
                </a:lnTo>
                <a:close/>
              </a:path>
              <a:path w="972819" h="688975">
                <a:moveTo>
                  <a:pt x="226060" y="637032"/>
                </a:moveTo>
                <a:lnTo>
                  <a:pt x="193040" y="602366"/>
                </a:lnTo>
                <a:lnTo>
                  <a:pt x="173990" y="556045"/>
                </a:lnTo>
                <a:lnTo>
                  <a:pt x="171450" y="528828"/>
                </a:lnTo>
                <a:lnTo>
                  <a:pt x="171450" y="626364"/>
                </a:lnTo>
                <a:lnTo>
                  <a:pt x="172720" y="629412"/>
                </a:lnTo>
                <a:lnTo>
                  <a:pt x="173990" y="631698"/>
                </a:lnTo>
                <a:lnTo>
                  <a:pt x="173990" y="634746"/>
                </a:lnTo>
                <a:lnTo>
                  <a:pt x="175260" y="637032"/>
                </a:lnTo>
                <a:lnTo>
                  <a:pt x="176530" y="640080"/>
                </a:lnTo>
                <a:lnTo>
                  <a:pt x="180340" y="644652"/>
                </a:lnTo>
                <a:lnTo>
                  <a:pt x="215900" y="644652"/>
                </a:lnTo>
                <a:lnTo>
                  <a:pt x="219710" y="642366"/>
                </a:lnTo>
                <a:lnTo>
                  <a:pt x="222250" y="640080"/>
                </a:lnTo>
                <a:lnTo>
                  <a:pt x="226060" y="637032"/>
                </a:lnTo>
                <a:close/>
              </a:path>
              <a:path w="972819" h="688975">
                <a:moveTo>
                  <a:pt x="579120" y="630469"/>
                </a:moveTo>
                <a:lnTo>
                  <a:pt x="579120" y="496062"/>
                </a:lnTo>
                <a:lnTo>
                  <a:pt x="576580" y="534924"/>
                </a:lnTo>
                <a:lnTo>
                  <a:pt x="572770" y="570738"/>
                </a:lnTo>
                <a:lnTo>
                  <a:pt x="568960" y="594360"/>
                </a:lnTo>
                <a:lnTo>
                  <a:pt x="568960" y="596646"/>
                </a:lnTo>
                <a:lnTo>
                  <a:pt x="570230" y="598932"/>
                </a:lnTo>
                <a:lnTo>
                  <a:pt x="572770" y="600456"/>
                </a:lnTo>
                <a:lnTo>
                  <a:pt x="576580" y="604266"/>
                </a:lnTo>
                <a:lnTo>
                  <a:pt x="577850" y="606552"/>
                </a:lnTo>
                <a:lnTo>
                  <a:pt x="577850" y="619810"/>
                </a:lnTo>
                <a:lnTo>
                  <a:pt x="579120" y="630469"/>
                </a:lnTo>
                <a:close/>
              </a:path>
              <a:path w="972819" h="688975">
                <a:moveTo>
                  <a:pt x="629920" y="648462"/>
                </a:moveTo>
                <a:lnTo>
                  <a:pt x="629920" y="645414"/>
                </a:lnTo>
                <a:lnTo>
                  <a:pt x="628650" y="641604"/>
                </a:lnTo>
                <a:lnTo>
                  <a:pt x="624840" y="636270"/>
                </a:lnTo>
                <a:lnTo>
                  <a:pt x="618490" y="627126"/>
                </a:lnTo>
                <a:lnTo>
                  <a:pt x="612140" y="616458"/>
                </a:lnTo>
                <a:lnTo>
                  <a:pt x="608330" y="604266"/>
                </a:lnTo>
                <a:lnTo>
                  <a:pt x="607060" y="589788"/>
                </a:lnTo>
                <a:lnTo>
                  <a:pt x="607060" y="653722"/>
                </a:lnTo>
                <a:lnTo>
                  <a:pt x="614680" y="655122"/>
                </a:lnTo>
                <a:lnTo>
                  <a:pt x="626110" y="653034"/>
                </a:lnTo>
                <a:lnTo>
                  <a:pt x="628650" y="650748"/>
                </a:lnTo>
                <a:lnTo>
                  <a:pt x="629920" y="648462"/>
                </a:lnTo>
                <a:close/>
              </a:path>
              <a:path w="972819" h="688975">
                <a:moveTo>
                  <a:pt x="652780" y="629412"/>
                </a:moveTo>
                <a:lnTo>
                  <a:pt x="652780" y="612455"/>
                </a:lnTo>
                <a:lnTo>
                  <a:pt x="651510" y="624840"/>
                </a:lnTo>
                <a:lnTo>
                  <a:pt x="652780" y="629412"/>
                </a:lnTo>
                <a:close/>
              </a:path>
              <a:path w="972819" h="688975">
                <a:moveTo>
                  <a:pt x="711200" y="681228"/>
                </a:moveTo>
                <a:lnTo>
                  <a:pt x="703580" y="666852"/>
                </a:lnTo>
                <a:lnTo>
                  <a:pt x="697230" y="655492"/>
                </a:lnTo>
                <a:lnTo>
                  <a:pt x="692150" y="643799"/>
                </a:lnTo>
                <a:lnTo>
                  <a:pt x="689610" y="631816"/>
                </a:lnTo>
                <a:lnTo>
                  <a:pt x="685800" y="619590"/>
                </a:lnTo>
                <a:lnTo>
                  <a:pt x="684530" y="607164"/>
                </a:lnTo>
                <a:lnTo>
                  <a:pt x="681990" y="594584"/>
                </a:lnTo>
                <a:lnTo>
                  <a:pt x="681990" y="687824"/>
                </a:lnTo>
                <a:lnTo>
                  <a:pt x="707390" y="681228"/>
                </a:lnTo>
                <a:lnTo>
                  <a:pt x="711200" y="681228"/>
                </a:lnTo>
                <a:close/>
              </a:path>
              <a:path w="972819" h="688975">
                <a:moveTo>
                  <a:pt x="821690" y="216780"/>
                </a:moveTo>
                <a:lnTo>
                  <a:pt x="821690" y="80010"/>
                </a:lnTo>
                <a:lnTo>
                  <a:pt x="819150" y="76851"/>
                </a:lnTo>
                <a:lnTo>
                  <a:pt x="807720" y="70931"/>
                </a:lnTo>
                <a:lnTo>
                  <a:pt x="796290" y="67685"/>
                </a:lnTo>
                <a:lnTo>
                  <a:pt x="783590" y="66420"/>
                </a:lnTo>
                <a:lnTo>
                  <a:pt x="778510" y="66294"/>
                </a:lnTo>
                <a:lnTo>
                  <a:pt x="779780" y="68580"/>
                </a:lnTo>
                <a:lnTo>
                  <a:pt x="781050" y="71628"/>
                </a:lnTo>
                <a:lnTo>
                  <a:pt x="783590" y="74676"/>
                </a:lnTo>
                <a:lnTo>
                  <a:pt x="784860" y="77724"/>
                </a:lnTo>
                <a:lnTo>
                  <a:pt x="787400" y="81534"/>
                </a:lnTo>
                <a:lnTo>
                  <a:pt x="788670" y="85344"/>
                </a:lnTo>
                <a:lnTo>
                  <a:pt x="791210" y="88392"/>
                </a:lnTo>
                <a:lnTo>
                  <a:pt x="795020" y="92202"/>
                </a:lnTo>
                <a:lnTo>
                  <a:pt x="795020" y="249082"/>
                </a:lnTo>
                <a:lnTo>
                  <a:pt x="803910" y="234853"/>
                </a:lnTo>
                <a:lnTo>
                  <a:pt x="814069" y="222935"/>
                </a:lnTo>
                <a:lnTo>
                  <a:pt x="821690" y="216780"/>
                </a:lnTo>
                <a:close/>
              </a:path>
              <a:path w="972819" h="688975">
                <a:moveTo>
                  <a:pt x="847090" y="48989"/>
                </a:moveTo>
                <a:lnTo>
                  <a:pt x="847090" y="5852"/>
                </a:lnTo>
                <a:lnTo>
                  <a:pt x="845819" y="18651"/>
                </a:lnTo>
                <a:lnTo>
                  <a:pt x="840740" y="28783"/>
                </a:lnTo>
                <a:lnTo>
                  <a:pt x="834390" y="36997"/>
                </a:lnTo>
                <a:lnTo>
                  <a:pt x="826769" y="44040"/>
                </a:lnTo>
                <a:lnTo>
                  <a:pt x="820419" y="50658"/>
                </a:lnTo>
                <a:lnTo>
                  <a:pt x="815340" y="57599"/>
                </a:lnTo>
                <a:lnTo>
                  <a:pt x="815340" y="65610"/>
                </a:lnTo>
                <a:lnTo>
                  <a:pt x="819150" y="75438"/>
                </a:lnTo>
                <a:lnTo>
                  <a:pt x="821690" y="80010"/>
                </a:lnTo>
                <a:lnTo>
                  <a:pt x="821690" y="216780"/>
                </a:lnTo>
                <a:lnTo>
                  <a:pt x="825500" y="213702"/>
                </a:lnTo>
                <a:lnTo>
                  <a:pt x="838200" y="207526"/>
                </a:lnTo>
                <a:lnTo>
                  <a:pt x="839469" y="207298"/>
                </a:lnTo>
                <a:lnTo>
                  <a:pt x="839469" y="57912"/>
                </a:lnTo>
                <a:lnTo>
                  <a:pt x="842010" y="54226"/>
                </a:lnTo>
                <a:lnTo>
                  <a:pt x="847090" y="48989"/>
                </a:lnTo>
                <a:close/>
              </a:path>
              <a:path w="972819" h="688975">
                <a:moveTo>
                  <a:pt x="972819" y="192024"/>
                </a:moveTo>
                <a:lnTo>
                  <a:pt x="972819" y="185166"/>
                </a:lnTo>
                <a:lnTo>
                  <a:pt x="969010" y="181356"/>
                </a:lnTo>
                <a:lnTo>
                  <a:pt x="963930" y="178308"/>
                </a:lnTo>
                <a:lnTo>
                  <a:pt x="957580" y="173736"/>
                </a:lnTo>
                <a:lnTo>
                  <a:pt x="932180" y="122682"/>
                </a:lnTo>
                <a:lnTo>
                  <a:pt x="930910" y="113538"/>
                </a:lnTo>
                <a:lnTo>
                  <a:pt x="929640" y="105918"/>
                </a:lnTo>
                <a:lnTo>
                  <a:pt x="928369" y="100584"/>
                </a:lnTo>
                <a:lnTo>
                  <a:pt x="925830" y="96012"/>
                </a:lnTo>
                <a:lnTo>
                  <a:pt x="924560" y="91440"/>
                </a:lnTo>
                <a:lnTo>
                  <a:pt x="922019" y="87630"/>
                </a:lnTo>
                <a:lnTo>
                  <a:pt x="922019" y="57912"/>
                </a:lnTo>
                <a:lnTo>
                  <a:pt x="920750" y="61722"/>
                </a:lnTo>
                <a:lnTo>
                  <a:pt x="916940" y="63246"/>
                </a:lnTo>
                <a:lnTo>
                  <a:pt x="913130" y="64008"/>
                </a:lnTo>
                <a:lnTo>
                  <a:pt x="908050" y="62484"/>
                </a:lnTo>
                <a:lnTo>
                  <a:pt x="906780" y="59436"/>
                </a:lnTo>
                <a:lnTo>
                  <a:pt x="904240" y="57150"/>
                </a:lnTo>
                <a:lnTo>
                  <a:pt x="900430" y="55626"/>
                </a:lnTo>
                <a:lnTo>
                  <a:pt x="896619" y="54864"/>
                </a:lnTo>
                <a:lnTo>
                  <a:pt x="892810" y="54864"/>
                </a:lnTo>
                <a:lnTo>
                  <a:pt x="889000" y="55626"/>
                </a:lnTo>
                <a:lnTo>
                  <a:pt x="885190" y="57912"/>
                </a:lnTo>
                <a:lnTo>
                  <a:pt x="881380" y="59436"/>
                </a:lnTo>
                <a:lnTo>
                  <a:pt x="876300" y="57150"/>
                </a:lnTo>
                <a:lnTo>
                  <a:pt x="872490" y="55626"/>
                </a:lnTo>
                <a:lnTo>
                  <a:pt x="868680" y="56388"/>
                </a:lnTo>
                <a:lnTo>
                  <a:pt x="861060" y="59436"/>
                </a:lnTo>
                <a:lnTo>
                  <a:pt x="855980" y="61722"/>
                </a:lnTo>
                <a:lnTo>
                  <a:pt x="852169" y="63246"/>
                </a:lnTo>
                <a:lnTo>
                  <a:pt x="847090" y="64770"/>
                </a:lnTo>
                <a:lnTo>
                  <a:pt x="842010" y="64770"/>
                </a:lnTo>
                <a:lnTo>
                  <a:pt x="839469" y="63246"/>
                </a:lnTo>
                <a:lnTo>
                  <a:pt x="839469" y="207298"/>
                </a:lnTo>
                <a:lnTo>
                  <a:pt x="853440" y="204781"/>
                </a:lnTo>
                <a:lnTo>
                  <a:pt x="871219" y="205839"/>
                </a:lnTo>
                <a:lnTo>
                  <a:pt x="890269" y="211074"/>
                </a:lnTo>
                <a:lnTo>
                  <a:pt x="897890" y="214122"/>
                </a:lnTo>
                <a:lnTo>
                  <a:pt x="908050" y="217932"/>
                </a:lnTo>
                <a:lnTo>
                  <a:pt x="927100" y="225841"/>
                </a:lnTo>
                <a:lnTo>
                  <a:pt x="939800" y="228015"/>
                </a:lnTo>
                <a:lnTo>
                  <a:pt x="949960" y="226434"/>
                </a:lnTo>
                <a:lnTo>
                  <a:pt x="956310" y="221572"/>
                </a:lnTo>
                <a:lnTo>
                  <a:pt x="962660" y="213902"/>
                </a:lnTo>
                <a:lnTo>
                  <a:pt x="967740" y="203895"/>
                </a:lnTo>
                <a:lnTo>
                  <a:pt x="972819" y="192024"/>
                </a:lnTo>
                <a:close/>
              </a:path>
              <a:path w="972819" h="688975">
                <a:moveTo>
                  <a:pt x="859790" y="27193"/>
                </a:moveTo>
                <a:lnTo>
                  <a:pt x="855980" y="12954"/>
                </a:lnTo>
                <a:lnTo>
                  <a:pt x="854710" y="7620"/>
                </a:lnTo>
                <a:lnTo>
                  <a:pt x="849630" y="3048"/>
                </a:lnTo>
                <a:lnTo>
                  <a:pt x="844550" y="0"/>
                </a:lnTo>
                <a:lnTo>
                  <a:pt x="847090" y="5852"/>
                </a:lnTo>
                <a:lnTo>
                  <a:pt x="847090" y="48989"/>
                </a:lnTo>
                <a:lnTo>
                  <a:pt x="850900" y="45061"/>
                </a:lnTo>
                <a:lnTo>
                  <a:pt x="857250" y="36972"/>
                </a:lnTo>
                <a:lnTo>
                  <a:pt x="859790" y="27193"/>
                </a:lnTo>
                <a:close/>
              </a:path>
              <a:path w="972819" h="688975">
                <a:moveTo>
                  <a:pt x="941069" y="1524"/>
                </a:moveTo>
                <a:lnTo>
                  <a:pt x="935990" y="3048"/>
                </a:lnTo>
                <a:lnTo>
                  <a:pt x="930910" y="5334"/>
                </a:lnTo>
                <a:lnTo>
                  <a:pt x="924560" y="11282"/>
                </a:lnTo>
                <a:lnTo>
                  <a:pt x="916940" y="24414"/>
                </a:lnTo>
                <a:lnTo>
                  <a:pt x="916940" y="34332"/>
                </a:lnTo>
                <a:lnTo>
                  <a:pt x="919480" y="42347"/>
                </a:lnTo>
                <a:lnTo>
                  <a:pt x="922019" y="49770"/>
                </a:lnTo>
                <a:lnTo>
                  <a:pt x="922019" y="87630"/>
                </a:lnTo>
                <a:lnTo>
                  <a:pt x="933450" y="83906"/>
                </a:lnTo>
                <a:lnTo>
                  <a:pt x="933450" y="24630"/>
                </a:lnTo>
                <a:lnTo>
                  <a:pt x="934719" y="15957"/>
                </a:lnTo>
                <a:lnTo>
                  <a:pt x="937260" y="6858"/>
                </a:lnTo>
                <a:lnTo>
                  <a:pt x="941069" y="1524"/>
                </a:lnTo>
                <a:close/>
              </a:path>
              <a:path w="972819" h="688975">
                <a:moveTo>
                  <a:pt x="947419" y="67568"/>
                </a:moveTo>
                <a:lnTo>
                  <a:pt x="946150" y="61507"/>
                </a:lnTo>
                <a:lnTo>
                  <a:pt x="943610" y="55005"/>
                </a:lnTo>
                <a:lnTo>
                  <a:pt x="941069" y="48063"/>
                </a:lnTo>
                <a:lnTo>
                  <a:pt x="937260" y="40685"/>
                </a:lnTo>
                <a:lnTo>
                  <a:pt x="934719" y="32873"/>
                </a:lnTo>
                <a:lnTo>
                  <a:pt x="933450" y="24630"/>
                </a:lnTo>
                <a:lnTo>
                  <a:pt x="933450" y="83906"/>
                </a:lnTo>
                <a:lnTo>
                  <a:pt x="935990" y="83078"/>
                </a:lnTo>
                <a:lnTo>
                  <a:pt x="943610" y="78356"/>
                </a:lnTo>
                <a:lnTo>
                  <a:pt x="946150" y="73185"/>
                </a:lnTo>
                <a:lnTo>
                  <a:pt x="947419" y="67568"/>
                </a:lnTo>
                <a:close/>
              </a:path>
            </a:pathLst>
          </a:custGeom>
          <a:solidFill>
            <a:srgbClr val="00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 name="object 4"/>
          <p:cNvSpPr/>
          <p:nvPr/>
        </p:nvSpPr>
        <p:spPr>
          <a:xfrm>
            <a:off x="2716415" y="3250692"/>
            <a:ext cx="862330" cy="114300"/>
          </a:xfrm>
          <a:custGeom>
            <a:avLst/>
            <a:gdLst/>
            <a:ahLst/>
            <a:cxnLst/>
            <a:rect l="l" t="t" r="r" b="b"/>
            <a:pathLst>
              <a:path w="862329" h="114300">
                <a:moveTo>
                  <a:pt x="38100" y="51054"/>
                </a:moveTo>
                <a:lnTo>
                  <a:pt x="38100" y="38100"/>
                </a:lnTo>
                <a:lnTo>
                  <a:pt x="0" y="38100"/>
                </a:lnTo>
                <a:lnTo>
                  <a:pt x="0" y="51054"/>
                </a:lnTo>
                <a:lnTo>
                  <a:pt x="38100" y="51054"/>
                </a:lnTo>
                <a:close/>
              </a:path>
              <a:path w="862329" h="114300">
                <a:moveTo>
                  <a:pt x="38100" y="76200"/>
                </a:moveTo>
                <a:lnTo>
                  <a:pt x="38100" y="64008"/>
                </a:lnTo>
                <a:lnTo>
                  <a:pt x="0" y="64008"/>
                </a:lnTo>
                <a:lnTo>
                  <a:pt x="0" y="76200"/>
                </a:lnTo>
                <a:lnTo>
                  <a:pt x="38100" y="76200"/>
                </a:lnTo>
                <a:close/>
              </a:path>
              <a:path w="862329" h="114300">
                <a:moveTo>
                  <a:pt x="114300" y="51054"/>
                </a:moveTo>
                <a:lnTo>
                  <a:pt x="114300" y="38100"/>
                </a:lnTo>
                <a:lnTo>
                  <a:pt x="76200" y="38100"/>
                </a:lnTo>
                <a:lnTo>
                  <a:pt x="76200" y="51054"/>
                </a:lnTo>
                <a:lnTo>
                  <a:pt x="114300" y="51054"/>
                </a:lnTo>
                <a:close/>
              </a:path>
              <a:path w="862329" h="114300">
                <a:moveTo>
                  <a:pt x="114300" y="76200"/>
                </a:moveTo>
                <a:lnTo>
                  <a:pt x="114300" y="64008"/>
                </a:lnTo>
                <a:lnTo>
                  <a:pt x="76200" y="64008"/>
                </a:lnTo>
                <a:lnTo>
                  <a:pt x="76200" y="76200"/>
                </a:lnTo>
                <a:lnTo>
                  <a:pt x="114300" y="76200"/>
                </a:lnTo>
                <a:close/>
              </a:path>
              <a:path w="862329" h="114300">
                <a:moveTo>
                  <a:pt x="190500" y="51054"/>
                </a:moveTo>
                <a:lnTo>
                  <a:pt x="190500" y="38100"/>
                </a:lnTo>
                <a:lnTo>
                  <a:pt x="152400" y="38100"/>
                </a:lnTo>
                <a:lnTo>
                  <a:pt x="152400" y="51054"/>
                </a:lnTo>
                <a:lnTo>
                  <a:pt x="190500" y="51054"/>
                </a:lnTo>
                <a:close/>
              </a:path>
              <a:path w="862329" h="114300">
                <a:moveTo>
                  <a:pt x="190500" y="76200"/>
                </a:moveTo>
                <a:lnTo>
                  <a:pt x="190500" y="64008"/>
                </a:lnTo>
                <a:lnTo>
                  <a:pt x="152400" y="64008"/>
                </a:lnTo>
                <a:lnTo>
                  <a:pt x="152400" y="76200"/>
                </a:lnTo>
                <a:lnTo>
                  <a:pt x="190500" y="76200"/>
                </a:lnTo>
                <a:close/>
              </a:path>
              <a:path w="862329" h="114300">
                <a:moveTo>
                  <a:pt x="266700" y="51054"/>
                </a:moveTo>
                <a:lnTo>
                  <a:pt x="266700" y="38100"/>
                </a:lnTo>
                <a:lnTo>
                  <a:pt x="228600" y="38100"/>
                </a:lnTo>
                <a:lnTo>
                  <a:pt x="228600" y="51054"/>
                </a:lnTo>
                <a:lnTo>
                  <a:pt x="266700" y="51054"/>
                </a:lnTo>
                <a:close/>
              </a:path>
              <a:path w="862329" h="114300">
                <a:moveTo>
                  <a:pt x="266700" y="76200"/>
                </a:moveTo>
                <a:lnTo>
                  <a:pt x="266700" y="64008"/>
                </a:lnTo>
                <a:lnTo>
                  <a:pt x="228600" y="64008"/>
                </a:lnTo>
                <a:lnTo>
                  <a:pt x="228600" y="76200"/>
                </a:lnTo>
                <a:lnTo>
                  <a:pt x="266700" y="76200"/>
                </a:lnTo>
                <a:close/>
              </a:path>
              <a:path w="862329" h="114300">
                <a:moveTo>
                  <a:pt x="342900" y="51054"/>
                </a:moveTo>
                <a:lnTo>
                  <a:pt x="342900" y="38100"/>
                </a:lnTo>
                <a:lnTo>
                  <a:pt x="304800" y="38100"/>
                </a:lnTo>
                <a:lnTo>
                  <a:pt x="304800" y="51054"/>
                </a:lnTo>
                <a:lnTo>
                  <a:pt x="342900" y="51054"/>
                </a:lnTo>
                <a:close/>
              </a:path>
              <a:path w="862329" h="114300">
                <a:moveTo>
                  <a:pt x="342900" y="76200"/>
                </a:moveTo>
                <a:lnTo>
                  <a:pt x="342900" y="64008"/>
                </a:lnTo>
                <a:lnTo>
                  <a:pt x="304800" y="64008"/>
                </a:lnTo>
                <a:lnTo>
                  <a:pt x="304800" y="76200"/>
                </a:lnTo>
                <a:lnTo>
                  <a:pt x="342900" y="76200"/>
                </a:lnTo>
                <a:close/>
              </a:path>
              <a:path w="862329" h="114300">
                <a:moveTo>
                  <a:pt x="419100" y="51054"/>
                </a:moveTo>
                <a:lnTo>
                  <a:pt x="419100" y="38100"/>
                </a:lnTo>
                <a:lnTo>
                  <a:pt x="381000" y="38100"/>
                </a:lnTo>
                <a:lnTo>
                  <a:pt x="381000" y="51054"/>
                </a:lnTo>
                <a:lnTo>
                  <a:pt x="419100" y="51054"/>
                </a:lnTo>
                <a:close/>
              </a:path>
              <a:path w="862329" h="114300">
                <a:moveTo>
                  <a:pt x="419100" y="76200"/>
                </a:moveTo>
                <a:lnTo>
                  <a:pt x="419100" y="64008"/>
                </a:lnTo>
                <a:lnTo>
                  <a:pt x="381000" y="64008"/>
                </a:lnTo>
                <a:lnTo>
                  <a:pt x="381000" y="76200"/>
                </a:lnTo>
                <a:lnTo>
                  <a:pt x="419100" y="76200"/>
                </a:lnTo>
                <a:close/>
              </a:path>
              <a:path w="862329" h="114300">
                <a:moveTo>
                  <a:pt x="495300" y="51054"/>
                </a:moveTo>
                <a:lnTo>
                  <a:pt x="495300" y="38100"/>
                </a:lnTo>
                <a:lnTo>
                  <a:pt x="457200" y="38100"/>
                </a:lnTo>
                <a:lnTo>
                  <a:pt x="457200" y="51054"/>
                </a:lnTo>
                <a:lnTo>
                  <a:pt x="495300" y="51054"/>
                </a:lnTo>
                <a:close/>
              </a:path>
              <a:path w="862329" h="114300">
                <a:moveTo>
                  <a:pt x="495300" y="76200"/>
                </a:moveTo>
                <a:lnTo>
                  <a:pt x="495300" y="64008"/>
                </a:lnTo>
                <a:lnTo>
                  <a:pt x="457200" y="64008"/>
                </a:lnTo>
                <a:lnTo>
                  <a:pt x="457200" y="76200"/>
                </a:lnTo>
                <a:lnTo>
                  <a:pt x="495300" y="76200"/>
                </a:lnTo>
                <a:close/>
              </a:path>
              <a:path w="862329" h="114300">
                <a:moveTo>
                  <a:pt x="571499" y="51054"/>
                </a:moveTo>
                <a:lnTo>
                  <a:pt x="571499" y="38100"/>
                </a:lnTo>
                <a:lnTo>
                  <a:pt x="533400" y="38100"/>
                </a:lnTo>
                <a:lnTo>
                  <a:pt x="533400" y="51054"/>
                </a:lnTo>
                <a:lnTo>
                  <a:pt x="571499" y="51054"/>
                </a:lnTo>
                <a:close/>
              </a:path>
              <a:path w="862329" h="114300">
                <a:moveTo>
                  <a:pt x="571499" y="76200"/>
                </a:moveTo>
                <a:lnTo>
                  <a:pt x="571499" y="64008"/>
                </a:lnTo>
                <a:lnTo>
                  <a:pt x="533400" y="64008"/>
                </a:lnTo>
                <a:lnTo>
                  <a:pt x="533400" y="76200"/>
                </a:lnTo>
                <a:lnTo>
                  <a:pt x="571499" y="76200"/>
                </a:lnTo>
                <a:close/>
              </a:path>
              <a:path w="862329" h="114300">
                <a:moveTo>
                  <a:pt x="647700" y="51054"/>
                </a:moveTo>
                <a:lnTo>
                  <a:pt x="647700" y="38100"/>
                </a:lnTo>
                <a:lnTo>
                  <a:pt x="609600" y="38100"/>
                </a:lnTo>
                <a:lnTo>
                  <a:pt x="609600" y="51054"/>
                </a:lnTo>
                <a:lnTo>
                  <a:pt x="647700" y="51054"/>
                </a:lnTo>
                <a:close/>
              </a:path>
              <a:path w="862329" h="114300">
                <a:moveTo>
                  <a:pt x="647700" y="76200"/>
                </a:moveTo>
                <a:lnTo>
                  <a:pt x="647700" y="64008"/>
                </a:lnTo>
                <a:lnTo>
                  <a:pt x="609600" y="64008"/>
                </a:lnTo>
                <a:lnTo>
                  <a:pt x="609600" y="76200"/>
                </a:lnTo>
                <a:lnTo>
                  <a:pt x="647700" y="76200"/>
                </a:lnTo>
                <a:close/>
              </a:path>
              <a:path w="862329" h="114300">
                <a:moveTo>
                  <a:pt x="723900" y="51054"/>
                </a:moveTo>
                <a:lnTo>
                  <a:pt x="723900" y="38100"/>
                </a:lnTo>
                <a:lnTo>
                  <a:pt x="685800" y="38100"/>
                </a:lnTo>
                <a:lnTo>
                  <a:pt x="685800" y="51054"/>
                </a:lnTo>
                <a:lnTo>
                  <a:pt x="723900" y="51054"/>
                </a:lnTo>
                <a:close/>
              </a:path>
              <a:path w="862329" h="114300">
                <a:moveTo>
                  <a:pt x="723900" y="76200"/>
                </a:moveTo>
                <a:lnTo>
                  <a:pt x="723900" y="64008"/>
                </a:lnTo>
                <a:lnTo>
                  <a:pt x="685800" y="64008"/>
                </a:lnTo>
                <a:lnTo>
                  <a:pt x="685800" y="76200"/>
                </a:lnTo>
                <a:lnTo>
                  <a:pt x="723900" y="76200"/>
                </a:lnTo>
                <a:close/>
              </a:path>
              <a:path w="862329" h="114300">
                <a:moveTo>
                  <a:pt x="861821" y="57150"/>
                </a:moveTo>
                <a:lnTo>
                  <a:pt x="747521" y="0"/>
                </a:lnTo>
                <a:lnTo>
                  <a:pt x="747521" y="114300"/>
                </a:lnTo>
                <a:lnTo>
                  <a:pt x="762000" y="107061"/>
                </a:lnTo>
                <a:lnTo>
                  <a:pt x="762000" y="38100"/>
                </a:lnTo>
                <a:lnTo>
                  <a:pt x="766572" y="38100"/>
                </a:lnTo>
                <a:lnTo>
                  <a:pt x="766572" y="104774"/>
                </a:lnTo>
                <a:lnTo>
                  <a:pt x="861821" y="57150"/>
                </a:lnTo>
                <a:close/>
              </a:path>
              <a:path w="862329" h="114300">
                <a:moveTo>
                  <a:pt x="766572" y="51054"/>
                </a:moveTo>
                <a:lnTo>
                  <a:pt x="766572" y="38100"/>
                </a:lnTo>
                <a:lnTo>
                  <a:pt x="762000" y="38100"/>
                </a:lnTo>
                <a:lnTo>
                  <a:pt x="762000" y="51054"/>
                </a:lnTo>
                <a:lnTo>
                  <a:pt x="766572" y="51054"/>
                </a:lnTo>
                <a:close/>
              </a:path>
              <a:path w="862329" h="114300">
                <a:moveTo>
                  <a:pt x="766572" y="64008"/>
                </a:moveTo>
                <a:lnTo>
                  <a:pt x="766572" y="51054"/>
                </a:lnTo>
                <a:lnTo>
                  <a:pt x="762000" y="51054"/>
                </a:lnTo>
                <a:lnTo>
                  <a:pt x="762000" y="64008"/>
                </a:lnTo>
                <a:lnTo>
                  <a:pt x="766572" y="64008"/>
                </a:lnTo>
                <a:close/>
              </a:path>
              <a:path w="862329" h="114300">
                <a:moveTo>
                  <a:pt x="766572" y="76200"/>
                </a:moveTo>
                <a:lnTo>
                  <a:pt x="766572" y="64008"/>
                </a:lnTo>
                <a:lnTo>
                  <a:pt x="762000" y="64008"/>
                </a:lnTo>
                <a:lnTo>
                  <a:pt x="762000" y="76200"/>
                </a:lnTo>
                <a:lnTo>
                  <a:pt x="766572" y="76200"/>
                </a:lnTo>
                <a:close/>
              </a:path>
              <a:path w="862329" h="114300">
                <a:moveTo>
                  <a:pt x="766572" y="104774"/>
                </a:moveTo>
                <a:lnTo>
                  <a:pt x="766572" y="76200"/>
                </a:lnTo>
                <a:lnTo>
                  <a:pt x="762000" y="76200"/>
                </a:lnTo>
                <a:lnTo>
                  <a:pt x="762000" y="107061"/>
                </a:lnTo>
                <a:lnTo>
                  <a:pt x="766572" y="104774"/>
                </a:lnTo>
                <a:close/>
              </a:path>
            </a:pathLst>
          </a:custGeom>
          <a:solidFill>
            <a:srgbClr val="FF00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 name="object 5"/>
          <p:cNvSpPr txBox="1"/>
          <p:nvPr/>
        </p:nvSpPr>
        <p:spPr>
          <a:xfrm>
            <a:off x="2782957" y="3029620"/>
            <a:ext cx="635000" cy="246221"/>
          </a:xfrm>
          <a:prstGeom prst="rect">
            <a:avLst/>
          </a:prstGeom>
        </p:spPr>
        <p:txBody>
          <a:bodyPr vert="horz" wrap="square" lIns="0" tIns="0" rIns="0" bIns="0" rtlCol="0">
            <a:spAutoFit/>
          </a:bodyPr>
          <a:lstStyle/>
          <a:p>
            <a:pPr marL="12700">
              <a:lnSpc>
                <a:spcPct val="100000"/>
              </a:lnSpc>
            </a:pPr>
            <a:r>
              <a:rPr sz="1600" b="1" spc="-10" dirty="0">
                <a:solidFill>
                  <a:srgbClr val="FF0065"/>
                </a:solidFill>
                <a:latin typeface="Arial" panose="020B0604020202020204" pitchFamily="34" charset="0"/>
                <a:ea typeface="Microsoft JhengHei UI" panose="020B0604030504040204" pitchFamily="34" charset="-120"/>
                <a:cs typeface="新宋体"/>
              </a:rPr>
              <a:t>描述为</a:t>
            </a:r>
            <a:endParaRPr sz="1600">
              <a:latin typeface="Arial" panose="020B0604020202020204" pitchFamily="34" charset="0"/>
              <a:ea typeface="Microsoft JhengHei UI" panose="020B0604030504040204" pitchFamily="34" charset="-120"/>
              <a:cs typeface="新宋体"/>
            </a:endParaRPr>
          </a:p>
        </p:txBody>
      </p:sp>
      <p:sp>
        <p:nvSpPr>
          <p:cNvPr id="6" name="object 6"/>
          <p:cNvSpPr/>
          <p:nvPr/>
        </p:nvSpPr>
        <p:spPr>
          <a:xfrm>
            <a:off x="5791085" y="2844545"/>
            <a:ext cx="862965" cy="114300"/>
          </a:xfrm>
          <a:custGeom>
            <a:avLst/>
            <a:gdLst/>
            <a:ahLst/>
            <a:cxnLst/>
            <a:rect l="l" t="t" r="r" b="b"/>
            <a:pathLst>
              <a:path w="862965" h="114300">
                <a:moveTo>
                  <a:pt x="38100" y="51054"/>
                </a:moveTo>
                <a:lnTo>
                  <a:pt x="38100" y="38100"/>
                </a:lnTo>
                <a:lnTo>
                  <a:pt x="0" y="38100"/>
                </a:lnTo>
                <a:lnTo>
                  <a:pt x="0" y="51054"/>
                </a:lnTo>
                <a:lnTo>
                  <a:pt x="38100" y="51054"/>
                </a:lnTo>
                <a:close/>
              </a:path>
              <a:path w="862965" h="114300">
                <a:moveTo>
                  <a:pt x="38100" y="76200"/>
                </a:moveTo>
                <a:lnTo>
                  <a:pt x="38100" y="63245"/>
                </a:lnTo>
                <a:lnTo>
                  <a:pt x="0" y="63245"/>
                </a:lnTo>
                <a:lnTo>
                  <a:pt x="0" y="76200"/>
                </a:lnTo>
                <a:lnTo>
                  <a:pt x="38100" y="76200"/>
                </a:lnTo>
                <a:close/>
              </a:path>
              <a:path w="862965" h="114300">
                <a:moveTo>
                  <a:pt x="114300" y="51054"/>
                </a:moveTo>
                <a:lnTo>
                  <a:pt x="114300" y="38100"/>
                </a:lnTo>
                <a:lnTo>
                  <a:pt x="76200" y="38100"/>
                </a:lnTo>
                <a:lnTo>
                  <a:pt x="76200" y="51054"/>
                </a:lnTo>
                <a:lnTo>
                  <a:pt x="114300" y="51054"/>
                </a:lnTo>
                <a:close/>
              </a:path>
              <a:path w="862965" h="114300">
                <a:moveTo>
                  <a:pt x="114300" y="76200"/>
                </a:moveTo>
                <a:lnTo>
                  <a:pt x="114300" y="63245"/>
                </a:lnTo>
                <a:lnTo>
                  <a:pt x="76200" y="63245"/>
                </a:lnTo>
                <a:lnTo>
                  <a:pt x="76200" y="76200"/>
                </a:lnTo>
                <a:lnTo>
                  <a:pt x="114300" y="76200"/>
                </a:lnTo>
                <a:close/>
              </a:path>
              <a:path w="862965" h="114300">
                <a:moveTo>
                  <a:pt x="190500" y="51054"/>
                </a:moveTo>
                <a:lnTo>
                  <a:pt x="190500" y="38100"/>
                </a:lnTo>
                <a:lnTo>
                  <a:pt x="152400" y="38100"/>
                </a:lnTo>
                <a:lnTo>
                  <a:pt x="152400" y="51054"/>
                </a:lnTo>
                <a:lnTo>
                  <a:pt x="190500" y="51054"/>
                </a:lnTo>
                <a:close/>
              </a:path>
              <a:path w="862965" h="114300">
                <a:moveTo>
                  <a:pt x="190500" y="76200"/>
                </a:moveTo>
                <a:lnTo>
                  <a:pt x="190500" y="63245"/>
                </a:lnTo>
                <a:lnTo>
                  <a:pt x="152400" y="63245"/>
                </a:lnTo>
                <a:lnTo>
                  <a:pt x="152400" y="76200"/>
                </a:lnTo>
                <a:lnTo>
                  <a:pt x="190500" y="76200"/>
                </a:lnTo>
                <a:close/>
              </a:path>
              <a:path w="862965" h="114300">
                <a:moveTo>
                  <a:pt x="266700" y="51054"/>
                </a:moveTo>
                <a:lnTo>
                  <a:pt x="266700" y="38100"/>
                </a:lnTo>
                <a:lnTo>
                  <a:pt x="228600" y="38100"/>
                </a:lnTo>
                <a:lnTo>
                  <a:pt x="228600" y="51054"/>
                </a:lnTo>
                <a:lnTo>
                  <a:pt x="266700" y="51054"/>
                </a:lnTo>
                <a:close/>
              </a:path>
              <a:path w="862965" h="114300">
                <a:moveTo>
                  <a:pt x="266700" y="76200"/>
                </a:moveTo>
                <a:lnTo>
                  <a:pt x="266700" y="63245"/>
                </a:lnTo>
                <a:lnTo>
                  <a:pt x="228600" y="63245"/>
                </a:lnTo>
                <a:lnTo>
                  <a:pt x="228600" y="76200"/>
                </a:lnTo>
                <a:lnTo>
                  <a:pt x="266700" y="76200"/>
                </a:lnTo>
                <a:close/>
              </a:path>
              <a:path w="862965" h="114300">
                <a:moveTo>
                  <a:pt x="342900" y="51054"/>
                </a:moveTo>
                <a:lnTo>
                  <a:pt x="342900" y="38100"/>
                </a:lnTo>
                <a:lnTo>
                  <a:pt x="304800" y="38100"/>
                </a:lnTo>
                <a:lnTo>
                  <a:pt x="304800" y="51054"/>
                </a:lnTo>
                <a:lnTo>
                  <a:pt x="342900" y="51054"/>
                </a:lnTo>
                <a:close/>
              </a:path>
              <a:path w="862965" h="114300">
                <a:moveTo>
                  <a:pt x="342900" y="76200"/>
                </a:moveTo>
                <a:lnTo>
                  <a:pt x="342900" y="63245"/>
                </a:lnTo>
                <a:lnTo>
                  <a:pt x="304800" y="63245"/>
                </a:lnTo>
                <a:lnTo>
                  <a:pt x="304800" y="76200"/>
                </a:lnTo>
                <a:lnTo>
                  <a:pt x="342900" y="76200"/>
                </a:lnTo>
                <a:close/>
              </a:path>
              <a:path w="862965" h="114300">
                <a:moveTo>
                  <a:pt x="419100" y="51054"/>
                </a:moveTo>
                <a:lnTo>
                  <a:pt x="419100" y="38100"/>
                </a:lnTo>
                <a:lnTo>
                  <a:pt x="381000" y="38100"/>
                </a:lnTo>
                <a:lnTo>
                  <a:pt x="381000" y="51054"/>
                </a:lnTo>
                <a:lnTo>
                  <a:pt x="419100" y="51054"/>
                </a:lnTo>
                <a:close/>
              </a:path>
              <a:path w="862965" h="114300">
                <a:moveTo>
                  <a:pt x="419100" y="76200"/>
                </a:moveTo>
                <a:lnTo>
                  <a:pt x="419100" y="63245"/>
                </a:lnTo>
                <a:lnTo>
                  <a:pt x="381000" y="63245"/>
                </a:lnTo>
                <a:lnTo>
                  <a:pt x="381000" y="76200"/>
                </a:lnTo>
                <a:lnTo>
                  <a:pt x="419100" y="76200"/>
                </a:lnTo>
                <a:close/>
              </a:path>
              <a:path w="862965" h="114300">
                <a:moveTo>
                  <a:pt x="495300" y="51054"/>
                </a:moveTo>
                <a:lnTo>
                  <a:pt x="495300" y="38100"/>
                </a:lnTo>
                <a:lnTo>
                  <a:pt x="457200" y="38100"/>
                </a:lnTo>
                <a:lnTo>
                  <a:pt x="457200" y="51054"/>
                </a:lnTo>
                <a:lnTo>
                  <a:pt x="495300" y="51054"/>
                </a:lnTo>
                <a:close/>
              </a:path>
              <a:path w="862965" h="114300">
                <a:moveTo>
                  <a:pt x="495300" y="76200"/>
                </a:moveTo>
                <a:lnTo>
                  <a:pt x="495300" y="63245"/>
                </a:lnTo>
                <a:lnTo>
                  <a:pt x="457200" y="63245"/>
                </a:lnTo>
                <a:lnTo>
                  <a:pt x="457200" y="76200"/>
                </a:lnTo>
                <a:lnTo>
                  <a:pt x="495300" y="76200"/>
                </a:lnTo>
                <a:close/>
              </a:path>
              <a:path w="862965" h="114300">
                <a:moveTo>
                  <a:pt x="571500" y="51054"/>
                </a:moveTo>
                <a:lnTo>
                  <a:pt x="571500" y="38100"/>
                </a:lnTo>
                <a:lnTo>
                  <a:pt x="533400" y="38100"/>
                </a:lnTo>
                <a:lnTo>
                  <a:pt x="533400" y="51054"/>
                </a:lnTo>
                <a:lnTo>
                  <a:pt x="571500" y="51054"/>
                </a:lnTo>
                <a:close/>
              </a:path>
              <a:path w="862965" h="114300">
                <a:moveTo>
                  <a:pt x="571500" y="76200"/>
                </a:moveTo>
                <a:lnTo>
                  <a:pt x="571500" y="63245"/>
                </a:lnTo>
                <a:lnTo>
                  <a:pt x="533400" y="63245"/>
                </a:lnTo>
                <a:lnTo>
                  <a:pt x="533400" y="76200"/>
                </a:lnTo>
                <a:lnTo>
                  <a:pt x="571500" y="76200"/>
                </a:lnTo>
                <a:close/>
              </a:path>
              <a:path w="862965" h="114300">
                <a:moveTo>
                  <a:pt x="647700" y="51054"/>
                </a:moveTo>
                <a:lnTo>
                  <a:pt x="647700" y="38100"/>
                </a:lnTo>
                <a:lnTo>
                  <a:pt x="609600" y="38100"/>
                </a:lnTo>
                <a:lnTo>
                  <a:pt x="609600" y="51054"/>
                </a:lnTo>
                <a:lnTo>
                  <a:pt x="647700" y="51054"/>
                </a:lnTo>
                <a:close/>
              </a:path>
              <a:path w="862965" h="114300">
                <a:moveTo>
                  <a:pt x="647700" y="76200"/>
                </a:moveTo>
                <a:lnTo>
                  <a:pt x="647700" y="63245"/>
                </a:lnTo>
                <a:lnTo>
                  <a:pt x="609600" y="63245"/>
                </a:lnTo>
                <a:lnTo>
                  <a:pt x="609600" y="76200"/>
                </a:lnTo>
                <a:lnTo>
                  <a:pt x="647700" y="76200"/>
                </a:lnTo>
                <a:close/>
              </a:path>
              <a:path w="862965" h="114300">
                <a:moveTo>
                  <a:pt x="723900" y="51054"/>
                </a:moveTo>
                <a:lnTo>
                  <a:pt x="723900" y="38100"/>
                </a:lnTo>
                <a:lnTo>
                  <a:pt x="685800" y="38100"/>
                </a:lnTo>
                <a:lnTo>
                  <a:pt x="685800" y="51054"/>
                </a:lnTo>
                <a:lnTo>
                  <a:pt x="723900" y="51054"/>
                </a:lnTo>
                <a:close/>
              </a:path>
              <a:path w="862965" h="114300">
                <a:moveTo>
                  <a:pt x="723900" y="76200"/>
                </a:moveTo>
                <a:lnTo>
                  <a:pt x="723900" y="63245"/>
                </a:lnTo>
                <a:lnTo>
                  <a:pt x="685800" y="63245"/>
                </a:lnTo>
                <a:lnTo>
                  <a:pt x="685800" y="76200"/>
                </a:lnTo>
                <a:lnTo>
                  <a:pt x="723900" y="76200"/>
                </a:lnTo>
                <a:close/>
              </a:path>
              <a:path w="862965" h="114300">
                <a:moveTo>
                  <a:pt x="862583" y="57150"/>
                </a:moveTo>
                <a:lnTo>
                  <a:pt x="748283" y="0"/>
                </a:lnTo>
                <a:lnTo>
                  <a:pt x="748283" y="114300"/>
                </a:lnTo>
                <a:lnTo>
                  <a:pt x="761987" y="107448"/>
                </a:lnTo>
                <a:lnTo>
                  <a:pt x="761987" y="38100"/>
                </a:lnTo>
                <a:lnTo>
                  <a:pt x="767321" y="38100"/>
                </a:lnTo>
                <a:lnTo>
                  <a:pt x="767321" y="104781"/>
                </a:lnTo>
                <a:lnTo>
                  <a:pt x="862583" y="57150"/>
                </a:lnTo>
                <a:close/>
              </a:path>
              <a:path w="862965" h="114300">
                <a:moveTo>
                  <a:pt x="767321" y="51054"/>
                </a:moveTo>
                <a:lnTo>
                  <a:pt x="767321" y="38100"/>
                </a:lnTo>
                <a:lnTo>
                  <a:pt x="761987" y="38100"/>
                </a:lnTo>
                <a:lnTo>
                  <a:pt x="761987" y="51054"/>
                </a:lnTo>
                <a:lnTo>
                  <a:pt x="767321" y="51054"/>
                </a:lnTo>
                <a:close/>
              </a:path>
              <a:path w="862965" h="114300">
                <a:moveTo>
                  <a:pt x="767321" y="63245"/>
                </a:moveTo>
                <a:lnTo>
                  <a:pt x="767321" y="51054"/>
                </a:lnTo>
                <a:lnTo>
                  <a:pt x="761987" y="51054"/>
                </a:lnTo>
                <a:lnTo>
                  <a:pt x="761987" y="63245"/>
                </a:lnTo>
                <a:lnTo>
                  <a:pt x="767321" y="63245"/>
                </a:lnTo>
                <a:close/>
              </a:path>
              <a:path w="862965" h="114300">
                <a:moveTo>
                  <a:pt x="767321" y="76200"/>
                </a:moveTo>
                <a:lnTo>
                  <a:pt x="767321" y="63245"/>
                </a:lnTo>
                <a:lnTo>
                  <a:pt x="761987" y="63245"/>
                </a:lnTo>
                <a:lnTo>
                  <a:pt x="761987" y="76200"/>
                </a:lnTo>
                <a:lnTo>
                  <a:pt x="767321" y="76200"/>
                </a:lnTo>
                <a:close/>
              </a:path>
              <a:path w="862965" h="114300">
                <a:moveTo>
                  <a:pt x="767321" y="104781"/>
                </a:moveTo>
                <a:lnTo>
                  <a:pt x="767321" y="76200"/>
                </a:lnTo>
                <a:lnTo>
                  <a:pt x="761987" y="76200"/>
                </a:lnTo>
                <a:lnTo>
                  <a:pt x="761987" y="107448"/>
                </a:lnTo>
                <a:lnTo>
                  <a:pt x="767321" y="104781"/>
                </a:lnTo>
                <a:close/>
              </a:path>
            </a:pathLst>
          </a:custGeom>
          <a:solidFill>
            <a:srgbClr val="FF00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 name="object 7"/>
          <p:cNvSpPr txBox="1"/>
          <p:nvPr/>
        </p:nvSpPr>
        <p:spPr>
          <a:xfrm>
            <a:off x="7066159" y="3322478"/>
            <a:ext cx="2183130" cy="369332"/>
          </a:xfrm>
          <a:prstGeom prst="rect">
            <a:avLst/>
          </a:prstGeom>
        </p:spPr>
        <p:txBody>
          <a:bodyPr vert="horz" wrap="square" lIns="0" tIns="0" rIns="0" bIns="0" rtlCol="0">
            <a:spAutoFit/>
          </a:bodyPr>
          <a:lstStyle/>
          <a:p>
            <a:pPr marL="12700">
              <a:lnSpc>
                <a:spcPct val="100000"/>
              </a:lnSpc>
            </a:pPr>
            <a:r>
              <a:rPr sz="2400" b="1" dirty="0">
                <a:latin typeface="Arial" panose="020B0604020202020204" pitchFamily="34" charset="0"/>
                <a:ea typeface="Microsoft JhengHei UI" panose="020B0604030504040204" pitchFamily="34" charset="-120"/>
                <a:cs typeface="Arial"/>
              </a:rPr>
              <a:t>0100 0001</a:t>
            </a:r>
            <a:r>
              <a:rPr sz="2400" b="1" spc="-165" dirty="0">
                <a:latin typeface="Arial" panose="020B0604020202020204" pitchFamily="34" charset="0"/>
                <a:ea typeface="Microsoft JhengHei UI" panose="020B0604030504040204" pitchFamily="34" charset="-120"/>
                <a:cs typeface="Arial"/>
              </a:rPr>
              <a:t> </a:t>
            </a:r>
            <a:r>
              <a:rPr sz="1400" b="1" spc="-10" dirty="0">
                <a:latin typeface="Arial" panose="020B0604020202020204" pitchFamily="34" charset="0"/>
                <a:ea typeface="Microsoft JhengHei UI" panose="020B0604030504040204" pitchFamily="34" charset="-120"/>
                <a:cs typeface="Times New Roman"/>
              </a:rPr>
              <a:t>(</a:t>
            </a:r>
            <a:r>
              <a:rPr sz="1400" b="1" spc="-10" dirty="0">
                <a:latin typeface="Arial" panose="020B0604020202020204" pitchFamily="34" charset="0"/>
                <a:ea typeface="Microsoft JhengHei UI" panose="020B0604030504040204" pitchFamily="34" charset="-120"/>
                <a:cs typeface="宋体"/>
              </a:rPr>
              <a:t>计算</a:t>
            </a:r>
            <a:r>
              <a:rPr sz="1400" b="1" spc="-15" dirty="0">
                <a:latin typeface="Arial" panose="020B0604020202020204" pitchFamily="34" charset="0"/>
                <a:ea typeface="Microsoft JhengHei UI" panose="020B0604030504040204" pitchFamily="34" charset="-120"/>
                <a:cs typeface="宋体"/>
              </a:rPr>
              <a:t>机</a:t>
            </a:r>
            <a:r>
              <a:rPr sz="1400" b="1" spc="-5" dirty="0">
                <a:latin typeface="Arial" panose="020B0604020202020204" pitchFamily="34" charset="0"/>
                <a:ea typeface="Microsoft JhengHei UI" panose="020B0604030504040204" pitchFamily="34" charset="-120"/>
                <a:cs typeface="Times New Roman"/>
              </a:rPr>
              <a:t>)</a:t>
            </a:r>
            <a:endParaRPr sz="1400">
              <a:latin typeface="Arial" panose="020B0604020202020204" pitchFamily="34" charset="0"/>
              <a:ea typeface="Microsoft JhengHei UI" panose="020B0604030504040204" pitchFamily="34" charset="-120"/>
              <a:cs typeface="Times New Roman"/>
            </a:endParaRPr>
          </a:p>
        </p:txBody>
      </p:sp>
      <p:sp>
        <p:nvSpPr>
          <p:cNvPr id="8" name="object 8"/>
          <p:cNvSpPr txBox="1"/>
          <p:nvPr/>
        </p:nvSpPr>
        <p:spPr>
          <a:xfrm>
            <a:off x="1025785" y="4109178"/>
            <a:ext cx="5307330" cy="868956"/>
          </a:xfrm>
          <a:prstGeom prst="rect">
            <a:avLst/>
          </a:prstGeom>
        </p:spPr>
        <p:txBody>
          <a:bodyPr vert="horz" wrap="square" lIns="0" tIns="0" rIns="0" bIns="0" rtlCol="0">
            <a:spAutoFit/>
          </a:bodyPr>
          <a:lstStyle/>
          <a:p>
            <a:pPr marL="469265" marR="5080" indent="-457200">
              <a:lnSpc>
                <a:spcPct val="150000"/>
              </a:lnSpc>
              <a:buFont typeface="Wingdings" panose="05000000000000000000" pitchFamily="2" charset="2"/>
              <a:buChar char="l"/>
            </a:pPr>
            <a:r>
              <a:rPr sz="2000" b="1" spc="-5" dirty="0" err="1">
                <a:latin typeface="Arial" panose="020B0604020202020204" pitchFamily="34" charset="0"/>
                <a:ea typeface="Microsoft JhengHei UI" panose="020B0604030504040204" pitchFamily="34" charset="-120"/>
                <a:cs typeface="微软雅黑"/>
              </a:rPr>
              <a:t>现实的抽象与描述需要遵循统一的数据模型</a:t>
            </a:r>
            <a:r>
              <a:rPr sz="2000" b="1" spc="-5" dirty="0">
                <a:latin typeface="Arial" panose="020B0604020202020204" pitchFamily="34" charset="0"/>
                <a:ea typeface="Microsoft JhengHei UI" panose="020B0604030504040204" pitchFamily="34" charset="-120"/>
                <a:cs typeface="微软雅黑"/>
              </a:rPr>
              <a:t>： </a:t>
            </a:r>
            <a:r>
              <a:rPr sz="2000" b="1" spc="-5" dirty="0">
                <a:solidFill>
                  <a:srgbClr val="CC0000"/>
                </a:solidFill>
                <a:latin typeface="Arial" panose="020B0604020202020204" pitchFamily="34" charset="0"/>
                <a:ea typeface="Microsoft JhengHei UI" panose="020B0604030504040204" pitchFamily="34" charset="-120"/>
                <a:cs typeface="微软雅黑"/>
              </a:rPr>
              <a:t>统一的概念</a:t>
            </a:r>
            <a:r>
              <a:rPr sz="2000" b="1" dirty="0">
                <a:latin typeface="Arial" panose="020B0604020202020204" pitchFamily="34" charset="0"/>
                <a:ea typeface="Microsoft JhengHei UI" panose="020B0604030504040204" pitchFamily="34" charset="-120"/>
                <a:cs typeface="微软雅黑"/>
              </a:rPr>
              <a:t>与</a:t>
            </a:r>
            <a:r>
              <a:rPr sz="2000" b="1" spc="-5" dirty="0">
                <a:solidFill>
                  <a:srgbClr val="CC0000"/>
                </a:solidFill>
                <a:latin typeface="Arial" panose="020B0604020202020204" pitchFamily="34" charset="0"/>
                <a:ea typeface="Microsoft JhengHei UI" panose="020B0604030504040204" pitchFamily="34" charset="-120"/>
                <a:cs typeface="微软雅黑"/>
              </a:rPr>
              <a:t>统一的表达方法</a:t>
            </a:r>
            <a:endParaRPr sz="2000" dirty="0">
              <a:latin typeface="Arial" panose="020B0604020202020204" pitchFamily="34" charset="0"/>
              <a:ea typeface="Microsoft JhengHei UI" panose="020B0604030504040204" pitchFamily="34" charset="-120"/>
              <a:cs typeface="微软雅黑"/>
            </a:endParaRPr>
          </a:p>
        </p:txBody>
      </p:sp>
      <p:sp>
        <p:nvSpPr>
          <p:cNvPr id="9" name="object 9"/>
          <p:cNvSpPr txBox="1"/>
          <p:nvPr/>
        </p:nvSpPr>
        <p:spPr>
          <a:xfrm>
            <a:off x="1025785" y="5023577"/>
            <a:ext cx="8355330" cy="1384995"/>
          </a:xfrm>
          <a:prstGeom prst="rect">
            <a:avLst/>
          </a:prstGeom>
        </p:spPr>
        <p:txBody>
          <a:bodyPr vert="horz" wrap="square" lIns="0" tIns="0" rIns="0" bIns="0" rtlCol="0">
            <a:spAutoFit/>
          </a:bodyPr>
          <a:lstStyle/>
          <a:p>
            <a:pPr marL="355600" marR="5080" indent="-342900">
              <a:lnSpc>
                <a:spcPct val="150000"/>
              </a:lnSpc>
              <a:buFont typeface="Wingdings" panose="05000000000000000000" pitchFamily="2" charset="2"/>
              <a:buChar char="l"/>
            </a:pPr>
            <a:r>
              <a:rPr sz="2000" b="1" spc="-5" dirty="0" err="1">
                <a:solidFill>
                  <a:srgbClr val="3333CC"/>
                </a:solidFill>
                <a:latin typeface="Arial" panose="020B0604020202020204" pitchFamily="34" charset="0"/>
                <a:ea typeface="Microsoft JhengHei UI" panose="020B0604030504040204" pitchFamily="34" charset="-120"/>
                <a:cs typeface="微软雅黑"/>
              </a:rPr>
              <a:t>数据模型是一组相互关联且已严格定义</a:t>
            </a:r>
            <a:r>
              <a:rPr sz="2000" b="1" dirty="0" err="1">
                <a:solidFill>
                  <a:srgbClr val="3333CC"/>
                </a:solidFill>
                <a:latin typeface="Arial" panose="020B0604020202020204" pitchFamily="34" charset="0"/>
                <a:ea typeface="Microsoft JhengHei UI" panose="020B0604030504040204" pitchFamily="34" charset="-120"/>
                <a:cs typeface="微软雅黑"/>
              </a:rPr>
              <a:t>的</a:t>
            </a:r>
            <a:r>
              <a:rPr sz="2000" b="1" spc="-5" dirty="0" err="1">
                <a:solidFill>
                  <a:srgbClr val="3333CC"/>
                </a:solidFill>
                <a:latin typeface="Arial" panose="020B0604020202020204" pitchFamily="34" charset="0"/>
                <a:ea typeface="Microsoft JhengHei UI" panose="020B0604030504040204" pitchFamily="34" charset="-120"/>
                <a:cs typeface="微软雅黑"/>
              </a:rPr>
              <a:t>概念集合，是用于刻画或描述现</a:t>
            </a:r>
            <a:r>
              <a:rPr sz="2000" b="1" spc="-5" dirty="0">
                <a:solidFill>
                  <a:srgbClr val="3333CC"/>
                </a:solidFill>
                <a:latin typeface="Arial" panose="020B0604020202020204" pitchFamily="34" charset="0"/>
                <a:ea typeface="Microsoft JhengHei UI" panose="020B0604030504040204" pitchFamily="34" charset="-120"/>
                <a:cs typeface="微软雅黑"/>
              </a:rPr>
              <a:t> 实世界、信息世界或计算机世界的模型</a:t>
            </a:r>
            <a:endParaRPr sz="2000" dirty="0">
              <a:latin typeface="Arial" panose="020B0604020202020204" pitchFamily="34" charset="0"/>
              <a:ea typeface="Microsoft JhengHei UI" panose="020B0604030504040204" pitchFamily="34" charset="-120"/>
              <a:cs typeface="微软雅黑"/>
            </a:endParaRPr>
          </a:p>
          <a:p>
            <a:pPr marL="355600" indent="-342900">
              <a:lnSpc>
                <a:spcPct val="100000"/>
              </a:lnSpc>
              <a:spcBef>
                <a:spcPts val="1200"/>
              </a:spcBef>
              <a:buFont typeface="Wingdings" panose="05000000000000000000" pitchFamily="2" charset="2"/>
              <a:buChar char="l"/>
            </a:pPr>
            <a:r>
              <a:rPr sz="2000" b="1" spc="-5" dirty="0" err="1">
                <a:latin typeface="Arial" panose="020B0604020202020204" pitchFamily="34" charset="0"/>
                <a:ea typeface="Microsoft JhengHei UI" panose="020B0604030504040204" pitchFamily="34" charset="-120"/>
                <a:cs typeface="微软雅黑"/>
              </a:rPr>
              <a:t>用统一的模型建模也是计算机学科学生所尤为擅长的能力</a:t>
            </a:r>
            <a:endParaRPr sz="2000" dirty="0">
              <a:latin typeface="Arial" panose="020B0604020202020204" pitchFamily="34" charset="0"/>
              <a:ea typeface="Microsoft JhengHei UI" panose="020B0604030504040204" pitchFamily="34" charset="-120"/>
              <a:cs typeface="微软雅黑"/>
            </a:endParaRPr>
          </a:p>
        </p:txBody>
      </p:sp>
      <p:sp>
        <p:nvSpPr>
          <p:cNvPr id="10" name="object 10"/>
          <p:cNvSpPr/>
          <p:nvPr/>
        </p:nvSpPr>
        <p:spPr>
          <a:xfrm>
            <a:off x="5791085" y="3438144"/>
            <a:ext cx="862965" cy="114300"/>
          </a:xfrm>
          <a:custGeom>
            <a:avLst/>
            <a:gdLst/>
            <a:ahLst/>
            <a:cxnLst/>
            <a:rect l="l" t="t" r="r" b="b"/>
            <a:pathLst>
              <a:path w="862965" h="114300">
                <a:moveTo>
                  <a:pt x="38100" y="51054"/>
                </a:moveTo>
                <a:lnTo>
                  <a:pt x="38100" y="38100"/>
                </a:lnTo>
                <a:lnTo>
                  <a:pt x="0" y="38100"/>
                </a:lnTo>
                <a:lnTo>
                  <a:pt x="0" y="51054"/>
                </a:lnTo>
                <a:lnTo>
                  <a:pt x="38100" y="51054"/>
                </a:lnTo>
                <a:close/>
              </a:path>
              <a:path w="862965" h="114300">
                <a:moveTo>
                  <a:pt x="38100" y="76200"/>
                </a:moveTo>
                <a:lnTo>
                  <a:pt x="38100" y="63246"/>
                </a:lnTo>
                <a:lnTo>
                  <a:pt x="0" y="63246"/>
                </a:lnTo>
                <a:lnTo>
                  <a:pt x="0" y="76200"/>
                </a:lnTo>
                <a:lnTo>
                  <a:pt x="38100" y="76200"/>
                </a:lnTo>
                <a:close/>
              </a:path>
              <a:path w="862965" h="114300">
                <a:moveTo>
                  <a:pt x="114300" y="51053"/>
                </a:moveTo>
                <a:lnTo>
                  <a:pt x="114300" y="38100"/>
                </a:lnTo>
                <a:lnTo>
                  <a:pt x="76200" y="38100"/>
                </a:lnTo>
                <a:lnTo>
                  <a:pt x="76200" y="51054"/>
                </a:lnTo>
                <a:lnTo>
                  <a:pt x="114300" y="51053"/>
                </a:lnTo>
                <a:close/>
              </a:path>
              <a:path w="862965" h="114300">
                <a:moveTo>
                  <a:pt x="114300" y="76200"/>
                </a:moveTo>
                <a:lnTo>
                  <a:pt x="114300" y="63246"/>
                </a:lnTo>
                <a:lnTo>
                  <a:pt x="76200" y="63246"/>
                </a:lnTo>
                <a:lnTo>
                  <a:pt x="76200" y="76200"/>
                </a:lnTo>
                <a:lnTo>
                  <a:pt x="114300" y="76200"/>
                </a:lnTo>
                <a:close/>
              </a:path>
              <a:path w="862965" h="114300">
                <a:moveTo>
                  <a:pt x="190500" y="51053"/>
                </a:moveTo>
                <a:lnTo>
                  <a:pt x="190500" y="38100"/>
                </a:lnTo>
                <a:lnTo>
                  <a:pt x="152400" y="38100"/>
                </a:lnTo>
                <a:lnTo>
                  <a:pt x="152400" y="51053"/>
                </a:lnTo>
                <a:lnTo>
                  <a:pt x="190500" y="51053"/>
                </a:lnTo>
                <a:close/>
              </a:path>
              <a:path w="862965" h="114300">
                <a:moveTo>
                  <a:pt x="190500" y="76200"/>
                </a:moveTo>
                <a:lnTo>
                  <a:pt x="190500" y="63246"/>
                </a:lnTo>
                <a:lnTo>
                  <a:pt x="152400" y="63246"/>
                </a:lnTo>
                <a:lnTo>
                  <a:pt x="152400" y="76200"/>
                </a:lnTo>
                <a:lnTo>
                  <a:pt x="190500" y="76200"/>
                </a:lnTo>
                <a:close/>
              </a:path>
              <a:path w="862965" h="114300">
                <a:moveTo>
                  <a:pt x="266700" y="51053"/>
                </a:moveTo>
                <a:lnTo>
                  <a:pt x="266700" y="38100"/>
                </a:lnTo>
                <a:lnTo>
                  <a:pt x="228600" y="38100"/>
                </a:lnTo>
                <a:lnTo>
                  <a:pt x="228600" y="51053"/>
                </a:lnTo>
                <a:lnTo>
                  <a:pt x="266700" y="51053"/>
                </a:lnTo>
                <a:close/>
              </a:path>
              <a:path w="862965" h="114300">
                <a:moveTo>
                  <a:pt x="266700" y="76200"/>
                </a:moveTo>
                <a:lnTo>
                  <a:pt x="266700" y="63246"/>
                </a:lnTo>
                <a:lnTo>
                  <a:pt x="228600" y="63246"/>
                </a:lnTo>
                <a:lnTo>
                  <a:pt x="228600" y="76200"/>
                </a:lnTo>
                <a:lnTo>
                  <a:pt x="266700" y="76200"/>
                </a:lnTo>
                <a:close/>
              </a:path>
              <a:path w="862965" h="114300">
                <a:moveTo>
                  <a:pt x="342900" y="51053"/>
                </a:moveTo>
                <a:lnTo>
                  <a:pt x="342900" y="38100"/>
                </a:lnTo>
                <a:lnTo>
                  <a:pt x="304800" y="38100"/>
                </a:lnTo>
                <a:lnTo>
                  <a:pt x="304800" y="51053"/>
                </a:lnTo>
                <a:lnTo>
                  <a:pt x="342900" y="51053"/>
                </a:lnTo>
                <a:close/>
              </a:path>
              <a:path w="862965" h="114300">
                <a:moveTo>
                  <a:pt x="342900" y="76200"/>
                </a:moveTo>
                <a:lnTo>
                  <a:pt x="342900" y="63246"/>
                </a:lnTo>
                <a:lnTo>
                  <a:pt x="304800" y="63246"/>
                </a:lnTo>
                <a:lnTo>
                  <a:pt x="304800" y="76200"/>
                </a:lnTo>
                <a:lnTo>
                  <a:pt x="342900" y="76200"/>
                </a:lnTo>
                <a:close/>
              </a:path>
              <a:path w="862965" h="114300">
                <a:moveTo>
                  <a:pt x="419100" y="51053"/>
                </a:moveTo>
                <a:lnTo>
                  <a:pt x="419100" y="38100"/>
                </a:lnTo>
                <a:lnTo>
                  <a:pt x="381000" y="38100"/>
                </a:lnTo>
                <a:lnTo>
                  <a:pt x="381000" y="51053"/>
                </a:lnTo>
                <a:lnTo>
                  <a:pt x="419100" y="51053"/>
                </a:lnTo>
                <a:close/>
              </a:path>
              <a:path w="862965" h="114300">
                <a:moveTo>
                  <a:pt x="419100" y="76200"/>
                </a:moveTo>
                <a:lnTo>
                  <a:pt x="419100" y="63246"/>
                </a:lnTo>
                <a:lnTo>
                  <a:pt x="381000" y="63246"/>
                </a:lnTo>
                <a:lnTo>
                  <a:pt x="381000" y="76200"/>
                </a:lnTo>
                <a:lnTo>
                  <a:pt x="419100" y="76200"/>
                </a:lnTo>
                <a:close/>
              </a:path>
              <a:path w="862965" h="114300">
                <a:moveTo>
                  <a:pt x="495300" y="51053"/>
                </a:moveTo>
                <a:lnTo>
                  <a:pt x="495300" y="38100"/>
                </a:lnTo>
                <a:lnTo>
                  <a:pt x="457200" y="38100"/>
                </a:lnTo>
                <a:lnTo>
                  <a:pt x="457200" y="51053"/>
                </a:lnTo>
                <a:lnTo>
                  <a:pt x="495300" y="51053"/>
                </a:lnTo>
                <a:close/>
              </a:path>
              <a:path w="862965" h="114300">
                <a:moveTo>
                  <a:pt x="495300" y="76200"/>
                </a:moveTo>
                <a:lnTo>
                  <a:pt x="495300" y="63246"/>
                </a:lnTo>
                <a:lnTo>
                  <a:pt x="457200" y="63246"/>
                </a:lnTo>
                <a:lnTo>
                  <a:pt x="457200" y="76200"/>
                </a:lnTo>
                <a:lnTo>
                  <a:pt x="495300" y="76200"/>
                </a:lnTo>
                <a:close/>
              </a:path>
              <a:path w="862965" h="114300">
                <a:moveTo>
                  <a:pt x="571500" y="51053"/>
                </a:moveTo>
                <a:lnTo>
                  <a:pt x="571500" y="38100"/>
                </a:lnTo>
                <a:lnTo>
                  <a:pt x="533400" y="38100"/>
                </a:lnTo>
                <a:lnTo>
                  <a:pt x="533400" y="51053"/>
                </a:lnTo>
                <a:lnTo>
                  <a:pt x="571500" y="51053"/>
                </a:lnTo>
                <a:close/>
              </a:path>
              <a:path w="862965" h="114300">
                <a:moveTo>
                  <a:pt x="571500" y="76200"/>
                </a:moveTo>
                <a:lnTo>
                  <a:pt x="571500" y="63246"/>
                </a:lnTo>
                <a:lnTo>
                  <a:pt x="533400" y="63246"/>
                </a:lnTo>
                <a:lnTo>
                  <a:pt x="533400" y="76200"/>
                </a:lnTo>
                <a:lnTo>
                  <a:pt x="571500" y="76200"/>
                </a:lnTo>
                <a:close/>
              </a:path>
              <a:path w="862965" h="114300">
                <a:moveTo>
                  <a:pt x="647700" y="51053"/>
                </a:moveTo>
                <a:lnTo>
                  <a:pt x="647700" y="38100"/>
                </a:lnTo>
                <a:lnTo>
                  <a:pt x="609600" y="38100"/>
                </a:lnTo>
                <a:lnTo>
                  <a:pt x="609600" y="51053"/>
                </a:lnTo>
                <a:lnTo>
                  <a:pt x="647700" y="51053"/>
                </a:lnTo>
                <a:close/>
              </a:path>
              <a:path w="862965" h="114300">
                <a:moveTo>
                  <a:pt x="647700" y="76200"/>
                </a:moveTo>
                <a:lnTo>
                  <a:pt x="647700" y="63246"/>
                </a:lnTo>
                <a:lnTo>
                  <a:pt x="609600" y="63246"/>
                </a:lnTo>
                <a:lnTo>
                  <a:pt x="609600" y="76200"/>
                </a:lnTo>
                <a:lnTo>
                  <a:pt x="647700" y="76200"/>
                </a:lnTo>
                <a:close/>
              </a:path>
              <a:path w="862965" h="114300">
                <a:moveTo>
                  <a:pt x="723900" y="51053"/>
                </a:moveTo>
                <a:lnTo>
                  <a:pt x="723900" y="38100"/>
                </a:lnTo>
                <a:lnTo>
                  <a:pt x="685800" y="38100"/>
                </a:lnTo>
                <a:lnTo>
                  <a:pt x="685800" y="51053"/>
                </a:lnTo>
                <a:lnTo>
                  <a:pt x="723900" y="51053"/>
                </a:lnTo>
                <a:close/>
              </a:path>
              <a:path w="862965" h="114300">
                <a:moveTo>
                  <a:pt x="723900" y="76200"/>
                </a:moveTo>
                <a:lnTo>
                  <a:pt x="723900" y="63246"/>
                </a:lnTo>
                <a:lnTo>
                  <a:pt x="685800" y="63246"/>
                </a:lnTo>
                <a:lnTo>
                  <a:pt x="685800" y="76200"/>
                </a:lnTo>
                <a:lnTo>
                  <a:pt x="723900" y="76200"/>
                </a:lnTo>
                <a:close/>
              </a:path>
              <a:path w="862965" h="114300">
                <a:moveTo>
                  <a:pt x="862583" y="57150"/>
                </a:moveTo>
                <a:lnTo>
                  <a:pt x="748283" y="0"/>
                </a:lnTo>
                <a:lnTo>
                  <a:pt x="748283" y="114300"/>
                </a:lnTo>
                <a:lnTo>
                  <a:pt x="761987" y="107448"/>
                </a:lnTo>
                <a:lnTo>
                  <a:pt x="761987" y="38100"/>
                </a:lnTo>
                <a:lnTo>
                  <a:pt x="767321" y="38100"/>
                </a:lnTo>
                <a:lnTo>
                  <a:pt x="767321" y="104781"/>
                </a:lnTo>
                <a:lnTo>
                  <a:pt x="862583" y="57150"/>
                </a:lnTo>
                <a:close/>
              </a:path>
              <a:path w="862965" h="114300">
                <a:moveTo>
                  <a:pt x="767321" y="51053"/>
                </a:moveTo>
                <a:lnTo>
                  <a:pt x="767321" y="38100"/>
                </a:lnTo>
                <a:lnTo>
                  <a:pt x="761987" y="38100"/>
                </a:lnTo>
                <a:lnTo>
                  <a:pt x="761987" y="51053"/>
                </a:lnTo>
                <a:lnTo>
                  <a:pt x="767321" y="51053"/>
                </a:lnTo>
                <a:close/>
              </a:path>
              <a:path w="862965" h="114300">
                <a:moveTo>
                  <a:pt x="767321" y="63246"/>
                </a:moveTo>
                <a:lnTo>
                  <a:pt x="767321" y="51053"/>
                </a:lnTo>
                <a:lnTo>
                  <a:pt x="761987" y="51053"/>
                </a:lnTo>
                <a:lnTo>
                  <a:pt x="761987" y="63246"/>
                </a:lnTo>
                <a:lnTo>
                  <a:pt x="767321" y="63246"/>
                </a:lnTo>
                <a:close/>
              </a:path>
              <a:path w="862965" h="114300">
                <a:moveTo>
                  <a:pt x="767321" y="76200"/>
                </a:moveTo>
                <a:lnTo>
                  <a:pt x="767321" y="63246"/>
                </a:lnTo>
                <a:lnTo>
                  <a:pt x="761987" y="63246"/>
                </a:lnTo>
                <a:lnTo>
                  <a:pt x="761987" y="76200"/>
                </a:lnTo>
                <a:lnTo>
                  <a:pt x="767321" y="76200"/>
                </a:lnTo>
                <a:close/>
              </a:path>
              <a:path w="862965" h="114300">
                <a:moveTo>
                  <a:pt x="767321" y="104781"/>
                </a:moveTo>
                <a:lnTo>
                  <a:pt x="767321" y="76200"/>
                </a:lnTo>
                <a:lnTo>
                  <a:pt x="761987" y="76200"/>
                </a:lnTo>
                <a:lnTo>
                  <a:pt x="761987" y="107448"/>
                </a:lnTo>
                <a:lnTo>
                  <a:pt x="767321" y="104781"/>
                </a:lnTo>
                <a:close/>
              </a:path>
            </a:pathLst>
          </a:custGeom>
          <a:solidFill>
            <a:srgbClr val="FF00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1" name="object 11"/>
          <p:cNvSpPr txBox="1"/>
          <p:nvPr/>
        </p:nvSpPr>
        <p:spPr>
          <a:xfrm>
            <a:off x="1012831" y="1470679"/>
            <a:ext cx="6856730" cy="1213153"/>
          </a:xfrm>
          <a:prstGeom prst="rect">
            <a:avLst/>
          </a:prstGeom>
        </p:spPr>
        <p:txBody>
          <a:bodyPr vert="horz" wrap="square" lIns="0" tIns="0" rIns="0" bIns="0" rtlCol="0">
            <a:spAutoFit/>
          </a:bodyPr>
          <a:lstStyle/>
          <a:p>
            <a:pPr marL="12700">
              <a:lnSpc>
                <a:spcPct val="100000"/>
              </a:lnSpc>
            </a:pPr>
            <a:r>
              <a:rPr sz="2800" b="1" spc="-5" dirty="0">
                <a:latin typeface="Arial" panose="020B0604020202020204" pitchFamily="34" charset="0"/>
                <a:ea typeface="Microsoft JhengHei UI" panose="020B0604030504040204" pitchFamily="34" charset="-120"/>
                <a:cs typeface="微软雅黑"/>
              </a:rPr>
              <a:t>数据模型</a:t>
            </a:r>
            <a:endParaRPr sz="2800" dirty="0">
              <a:latin typeface="Arial" panose="020B0604020202020204" pitchFamily="34" charset="0"/>
              <a:ea typeface="Microsoft JhengHei UI" panose="020B0604030504040204" pitchFamily="34" charset="-120"/>
              <a:cs typeface="微软雅黑"/>
            </a:endParaRPr>
          </a:p>
          <a:p>
            <a:pPr marL="381000" indent="-342900">
              <a:lnSpc>
                <a:spcPct val="100000"/>
              </a:lnSpc>
              <a:spcBef>
                <a:spcPts val="1275"/>
              </a:spcBef>
              <a:buFont typeface="Wingdings" panose="05000000000000000000" pitchFamily="2" charset="2"/>
              <a:buChar char="l"/>
            </a:pPr>
            <a:r>
              <a:rPr sz="2000" b="1" spc="-5" dirty="0" err="1">
                <a:latin typeface="Arial" panose="020B0604020202020204" pitchFamily="34" charset="0"/>
                <a:ea typeface="Microsoft JhengHei UI" panose="020B0604030504040204" pitchFamily="34" charset="-120"/>
                <a:cs typeface="微软雅黑"/>
              </a:rPr>
              <a:t>不同范围的人对现实世界中事物的描述和抽象可能是不同的</a:t>
            </a:r>
            <a:endParaRPr sz="2000" dirty="0">
              <a:latin typeface="Arial" panose="020B0604020202020204" pitchFamily="34" charset="0"/>
              <a:ea typeface="Microsoft JhengHei UI" panose="020B0604030504040204" pitchFamily="34" charset="-120"/>
              <a:cs typeface="微软雅黑"/>
            </a:endParaRPr>
          </a:p>
        </p:txBody>
      </p:sp>
      <p:sp>
        <p:nvSpPr>
          <p:cNvPr id="12" name="object 12"/>
          <p:cNvSpPr txBox="1"/>
          <p:nvPr/>
        </p:nvSpPr>
        <p:spPr>
          <a:xfrm>
            <a:off x="3927481" y="2693352"/>
            <a:ext cx="1598930" cy="1477328"/>
          </a:xfrm>
          <a:prstGeom prst="rect">
            <a:avLst/>
          </a:prstGeom>
        </p:spPr>
        <p:txBody>
          <a:bodyPr vert="horz" wrap="square" lIns="0" tIns="0" rIns="0" bIns="0" rtlCol="0">
            <a:spAutoFit/>
          </a:bodyPr>
          <a:lstStyle/>
          <a:p>
            <a:pPr marL="12700">
              <a:lnSpc>
                <a:spcPct val="100000"/>
              </a:lnSpc>
            </a:pPr>
            <a:r>
              <a:rPr sz="2400" b="1" dirty="0">
                <a:latin typeface="Arial" panose="020B0604020202020204" pitchFamily="34" charset="0"/>
                <a:ea typeface="Microsoft JhengHei UI" panose="020B0604030504040204" pitchFamily="34" charset="-120"/>
                <a:cs typeface="Times New Roman"/>
              </a:rPr>
              <a:t>“</a:t>
            </a:r>
            <a:r>
              <a:rPr sz="2400" b="1" spc="-5" dirty="0">
                <a:latin typeface="Arial" panose="020B0604020202020204" pitchFamily="34" charset="0"/>
                <a:ea typeface="Microsoft JhengHei UI" panose="020B0604030504040204" pitchFamily="34" charset="-120"/>
                <a:cs typeface="宋体"/>
              </a:rPr>
              <a:t>牛</a:t>
            </a:r>
            <a:r>
              <a:rPr sz="2400" b="1" dirty="0">
                <a:latin typeface="Arial" panose="020B0604020202020204" pitchFamily="34" charset="0"/>
                <a:ea typeface="Microsoft JhengHei UI" panose="020B0604030504040204" pitchFamily="34" charset="-120"/>
                <a:cs typeface="Times New Roman"/>
              </a:rPr>
              <a:t>” </a:t>
            </a:r>
            <a:r>
              <a:rPr sz="1400" b="1" spc="-5" dirty="0">
                <a:latin typeface="Arial" panose="020B0604020202020204" pitchFamily="34" charset="0"/>
                <a:ea typeface="Microsoft JhengHei UI" panose="020B0604030504040204" pitchFamily="34" charset="-120"/>
                <a:cs typeface="Times New Roman"/>
              </a:rPr>
              <a:t>(</a:t>
            </a:r>
            <a:r>
              <a:rPr sz="1400" b="1" spc="-5" dirty="0">
                <a:latin typeface="Arial" panose="020B0604020202020204" pitchFamily="34" charset="0"/>
                <a:ea typeface="Microsoft JhengHei UI" panose="020B0604030504040204" pitchFamily="34" charset="-120"/>
                <a:cs typeface="宋体"/>
              </a:rPr>
              <a:t>中</a:t>
            </a:r>
            <a:r>
              <a:rPr sz="1400" b="1" spc="-10" dirty="0">
                <a:latin typeface="Arial" panose="020B0604020202020204" pitchFamily="34" charset="0"/>
                <a:ea typeface="Microsoft JhengHei UI" panose="020B0604030504040204" pitchFamily="34" charset="-120"/>
                <a:cs typeface="宋体"/>
              </a:rPr>
              <a:t>国</a:t>
            </a:r>
            <a:r>
              <a:rPr sz="1400" b="1" spc="-5" dirty="0">
                <a:latin typeface="Arial" panose="020B0604020202020204" pitchFamily="34" charset="0"/>
                <a:ea typeface="Microsoft JhengHei UI" panose="020B0604030504040204" pitchFamily="34" charset="-120"/>
                <a:cs typeface="Times New Roman"/>
              </a:rPr>
              <a:t>)</a:t>
            </a:r>
            <a:endParaRPr sz="1400">
              <a:latin typeface="Arial" panose="020B0604020202020204" pitchFamily="34" charset="0"/>
              <a:ea typeface="Microsoft JhengHei UI" panose="020B0604030504040204" pitchFamily="34" charset="-120"/>
              <a:cs typeface="Times New Roman"/>
            </a:endParaRPr>
          </a:p>
          <a:p>
            <a:pPr marL="12700">
              <a:lnSpc>
                <a:spcPct val="100000"/>
              </a:lnSpc>
              <a:spcBef>
                <a:spcPts val="1430"/>
              </a:spcBef>
            </a:pPr>
            <a:r>
              <a:rPr sz="2400" b="1" dirty="0">
                <a:latin typeface="Arial" panose="020B0604020202020204" pitchFamily="34" charset="0"/>
                <a:ea typeface="Microsoft JhengHei UI" panose="020B0604030504040204" pitchFamily="34" charset="-120"/>
                <a:cs typeface="Times New Roman"/>
              </a:rPr>
              <a:t>“Cattle</a:t>
            </a:r>
            <a:r>
              <a:rPr sz="2400" b="1" spc="-10" dirty="0">
                <a:latin typeface="Arial" panose="020B0604020202020204" pitchFamily="34" charset="0"/>
                <a:ea typeface="Microsoft JhengHei UI" panose="020B0604030504040204" pitchFamily="34" charset="-120"/>
                <a:cs typeface="Times New Roman"/>
              </a:rPr>
              <a:t>”</a:t>
            </a:r>
            <a:r>
              <a:rPr sz="1400" b="1" spc="-10" dirty="0">
                <a:latin typeface="Arial" panose="020B0604020202020204" pitchFamily="34" charset="0"/>
                <a:ea typeface="Microsoft JhengHei UI" panose="020B0604030504040204" pitchFamily="34" charset="-120"/>
                <a:cs typeface="Times New Roman"/>
              </a:rPr>
              <a:t>(</a:t>
            </a:r>
            <a:r>
              <a:rPr sz="1400" b="1" spc="-10" dirty="0">
                <a:latin typeface="Arial" panose="020B0604020202020204" pitchFamily="34" charset="0"/>
                <a:ea typeface="Microsoft JhengHei UI" panose="020B0604030504040204" pitchFamily="34" charset="-120"/>
                <a:cs typeface="宋体"/>
              </a:rPr>
              <a:t>英国</a:t>
            </a:r>
            <a:r>
              <a:rPr sz="1400" b="1" spc="-5" dirty="0">
                <a:latin typeface="Arial" panose="020B0604020202020204" pitchFamily="34" charset="0"/>
                <a:ea typeface="Microsoft JhengHei UI" panose="020B0604030504040204" pitchFamily="34" charset="-120"/>
                <a:cs typeface="Times New Roman"/>
              </a:rPr>
              <a:t>)</a:t>
            </a:r>
            <a:endParaRPr sz="1400">
              <a:latin typeface="Arial" panose="020B0604020202020204" pitchFamily="34" charset="0"/>
              <a:ea typeface="Microsoft JhengHei UI" panose="020B0604030504040204" pitchFamily="34" charset="-120"/>
              <a:cs typeface="Times New Roman"/>
            </a:endParaRPr>
          </a:p>
          <a:p>
            <a:pPr marL="12700">
              <a:lnSpc>
                <a:spcPct val="100000"/>
              </a:lnSpc>
              <a:spcBef>
                <a:spcPts val="985"/>
              </a:spcBef>
            </a:pPr>
            <a:r>
              <a:rPr sz="1400" b="1" spc="-5" dirty="0">
                <a:latin typeface="Arial" panose="020B0604020202020204" pitchFamily="34" charset="0"/>
                <a:ea typeface="Microsoft JhengHei UI" panose="020B0604030504040204" pitchFamily="34" charset="-120"/>
                <a:cs typeface="Times New Roman"/>
              </a:rPr>
              <a:t>… … … … … … </a:t>
            </a:r>
            <a:endParaRPr sz="1400">
              <a:latin typeface="Arial" panose="020B0604020202020204" pitchFamily="34" charset="0"/>
              <a:ea typeface="Microsoft JhengHei UI" panose="020B0604030504040204" pitchFamily="34" charset="-120"/>
              <a:cs typeface="Times New Roman"/>
            </a:endParaRPr>
          </a:p>
        </p:txBody>
      </p:sp>
      <p:sp>
        <p:nvSpPr>
          <p:cNvPr id="13" name="object 13"/>
          <p:cNvSpPr txBox="1"/>
          <p:nvPr/>
        </p:nvSpPr>
        <p:spPr>
          <a:xfrm>
            <a:off x="5858389" y="2636428"/>
            <a:ext cx="635000" cy="246221"/>
          </a:xfrm>
          <a:prstGeom prst="rect">
            <a:avLst/>
          </a:prstGeom>
        </p:spPr>
        <p:txBody>
          <a:bodyPr vert="horz" wrap="square" lIns="0" tIns="0" rIns="0" bIns="0" rtlCol="0">
            <a:spAutoFit/>
          </a:bodyPr>
          <a:lstStyle/>
          <a:p>
            <a:pPr marL="12700">
              <a:lnSpc>
                <a:spcPct val="100000"/>
              </a:lnSpc>
            </a:pPr>
            <a:r>
              <a:rPr sz="1600" b="1" spc="-10" dirty="0">
                <a:solidFill>
                  <a:srgbClr val="FF0065"/>
                </a:solidFill>
                <a:latin typeface="Arial" panose="020B0604020202020204" pitchFamily="34" charset="0"/>
                <a:ea typeface="Microsoft JhengHei UI" panose="020B0604030504040204" pitchFamily="34" charset="-120"/>
                <a:cs typeface="新宋体"/>
              </a:rPr>
              <a:t>描述为</a:t>
            </a:r>
            <a:endParaRPr sz="1600">
              <a:latin typeface="Arial" panose="020B0604020202020204" pitchFamily="34" charset="0"/>
              <a:ea typeface="Microsoft JhengHei UI" panose="020B0604030504040204" pitchFamily="34" charset="-120"/>
              <a:cs typeface="新宋体"/>
            </a:endParaRPr>
          </a:p>
        </p:txBody>
      </p:sp>
      <p:sp>
        <p:nvSpPr>
          <p:cNvPr id="14" name="object 14"/>
          <p:cNvSpPr txBox="1"/>
          <p:nvPr/>
        </p:nvSpPr>
        <p:spPr>
          <a:xfrm>
            <a:off x="7070731" y="2700686"/>
            <a:ext cx="2183130" cy="369332"/>
          </a:xfrm>
          <a:prstGeom prst="rect">
            <a:avLst/>
          </a:prstGeom>
        </p:spPr>
        <p:txBody>
          <a:bodyPr vert="horz" wrap="square" lIns="0" tIns="0" rIns="0" bIns="0" rtlCol="0">
            <a:spAutoFit/>
          </a:bodyPr>
          <a:lstStyle/>
          <a:p>
            <a:pPr marL="12700">
              <a:lnSpc>
                <a:spcPct val="100000"/>
              </a:lnSpc>
            </a:pPr>
            <a:r>
              <a:rPr sz="2400" b="1" dirty="0">
                <a:latin typeface="Arial" panose="020B0604020202020204" pitchFamily="34" charset="0"/>
                <a:ea typeface="Microsoft JhengHei UI" panose="020B0604030504040204" pitchFamily="34" charset="-120"/>
                <a:cs typeface="Arial"/>
              </a:rPr>
              <a:t>0100 0010</a:t>
            </a:r>
            <a:r>
              <a:rPr sz="2400" b="1" spc="-165" dirty="0">
                <a:latin typeface="Arial" panose="020B0604020202020204" pitchFamily="34" charset="0"/>
                <a:ea typeface="Microsoft JhengHei UI" panose="020B0604030504040204" pitchFamily="34" charset="-120"/>
                <a:cs typeface="Arial"/>
              </a:rPr>
              <a:t> </a:t>
            </a:r>
            <a:r>
              <a:rPr sz="1400" b="1" spc="-10" dirty="0">
                <a:latin typeface="Arial" panose="020B0604020202020204" pitchFamily="34" charset="0"/>
                <a:ea typeface="Microsoft JhengHei UI" panose="020B0604030504040204" pitchFamily="34" charset="-120"/>
                <a:cs typeface="Times New Roman"/>
              </a:rPr>
              <a:t>(</a:t>
            </a:r>
            <a:r>
              <a:rPr sz="1400" b="1" spc="-10" dirty="0">
                <a:latin typeface="Arial" panose="020B0604020202020204" pitchFamily="34" charset="0"/>
                <a:ea typeface="Microsoft JhengHei UI" panose="020B0604030504040204" pitchFamily="34" charset="-120"/>
                <a:cs typeface="宋体"/>
              </a:rPr>
              <a:t>计算</a:t>
            </a:r>
            <a:r>
              <a:rPr sz="1400" b="1" spc="-15" dirty="0">
                <a:latin typeface="Arial" panose="020B0604020202020204" pitchFamily="34" charset="0"/>
                <a:ea typeface="Microsoft JhengHei UI" panose="020B0604030504040204" pitchFamily="34" charset="-120"/>
                <a:cs typeface="宋体"/>
              </a:rPr>
              <a:t>机</a:t>
            </a:r>
            <a:r>
              <a:rPr sz="1400" b="1" spc="-5" dirty="0">
                <a:latin typeface="Arial" panose="020B0604020202020204" pitchFamily="34" charset="0"/>
                <a:ea typeface="Microsoft JhengHei UI" panose="020B0604030504040204" pitchFamily="34" charset="-120"/>
                <a:cs typeface="Times New Roman"/>
              </a:rPr>
              <a:t>)</a:t>
            </a:r>
            <a:endParaRPr sz="1400">
              <a:latin typeface="Arial" panose="020B0604020202020204" pitchFamily="34" charset="0"/>
              <a:ea typeface="Microsoft JhengHei UI" panose="020B0604030504040204" pitchFamily="34" charset="-120"/>
              <a:cs typeface="Times New Roman"/>
            </a:endParaRPr>
          </a:p>
        </p:txBody>
      </p:sp>
      <p:sp>
        <p:nvSpPr>
          <p:cNvPr id="15" name="object 15"/>
          <p:cNvSpPr txBox="1"/>
          <p:nvPr/>
        </p:nvSpPr>
        <p:spPr>
          <a:xfrm>
            <a:off x="5858389" y="3226978"/>
            <a:ext cx="635000" cy="246221"/>
          </a:xfrm>
          <a:prstGeom prst="rect">
            <a:avLst/>
          </a:prstGeom>
        </p:spPr>
        <p:txBody>
          <a:bodyPr vert="horz" wrap="square" lIns="0" tIns="0" rIns="0" bIns="0" rtlCol="0">
            <a:spAutoFit/>
          </a:bodyPr>
          <a:lstStyle/>
          <a:p>
            <a:pPr marL="12700">
              <a:lnSpc>
                <a:spcPct val="100000"/>
              </a:lnSpc>
            </a:pPr>
            <a:r>
              <a:rPr sz="1600" b="1" spc="-10" dirty="0">
                <a:solidFill>
                  <a:srgbClr val="FF0065"/>
                </a:solidFill>
                <a:latin typeface="Arial" panose="020B0604020202020204" pitchFamily="34" charset="0"/>
                <a:ea typeface="Microsoft JhengHei UI" panose="020B0604030504040204" pitchFamily="34" charset="-120"/>
                <a:cs typeface="新宋体"/>
              </a:rPr>
              <a:t>描述为</a:t>
            </a:r>
            <a:endParaRPr sz="1600">
              <a:latin typeface="Arial" panose="020B0604020202020204" pitchFamily="34" charset="0"/>
              <a:ea typeface="Microsoft JhengHei UI" panose="020B0604030504040204" pitchFamily="34" charset="-120"/>
              <a:cs typeface="新宋体"/>
            </a:endParaRPr>
          </a:p>
        </p:txBody>
      </p:sp>
      <p:sp>
        <p:nvSpPr>
          <p:cNvPr id="16" name="object 16"/>
          <p:cNvSpPr txBox="1"/>
          <p:nvPr/>
        </p:nvSpPr>
        <p:spPr>
          <a:xfrm>
            <a:off x="1030103" y="496001"/>
            <a:ext cx="2497455" cy="679673"/>
          </a:xfrm>
          <a:prstGeom prst="rect">
            <a:avLst/>
          </a:prstGeom>
        </p:spPr>
        <p:txBody>
          <a:bodyPr vert="horz" wrap="square" lIns="0" tIns="0" rIns="0" bIns="0" rtlCol="0">
            <a:spAutoFit/>
          </a:bodyPr>
          <a:lstStyle/>
          <a:p>
            <a:pPr>
              <a:lnSpc>
                <a:spcPct val="100000"/>
              </a:lnSpc>
            </a:pPr>
            <a:r>
              <a:rPr sz="2000" b="1" spc="-5" dirty="0">
                <a:solidFill>
                  <a:srgbClr val="FFFFFF"/>
                </a:solidFill>
                <a:latin typeface="Arial" panose="020B0604020202020204" pitchFamily="34" charset="0"/>
                <a:ea typeface="Microsoft JhengHei UI" panose="020B0604030504040204" pitchFamily="34" charset="-120"/>
                <a:cs typeface="华文中宋"/>
              </a:rPr>
              <a:t>数据库设计中的抽象</a:t>
            </a:r>
            <a:endParaRPr sz="2000" dirty="0">
              <a:latin typeface="Arial" panose="020B0604020202020204" pitchFamily="34" charset="0"/>
              <a:ea typeface="Microsoft JhengHei UI" panose="020B0604030504040204" pitchFamily="34" charset="-120"/>
              <a:cs typeface="华文中宋"/>
            </a:endParaRPr>
          </a:p>
          <a:p>
            <a:pPr>
              <a:lnSpc>
                <a:spcPct val="100000"/>
              </a:lnSpc>
              <a:spcBef>
                <a:spcPts val="470"/>
              </a:spcBef>
            </a:pPr>
            <a:r>
              <a:rPr sz="2000" b="1" spc="-10" dirty="0">
                <a:solidFill>
                  <a:srgbClr val="FFFFFF"/>
                </a:solidFill>
                <a:latin typeface="Arial" panose="020B0604020202020204" pitchFamily="34" charset="0"/>
                <a:ea typeface="Microsoft JhengHei UI" panose="020B0604030504040204" pitchFamily="34" charset="-120"/>
                <a:cs typeface="Arial"/>
              </a:rPr>
              <a:t>(6</a:t>
            </a:r>
            <a:r>
              <a:rPr sz="2000" b="1" spc="-5" dirty="0">
                <a:solidFill>
                  <a:srgbClr val="FFFFFF"/>
                </a:solidFill>
                <a:latin typeface="Arial" panose="020B0604020202020204" pitchFamily="34" charset="0"/>
                <a:ea typeface="Microsoft JhengHei UI" panose="020B0604030504040204" pitchFamily="34" charset="-120"/>
                <a:cs typeface="Arial"/>
              </a:rPr>
              <a:t>)</a:t>
            </a:r>
            <a:r>
              <a:rPr sz="2000" b="1" spc="-5" dirty="0">
                <a:solidFill>
                  <a:srgbClr val="FFFFFF"/>
                </a:solidFill>
                <a:latin typeface="Arial" panose="020B0604020202020204" pitchFamily="34" charset="0"/>
                <a:ea typeface="Microsoft JhengHei UI" panose="020B0604030504040204" pitchFamily="34" charset="-120"/>
                <a:cs typeface="华文中宋"/>
              </a:rPr>
              <a:t>数据模型及其作</a:t>
            </a:r>
            <a:r>
              <a:rPr sz="2000" b="1" dirty="0">
                <a:solidFill>
                  <a:srgbClr val="FFFFFF"/>
                </a:solidFill>
                <a:latin typeface="Arial" panose="020B0604020202020204" pitchFamily="34" charset="0"/>
                <a:ea typeface="Microsoft JhengHei UI" panose="020B0604030504040204" pitchFamily="34" charset="-120"/>
                <a:cs typeface="华文中宋"/>
              </a:rPr>
              <a:t>用</a:t>
            </a:r>
            <a:r>
              <a:rPr sz="2000" b="1" spc="-5" dirty="0">
                <a:solidFill>
                  <a:srgbClr val="FFFFFF"/>
                </a:solidFill>
                <a:latin typeface="Arial" panose="020B0604020202020204" pitchFamily="34" charset="0"/>
                <a:ea typeface="Microsoft JhengHei UI" panose="020B0604030504040204" pitchFamily="34" charset="-120"/>
                <a:cs typeface="Arial"/>
              </a:rPr>
              <a:t>?</a:t>
            </a:r>
            <a:endParaRPr sz="2000" dirty="0">
              <a:latin typeface="Arial" panose="020B0604020202020204" pitchFamily="34" charset="0"/>
              <a:ea typeface="Microsoft JhengHei UI" panose="020B0604030504040204" pitchFamily="34" charset="-120"/>
              <a:cs typeface="Arial"/>
            </a:endParaRPr>
          </a:p>
        </p:txBody>
      </p:sp>
      <p:sp>
        <p:nvSpPr>
          <p:cNvPr id="17" name="object 17"/>
          <p:cNvSpPr/>
          <p:nvPr/>
        </p:nvSpPr>
        <p:spPr>
          <a:xfrm>
            <a:off x="7112393" y="3660647"/>
            <a:ext cx="1784350" cy="1335405"/>
          </a:xfrm>
          <a:custGeom>
            <a:avLst/>
            <a:gdLst/>
            <a:ahLst/>
            <a:cxnLst/>
            <a:rect l="l" t="t" r="r" b="b"/>
            <a:pathLst>
              <a:path w="1784350" h="1335404">
                <a:moveTo>
                  <a:pt x="1783842" y="667511"/>
                </a:moveTo>
                <a:lnTo>
                  <a:pt x="1780885" y="612745"/>
                </a:lnTo>
                <a:lnTo>
                  <a:pt x="1772168" y="559201"/>
                </a:lnTo>
                <a:lnTo>
                  <a:pt x="1757921" y="507051"/>
                </a:lnTo>
                <a:lnTo>
                  <a:pt x="1738371" y="456468"/>
                </a:lnTo>
                <a:lnTo>
                  <a:pt x="1713749" y="407622"/>
                </a:lnTo>
                <a:lnTo>
                  <a:pt x="1684284" y="360685"/>
                </a:lnTo>
                <a:lnTo>
                  <a:pt x="1650204" y="315828"/>
                </a:lnTo>
                <a:lnTo>
                  <a:pt x="1611739" y="273222"/>
                </a:lnTo>
                <a:lnTo>
                  <a:pt x="1569118" y="233040"/>
                </a:lnTo>
                <a:lnTo>
                  <a:pt x="1522571" y="195452"/>
                </a:lnTo>
                <a:lnTo>
                  <a:pt x="1472326" y="160631"/>
                </a:lnTo>
                <a:lnTo>
                  <a:pt x="1418612" y="128747"/>
                </a:lnTo>
                <a:lnTo>
                  <a:pt x="1361659" y="99972"/>
                </a:lnTo>
                <a:lnTo>
                  <a:pt x="1301696" y="74477"/>
                </a:lnTo>
                <a:lnTo>
                  <a:pt x="1238952" y="52435"/>
                </a:lnTo>
                <a:lnTo>
                  <a:pt x="1173656" y="34015"/>
                </a:lnTo>
                <a:lnTo>
                  <a:pt x="1106038" y="19390"/>
                </a:lnTo>
                <a:lnTo>
                  <a:pt x="1036326" y="8732"/>
                </a:lnTo>
                <a:lnTo>
                  <a:pt x="964750" y="2211"/>
                </a:lnTo>
                <a:lnTo>
                  <a:pt x="891540" y="0"/>
                </a:lnTo>
                <a:lnTo>
                  <a:pt x="818437" y="2211"/>
                </a:lnTo>
                <a:lnTo>
                  <a:pt x="746959" y="8732"/>
                </a:lnTo>
                <a:lnTo>
                  <a:pt x="677335" y="19390"/>
                </a:lnTo>
                <a:lnTo>
                  <a:pt x="609795" y="34015"/>
                </a:lnTo>
                <a:lnTo>
                  <a:pt x="544568" y="52435"/>
                </a:lnTo>
                <a:lnTo>
                  <a:pt x="481884" y="74477"/>
                </a:lnTo>
                <a:lnTo>
                  <a:pt x="421973" y="99972"/>
                </a:lnTo>
                <a:lnTo>
                  <a:pt x="365065" y="128747"/>
                </a:lnTo>
                <a:lnTo>
                  <a:pt x="311389" y="160631"/>
                </a:lnTo>
                <a:lnTo>
                  <a:pt x="261175" y="195453"/>
                </a:lnTo>
                <a:lnTo>
                  <a:pt x="214653" y="233040"/>
                </a:lnTo>
                <a:lnTo>
                  <a:pt x="172053" y="273222"/>
                </a:lnTo>
                <a:lnTo>
                  <a:pt x="133604" y="315828"/>
                </a:lnTo>
                <a:lnTo>
                  <a:pt x="99537" y="360685"/>
                </a:lnTo>
                <a:lnTo>
                  <a:pt x="70080" y="407622"/>
                </a:lnTo>
                <a:lnTo>
                  <a:pt x="45463" y="456468"/>
                </a:lnTo>
                <a:lnTo>
                  <a:pt x="25918" y="507051"/>
                </a:lnTo>
                <a:lnTo>
                  <a:pt x="11672" y="559201"/>
                </a:lnTo>
                <a:lnTo>
                  <a:pt x="2956" y="612745"/>
                </a:lnTo>
                <a:lnTo>
                  <a:pt x="0" y="667512"/>
                </a:lnTo>
                <a:lnTo>
                  <a:pt x="2956" y="722278"/>
                </a:lnTo>
                <a:lnTo>
                  <a:pt x="11672" y="775822"/>
                </a:lnTo>
                <a:lnTo>
                  <a:pt x="25918" y="827972"/>
                </a:lnTo>
                <a:lnTo>
                  <a:pt x="45463" y="878555"/>
                </a:lnTo>
                <a:lnTo>
                  <a:pt x="70080" y="927401"/>
                </a:lnTo>
                <a:lnTo>
                  <a:pt x="99537" y="974338"/>
                </a:lnTo>
                <a:lnTo>
                  <a:pt x="133604" y="1019195"/>
                </a:lnTo>
                <a:lnTo>
                  <a:pt x="157734" y="1045933"/>
                </a:lnTo>
                <a:lnTo>
                  <a:pt x="157734" y="667512"/>
                </a:lnTo>
                <a:lnTo>
                  <a:pt x="160165" y="622472"/>
                </a:lnTo>
                <a:lnTo>
                  <a:pt x="167335" y="578432"/>
                </a:lnTo>
                <a:lnTo>
                  <a:pt x="179053" y="535533"/>
                </a:lnTo>
                <a:lnTo>
                  <a:pt x="195132" y="493916"/>
                </a:lnTo>
                <a:lnTo>
                  <a:pt x="215384" y="453723"/>
                </a:lnTo>
                <a:lnTo>
                  <a:pt x="239618" y="415096"/>
                </a:lnTo>
                <a:lnTo>
                  <a:pt x="267647" y="378177"/>
                </a:lnTo>
                <a:lnTo>
                  <a:pt x="299283" y="343107"/>
                </a:lnTo>
                <a:lnTo>
                  <a:pt x="334336" y="310028"/>
                </a:lnTo>
                <a:lnTo>
                  <a:pt x="372617" y="279082"/>
                </a:lnTo>
                <a:lnTo>
                  <a:pt x="413940" y="250411"/>
                </a:lnTo>
                <a:lnTo>
                  <a:pt x="458114" y="224156"/>
                </a:lnTo>
                <a:lnTo>
                  <a:pt x="504951" y="200458"/>
                </a:lnTo>
                <a:lnTo>
                  <a:pt x="554263" y="179461"/>
                </a:lnTo>
                <a:lnTo>
                  <a:pt x="605861" y="161305"/>
                </a:lnTo>
                <a:lnTo>
                  <a:pt x="659556" y="146133"/>
                </a:lnTo>
                <a:lnTo>
                  <a:pt x="715160" y="134085"/>
                </a:lnTo>
                <a:lnTo>
                  <a:pt x="772485" y="125304"/>
                </a:lnTo>
                <a:lnTo>
                  <a:pt x="831341" y="119932"/>
                </a:lnTo>
                <a:lnTo>
                  <a:pt x="891540" y="118109"/>
                </a:lnTo>
                <a:lnTo>
                  <a:pt x="951847" y="119932"/>
                </a:lnTo>
                <a:lnTo>
                  <a:pt x="1010801" y="125304"/>
                </a:lnTo>
                <a:lnTo>
                  <a:pt x="1068213" y="134085"/>
                </a:lnTo>
                <a:lnTo>
                  <a:pt x="1123895" y="146133"/>
                </a:lnTo>
                <a:lnTo>
                  <a:pt x="1177659" y="161305"/>
                </a:lnTo>
                <a:lnTo>
                  <a:pt x="1229317" y="179461"/>
                </a:lnTo>
                <a:lnTo>
                  <a:pt x="1278681" y="200458"/>
                </a:lnTo>
                <a:lnTo>
                  <a:pt x="1325563" y="224156"/>
                </a:lnTo>
                <a:lnTo>
                  <a:pt x="1369774" y="250411"/>
                </a:lnTo>
                <a:lnTo>
                  <a:pt x="1411128" y="279082"/>
                </a:lnTo>
                <a:lnTo>
                  <a:pt x="1449436" y="310028"/>
                </a:lnTo>
                <a:lnTo>
                  <a:pt x="1484510" y="343107"/>
                </a:lnTo>
                <a:lnTo>
                  <a:pt x="1516161" y="378177"/>
                </a:lnTo>
                <a:lnTo>
                  <a:pt x="1544202" y="415096"/>
                </a:lnTo>
                <a:lnTo>
                  <a:pt x="1568446" y="453723"/>
                </a:lnTo>
                <a:lnTo>
                  <a:pt x="1588702" y="493916"/>
                </a:lnTo>
                <a:lnTo>
                  <a:pt x="1604785" y="535533"/>
                </a:lnTo>
                <a:lnTo>
                  <a:pt x="1616506" y="578432"/>
                </a:lnTo>
                <a:lnTo>
                  <a:pt x="1623676" y="622472"/>
                </a:lnTo>
                <a:lnTo>
                  <a:pt x="1626108" y="667511"/>
                </a:lnTo>
                <a:lnTo>
                  <a:pt x="1626108" y="1045886"/>
                </a:lnTo>
                <a:lnTo>
                  <a:pt x="1650204" y="1019195"/>
                </a:lnTo>
                <a:lnTo>
                  <a:pt x="1684284" y="974338"/>
                </a:lnTo>
                <a:lnTo>
                  <a:pt x="1713749" y="927401"/>
                </a:lnTo>
                <a:lnTo>
                  <a:pt x="1738371" y="878555"/>
                </a:lnTo>
                <a:lnTo>
                  <a:pt x="1757921" y="827972"/>
                </a:lnTo>
                <a:lnTo>
                  <a:pt x="1772168" y="775822"/>
                </a:lnTo>
                <a:lnTo>
                  <a:pt x="1780885" y="722278"/>
                </a:lnTo>
                <a:lnTo>
                  <a:pt x="1783842" y="667511"/>
                </a:lnTo>
                <a:close/>
              </a:path>
              <a:path w="1784350" h="1335404">
                <a:moveTo>
                  <a:pt x="1626108" y="1045886"/>
                </a:moveTo>
                <a:lnTo>
                  <a:pt x="1626108" y="667511"/>
                </a:lnTo>
                <a:lnTo>
                  <a:pt x="1623676" y="712551"/>
                </a:lnTo>
                <a:lnTo>
                  <a:pt x="1616506" y="756591"/>
                </a:lnTo>
                <a:lnTo>
                  <a:pt x="1604785" y="799490"/>
                </a:lnTo>
                <a:lnTo>
                  <a:pt x="1588702" y="841107"/>
                </a:lnTo>
                <a:lnTo>
                  <a:pt x="1568446" y="881300"/>
                </a:lnTo>
                <a:lnTo>
                  <a:pt x="1544202" y="919927"/>
                </a:lnTo>
                <a:lnTo>
                  <a:pt x="1516161" y="956846"/>
                </a:lnTo>
                <a:lnTo>
                  <a:pt x="1484510" y="991916"/>
                </a:lnTo>
                <a:lnTo>
                  <a:pt x="1449436" y="1024995"/>
                </a:lnTo>
                <a:lnTo>
                  <a:pt x="1411128" y="1055941"/>
                </a:lnTo>
                <a:lnTo>
                  <a:pt x="1369774" y="1084612"/>
                </a:lnTo>
                <a:lnTo>
                  <a:pt x="1325563" y="1110867"/>
                </a:lnTo>
                <a:lnTo>
                  <a:pt x="1278681" y="1134565"/>
                </a:lnTo>
                <a:lnTo>
                  <a:pt x="1229317" y="1155562"/>
                </a:lnTo>
                <a:lnTo>
                  <a:pt x="1177659" y="1173718"/>
                </a:lnTo>
                <a:lnTo>
                  <a:pt x="1123895" y="1188890"/>
                </a:lnTo>
                <a:lnTo>
                  <a:pt x="1068213" y="1200938"/>
                </a:lnTo>
                <a:lnTo>
                  <a:pt x="1010801" y="1209719"/>
                </a:lnTo>
                <a:lnTo>
                  <a:pt x="951847" y="1215091"/>
                </a:lnTo>
                <a:lnTo>
                  <a:pt x="891540" y="1216914"/>
                </a:lnTo>
                <a:lnTo>
                  <a:pt x="831341" y="1215091"/>
                </a:lnTo>
                <a:lnTo>
                  <a:pt x="772485" y="1209719"/>
                </a:lnTo>
                <a:lnTo>
                  <a:pt x="715160" y="1200938"/>
                </a:lnTo>
                <a:lnTo>
                  <a:pt x="659556" y="1188890"/>
                </a:lnTo>
                <a:lnTo>
                  <a:pt x="605861" y="1173718"/>
                </a:lnTo>
                <a:lnTo>
                  <a:pt x="554263" y="1155562"/>
                </a:lnTo>
                <a:lnTo>
                  <a:pt x="504951" y="1134565"/>
                </a:lnTo>
                <a:lnTo>
                  <a:pt x="458114" y="1110867"/>
                </a:lnTo>
                <a:lnTo>
                  <a:pt x="413940" y="1084612"/>
                </a:lnTo>
                <a:lnTo>
                  <a:pt x="372618" y="1055941"/>
                </a:lnTo>
                <a:lnTo>
                  <a:pt x="334336" y="1024995"/>
                </a:lnTo>
                <a:lnTo>
                  <a:pt x="299283" y="991916"/>
                </a:lnTo>
                <a:lnTo>
                  <a:pt x="267647" y="956846"/>
                </a:lnTo>
                <a:lnTo>
                  <a:pt x="239618" y="919927"/>
                </a:lnTo>
                <a:lnTo>
                  <a:pt x="215384" y="881300"/>
                </a:lnTo>
                <a:lnTo>
                  <a:pt x="195132" y="841107"/>
                </a:lnTo>
                <a:lnTo>
                  <a:pt x="179053" y="799490"/>
                </a:lnTo>
                <a:lnTo>
                  <a:pt x="167335" y="756591"/>
                </a:lnTo>
                <a:lnTo>
                  <a:pt x="160165" y="712551"/>
                </a:lnTo>
                <a:lnTo>
                  <a:pt x="157734" y="667512"/>
                </a:lnTo>
                <a:lnTo>
                  <a:pt x="157734" y="1045933"/>
                </a:lnTo>
                <a:lnTo>
                  <a:pt x="214653" y="1101983"/>
                </a:lnTo>
                <a:lnTo>
                  <a:pt x="261175" y="1139571"/>
                </a:lnTo>
                <a:lnTo>
                  <a:pt x="311389" y="1174392"/>
                </a:lnTo>
                <a:lnTo>
                  <a:pt x="365065" y="1206276"/>
                </a:lnTo>
                <a:lnTo>
                  <a:pt x="421973" y="1235051"/>
                </a:lnTo>
                <a:lnTo>
                  <a:pt x="481884" y="1260546"/>
                </a:lnTo>
                <a:lnTo>
                  <a:pt x="544568" y="1282588"/>
                </a:lnTo>
                <a:lnTo>
                  <a:pt x="609795" y="1301008"/>
                </a:lnTo>
                <a:lnTo>
                  <a:pt x="677335" y="1315633"/>
                </a:lnTo>
                <a:lnTo>
                  <a:pt x="746959" y="1326291"/>
                </a:lnTo>
                <a:lnTo>
                  <a:pt x="818437" y="1332812"/>
                </a:lnTo>
                <a:lnTo>
                  <a:pt x="891540" y="1335024"/>
                </a:lnTo>
                <a:lnTo>
                  <a:pt x="964750" y="1332812"/>
                </a:lnTo>
                <a:lnTo>
                  <a:pt x="1036326" y="1326291"/>
                </a:lnTo>
                <a:lnTo>
                  <a:pt x="1106038" y="1315633"/>
                </a:lnTo>
                <a:lnTo>
                  <a:pt x="1173656" y="1301008"/>
                </a:lnTo>
                <a:lnTo>
                  <a:pt x="1238952" y="1282588"/>
                </a:lnTo>
                <a:lnTo>
                  <a:pt x="1301696" y="1260546"/>
                </a:lnTo>
                <a:lnTo>
                  <a:pt x="1361659" y="1235051"/>
                </a:lnTo>
                <a:lnTo>
                  <a:pt x="1418612" y="1206276"/>
                </a:lnTo>
                <a:lnTo>
                  <a:pt x="1472326" y="1174392"/>
                </a:lnTo>
                <a:lnTo>
                  <a:pt x="1522571" y="1139570"/>
                </a:lnTo>
                <a:lnTo>
                  <a:pt x="1569118" y="1101983"/>
                </a:lnTo>
                <a:lnTo>
                  <a:pt x="1611739" y="1061801"/>
                </a:lnTo>
                <a:lnTo>
                  <a:pt x="1626108" y="1045886"/>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8" name="object 18"/>
          <p:cNvSpPr/>
          <p:nvPr/>
        </p:nvSpPr>
        <p:spPr>
          <a:xfrm>
            <a:off x="7259446" y="3770376"/>
            <a:ext cx="1489710" cy="1115695"/>
          </a:xfrm>
          <a:custGeom>
            <a:avLst/>
            <a:gdLst/>
            <a:ahLst/>
            <a:cxnLst/>
            <a:rect l="l" t="t" r="r" b="b"/>
            <a:pathLst>
              <a:path w="1489709" h="1115695">
                <a:moveTo>
                  <a:pt x="1489710" y="557783"/>
                </a:moveTo>
                <a:lnTo>
                  <a:pt x="1487238" y="511961"/>
                </a:lnTo>
                <a:lnTo>
                  <a:pt x="1479953" y="467173"/>
                </a:lnTo>
                <a:lnTo>
                  <a:pt x="1468045" y="423561"/>
                </a:lnTo>
                <a:lnTo>
                  <a:pt x="1451707" y="381268"/>
                </a:lnTo>
                <a:lnTo>
                  <a:pt x="1431131" y="340435"/>
                </a:lnTo>
                <a:lnTo>
                  <a:pt x="1406508" y="301205"/>
                </a:lnTo>
                <a:lnTo>
                  <a:pt x="1378032" y="263721"/>
                </a:lnTo>
                <a:lnTo>
                  <a:pt x="1345893" y="228124"/>
                </a:lnTo>
                <a:lnTo>
                  <a:pt x="1310284" y="194557"/>
                </a:lnTo>
                <a:lnTo>
                  <a:pt x="1271397" y="163163"/>
                </a:lnTo>
                <a:lnTo>
                  <a:pt x="1229423" y="134083"/>
                </a:lnTo>
                <a:lnTo>
                  <a:pt x="1184556" y="107460"/>
                </a:lnTo>
                <a:lnTo>
                  <a:pt x="1136987" y="83436"/>
                </a:lnTo>
                <a:lnTo>
                  <a:pt x="1086907" y="62154"/>
                </a:lnTo>
                <a:lnTo>
                  <a:pt x="1034510" y="43755"/>
                </a:lnTo>
                <a:lnTo>
                  <a:pt x="979986" y="28382"/>
                </a:lnTo>
                <a:lnTo>
                  <a:pt x="923529" y="16178"/>
                </a:lnTo>
                <a:lnTo>
                  <a:pt x="865330" y="7285"/>
                </a:lnTo>
                <a:lnTo>
                  <a:pt x="805581" y="1845"/>
                </a:lnTo>
                <a:lnTo>
                  <a:pt x="744474" y="0"/>
                </a:lnTo>
                <a:lnTo>
                  <a:pt x="683475" y="1845"/>
                </a:lnTo>
                <a:lnTo>
                  <a:pt x="623824" y="7285"/>
                </a:lnTo>
                <a:lnTo>
                  <a:pt x="565712" y="16178"/>
                </a:lnTo>
                <a:lnTo>
                  <a:pt x="509332" y="28382"/>
                </a:lnTo>
                <a:lnTo>
                  <a:pt x="454878" y="43755"/>
                </a:lnTo>
                <a:lnTo>
                  <a:pt x="402540" y="62154"/>
                </a:lnTo>
                <a:lnTo>
                  <a:pt x="352513" y="83436"/>
                </a:lnTo>
                <a:lnTo>
                  <a:pt x="304988" y="107460"/>
                </a:lnTo>
                <a:lnTo>
                  <a:pt x="260159" y="134083"/>
                </a:lnTo>
                <a:lnTo>
                  <a:pt x="218217" y="163163"/>
                </a:lnTo>
                <a:lnTo>
                  <a:pt x="179356" y="194557"/>
                </a:lnTo>
                <a:lnTo>
                  <a:pt x="143768" y="228124"/>
                </a:lnTo>
                <a:lnTo>
                  <a:pt x="111645" y="263721"/>
                </a:lnTo>
                <a:lnTo>
                  <a:pt x="83180" y="301205"/>
                </a:lnTo>
                <a:lnTo>
                  <a:pt x="58566" y="340435"/>
                </a:lnTo>
                <a:lnTo>
                  <a:pt x="37996" y="381268"/>
                </a:lnTo>
                <a:lnTo>
                  <a:pt x="21661" y="423561"/>
                </a:lnTo>
                <a:lnTo>
                  <a:pt x="9755" y="467173"/>
                </a:lnTo>
                <a:lnTo>
                  <a:pt x="2471" y="511961"/>
                </a:lnTo>
                <a:lnTo>
                  <a:pt x="0" y="557784"/>
                </a:lnTo>
                <a:lnTo>
                  <a:pt x="2471" y="603502"/>
                </a:lnTo>
                <a:lnTo>
                  <a:pt x="9755" y="648209"/>
                </a:lnTo>
                <a:lnTo>
                  <a:pt x="21661" y="691758"/>
                </a:lnTo>
                <a:lnTo>
                  <a:pt x="37996" y="734007"/>
                </a:lnTo>
                <a:lnTo>
                  <a:pt x="58566" y="774811"/>
                </a:lnTo>
                <a:lnTo>
                  <a:pt x="83180" y="814026"/>
                </a:lnTo>
                <a:lnTo>
                  <a:pt x="111645" y="851508"/>
                </a:lnTo>
                <a:lnTo>
                  <a:pt x="143768" y="887114"/>
                </a:lnTo>
                <a:lnTo>
                  <a:pt x="179356" y="920699"/>
                </a:lnTo>
                <a:lnTo>
                  <a:pt x="218217" y="952119"/>
                </a:lnTo>
                <a:lnTo>
                  <a:pt x="260159" y="981230"/>
                </a:lnTo>
                <a:lnTo>
                  <a:pt x="304988" y="1007888"/>
                </a:lnTo>
                <a:lnTo>
                  <a:pt x="352513" y="1031949"/>
                </a:lnTo>
                <a:lnTo>
                  <a:pt x="402540" y="1053269"/>
                </a:lnTo>
                <a:lnTo>
                  <a:pt x="454878" y="1071705"/>
                </a:lnTo>
                <a:lnTo>
                  <a:pt x="509332" y="1087111"/>
                </a:lnTo>
                <a:lnTo>
                  <a:pt x="565712" y="1099345"/>
                </a:lnTo>
                <a:lnTo>
                  <a:pt x="623824" y="1108261"/>
                </a:lnTo>
                <a:lnTo>
                  <a:pt x="683475" y="1113717"/>
                </a:lnTo>
                <a:lnTo>
                  <a:pt x="744474" y="1115568"/>
                </a:lnTo>
                <a:lnTo>
                  <a:pt x="805581" y="1113717"/>
                </a:lnTo>
                <a:lnTo>
                  <a:pt x="865330" y="1108261"/>
                </a:lnTo>
                <a:lnTo>
                  <a:pt x="923529" y="1099345"/>
                </a:lnTo>
                <a:lnTo>
                  <a:pt x="979986" y="1087111"/>
                </a:lnTo>
                <a:lnTo>
                  <a:pt x="1034510" y="1071705"/>
                </a:lnTo>
                <a:lnTo>
                  <a:pt x="1086907" y="1053269"/>
                </a:lnTo>
                <a:lnTo>
                  <a:pt x="1136987" y="1031949"/>
                </a:lnTo>
                <a:lnTo>
                  <a:pt x="1184556" y="1007888"/>
                </a:lnTo>
                <a:lnTo>
                  <a:pt x="1229423" y="981230"/>
                </a:lnTo>
                <a:lnTo>
                  <a:pt x="1271397" y="952119"/>
                </a:lnTo>
                <a:lnTo>
                  <a:pt x="1310284" y="920699"/>
                </a:lnTo>
                <a:lnTo>
                  <a:pt x="1345893" y="887114"/>
                </a:lnTo>
                <a:lnTo>
                  <a:pt x="1378032" y="851508"/>
                </a:lnTo>
                <a:lnTo>
                  <a:pt x="1406508" y="814026"/>
                </a:lnTo>
                <a:lnTo>
                  <a:pt x="1431131" y="774811"/>
                </a:lnTo>
                <a:lnTo>
                  <a:pt x="1451707" y="734007"/>
                </a:lnTo>
                <a:lnTo>
                  <a:pt x="1468045" y="691758"/>
                </a:lnTo>
                <a:lnTo>
                  <a:pt x="1479953" y="648209"/>
                </a:lnTo>
                <a:lnTo>
                  <a:pt x="1487238" y="603502"/>
                </a:lnTo>
                <a:lnTo>
                  <a:pt x="1489710" y="557783"/>
                </a:lnTo>
                <a:close/>
              </a:path>
            </a:pathLst>
          </a:custGeom>
          <a:solidFill>
            <a:srgbClr val="FFFF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9" name="object 19"/>
          <p:cNvSpPr/>
          <p:nvPr/>
        </p:nvSpPr>
        <p:spPr>
          <a:xfrm>
            <a:off x="7259446" y="3770376"/>
            <a:ext cx="1489710" cy="1115695"/>
          </a:xfrm>
          <a:custGeom>
            <a:avLst/>
            <a:gdLst/>
            <a:ahLst/>
            <a:cxnLst/>
            <a:rect l="l" t="t" r="r" b="b"/>
            <a:pathLst>
              <a:path w="1489709" h="1115695">
                <a:moveTo>
                  <a:pt x="744474" y="0"/>
                </a:moveTo>
                <a:lnTo>
                  <a:pt x="683475" y="1845"/>
                </a:lnTo>
                <a:lnTo>
                  <a:pt x="623824" y="7285"/>
                </a:lnTo>
                <a:lnTo>
                  <a:pt x="565712" y="16178"/>
                </a:lnTo>
                <a:lnTo>
                  <a:pt x="509332" y="28382"/>
                </a:lnTo>
                <a:lnTo>
                  <a:pt x="454878" y="43755"/>
                </a:lnTo>
                <a:lnTo>
                  <a:pt x="402540" y="62154"/>
                </a:lnTo>
                <a:lnTo>
                  <a:pt x="352513" y="83436"/>
                </a:lnTo>
                <a:lnTo>
                  <a:pt x="304988" y="107460"/>
                </a:lnTo>
                <a:lnTo>
                  <a:pt x="260159" y="134083"/>
                </a:lnTo>
                <a:lnTo>
                  <a:pt x="218217" y="163163"/>
                </a:lnTo>
                <a:lnTo>
                  <a:pt x="179356" y="194557"/>
                </a:lnTo>
                <a:lnTo>
                  <a:pt x="143768" y="228124"/>
                </a:lnTo>
                <a:lnTo>
                  <a:pt x="111645" y="263721"/>
                </a:lnTo>
                <a:lnTo>
                  <a:pt x="83180" y="301205"/>
                </a:lnTo>
                <a:lnTo>
                  <a:pt x="58566" y="340435"/>
                </a:lnTo>
                <a:lnTo>
                  <a:pt x="37996" y="381268"/>
                </a:lnTo>
                <a:lnTo>
                  <a:pt x="21661" y="423561"/>
                </a:lnTo>
                <a:lnTo>
                  <a:pt x="9755" y="467173"/>
                </a:lnTo>
                <a:lnTo>
                  <a:pt x="2471" y="511961"/>
                </a:lnTo>
                <a:lnTo>
                  <a:pt x="0" y="557784"/>
                </a:lnTo>
                <a:lnTo>
                  <a:pt x="2471" y="603502"/>
                </a:lnTo>
                <a:lnTo>
                  <a:pt x="9755" y="648209"/>
                </a:lnTo>
                <a:lnTo>
                  <a:pt x="21661" y="691758"/>
                </a:lnTo>
                <a:lnTo>
                  <a:pt x="37996" y="734007"/>
                </a:lnTo>
                <a:lnTo>
                  <a:pt x="58566" y="774811"/>
                </a:lnTo>
                <a:lnTo>
                  <a:pt x="83180" y="814026"/>
                </a:lnTo>
                <a:lnTo>
                  <a:pt x="111645" y="851508"/>
                </a:lnTo>
                <a:lnTo>
                  <a:pt x="143768" y="887114"/>
                </a:lnTo>
                <a:lnTo>
                  <a:pt x="179356" y="920699"/>
                </a:lnTo>
                <a:lnTo>
                  <a:pt x="218217" y="952119"/>
                </a:lnTo>
                <a:lnTo>
                  <a:pt x="260159" y="981230"/>
                </a:lnTo>
                <a:lnTo>
                  <a:pt x="304988" y="1007888"/>
                </a:lnTo>
                <a:lnTo>
                  <a:pt x="352513" y="1031949"/>
                </a:lnTo>
                <a:lnTo>
                  <a:pt x="402540" y="1053269"/>
                </a:lnTo>
                <a:lnTo>
                  <a:pt x="454878" y="1071705"/>
                </a:lnTo>
                <a:lnTo>
                  <a:pt x="509332" y="1087111"/>
                </a:lnTo>
                <a:lnTo>
                  <a:pt x="565712" y="1099345"/>
                </a:lnTo>
                <a:lnTo>
                  <a:pt x="623824" y="1108261"/>
                </a:lnTo>
                <a:lnTo>
                  <a:pt x="683475" y="1113717"/>
                </a:lnTo>
                <a:lnTo>
                  <a:pt x="744474" y="1115568"/>
                </a:lnTo>
                <a:lnTo>
                  <a:pt x="805581" y="1113717"/>
                </a:lnTo>
                <a:lnTo>
                  <a:pt x="865330" y="1108261"/>
                </a:lnTo>
                <a:lnTo>
                  <a:pt x="923529" y="1099345"/>
                </a:lnTo>
                <a:lnTo>
                  <a:pt x="979986" y="1087111"/>
                </a:lnTo>
                <a:lnTo>
                  <a:pt x="1034510" y="1071705"/>
                </a:lnTo>
                <a:lnTo>
                  <a:pt x="1086907" y="1053269"/>
                </a:lnTo>
                <a:lnTo>
                  <a:pt x="1136987" y="1031949"/>
                </a:lnTo>
                <a:lnTo>
                  <a:pt x="1184556" y="1007888"/>
                </a:lnTo>
                <a:lnTo>
                  <a:pt x="1229423" y="981230"/>
                </a:lnTo>
                <a:lnTo>
                  <a:pt x="1271397" y="952119"/>
                </a:lnTo>
                <a:lnTo>
                  <a:pt x="1310284" y="920699"/>
                </a:lnTo>
                <a:lnTo>
                  <a:pt x="1345893" y="887114"/>
                </a:lnTo>
                <a:lnTo>
                  <a:pt x="1378032" y="851508"/>
                </a:lnTo>
                <a:lnTo>
                  <a:pt x="1406508" y="814026"/>
                </a:lnTo>
                <a:lnTo>
                  <a:pt x="1431131" y="774811"/>
                </a:lnTo>
                <a:lnTo>
                  <a:pt x="1451707" y="734007"/>
                </a:lnTo>
                <a:lnTo>
                  <a:pt x="1468045" y="691758"/>
                </a:lnTo>
                <a:lnTo>
                  <a:pt x="1479953" y="648209"/>
                </a:lnTo>
                <a:lnTo>
                  <a:pt x="1487238" y="603502"/>
                </a:lnTo>
                <a:lnTo>
                  <a:pt x="1489710" y="557783"/>
                </a:lnTo>
                <a:lnTo>
                  <a:pt x="1487238" y="511961"/>
                </a:lnTo>
                <a:lnTo>
                  <a:pt x="1479953" y="467173"/>
                </a:lnTo>
                <a:lnTo>
                  <a:pt x="1468045" y="423561"/>
                </a:lnTo>
                <a:lnTo>
                  <a:pt x="1451707" y="381268"/>
                </a:lnTo>
                <a:lnTo>
                  <a:pt x="1431131" y="340435"/>
                </a:lnTo>
                <a:lnTo>
                  <a:pt x="1406508" y="301205"/>
                </a:lnTo>
                <a:lnTo>
                  <a:pt x="1378032" y="263721"/>
                </a:lnTo>
                <a:lnTo>
                  <a:pt x="1345893" y="228124"/>
                </a:lnTo>
                <a:lnTo>
                  <a:pt x="1310284" y="194557"/>
                </a:lnTo>
                <a:lnTo>
                  <a:pt x="1271397" y="163163"/>
                </a:lnTo>
                <a:lnTo>
                  <a:pt x="1229423" y="134083"/>
                </a:lnTo>
                <a:lnTo>
                  <a:pt x="1184556" y="107460"/>
                </a:lnTo>
                <a:lnTo>
                  <a:pt x="1136987" y="83436"/>
                </a:lnTo>
                <a:lnTo>
                  <a:pt x="1086907" y="62154"/>
                </a:lnTo>
                <a:lnTo>
                  <a:pt x="1034510" y="43755"/>
                </a:lnTo>
                <a:lnTo>
                  <a:pt x="979986" y="28382"/>
                </a:lnTo>
                <a:lnTo>
                  <a:pt x="923529" y="16178"/>
                </a:lnTo>
                <a:lnTo>
                  <a:pt x="865330" y="7285"/>
                </a:lnTo>
                <a:lnTo>
                  <a:pt x="805581" y="1845"/>
                </a:lnTo>
                <a:lnTo>
                  <a:pt x="744474" y="0"/>
                </a:lnTo>
                <a:close/>
              </a:path>
            </a:pathLst>
          </a:custGeom>
          <a:ln w="28574">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0" name="object 20"/>
          <p:cNvSpPr txBox="1"/>
          <p:nvPr/>
        </p:nvSpPr>
        <p:spPr>
          <a:xfrm>
            <a:off x="7420489" y="3970646"/>
            <a:ext cx="1168400" cy="830997"/>
          </a:xfrm>
          <a:prstGeom prst="rect">
            <a:avLst/>
          </a:prstGeom>
        </p:spPr>
        <p:txBody>
          <a:bodyPr vert="horz" wrap="square" lIns="0" tIns="0" rIns="0" bIns="0" rtlCol="0">
            <a:spAutoFit/>
          </a:bodyPr>
          <a:lstStyle/>
          <a:p>
            <a:pPr marL="12700" marR="5080" algn="just">
              <a:lnSpc>
                <a:spcPct val="100000"/>
              </a:lnSpc>
            </a:pPr>
            <a:r>
              <a:rPr sz="1800" b="1" dirty="0">
                <a:solidFill>
                  <a:srgbClr val="3333CC"/>
                </a:solidFill>
                <a:latin typeface="Arial" panose="020B0604020202020204" pitchFamily="34" charset="0"/>
                <a:ea typeface="Microsoft JhengHei UI" panose="020B0604030504040204" pitchFamily="34" charset="-120"/>
                <a:cs typeface="微软雅黑"/>
              </a:rPr>
              <a:t>统一是为了 信息交流、 信息共享</a:t>
            </a:r>
            <a:endParaRPr sz="1800">
              <a:latin typeface="Arial" panose="020B0604020202020204" pitchFamily="34" charset="0"/>
              <a:ea typeface="Microsoft JhengHei UI" panose="020B0604030504040204" pitchFamily="34" charset="-120"/>
              <a:cs typeface="微软雅黑"/>
            </a:endParaRPr>
          </a:p>
        </p:txBody>
      </p:sp>
      <p:sp>
        <p:nvSpPr>
          <p:cNvPr id="21" name="矩形 20">
            <a:extLst>
              <a:ext uri="{FF2B5EF4-FFF2-40B4-BE49-F238E27FC236}">
                <a16:creationId xmlns="" xmlns:a16="http://schemas.microsoft.com/office/drawing/2014/main" id="{D503FA94-3AFB-4456-9123-4EAC498CD408}"/>
              </a:ext>
            </a:extLst>
          </p:cNvPr>
          <p:cNvSpPr/>
          <p:nvPr/>
        </p:nvSpPr>
        <p:spPr>
          <a:xfrm>
            <a:off x="241300" y="383633"/>
            <a:ext cx="6781800" cy="523220"/>
          </a:xfrm>
          <a:prstGeom prst="rect">
            <a:avLst/>
          </a:prstGeom>
        </p:spPr>
        <p:txBody>
          <a:bodyPr wrap="square">
            <a:spAutoFit/>
          </a:bodyPr>
          <a:lstStyle/>
          <a:p>
            <a:pPr marL="48895">
              <a:lnSpc>
                <a:spcPct val="100000"/>
              </a:lnSpc>
            </a:pPr>
            <a:r>
              <a:rPr lang="zh-CN" altLang="en-US" sz="2800" b="1" u="dbl" spc="-5" dirty="0">
                <a:solidFill>
                  <a:srgbClr val="000000"/>
                </a:solidFill>
                <a:latin typeface="Arial" panose="020B0604020202020204" pitchFamily="34" charset="0"/>
                <a:ea typeface="Microsoft JhengHei UI" panose="020B0604030504040204" pitchFamily="34" charset="-120"/>
              </a:rPr>
              <a:t>数据库设计中的抽象</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05211" y="1443181"/>
            <a:ext cx="8608695" cy="1206500"/>
          </a:xfrm>
          <a:prstGeom prst="rect">
            <a:avLst/>
          </a:prstGeom>
        </p:spPr>
        <p:txBody>
          <a:bodyPr vert="horz" wrap="square" lIns="0" tIns="0" rIns="0" bIns="0" rtlCol="0">
            <a:spAutoFit/>
          </a:bodyPr>
          <a:lstStyle/>
          <a:p>
            <a:pPr marL="20320">
              <a:lnSpc>
                <a:spcPct val="100000"/>
              </a:lnSpc>
            </a:pPr>
            <a:r>
              <a:rPr sz="2800" b="1" spc="-5" dirty="0">
                <a:latin typeface="Arial" panose="020B0604020202020204" pitchFamily="34" charset="0"/>
                <a:ea typeface="Microsoft JhengHei UI" panose="020B0604030504040204" pitchFamily="34" charset="-120"/>
                <a:cs typeface="微软雅黑"/>
              </a:rPr>
              <a:t>数据模</a:t>
            </a:r>
            <a:r>
              <a:rPr sz="2800" b="1" spc="-10" dirty="0">
                <a:latin typeface="Arial" panose="020B0604020202020204" pitchFamily="34" charset="0"/>
                <a:ea typeface="Microsoft JhengHei UI" panose="020B0604030504040204" pitchFamily="34" charset="-120"/>
                <a:cs typeface="微软雅黑"/>
              </a:rPr>
              <a:t>型</a:t>
            </a:r>
            <a:r>
              <a:rPr sz="1600" b="1" dirty="0">
                <a:latin typeface="Arial" panose="020B0604020202020204" pitchFamily="34" charset="0"/>
                <a:ea typeface="Microsoft JhengHei UI" panose="020B0604030504040204" pitchFamily="34" charset="-120"/>
                <a:cs typeface="微软雅黑"/>
              </a:rPr>
              <a:t>与</a:t>
            </a:r>
            <a:r>
              <a:rPr sz="2800" b="1" spc="-5" dirty="0">
                <a:latin typeface="Arial" panose="020B0604020202020204" pitchFamily="34" charset="0"/>
                <a:ea typeface="Microsoft JhengHei UI" panose="020B0604030504040204" pitchFamily="34" charset="-120"/>
                <a:cs typeface="微软雅黑"/>
              </a:rPr>
              <a:t>概念模型</a:t>
            </a:r>
            <a:endParaRPr sz="2800" dirty="0">
              <a:latin typeface="Arial" panose="020B0604020202020204" pitchFamily="34" charset="0"/>
              <a:ea typeface="Microsoft JhengHei UI" panose="020B0604030504040204" pitchFamily="34" charset="-120"/>
              <a:cs typeface="微软雅黑"/>
            </a:endParaRPr>
          </a:p>
          <a:p>
            <a:pPr marL="355600" marR="5080" indent="-342900">
              <a:lnSpc>
                <a:spcPct val="130300"/>
              </a:lnSpc>
              <a:spcBef>
                <a:spcPts val="240"/>
              </a:spcBef>
              <a:buFont typeface="Wingdings" panose="05000000000000000000" pitchFamily="2" charset="2"/>
              <a:buChar char="l"/>
            </a:pPr>
            <a:r>
              <a:rPr sz="2000" b="1" spc="-5" dirty="0" err="1">
                <a:latin typeface="Arial" panose="020B0604020202020204" pitchFamily="34" charset="0"/>
                <a:ea typeface="Microsoft JhengHei UI" panose="020B0604030504040204" pitchFamily="34" charset="-120"/>
                <a:cs typeface="微软雅黑"/>
              </a:rPr>
              <a:t>表达计算机世界的模型称</a:t>
            </a:r>
            <a:r>
              <a:rPr sz="2000" b="1" spc="-5" dirty="0" err="1">
                <a:solidFill>
                  <a:srgbClr val="FF0065"/>
                </a:solidFill>
                <a:latin typeface="Arial" panose="020B0604020202020204" pitchFamily="34" charset="0"/>
                <a:ea typeface="Microsoft JhengHei UI" panose="020B0604030504040204" pitchFamily="34" charset="-120"/>
                <a:cs typeface="微软雅黑"/>
              </a:rPr>
              <a:t>数据模</a:t>
            </a:r>
            <a:r>
              <a:rPr sz="2000" b="1" dirty="0" err="1">
                <a:solidFill>
                  <a:srgbClr val="FF0065"/>
                </a:solidFill>
                <a:latin typeface="Arial" panose="020B0604020202020204" pitchFamily="34" charset="0"/>
                <a:ea typeface="Microsoft JhengHei UI" panose="020B0604030504040204" pitchFamily="34" charset="-120"/>
                <a:cs typeface="微软雅黑"/>
              </a:rPr>
              <a:t>型</a:t>
            </a:r>
            <a:r>
              <a:rPr sz="2000" b="1" spc="-5" dirty="0" err="1">
                <a:latin typeface="Arial" panose="020B0604020202020204" pitchFamily="34" charset="0"/>
                <a:ea typeface="Microsoft JhengHei UI" panose="020B0604030504040204" pitchFamily="34" charset="-120"/>
                <a:cs typeface="微软雅黑"/>
              </a:rPr>
              <a:t>；表达信息世界的模型称概念数据模型</a:t>
            </a:r>
            <a:r>
              <a:rPr sz="2000" b="1" spc="-5" dirty="0">
                <a:latin typeface="Arial" panose="020B0604020202020204" pitchFamily="34" charset="0"/>
                <a:ea typeface="Microsoft JhengHei UI" panose="020B0604030504040204" pitchFamily="34" charset="-120"/>
                <a:cs typeface="微软雅黑"/>
              </a:rPr>
              <a:t>， 简称</a:t>
            </a:r>
            <a:r>
              <a:rPr sz="2000" b="1" spc="-5" dirty="0">
                <a:solidFill>
                  <a:srgbClr val="FF0065"/>
                </a:solidFill>
                <a:latin typeface="Arial" panose="020B0604020202020204" pitchFamily="34" charset="0"/>
                <a:ea typeface="Microsoft JhengHei UI" panose="020B0604030504040204" pitchFamily="34" charset="-120"/>
                <a:cs typeface="微软雅黑"/>
              </a:rPr>
              <a:t>概念模</a:t>
            </a:r>
            <a:r>
              <a:rPr sz="2000" b="1" dirty="0">
                <a:solidFill>
                  <a:srgbClr val="FF0065"/>
                </a:solidFill>
                <a:latin typeface="Arial" panose="020B0604020202020204" pitchFamily="34" charset="0"/>
                <a:ea typeface="Microsoft JhengHei UI" panose="020B0604030504040204" pitchFamily="34" charset="-120"/>
                <a:cs typeface="微软雅黑"/>
              </a:rPr>
              <a:t>型</a:t>
            </a:r>
            <a:r>
              <a:rPr sz="2000" b="1" spc="-5" dirty="0">
                <a:latin typeface="Arial" panose="020B0604020202020204" pitchFamily="34" charset="0"/>
                <a:ea typeface="Microsoft JhengHei UI" panose="020B0604030504040204" pitchFamily="34" charset="-120"/>
                <a:cs typeface="微软雅黑"/>
              </a:rPr>
              <a:t>，信息世界是对现实世界的理解与抽象</a:t>
            </a:r>
            <a:endParaRPr sz="2000" dirty="0">
              <a:latin typeface="Arial" panose="020B0604020202020204" pitchFamily="34" charset="0"/>
              <a:ea typeface="Microsoft JhengHei UI" panose="020B0604030504040204" pitchFamily="34" charset="-120"/>
              <a:cs typeface="微软雅黑"/>
            </a:endParaRPr>
          </a:p>
        </p:txBody>
      </p:sp>
      <p:sp>
        <p:nvSpPr>
          <p:cNvPr id="4" name="object 4"/>
          <p:cNvSpPr txBox="1"/>
          <p:nvPr/>
        </p:nvSpPr>
        <p:spPr>
          <a:xfrm>
            <a:off x="1354213" y="4128796"/>
            <a:ext cx="533400" cy="615553"/>
          </a:xfrm>
          <a:prstGeom prst="rect">
            <a:avLst/>
          </a:prstGeom>
        </p:spPr>
        <p:txBody>
          <a:bodyPr vert="horz" wrap="square" lIns="0" tIns="0" rIns="0" bIns="0" rtlCol="0">
            <a:spAutoFit/>
          </a:bodyPr>
          <a:lstStyle/>
          <a:p>
            <a:pPr marL="12700" marR="5080">
              <a:lnSpc>
                <a:spcPct val="100000"/>
              </a:lnSpc>
            </a:pPr>
            <a:r>
              <a:rPr sz="2000" b="1" spc="-5" dirty="0">
                <a:latin typeface="Arial" panose="020B0604020202020204" pitchFamily="34" charset="0"/>
                <a:ea typeface="Microsoft JhengHei UI" panose="020B0604030504040204" pitchFamily="34" charset="-120"/>
                <a:cs typeface="微软雅黑"/>
              </a:rPr>
              <a:t>现实 世界</a:t>
            </a:r>
            <a:endParaRPr sz="2000">
              <a:latin typeface="Arial" panose="020B0604020202020204" pitchFamily="34" charset="0"/>
              <a:ea typeface="Microsoft JhengHei UI" panose="020B0604030504040204" pitchFamily="34" charset="-120"/>
              <a:cs typeface="微软雅黑"/>
            </a:endParaRPr>
          </a:p>
        </p:txBody>
      </p:sp>
      <p:sp>
        <p:nvSpPr>
          <p:cNvPr id="5" name="object 5"/>
          <p:cNvSpPr/>
          <p:nvPr/>
        </p:nvSpPr>
        <p:spPr>
          <a:xfrm>
            <a:off x="988961" y="3868673"/>
            <a:ext cx="1298575" cy="1073150"/>
          </a:xfrm>
          <a:custGeom>
            <a:avLst/>
            <a:gdLst/>
            <a:ahLst/>
            <a:cxnLst/>
            <a:rect l="l" t="t" r="r" b="b"/>
            <a:pathLst>
              <a:path w="1298575" h="1073150">
                <a:moveTo>
                  <a:pt x="649224" y="0"/>
                </a:moveTo>
                <a:lnTo>
                  <a:pt x="596033" y="1777"/>
                </a:lnTo>
                <a:lnTo>
                  <a:pt x="544017" y="7017"/>
                </a:lnTo>
                <a:lnTo>
                  <a:pt x="493343" y="15582"/>
                </a:lnTo>
                <a:lnTo>
                  <a:pt x="444178" y="27334"/>
                </a:lnTo>
                <a:lnTo>
                  <a:pt x="396692" y="42136"/>
                </a:lnTo>
                <a:lnTo>
                  <a:pt x="351051" y="59849"/>
                </a:lnTo>
                <a:lnTo>
                  <a:pt x="307425" y="80337"/>
                </a:lnTo>
                <a:lnTo>
                  <a:pt x="265980" y="103461"/>
                </a:lnTo>
                <a:lnTo>
                  <a:pt x="226886" y="129083"/>
                </a:lnTo>
                <a:lnTo>
                  <a:pt x="190309" y="157067"/>
                </a:lnTo>
                <a:lnTo>
                  <a:pt x="156418" y="187273"/>
                </a:lnTo>
                <a:lnTo>
                  <a:pt x="125382" y="219565"/>
                </a:lnTo>
                <a:lnTo>
                  <a:pt x="97368" y="253805"/>
                </a:lnTo>
                <a:lnTo>
                  <a:pt x="72543" y="289854"/>
                </a:lnTo>
                <a:lnTo>
                  <a:pt x="51077" y="327576"/>
                </a:lnTo>
                <a:lnTo>
                  <a:pt x="33137" y="366832"/>
                </a:lnTo>
                <a:lnTo>
                  <a:pt x="18892" y="407485"/>
                </a:lnTo>
                <a:lnTo>
                  <a:pt x="8508" y="449397"/>
                </a:lnTo>
                <a:lnTo>
                  <a:pt x="2155" y="492431"/>
                </a:lnTo>
                <a:lnTo>
                  <a:pt x="0" y="536448"/>
                </a:lnTo>
                <a:lnTo>
                  <a:pt x="2155" y="580464"/>
                </a:lnTo>
                <a:lnTo>
                  <a:pt x="8508" y="623498"/>
                </a:lnTo>
                <a:lnTo>
                  <a:pt x="18892" y="665410"/>
                </a:lnTo>
                <a:lnTo>
                  <a:pt x="33137" y="706063"/>
                </a:lnTo>
                <a:lnTo>
                  <a:pt x="51077" y="745319"/>
                </a:lnTo>
                <a:lnTo>
                  <a:pt x="72543" y="783041"/>
                </a:lnTo>
                <a:lnTo>
                  <a:pt x="97368" y="819090"/>
                </a:lnTo>
                <a:lnTo>
                  <a:pt x="125382" y="853330"/>
                </a:lnTo>
                <a:lnTo>
                  <a:pt x="156418" y="885622"/>
                </a:lnTo>
                <a:lnTo>
                  <a:pt x="190309" y="915828"/>
                </a:lnTo>
                <a:lnTo>
                  <a:pt x="226886" y="943812"/>
                </a:lnTo>
                <a:lnTo>
                  <a:pt x="265980" y="969434"/>
                </a:lnTo>
                <a:lnTo>
                  <a:pt x="307425" y="992558"/>
                </a:lnTo>
                <a:lnTo>
                  <a:pt x="351051" y="1013046"/>
                </a:lnTo>
                <a:lnTo>
                  <a:pt x="396692" y="1030759"/>
                </a:lnTo>
                <a:lnTo>
                  <a:pt x="444178" y="1045561"/>
                </a:lnTo>
                <a:lnTo>
                  <a:pt x="493343" y="1057313"/>
                </a:lnTo>
                <a:lnTo>
                  <a:pt x="544017" y="1065878"/>
                </a:lnTo>
                <a:lnTo>
                  <a:pt x="596033" y="1071118"/>
                </a:lnTo>
                <a:lnTo>
                  <a:pt x="649224" y="1072896"/>
                </a:lnTo>
                <a:lnTo>
                  <a:pt x="702517" y="1071118"/>
                </a:lnTo>
                <a:lnTo>
                  <a:pt x="754615" y="1065878"/>
                </a:lnTo>
                <a:lnTo>
                  <a:pt x="805352" y="1057313"/>
                </a:lnTo>
                <a:lnTo>
                  <a:pt x="854561" y="1045561"/>
                </a:lnTo>
                <a:lnTo>
                  <a:pt x="902077" y="1030759"/>
                </a:lnTo>
                <a:lnTo>
                  <a:pt x="947732" y="1013046"/>
                </a:lnTo>
                <a:lnTo>
                  <a:pt x="991360" y="992558"/>
                </a:lnTo>
                <a:lnTo>
                  <a:pt x="1032796" y="969434"/>
                </a:lnTo>
                <a:lnTo>
                  <a:pt x="1071873" y="943812"/>
                </a:lnTo>
                <a:lnTo>
                  <a:pt x="1108424" y="915828"/>
                </a:lnTo>
                <a:lnTo>
                  <a:pt x="1142283" y="885622"/>
                </a:lnTo>
                <a:lnTo>
                  <a:pt x="1173284" y="853330"/>
                </a:lnTo>
                <a:lnTo>
                  <a:pt x="1201261" y="819090"/>
                </a:lnTo>
                <a:lnTo>
                  <a:pt x="1226048" y="783041"/>
                </a:lnTo>
                <a:lnTo>
                  <a:pt x="1247477" y="745319"/>
                </a:lnTo>
                <a:lnTo>
                  <a:pt x="1265383" y="706063"/>
                </a:lnTo>
                <a:lnTo>
                  <a:pt x="1279599" y="665410"/>
                </a:lnTo>
                <a:lnTo>
                  <a:pt x="1289960" y="623498"/>
                </a:lnTo>
                <a:lnTo>
                  <a:pt x="1296298" y="580464"/>
                </a:lnTo>
                <a:lnTo>
                  <a:pt x="1298448" y="536448"/>
                </a:lnTo>
                <a:lnTo>
                  <a:pt x="1296298" y="492431"/>
                </a:lnTo>
                <a:lnTo>
                  <a:pt x="1289960" y="449397"/>
                </a:lnTo>
                <a:lnTo>
                  <a:pt x="1279599" y="407485"/>
                </a:lnTo>
                <a:lnTo>
                  <a:pt x="1265383" y="366832"/>
                </a:lnTo>
                <a:lnTo>
                  <a:pt x="1247477" y="327576"/>
                </a:lnTo>
                <a:lnTo>
                  <a:pt x="1226048" y="289854"/>
                </a:lnTo>
                <a:lnTo>
                  <a:pt x="1201261" y="253805"/>
                </a:lnTo>
                <a:lnTo>
                  <a:pt x="1173284" y="219565"/>
                </a:lnTo>
                <a:lnTo>
                  <a:pt x="1142283" y="187273"/>
                </a:lnTo>
                <a:lnTo>
                  <a:pt x="1108424" y="157067"/>
                </a:lnTo>
                <a:lnTo>
                  <a:pt x="1071873" y="129083"/>
                </a:lnTo>
                <a:lnTo>
                  <a:pt x="1032796" y="103461"/>
                </a:lnTo>
                <a:lnTo>
                  <a:pt x="991360" y="80337"/>
                </a:lnTo>
                <a:lnTo>
                  <a:pt x="947732" y="59849"/>
                </a:lnTo>
                <a:lnTo>
                  <a:pt x="902077" y="42136"/>
                </a:lnTo>
                <a:lnTo>
                  <a:pt x="854561" y="27334"/>
                </a:lnTo>
                <a:lnTo>
                  <a:pt x="805352" y="15582"/>
                </a:lnTo>
                <a:lnTo>
                  <a:pt x="754615" y="7017"/>
                </a:lnTo>
                <a:lnTo>
                  <a:pt x="702517" y="1777"/>
                </a:lnTo>
                <a:lnTo>
                  <a:pt x="649224" y="0"/>
                </a:lnTo>
                <a:close/>
              </a:path>
            </a:pathLst>
          </a:custGeom>
          <a:ln w="9525">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 name="object 6"/>
          <p:cNvSpPr txBox="1"/>
          <p:nvPr/>
        </p:nvSpPr>
        <p:spPr>
          <a:xfrm>
            <a:off x="6138805" y="4298721"/>
            <a:ext cx="1607185" cy="553998"/>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逻辑层</a:t>
            </a:r>
            <a:endParaRPr sz="2000">
              <a:latin typeface="Arial" panose="020B0604020202020204" pitchFamily="34" charset="0"/>
              <a:ea typeface="Microsoft JhengHei UI" panose="020B0604030504040204" pitchFamily="34" charset="-120"/>
              <a:cs typeface="微软雅黑"/>
            </a:endParaRPr>
          </a:p>
          <a:p>
            <a:pPr marL="12700">
              <a:lnSpc>
                <a:spcPct val="100000"/>
              </a:lnSpc>
              <a:spcBef>
                <a:spcPts val="10"/>
              </a:spcBef>
            </a:pPr>
            <a:r>
              <a:rPr sz="1600" b="1" spc="-5" dirty="0">
                <a:solidFill>
                  <a:srgbClr val="CC0000"/>
                </a:solidFill>
                <a:latin typeface="Arial" panose="020B0604020202020204" pitchFamily="34" charset="0"/>
                <a:ea typeface="Microsoft JhengHei UI" panose="020B0604030504040204" pitchFamily="34" charset="-120"/>
                <a:cs typeface="微软雅黑"/>
              </a:rPr>
              <a:t>(独立于物理系统)</a:t>
            </a:r>
            <a:endParaRPr sz="1600">
              <a:latin typeface="Arial" panose="020B0604020202020204" pitchFamily="34" charset="0"/>
              <a:ea typeface="Microsoft JhengHei UI" panose="020B0604030504040204" pitchFamily="34" charset="-120"/>
              <a:cs typeface="微软雅黑"/>
            </a:endParaRPr>
          </a:p>
        </p:txBody>
      </p:sp>
      <p:sp>
        <p:nvSpPr>
          <p:cNvPr id="7" name="object 7"/>
          <p:cNvSpPr txBox="1"/>
          <p:nvPr/>
        </p:nvSpPr>
        <p:spPr>
          <a:xfrm>
            <a:off x="7995037" y="4298721"/>
            <a:ext cx="1607185" cy="553998"/>
          </a:xfrm>
          <a:prstGeom prst="rect">
            <a:avLst/>
          </a:prstGeom>
        </p:spPr>
        <p:txBody>
          <a:bodyPr vert="horz" wrap="square" lIns="0" tIns="0" rIns="0" bIns="0" rtlCol="0">
            <a:spAutoFit/>
          </a:bodyPr>
          <a:lstStyle/>
          <a:p>
            <a:pPr marL="12700">
              <a:lnSpc>
                <a:spcPct val="100000"/>
              </a:lnSpc>
            </a:pPr>
            <a:r>
              <a:rPr sz="2000" b="1" spc="-5" dirty="0">
                <a:latin typeface="Arial" panose="020B0604020202020204" pitchFamily="34" charset="0"/>
                <a:ea typeface="Microsoft JhengHei UI" panose="020B0604030504040204" pitchFamily="34" charset="-120"/>
                <a:cs typeface="微软雅黑"/>
              </a:rPr>
              <a:t>物理层</a:t>
            </a:r>
            <a:endParaRPr sz="2000">
              <a:latin typeface="Arial" panose="020B0604020202020204" pitchFamily="34" charset="0"/>
              <a:ea typeface="Microsoft JhengHei UI" panose="020B0604030504040204" pitchFamily="34" charset="-120"/>
              <a:cs typeface="微软雅黑"/>
            </a:endParaRPr>
          </a:p>
          <a:p>
            <a:pPr marL="12700">
              <a:lnSpc>
                <a:spcPct val="100000"/>
              </a:lnSpc>
              <a:spcBef>
                <a:spcPts val="10"/>
              </a:spcBef>
            </a:pPr>
            <a:r>
              <a:rPr sz="1600" b="1" spc="-5" dirty="0">
                <a:solidFill>
                  <a:srgbClr val="CC0000"/>
                </a:solidFill>
                <a:latin typeface="Arial" panose="020B0604020202020204" pitchFamily="34" charset="0"/>
                <a:ea typeface="Microsoft JhengHei UI" panose="020B0604030504040204" pitchFamily="34" charset="-120"/>
                <a:cs typeface="微软雅黑"/>
              </a:rPr>
              <a:t>(依赖于物理系统)</a:t>
            </a:r>
            <a:endParaRPr sz="1600">
              <a:latin typeface="Arial" panose="020B0604020202020204" pitchFamily="34" charset="0"/>
              <a:ea typeface="Microsoft JhengHei UI" panose="020B0604030504040204" pitchFamily="34" charset="-120"/>
              <a:cs typeface="微软雅黑"/>
            </a:endParaRPr>
          </a:p>
        </p:txBody>
      </p:sp>
      <p:sp>
        <p:nvSpPr>
          <p:cNvPr id="8" name="object 8"/>
          <p:cNvSpPr/>
          <p:nvPr/>
        </p:nvSpPr>
        <p:spPr>
          <a:xfrm>
            <a:off x="5489333" y="4355591"/>
            <a:ext cx="582930" cy="114300"/>
          </a:xfrm>
          <a:custGeom>
            <a:avLst/>
            <a:gdLst/>
            <a:ahLst/>
            <a:cxnLst/>
            <a:rect l="l" t="t" r="r" b="b"/>
            <a:pathLst>
              <a:path w="582929" h="114300">
                <a:moveTo>
                  <a:pt x="487679" y="51054"/>
                </a:moveTo>
                <a:lnTo>
                  <a:pt x="487679" y="38100"/>
                </a:lnTo>
                <a:lnTo>
                  <a:pt x="0" y="38100"/>
                </a:lnTo>
                <a:lnTo>
                  <a:pt x="0" y="51054"/>
                </a:lnTo>
                <a:lnTo>
                  <a:pt x="487679" y="51054"/>
                </a:lnTo>
                <a:close/>
              </a:path>
              <a:path w="582929" h="114300">
                <a:moveTo>
                  <a:pt x="487679" y="76200"/>
                </a:moveTo>
                <a:lnTo>
                  <a:pt x="487679" y="64007"/>
                </a:lnTo>
                <a:lnTo>
                  <a:pt x="0" y="64007"/>
                </a:lnTo>
                <a:lnTo>
                  <a:pt x="0" y="76200"/>
                </a:lnTo>
                <a:lnTo>
                  <a:pt x="487679" y="76200"/>
                </a:lnTo>
                <a:close/>
              </a:path>
              <a:path w="582929" h="114300">
                <a:moveTo>
                  <a:pt x="582929" y="57150"/>
                </a:moveTo>
                <a:lnTo>
                  <a:pt x="468629" y="0"/>
                </a:lnTo>
                <a:lnTo>
                  <a:pt x="468629" y="38100"/>
                </a:lnTo>
                <a:lnTo>
                  <a:pt x="487679" y="38100"/>
                </a:lnTo>
                <a:lnTo>
                  <a:pt x="487679" y="104775"/>
                </a:lnTo>
                <a:lnTo>
                  <a:pt x="582929" y="57150"/>
                </a:lnTo>
                <a:close/>
              </a:path>
              <a:path w="582929" h="114300">
                <a:moveTo>
                  <a:pt x="487679" y="64007"/>
                </a:moveTo>
                <a:lnTo>
                  <a:pt x="487679" y="51054"/>
                </a:lnTo>
                <a:lnTo>
                  <a:pt x="468629" y="51054"/>
                </a:lnTo>
                <a:lnTo>
                  <a:pt x="468629" y="64007"/>
                </a:lnTo>
                <a:lnTo>
                  <a:pt x="487679" y="64007"/>
                </a:lnTo>
                <a:close/>
              </a:path>
              <a:path w="582929" h="114300">
                <a:moveTo>
                  <a:pt x="487679" y="104775"/>
                </a:moveTo>
                <a:lnTo>
                  <a:pt x="487679" y="76200"/>
                </a:lnTo>
                <a:lnTo>
                  <a:pt x="468629" y="76200"/>
                </a:lnTo>
                <a:lnTo>
                  <a:pt x="468629" y="114300"/>
                </a:lnTo>
                <a:lnTo>
                  <a:pt x="487679" y="104775"/>
                </a:lnTo>
                <a:close/>
              </a:path>
            </a:pathLst>
          </a:custGeom>
          <a:solidFill>
            <a:srgbClr val="CC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9" name="object 9"/>
          <p:cNvSpPr/>
          <p:nvPr/>
        </p:nvSpPr>
        <p:spPr>
          <a:xfrm>
            <a:off x="2306459" y="4368546"/>
            <a:ext cx="582930" cy="114300"/>
          </a:xfrm>
          <a:custGeom>
            <a:avLst/>
            <a:gdLst/>
            <a:ahLst/>
            <a:cxnLst/>
            <a:rect l="l" t="t" r="r" b="b"/>
            <a:pathLst>
              <a:path w="582930" h="114300">
                <a:moveTo>
                  <a:pt x="487680" y="51053"/>
                </a:moveTo>
                <a:lnTo>
                  <a:pt x="487680" y="38100"/>
                </a:lnTo>
                <a:lnTo>
                  <a:pt x="0" y="38100"/>
                </a:lnTo>
                <a:lnTo>
                  <a:pt x="0" y="51053"/>
                </a:lnTo>
                <a:lnTo>
                  <a:pt x="487680" y="51053"/>
                </a:lnTo>
                <a:close/>
              </a:path>
              <a:path w="582930" h="114300">
                <a:moveTo>
                  <a:pt x="487680" y="76200"/>
                </a:moveTo>
                <a:lnTo>
                  <a:pt x="487680" y="63246"/>
                </a:lnTo>
                <a:lnTo>
                  <a:pt x="0" y="63246"/>
                </a:lnTo>
                <a:lnTo>
                  <a:pt x="0" y="76200"/>
                </a:lnTo>
                <a:lnTo>
                  <a:pt x="487680" y="76200"/>
                </a:lnTo>
                <a:close/>
              </a:path>
              <a:path w="582930" h="114300">
                <a:moveTo>
                  <a:pt x="582930" y="57150"/>
                </a:moveTo>
                <a:lnTo>
                  <a:pt x="468630" y="0"/>
                </a:lnTo>
                <a:lnTo>
                  <a:pt x="468630" y="38100"/>
                </a:lnTo>
                <a:lnTo>
                  <a:pt x="487680" y="38100"/>
                </a:lnTo>
                <a:lnTo>
                  <a:pt x="487680" y="104775"/>
                </a:lnTo>
                <a:lnTo>
                  <a:pt x="582930" y="57150"/>
                </a:lnTo>
                <a:close/>
              </a:path>
              <a:path w="582930" h="114300">
                <a:moveTo>
                  <a:pt x="487680" y="63246"/>
                </a:moveTo>
                <a:lnTo>
                  <a:pt x="487680" y="51053"/>
                </a:lnTo>
                <a:lnTo>
                  <a:pt x="468630" y="51053"/>
                </a:lnTo>
                <a:lnTo>
                  <a:pt x="468630" y="63246"/>
                </a:lnTo>
                <a:lnTo>
                  <a:pt x="487680" y="63246"/>
                </a:lnTo>
                <a:close/>
              </a:path>
              <a:path w="582930" h="114300">
                <a:moveTo>
                  <a:pt x="487680" y="104775"/>
                </a:moveTo>
                <a:lnTo>
                  <a:pt x="487680" y="76200"/>
                </a:lnTo>
                <a:lnTo>
                  <a:pt x="468630" y="76200"/>
                </a:lnTo>
                <a:lnTo>
                  <a:pt x="468630" y="114300"/>
                </a:lnTo>
                <a:lnTo>
                  <a:pt x="487680" y="104775"/>
                </a:lnTo>
                <a:close/>
              </a:path>
            </a:pathLst>
          </a:custGeom>
          <a:solidFill>
            <a:srgbClr val="CC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0" name="object 10"/>
          <p:cNvSpPr/>
          <p:nvPr/>
        </p:nvSpPr>
        <p:spPr>
          <a:xfrm>
            <a:off x="7286891" y="4354067"/>
            <a:ext cx="582295" cy="114300"/>
          </a:xfrm>
          <a:custGeom>
            <a:avLst/>
            <a:gdLst/>
            <a:ahLst/>
            <a:cxnLst/>
            <a:rect l="l" t="t" r="r" b="b"/>
            <a:pathLst>
              <a:path w="582295" h="114300">
                <a:moveTo>
                  <a:pt x="486918" y="51054"/>
                </a:moveTo>
                <a:lnTo>
                  <a:pt x="486918" y="38100"/>
                </a:lnTo>
                <a:lnTo>
                  <a:pt x="0" y="38100"/>
                </a:lnTo>
                <a:lnTo>
                  <a:pt x="0" y="51054"/>
                </a:lnTo>
                <a:lnTo>
                  <a:pt x="486918" y="51054"/>
                </a:lnTo>
                <a:close/>
              </a:path>
              <a:path w="582295" h="114300">
                <a:moveTo>
                  <a:pt x="486918" y="76200"/>
                </a:moveTo>
                <a:lnTo>
                  <a:pt x="486918" y="64008"/>
                </a:lnTo>
                <a:lnTo>
                  <a:pt x="0" y="64008"/>
                </a:lnTo>
                <a:lnTo>
                  <a:pt x="0" y="76200"/>
                </a:lnTo>
                <a:lnTo>
                  <a:pt x="486918" y="76200"/>
                </a:lnTo>
                <a:close/>
              </a:path>
              <a:path w="582295" h="114300">
                <a:moveTo>
                  <a:pt x="582155" y="57150"/>
                </a:moveTo>
                <a:lnTo>
                  <a:pt x="467855" y="0"/>
                </a:lnTo>
                <a:lnTo>
                  <a:pt x="467855" y="38100"/>
                </a:lnTo>
                <a:lnTo>
                  <a:pt x="486918" y="38100"/>
                </a:lnTo>
                <a:lnTo>
                  <a:pt x="486918" y="104768"/>
                </a:lnTo>
                <a:lnTo>
                  <a:pt x="582155" y="57150"/>
                </a:lnTo>
                <a:close/>
              </a:path>
              <a:path w="582295" h="114300">
                <a:moveTo>
                  <a:pt x="486918" y="64008"/>
                </a:moveTo>
                <a:lnTo>
                  <a:pt x="486918" y="51054"/>
                </a:lnTo>
                <a:lnTo>
                  <a:pt x="467855" y="51054"/>
                </a:lnTo>
                <a:lnTo>
                  <a:pt x="467855" y="64008"/>
                </a:lnTo>
                <a:lnTo>
                  <a:pt x="486918" y="64008"/>
                </a:lnTo>
                <a:close/>
              </a:path>
              <a:path w="582295" h="114300">
                <a:moveTo>
                  <a:pt x="486918" y="104768"/>
                </a:moveTo>
                <a:lnTo>
                  <a:pt x="486918" y="76200"/>
                </a:lnTo>
                <a:lnTo>
                  <a:pt x="467855" y="76200"/>
                </a:lnTo>
                <a:lnTo>
                  <a:pt x="467855" y="114300"/>
                </a:lnTo>
                <a:lnTo>
                  <a:pt x="486918" y="104768"/>
                </a:lnTo>
                <a:close/>
              </a:path>
            </a:pathLst>
          </a:custGeom>
          <a:solidFill>
            <a:srgbClr val="CC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1" name="object 11"/>
          <p:cNvSpPr/>
          <p:nvPr/>
        </p:nvSpPr>
        <p:spPr>
          <a:xfrm>
            <a:off x="6050165" y="3720846"/>
            <a:ext cx="3618229" cy="1377950"/>
          </a:xfrm>
          <a:custGeom>
            <a:avLst/>
            <a:gdLst/>
            <a:ahLst/>
            <a:cxnLst/>
            <a:rect l="l" t="t" r="r" b="b"/>
            <a:pathLst>
              <a:path w="3618229" h="1377950">
                <a:moveTo>
                  <a:pt x="1808988" y="0"/>
                </a:moveTo>
                <a:lnTo>
                  <a:pt x="1660635" y="2284"/>
                </a:lnTo>
                <a:lnTo>
                  <a:pt x="1515583" y="9021"/>
                </a:lnTo>
                <a:lnTo>
                  <a:pt x="1374297" y="20031"/>
                </a:lnTo>
                <a:lnTo>
                  <a:pt x="1237244" y="35137"/>
                </a:lnTo>
                <a:lnTo>
                  <a:pt x="1104888" y="54161"/>
                </a:lnTo>
                <a:lnTo>
                  <a:pt x="977695" y="76926"/>
                </a:lnTo>
                <a:lnTo>
                  <a:pt x="856132" y="103253"/>
                </a:lnTo>
                <a:lnTo>
                  <a:pt x="740663" y="132965"/>
                </a:lnTo>
                <a:lnTo>
                  <a:pt x="631756" y="165885"/>
                </a:lnTo>
                <a:lnTo>
                  <a:pt x="529875" y="201834"/>
                </a:lnTo>
                <a:lnTo>
                  <a:pt x="435487" y="240635"/>
                </a:lnTo>
                <a:lnTo>
                  <a:pt x="349056" y="282110"/>
                </a:lnTo>
                <a:lnTo>
                  <a:pt x="271050" y="326081"/>
                </a:lnTo>
                <a:lnTo>
                  <a:pt x="201933" y="372371"/>
                </a:lnTo>
                <a:lnTo>
                  <a:pt x="142172" y="420802"/>
                </a:lnTo>
                <a:lnTo>
                  <a:pt x="92232" y="471196"/>
                </a:lnTo>
                <a:lnTo>
                  <a:pt x="52579" y="523375"/>
                </a:lnTo>
                <a:lnTo>
                  <a:pt x="23679" y="577162"/>
                </a:lnTo>
                <a:lnTo>
                  <a:pt x="5997" y="632379"/>
                </a:lnTo>
                <a:lnTo>
                  <a:pt x="0" y="688848"/>
                </a:lnTo>
                <a:lnTo>
                  <a:pt x="5997" y="745420"/>
                </a:lnTo>
                <a:lnTo>
                  <a:pt x="23679" y="800718"/>
                </a:lnTo>
                <a:lnTo>
                  <a:pt x="52579" y="854568"/>
                </a:lnTo>
                <a:lnTo>
                  <a:pt x="92232" y="906792"/>
                </a:lnTo>
                <a:lnTo>
                  <a:pt x="142172" y="957214"/>
                </a:lnTo>
                <a:lnTo>
                  <a:pt x="201933" y="1005660"/>
                </a:lnTo>
                <a:lnTo>
                  <a:pt x="271050" y="1051952"/>
                </a:lnTo>
                <a:lnTo>
                  <a:pt x="349056" y="1095914"/>
                </a:lnTo>
                <a:lnTo>
                  <a:pt x="435487" y="1137371"/>
                </a:lnTo>
                <a:lnTo>
                  <a:pt x="529875" y="1176147"/>
                </a:lnTo>
                <a:lnTo>
                  <a:pt x="631756" y="1212065"/>
                </a:lnTo>
                <a:lnTo>
                  <a:pt x="740664" y="1244949"/>
                </a:lnTo>
                <a:lnTo>
                  <a:pt x="856132" y="1274624"/>
                </a:lnTo>
                <a:lnTo>
                  <a:pt x="977695" y="1300913"/>
                </a:lnTo>
                <a:lnTo>
                  <a:pt x="1104888" y="1323641"/>
                </a:lnTo>
                <a:lnTo>
                  <a:pt x="1237244" y="1342631"/>
                </a:lnTo>
                <a:lnTo>
                  <a:pt x="1374297" y="1357708"/>
                </a:lnTo>
                <a:lnTo>
                  <a:pt x="1515583" y="1368695"/>
                </a:lnTo>
                <a:lnTo>
                  <a:pt x="1660635" y="1375416"/>
                </a:lnTo>
                <a:lnTo>
                  <a:pt x="1808988" y="1377696"/>
                </a:lnTo>
                <a:lnTo>
                  <a:pt x="1957340" y="1375416"/>
                </a:lnTo>
                <a:lnTo>
                  <a:pt x="2102392" y="1368695"/>
                </a:lnTo>
                <a:lnTo>
                  <a:pt x="2243678" y="1357708"/>
                </a:lnTo>
                <a:lnTo>
                  <a:pt x="2380731" y="1342631"/>
                </a:lnTo>
                <a:lnTo>
                  <a:pt x="2513087" y="1323641"/>
                </a:lnTo>
                <a:lnTo>
                  <a:pt x="2640280" y="1300913"/>
                </a:lnTo>
                <a:lnTo>
                  <a:pt x="2761843" y="1274624"/>
                </a:lnTo>
                <a:lnTo>
                  <a:pt x="2877312" y="1244949"/>
                </a:lnTo>
                <a:lnTo>
                  <a:pt x="2986219" y="1212065"/>
                </a:lnTo>
                <a:lnTo>
                  <a:pt x="3088100" y="1176147"/>
                </a:lnTo>
                <a:lnTo>
                  <a:pt x="3182488" y="1137371"/>
                </a:lnTo>
                <a:lnTo>
                  <a:pt x="3268919" y="1095914"/>
                </a:lnTo>
                <a:lnTo>
                  <a:pt x="3346925" y="1051952"/>
                </a:lnTo>
                <a:lnTo>
                  <a:pt x="3416042" y="1005660"/>
                </a:lnTo>
                <a:lnTo>
                  <a:pt x="3475803" y="957214"/>
                </a:lnTo>
                <a:lnTo>
                  <a:pt x="3525743" y="906792"/>
                </a:lnTo>
                <a:lnTo>
                  <a:pt x="3565396" y="854568"/>
                </a:lnTo>
                <a:lnTo>
                  <a:pt x="3594296" y="800718"/>
                </a:lnTo>
                <a:lnTo>
                  <a:pt x="3611978" y="745420"/>
                </a:lnTo>
                <a:lnTo>
                  <a:pt x="3617976" y="688847"/>
                </a:lnTo>
                <a:lnTo>
                  <a:pt x="3611978" y="632379"/>
                </a:lnTo>
                <a:lnTo>
                  <a:pt x="3594296" y="577162"/>
                </a:lnTo>
                <a:lnTo>
                  <a:pt x="3565396" y="523375"/>
                </a:lnTo>
                <a:lnTo>
                  <a:pt x="3525743" y="471196"/>
                </a:lnTo>
                <a:lnTo>
                  <a:pt x="3475803" y="420802"/>
                </a:lnTo>
                <a:lnTo>
                  <a:pt x="3416042" y="372371"/>
                </a:lnTo>
                <a:lnTo>
                  <a:pt x="3346925" y="326081"/>
                </a:lnTo>
                <a:lnTo>
                  <a:pt x="3268919" y="282110"/>
                </a:lnTo>
                <a:lnTo>
                  <a:pt x="3182488" y="240635"/>
                </a:lnTo>
                <a:lnTo>
                  <a:pt x="3088100" y="201834"/>
                </a:lnTo>
                <a:lnTo>
                  <a:pt x="2986219" y="165885"/>
                </a:lnTo>
                <a:lnTo>
                  <a:pt x="2877311" y="132965"/>
                </a:lnTo>
                <a:lnTo>
                  <a:pt x="2761843" y="103253"/>
                </a:lnTo>
                <a:lnTo>
                  <a:pt x="2640280" y="76926"/>
                </a:lnTo>
                <a:lnTo>
                  <a:pt x="2513087" y="54161"/>
                </a:lnTo>
                <a:lnTo>
                  <a:pt x="2380731" y="35137"/>
                </a:lnTo>
                <a:lnTo>
                  <a:pt x="2243678" y="20031"/>
                </a:lnTo>
                <a:lnTo>
                  <a:pt x="2102392" y="9021"/>
                </a:lnTo>
                <a:lnTo>
                  <a:pt x="1957340" y="2284"/>
                </a:lnTo>
                <a:lnTo>
                  <a:pt x="1808988" y="0"/>
                </a:lnTo>
                <a:close/>
              </a:path>
            </a:pathLst>
          </a:custGeom>
          <a:ln w="9525">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2" name="object 12"/>
          <p:cNvSpPr/>
          <p:nvPr/>
        </p:nvSpPr>
        <p:spPr>
          <a:xfrm>
            <a:off x="2927489" y="3842765"/>
            <a:ext cx="2532380" cy="1192530"/>
          </a:xfrm>
          <a:custGeom>
            <a:avLst/>
            <a:gdLst/>
            <a:ahLst/>
            <a:cxnLst/>
            <a:rect l="l" t="t" r="r" b="b"/>
            <a:pathLst>
              <a:path w="2532379" h="1192529">
                <a:moveTo>
                  <a:pt x="1265682" y="0"/>
                </a:moveTo>
                <a:lnTo>
                  <a:pt x="1161911" y="1980"/>
                </a:lnTo>
                <a:lnTo>
                  <a:pt x="1060445" y="7818"/>
                </a:lnTo>
                <a:lnTo>
                  <a:pt x="961609" y="17359"/>
                </a:lnTo>
                <a:lnTo>
                  <a:pt x="865729" y="30449"/>
                </a:lnTo>
                <a:lnTo>
                  <a:pt x="773132" y="46934"/>
                </a:lnTo>
                <a:lnTo>
                  <a:pt x="684144" y="66659"/>
                </a:lnTo>
                <a:lnTo>
                  <a:pt x="599091" y="89471"/>
                </a:lnTo>
                <a:lnTo>
                  <a:pt x="518300" y="115214"/>
                </a:lnTo>
                <a:lnTo>
                  <a:pt x="442097" y="143735"/>
                </a:lnTo>
                <a:lnTo>
                  <a:pt x="370808" y="174879"/>
                </a:lnTo>
                <a:lnTo>
                  <a:pt x="304760" y="208491"/>
                </a:lnTo>
                <a:lnTo>
                  <a:pt x="244278" y="244419"/>
                </a:lnTo>
                <a:lnTo>
                  <a:pt x="189691" y="282506"/>
                </a:lnTo>
                <a:lnTo>
                  <a:pt x="141322" y="322600"/>
                </a:lnTo>
                <a:lnTo>
                  <a:pt x="99500" y="364545"/>
                </a:lnTo>
                <a:lnTo>
                  <a:pt x="64550" y="408188"/>
                </a:lnTo>
                <a:lnTo>
                  <a:pt x="36799" y="453373"/>
                </a:lnTo>
                <a:lnTo>
                  <a:pt x="16572" y="499948"/>
                </a:lnTo>
                <a:lnTo>
                  <a:pt x="4197" y="547757"/>
                </a:lnTo>
                <a:lnTo>
                  <a:pt x="0" y="596646"/>
                </a:lnTo>
                <a:lnTo>
                  <a:pt x="4197" y="645529"/>
                </a:lnTo>
                <a:lnTo>
                  <a:pt x="16572" y="693322"/>
                </a:lnTo>
                <a:lnTo>
                  <a:pt x="36799" y="739871"/>
                </a:lnTo>
                <a:lnTo>
                  <a:pt x="64550" y="785024"/>
                </a:lnTo>
                <a:lnTo>
                  <a:pt x="99500" y="828627"/>
                </a:lnTo>
                <a:lnTo>
                  <a:pt x="141322" y="870527"/>
                </a:lnTo>
                <a:lnTo>
                  <a:pt x="189691" y="910570"/>
                </a:lnTo>
                <a:lnTo>
                  <a:pt x="244278" y="948604"/>
                </a:lnTo>
                <a:lnTo>
                  <a:pt x="304760" y="984476"/>
                </a:lnTo>
                <a:lnTo>
                  <a:pt x="370808" y="1018032"/>
                </a:lnTo>
                <a:lnTo>
                  <a:pt x="442097" y="1049118"/>
                </a:lnTo>
                <a:lnTo>
                  <a:pt x="518300" y="1077583"/>
                </a:lnTo>
                <a:lnTo>
                  <a:pt x="599091" y="1103273"/>
                </a:lnTo>
                <a:lnTo>
                  <a:pt x="684144" y="1126034"/>
                </a:lnTo>
                <a:lnTo>
                  <a:pt x="773132" y="1145714"/>
                </a:lnTo>
                <a:lnTo>
                  <a:pt x="865729" y="1162159"/>
                </a:lnTo>
                <a:lnTo>
                  <a:pt x="961609" y="1175216"/>
                </a:lnTo>
                <a:lnTo>
                  <a:pt x="1060445" y="1184733"/>
                </a:lnTo>
                <a:lnTo>
                  <a:pt x="1161911" y="1190555"/>
                </a:lnTo>
                <a:lnTo>
                  <a:pt x="1265682" y="1192530"/>
                </a:lnTo>
                <a:lnTo>
                  <a:pt x="1369560" y="1190555"/>
                </a:lnTo>
                <a:lnTo>
                  <a:pt x="1471124" y="1184733"/>
                </a:lnTo>
                <a:lnTo>
                  <a:pt x="1570048" y="1175216"/>
                </a:lnTo>
                <a:lnTo>
                  <a:pt x="1666006" y="1162159"/>
                </a:lnTo>
                <a:lnTo>
                  <a:pt x="1758672" y="1145714"/>
                </a:lnTo>
                <a:lnTo>
                  <a:pt x="1847720" y="1126034"/>
                </a:lnTo>
                <a:lnTo>
                  <a:pt x="1932825" y="1103273"/>
                </a:lnTo>
                <a:lnTo>
                  <a:pt x="2013661" y="1077583"/>
                </a:lnTo>
                <a:lnTo>
                  <a:pt x="2089902" y="1049118"/>
                </a:lnTo>
                <a:lnTo>
                  <a:pt x="2161222" y="1018032"/>
                </a:lnTo>
                <a:lnTo>
                  <a:pt x="2227296" y="984476"/>
                </a:lnTo>
                <a:lnTo>
                  <a:pt x="2287798" y="948604"/>
                </a:lnTo>
                <a:lnTo>
                  <a:pt x="2342402" y="910570"/>
                </a:lnTo>
                <a:lnTo>
                  <a:pt x="2390782" y="870527"/>
                </a:lnTo>
                <a:lnTo>
                  <a:pt x="2432613" y="828627"/>
                </a:lnTo>
                <a:lnTo>
                  <a:pt x="2467569" y="785024"/>
                </a:lnTo>
                <a:lnTo>
                  <a:pt x="2495324" y="739871"/>
                </a:lnTo>
                <a:lnTo>
                  <a:pt x="2515552" y="693322"/>
                </a:lnTo>
                <a:lnTo>
                  <a:pt x="2527928" y="645529"/>
                </a:lnTo>
                <a:lnTo>
                  <a:pt x="2532126" y="596645"/>
                </a:lnTo>
                <a:lnTo>
                  <a:pt x="2527928" y="547757"/>
                </a:lnTo>
                <a:lnTo>
                  <a:pt x="2515552" y="499948"/>
                </a:lnTo>
                <a:lnTo>
                  <a:pt x="2495324" y="453373"/>
                </a:lnTo>
                <a:lnTo>
                  <a:pt x="2467569" y="408188"/>
                </a:lnTo>
                <a:lnTo>
                  <a:pt x="2432613" y="364545"/>
                </a:lnTo>
                <a:lnTo>
                  <a:pt x="2390782" y="322600"/>
                </a:lnTo>
                <a:lnTo>
                  <a:pt x="2342402" y="282506"/>
                </a:lnTo>
                <a:lnTo>
                  <a:pt x="2287798" y="244419"/>
                </a:lnTo>
                <a:lnTo>
                  <a:pt x="2227296" y="208491"/>
                </a:lnTo>
                <a:lnTo>
                  <a:pt x="2161222" y="174878"/>
                </a:lnTo>
                <a:lnTo>
                  <a:pt x="2089902" y="143735"/>
                </a:lnTo>
                <a:lnTo>
                  <a:pt x="2013661" y="115214"/>
                </a:lnTo>
                <a:lnTo>
                  <a:pt x="1932825" y="89471"/>
                </a:lnTo>
                <a:lnTo>
                  <a:pt x="1847720" y="66659"/>
                </a:lnTo>
                <a:lnTo>
                  <a:pt x="1758672" y="46934"/>
                </a:lnTo>
                <a:lnTo>
                  <a:pt x="1666006" y="30449"/>
                </a:lnTo>
                <a:lnTo>
                  <a:pt x="1570048" y="17359"/>
                </a:lnTo>
                <a:lnTo>
                  <a:pt x="1471124" y="7818"/>
                </a:lnTo>
                <a:lnTo>
                  <a:pt x="1369560" y="1980"/>
                </a:lnTo>
                <a:lnTo>
                  <a:pt x="1265682" y="0"/>
                </a:lnTo>
                <a:close/>
              </a:path>
            </a:pathLst>
          </a:custGeom>
          <a:ln w="9525">
            <a:solidFill>
              <a:srgbClr val="CC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3" name="object 13"/>
          <p:cNvSpPr txBox="1"/>
          <p:nvPr/>
        </p:nvSpPr>
        <p:spPr>
          <a:xfrm>
            <a:off x="3192913" y="4024334"/>
            <a:ext cx="2000885" cy="817083"/>
          </a:xfrm>
          <a:prstGeom prst="rect">
            <a:avLst/>
          </a:prstGeom>
        </p:spPr>
        <p:txBody>
          <a:bodyPr vert="horz" wrap="square" lIns="0" tIns="0" rIns="0" bIns="0" rtlCol="0">
            <a:spAutoFit/>
          </a:bodyPr>
          <a:lstStyle/>
          <a:p>
            <a:pPr marL="12700" marR="5080" indent="96520">
              <a:lnSpc>
                <a:spcPct val="104299"/>
              </a:lnSpc>
            </a:pPr>
            <a:r>
              <a:rPr sz="1600" b="1" spc="-5" dirty="0">
                <a:solidFill>
                  <a:srgbClr val="3333CC"/>
                </a:solidFill>
                <a:latin typeface="Arial" panose="020B0604020202020204" pitchFamily="34" charset="0"/>
                <a:ea typeface="Microsoft JhengHei UI" panose="020B0604030504040204" pitchFamily="34" charset="-120"/>
                <a:cs typeface="微软雅黑"/>
              </a:rPr>
              <a:t>观念世界/信息世界 </a:t>
            </a:r>
            <a:r>
              <a:rPr sz="2000" b="1" spc="-5" dirty="0">
                <a:latin typeface="Arial" panose="020B0604020202020204" pitchFamily="34" charset="0"/>
                <a:ea typeface="Microsoft JhengHei UI" panose="020B0604030504040204" pitchFamily="34" charset="-120"/>
                <a:cs typeface="微软雅黑"/>
              </a:rPr>
              <a:t>若干概念层(抽象) </a:t>
            </a:r>
            <a:r>
              <a:rPr sz="1600" b="1" spc="-5" dirty="0">
                <a:solidFill>
                  <a:srgbClr val="CC0000"/>
                </a:solidFill>
                <a:latin typeface="Arial" panose="020B0604020202020204" pitchFamily="34" charset="0"/>
                <a:ea typeface="Microsoft JhengHei UI" panose="020B0604030504040204" pitchFamily="34" charset="-120"/>
                <a:cs typeface="微软雅黑"/>
              </a:rPr>
              <a:t>(独立于计算机系统)</a:t>
            </a:r>
            <a:endParaRPr sz="1600">
              <a:latin typeface="Arial" panose="020B0604020202020204" pitchFamily="34" charset="0"/>
              <a:ea typeface="Microsoft JhengHei UI" panose="020B0604030504040204" pitchFamily="34" charset="-120"/>
              <a:cs typeface="微软雅黑"/>
            </a:endParaRPr>
          </a:p>
        </p:txBody>
      </p:sp>
      <p:sp>
        <p:nvSpPr>
          <p:cNvPr id="14" name="object 14"/>
          <p:cNvSpPr txBox="1"/>
          <p:nvPr/>
        </p:nvSpPr>
        <p:spPr>
          <a:xfrm>
            <a:off x="6880231" y="4024334"/>
            <a:ext cx="1951989" cy="246221"/>
          </a:xfrm>
          <a:prstGeom prst="rect">
            <a:avLst/>
          </a:prstGeom>
        </p:spPr>
        <p:txBody>
          <a:bodyPr vert="horz" wrap="square" lIns="0" tIns="0" rIns="0" bIns="0" rtlCol="0">
            <a:spAutoFit/>
          </a:bodyPr>
          <a:lstStyle/>
          <a:p>
            <a:pPr marL="12700">
              <a:lnSpc>
                <a:spcPct val="100000"/>
              </a:lnSpc>
            </a:pPr>
            <a:r>
              <a:rPr sz="1600" b="1" spc="-5" dirty="0">
                <a:solidFill>
                  <a:srgbClr val="3333CC"/>
                </a:solidFill>
                <a:latin typeface="Arial" panose="020B0604020202020204" pitchFamily="34" charset="0"/>
                <a:ea typeface="Microsoft JhengHei UI" panose="020B0604030504040204" pitchFamily="34" charset="-120"/>
                <a:cs typeface="微软雅黑"/>
              </a:rPr>
              <a:t>数据世界/计算机世界</a:t>
            </a:r>
            <a:endParaRPr sz="1600">
              <a:latin typeface="Arial" panose="020B0604020202020204" pitchFamily="34" charset="0"/>
              <a:ea typeface="Microsoft JhengHei UI" panose="020B0604030504040204" pitchFamily="34" charset="-120"/>
              <a:cs typeface="微软雅黑"/>
            </a:endParaRPr>
          </a:p>
        </p:txBody>
      </p:sp>
      <p:sp>
        <p:nvSpPr>
          <p:cNvPr id="15" name="object 15"/>
          <p:cNvSpPr/>
          <p:nvPr/>
        </p:nvSpPr>
        <p:spPr>
          <a:xfrm>
            <a:off x="6535166" y="4825746"/>
            <a:ext cx="0" cy="517525"/>
          </a:xfrm>
          <a:custGeom>
            <a:avLst/>
            <a:gdLst/>
            <a:ahLst/>
            <a:cxnLst/>
            <a:rect l="l" t="t" r="r" b="b"/>
            <a:pathLst>
              <a:path h="517525">
                <a:moveTo>
                  <a:pt x="0" y="0"/>
                </a:moveTo>
                <a:lnTo>
                  <a:pt x="0" y="517398"/>
                </a:lnTo>
              </a:path>
            </a:pathLst>
          </a:custGeom>
          <a:ln w="1143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6" name="object 16"/>
          <p:cNvSpPr/>
          <p:nvPr/>
        </p:nvSpPr>
        <p:spPr>
          <a:xfrm>
            <a:off x="6569456" y="4825746"/>
            <a:ext cx="0" cy="517525"/>
          </a:xfrm>
          <a:custGeom>
            <a:avLst/>
            <a:gdLst/>
            <a:ahLst/>
            <a:cxnLst/>
            <a:rect l="l" t="t" r="r" b="b"/>
            <a:pathLst>
              <a:path h="517525">
                <a:moveTo>
                  <a:pt x="0" y="0"/>
                </a:moveTo>
                <a:lnTo>
                  <a:pt x="0" y="517398"/>
                </a:lnTo>
              </a:path>
            </a:pathLst>
          </a:custGeom>
          <a:ln w="3429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7" name="object 17"/>
          <p:cNvSpPr txBox="1"/>
          <p:nvPr/>
        </p:nvSpPr>
        <p:spPr>
          <a:xfrm>
            <a:off x="6031363" y="5357139"/>
            <a:ext cx="2869565" cy="615553"/>
          </a:xfrm>
          <a:prstGeom prst="rect">
            <a:avLst/>
          </a:prstGeom>
        </p:spPr>
        <p:txBody>
          <a:bodyPr vert="horz" wrap="square" lIns="0" tIns="0" rIns="0" bIns="0" rtlCol="0">
            <a:spAutoFit/>
          </a:bodyPr>
          <a:lstStyle/>
          <a:p>
            <a:pPr marL="316230" marR="5080" indent="-304165">
              <a:lnSpc>
                <a:spcPct val="100000"/>
              </a:lnSpc>
            </a:pPr>
            <a:r>
              <a:rPr sz="2000" b="1" spc="-5" dirty="0">
                <a:latin typeface="Arial" panose="020B0604020202020204" pitchFamily="34" charset="0"/>
                <a:ea typeface="Microsoft JhengHei UI" panose="020B0604030504040204" pitchFamily="34" charset="-120"/>
                <a:cs typeface="微软雅黑"/>
              </a:rPr>
              <a:t>数据模型： 关系、网状和层次模型 O-O模型</a:t>
            </a:r>
            <a:endParaRPr sz="2000">
              <a:latin typeface="Arial" panose="020B0604020202020204" pitchFamily="34" charset="0"/>
              <a:ea typeface="Microsoft JhengHei UI" panose="020B0604030504040204" pitchFamily="34" charset="-120"/>
              <a:cs typeface="微软雅黑"/>
            </a:endParaRPr>
          </a:p>
        </p:txBody>
      </p:sp>
      <p:sp>
        <p:nvSpPr>
          <p:cNvPr id="18" name="object 18"/>
          <p:cNvSpPr txBox="1"/>
          <p:nvPr/>
        </p:nvSpPr>
        <p:spPr>
          <a:xfrm>
            <a:off x="3511437" y="5373150"/>
            <a:ext cx="1365885" cy="923330"/>
          </a:xfrm>
          <a:prstGeom prst="rect">
            <a:avLst/>
          </a:prstGeom>
        </p:spPr>
        <p:txBody>
          <a:bodyPr vert="horz" wrap="square" lIns="0" tIns="0" rIns="0" bIns="0" rtlCol="0">
            <a:spAutoFit/>
          </a:bodyPr>
          <a:lstStyle/>
          <a:p>
            <a:pPr marL="316230" marR="5080" indent="-304165" algn="just">
              <a:lnSpc>
                <a:spcPct val="100000"/>
              </a:lnSpc>
            </a:pPr>
            <a:r>
              <a:rPr sz="2000" b="1" spc="-5" dirty="0">
                <a:latin typeface="Arial" panose="020B0604020202020204" pitchFamily="34" charset="0"/>
                <a:ea typeface="Microsoft JhengHei UI" panose="020B0604030504040204" pitchFamily="34" charset="-120"/>
                <a:cs typeface="微软雅黑"/>
              </a:rPr>
              <a:t>概念模型： </a:t>
            </a:r>
            <a:r>
              <a:rPr sz="2000" b="1" spc="-5" dirty="0">
                <a:solidFill>
                  <a:srgbClr val="CC0000"/>
                </a:solidFill>
                <a:latin typeface="Arial" panose="020B0604020202020204" pitchFamily="34" charset="0"/>
                <a:ea typeface="Microsoft JhengHei UI" panose="020B0604030504040204" pitchFamily="34" charset="-120"/>
                <a:cs typeface="微软雅黑"/>
              </a:rPr>
              <a:t>E-</a:t>
            </a:r>
            <a:r>
              <a:rPr sz="2000" b="1" dirty="0">
                <a:solidFill>
                  <a:srgbClr val="CC0000"/>
                </a:solidFill>
                <a:latin typeface="Arial" panose="020B0604020202020204" pitchFamily="34" charset="0"/>
                <a:ea typeface="Microsoft JhengHei UI" panose="020B0604030504040204" pitchFamily="34" charset="-120"/>
                <a:cs typeface="微软雅黑"/>
              </a:rPr>
              <a:t>R</a:t>
            </a:r>
            <a:r>
              <a:rPr sz="2000" b="1" spc="-5" dirty="0">
                <a:solidFill>
                  <a:srgbClr val="CC0000"/>
                </a:solidFill>
                <a:latin typeface="Arial" panose="020B0604020202020204" pitchFamily="34" charset="0"/>
                <a:ea typeface="Microsoft JhengHei UI" panose="020B0604030504040204" pitchFamily="34" charset="-120"/>
                <a:cs typeface="微软雅黑"/>
              </a:rPr>
              <a:t>模型 </a:t>
            </a:r>
            <a:r>
              <a:rPr sz="2000" b="1" spc="-5" dirty="0">
                <a:latin typeface="Arial" panose="020B0604020202020204" pitchFamily="34" charset="0"/>
                <a:ea typeface="Microsoft JhengHei UI" panose="020B0604030504040204" pitchFamily="34" charset="-120"/>
                <a:cs typeface="微软雅黑"/>
              </a:rPr>
              <a:t>O-O模型</a:t>
            </a:r>
            <a:endParaRPr sz="2000" dirty="0">
              <a:latin typeface="Arial" panose="020B0604020202020204" pitchFamily="34" charset="0"/>
              <a:ea typeface="Microsoft JhengHei UI" panose="020B0604030504040204" pitchFamily="34" charset="-120"/>
              <a:cs typeface="微软雅黑"/>
            </a:endParaRPr>
          </a:p>
        </p:txBody>
      </p:sp>
      <p:sp>
        <p:nvSpPr>
          <p:cNvPr id="19" name="object 19"/>
          <p:cNvSpPr/>
          <p:nvPr/>
        </p:nvSpPr>
        <p:spPr>
          <a:xfrm>
            <a:off x="4169930" y="4793741"/>
            <a:ext cx="0" cy="517525"/>
          </a:xfrm>
          <a:custGeom>
            <a:avLst/>
            <a:gdLst/>
            <a:ahLst/>
            <a:cxnLst/>
            <a:rect l="l" t="t" r="r" b="b"/>
            <a:pathLst>
              <a:path h="517525">
                <a:moveTo>
                  <a:pt x="0" y="0"/>
                </a:moveTo>
                <a:lnTo>
                  <a:pt x="0" y="517398"/>
                </a:lnTo>
              </a:path>
            </a:pathLst>
          </a:custGeom>
          <a:ln w="11429">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0" name="object 20"/>
          <p:cNvSpPr/>
          <p:nvPr/>
        </p:nvSpPr>
        <p:spPr>
          <a:xfrm>
            <a:off x="4204220" y="4793741"/>
            <a:ext cx="0" cy="517525"/>
          </a:xfrm>
          <a:custGeom>
            <a:avLst/>
            <a:gdLst/>
            <a:ahLst/>
            <a:cxnLst/>
            <a:rect l="l" t="t" r="r" b="b"/>
            <a:pathLst>
              <a:path h="517525">
                <a:moveTo>
                  <a:pt x="0" y="0"/>
                </a:moveTo>
                <a:lnTo>
                  <a:pt x="0" y="517398"/>
                </a:lnTo>
              </a:path>
            </a:pathLst>
          </a:custGeom>
          <a:ln w="34289">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1" name="object 21"/>
          <p:cNvSpPr txBox="1">
            <a:spLocks noGrp="1"/>
          </p:cNvSpPr>
          <p:nvPr>
            <p:ph type="title"/>
          </p:nvPr>
        </p:nvSpPr>
        <p:spPr>
          <a:xfrm>
            <a:off x="894499" y="689610"/>
            <a:ext cx="8597163" cy="679673"/>
          </a:xfrm>
          <a:prstGeom prst="rect">
            <a:avLst/>
          </a:prstGeom>
        </p:spPr>
        <p:txBody>
          <a:bodyPr vert="horz" wrap="square" lIns="0" tIns="0" rIns="0" bIns="0" rtlCol="0">
            <a:spAutoFit/>
          </a:bodyPr>
          <a:lstStyle/>
          <a:p>
            <a:pPr>
              <a:lnSpc>
                <a:spcPct val="100000"/>
              </a:lnSpc>
            </a:pPr>
            <a:r>
              <a:rPr sz="2000" spc="-5" dirty="0">
                <a:solidFill>
                  <a:srgbClr val="FFFFFF"/>
                </a:solidFill>
                <a:latin typeface="Arial" panose="020B0604020202020204" pitchFamily="34" charset="0"/>
                <a:ea typeface="Microsoft JhengHei UI" panose="020B0604030504040204" pitchFamily="34" charset="-120"/>
                <a:cs typeface="华文中宋"/>
              </a:rPr>
              <a:t>数据库设计中的抽象</a:t>
            </a:r>
            <a:endParaRPr sz="2000">
              <a:latin typeface="Arial" panose="020B0604020202020204" pitchFamily="34" charset="0"/>
              <a:ea typeface="Microsoft JhengHei UI" panose="020B0604030504040204" pitchFamily="34" charset="-120"/>
              <a:cs typeface="华文中宋"/>
            </a:endParaRPr>
          </a:p>
          <a:p>
            <a:pPr>
              <a:lnSpc>
                <a:spcPct val="100000"/>
              </a:lnSpc>
              <a:spcBef>
                <a:spcPts val="470"/>
              </a:spcBef>
            </a:pPr>
            <a:r>
              <a:rPr sz="2000" spc="-10" dirty="0">
                <a:solidFill>
                  <a:srgbClr val="FFFFFF"/>
                </a:solidFill>
                <a:latin typeface="Arial" panose="020B0604020202020204" pitchFamily="34" charset="0"/>
                <a:ea typeface="Microsoft JhengHei UI" panose="020B0604030504040204" pitchFamily="34" charset="-120"/>
                <a:cs typeface="Arial"/>
              </a:rPr>
              <a:t>(3</a:t>
            </a:r>
            <a:r>
              <a:rPr sz="2000" spc="-5" dirty="0">
                <a:solidFill>
                  <a:srgbClr val="FFFFFF"/>
                </a:solidFill>
                <a:latin typeface="Arial" panose="020B0604020202020204" pitchFamily="34" charset="0"/>
                <a:ea typeface="Microsoft JhengHei UI" panose="020B0604030504040204" pitchFamily="34" charset="-120"/>
                <a:cs typeface="Arial"/>
              </a:rPr>
              <a:t>)</a:t>
            </a:r>
            <a:r>
              <a:rPr sz="2000" spc="-5" dirty="0">
                <a:solidFill>
                  <a:srgbClr val="FFFFFF"/>
                </a:solidFill>
                <a:latin typeface="Arial" panose="020B0604020202020204" pitchFamily="34" charset="0"/>
                <a:ea typeface="Microsoft JhengHei UI" panose="020B0604030504040204" pitchFamily="34" charset="-120"/>
                <a:cs typeface="华文中宋"/>
              </a:rPr>
              <a:t>数据模型与概念模</a:t>
            </a:r>
            <a:r>
              <a:rPr sz="2000" dirty="0">
                <a:solidFill>
                  <a:srgbClr val="FFFFFF"/>
                </a:solidFill>
                <a:latin typeface="Arial" panose="020B0604020202020204" pitchFamily="34" charset="0"/>
                <a:ea typeface="Microsoft JhengHei UI" panose="020B0604030504040204" pitchFamily="34" charset="-120"/>
                <a:cs typeface="华文中宋"/>
              </a:rPr>
              <a:t>型</a:t>
            </a:r>
            <a:r>
              <a:rPr sz="2000" spc="-5" dirty="0">
                <a:solidFill>
                  <a:srgbClr val="FFFFFF"/>
                </a:solidFill>
                <a:latin typeface="Arial" panose="020B0604020202020204" pitchFamily="34" charset="0"/>
                <a:ea typeface="Microsoft JhengHei UI" panose="020B0604030504040204" pitchFamily="34" charset="-120"/>
                <a:cs typeface="Arial"/>
              </a:rPr>
              <a:t>?</a:t>
            </a:r>
            <a:endParaRPr sz="2000">
              <a:latin typeface="Arial" panose="020B0604020202020204" pitchFamily="34" charset="0"/>
              <a:ea typeface="Microsoft JhengHei UI" panose="020B0604030504040204" pitchFamily="34" charset="-120"/>
              <a:cs typeface="Arial"/>
            </a:endParaRPr>
          </a:p>
        </p:txBody>
      </p:sp>
      <p:sp>
        <p:nvSpPr>
          <p:cNvPr id="23" name="矩形 22">
            <a:extLst>
              <a:ext uri="{FF2B5EF4-FFF2-40B4-BE49-F238E27FC236}">
                <a16:creationId xmlns="" xmlns:a16="http://schemas.microsoft.com/office/drawing/2014/main" id="{E9F9CF87-D271-40BF-AEC9-6FE3DF929555}"/>
              </a:ext>
            </a:extLst>
          </p:cNvPr>
          <p:cNvSpPr/>
          <p:nvPr/>
        </p:nvSpPr>
        <p:spPr>
          <a:xfrm>
            <a:off x="241300" y="383633"/>
            <a:ext cx="6781800" cy="523220"/>
          </a:xfrm>
          <a:prstGeom prst="rect">
            <a:avLst/>
          </a:prstGeom>
        </p:spPr>
        <p:txBody>
          <a:bodyPr wrap="square">
            <a:spAutoFit/>
          </a:bodyPr>
          <a:lstStyle/>
          <a:p>
            <a:pPr marL="48895">
              <a:lnSpc>
                <a:spcPct val="100000"/>
              </a:lnSpc>
            </a:pPr>
            <a:r>
              <a:rPr lang="zh-CN" altLang="en-US" sz="2800" b="1" u="dbl" spc="-5" dirty="0">
                <a:solidFill>
                  <a:srgbClr val="000000"/>
                </a:solidFill>
                <a:latin typeface="Arial" panose="020B0604020202020204" pitchFamily="34" charset="0"/>
                <a:ea typeface="Microsoft JhengHei UI" panose="020B0604030504040204" pitchFamily="34" charset="-120"/>
              </a:rPr>
              <a:t>数据库设计中的抽象</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185287" y="4252903"/>
            <a:ext cx="2020570" cy="553998"/>
          </a:xfrm>
          <a:prstGeom prst="rect">
            <a:avLst/>
          </a:prstGeom>
        </p:spPr>
        <p:txBody>
          <a:bodyPr vert="horz" wrap="square" lIns="0" tIns="0" rIns="0" bIns="0" rtlCol="0">
            <a:spAutoFit/>
          </a:bodyPr>
          <a:lstStyle/>
          <a:p>
            <a:pPr marL="12700" marR="5080" indent="342900">
              <a:lnSpc>
                <a:spcPct val="100000"/>
              </a:lnSpc>
            </a:pPr>
            <a:r>
              <a:rPr sz="1800" b="1" dirty="0">
                <a:latin typeface="Arial" panose="020B0604020202020204" pitchFamily="34" charset="0"/>
                <a:ea typeface="Microsoft JhengHei UI" panose="020B0604030504040204" pitchFamily="34" charset="-120"/>
                <a:cs typeface="Arial"/>
              </a:rPr>
              <a:t>Table</a:t>
            </a:r>
            <a:r>
              <a:rPr sz="1800" b="1" spc="-5" dirty="0">
                <a:latin typeface="Arial" panose="020B0604020202020204" pitchFamily="34" charset="0"/>
                <a:ea typeface="Microsoft JhengHei UI" panose="020B0604030504040204" pitchFamily="34" charset="-120"/>
                <a:cs typeface="Arial"/>
              </a:rPr>
              <a:t> </a:t>
            </a:r>
            <a:r>
              <a:rPr sz="1800" b="1" dirty="0">
                <a:latin typeface="Arial" panose="020B0604020202020204" pitchFamily="34" charset="0"/>
                <a:ea typeface="Microsoft JhengHei UI" panose="020B0604030504040204" pitchFamily="34" charset="-120"/>
                <a:cs typeface="Arial"/>
              </a:rPr>
              <a:t>/</a:t>
            </a:r>
            <a:r>
              <a:rPr sz="1800" b="1" spc="-5" dirty="0">
                <a:latin typeface="Arial" panose="020B0604020202020204" pitchFamily="34" charset="0"/>
                <a:ea typeface="Microsoft JhengHei UI" panose="020B0604030504040204" pitchFamily="34" charset="-120"/>
                <a:cs typeface="Arial"/>
              </a:rPr>
              <a:t> </a:t>
            </a:r>
            <a:r>
              <a:rPr sz="1800" b="1" dirty="0">
                <a:latin typeface="Arial" panose="020B0604020202020204" pitchFamily="34" charset="0"/>
                <a:ea typeface="Microsoft JhengHei UI" panose="020B0604030504040204" pitchFamily="34" charset="-120"/>
                <a:cs typeface="Arial"/>
              </a:rPr>
              <a:t>View (Relation</a:t>
            </a:r>
            <a:r>
              <a:rPr sz="1800" b="1" spc="-5" dirty="0">
                <a:latin typeface="Arial" panose="020B0604020202020204" pitchFamily="34" charset="0"/>
                <a:ea typeface="Microsoft JhengHei UI" panose="020B0604030504040204" pitchFamily="34" charset="-120"/>
                <a:cs typeface="Arial"/>
              </a:rPr>
              <a:t> </a:t>
            </a:r>
            <a:r>
              <a:rPr sz="1800" b="1" dirty="0">
                <a:latin typeface="Arial" panose="020B0604020202020204" pitchFamily="34" charset="0"/>
                <a:ea typeface="Microsoft JhengHei UI" panose="020B0604030504040204" pitchFamily="34" charset="-120"/>
                <a:cs typeface="Arial"/>
              </a:rPr>
              <a:t>Schema)</a:t>
            </a:r>
            <a:endParaRPr sz="1800">
              <a:latin typeface="Arial" panose="020B0604020202020204" pitchFamily="34" charset="0"/>
              <a:ea typeface="Microsoft JhengHei UI" panose="020B0604030504040204" pitchFamily="34" charset="-120"/>
              <a:cs typeface="Arial"/>
            </a:endParaRPr>
          </a:p>
        </p:txBody>
      </p:sp>
      <p:sp>
        <p:nvSpPr>
          <p:cNvPr id="4" name="object 4"/>
          <p:cNvSpPr/>
          <p:nvPr/>
        </p:nvSpPr>
        <p:spPr>
          <a:xfrm>
            <a:off x="7152017" y="2992373"/>
            <a:ext cx="85725" cy="1178560"/>
          </a:xfrm>
          <a:custGeom>
            <a:avLst/>
            <a:gdLst/>
            <a:ahLst/>
            <a:cxnLst/>
            <a:rect l="l" t="t" r="r" b="b"/>
            <a:pathLst>
              <a:path w="85725" h="1178560">
                <a:moveTo>
                  <a:pt x="85331" y="1091945"/>
                </a:moveTo>
                <a:lnTo>
                  <a:pt x="0" y="1091945"/>
                </a:lnTo>
                <a:lnTo>
                  <a:pt x="28194" y="1148854"/>
                </a:lnTo>
                <a:lnTo>
                  <a:pt x="28194" y="1106423"/>
                </a:lnTo>
                <a:lnTo>
                  <a:pt x="57150" y="1106423"/>
                </a:lnTo>
                <a:lnTo>
                  <a:pt x="57150" y="1148811"/>
                </a:lnTo>
                <a:lnTo>
                  <a:pt x="85331" y="1091945"/>
                </a:lnTo>
                <a:close/>
              </a:path>
              <a:path w="85725" h="1178560">
                <a:moveTo>
                  <a:pt x="57150" y="1091945"/>
                </a:moveTo>
                <a:lnTo>
                  <a:pt x="57150" y="0"/>
                </a:lnTo>
                <a:lnTo>
                  <a:pt x="28194" y="0"/>
                </a:lnTo>
                <a:lnTo>
                  <a:pt x="28194" y="1091945"/>
                </a:lnTo>
                <a:lnTo>
                  <a:pt x="57150" y="1091945"/>
                </a:lnTo>
                <a:close/>
              </a:path>
              <a:path w="85725" h="1178560">
                <a:moveTo>
                  <a:pt x="57150" y="1148811"/>
                </a:moveTo>
                <a:lnTo>
                  <a:pt x="57150" y="1106423"/>
                </a:lnTo>
                <a:lnTo>
                  <a:pt x="28194" y="1106423"/>
                </a:lnTo>
                <a:lnTo>
                  <a:pt x="28194" y="1148854"/>
                </a:lnTo>
                <a:lnTo>
                  <a:pt x="42659" y="1178051"/>
                </a:lnTo>
                <a:lnTo>
                  <a:pt x="57150" y="1148811"/>
                </a:lnTo>
                <a:close/>
              </a:path>
            </a:pathLst>
          </a:custGeom>
          <a:solidFill>
            <a:srgbClr val="FF00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 name="object 5"/>
          <p:cNvSpPr txBox="1"/>
          <p:nvPr/>
        </p:nvSpPr>
        <p:spPr>
          <a:xfrm>
            <a:off x="6121271" y="2434010"/>
            <a:ext cx="2146300" cy="553998"/>
          </a:xfrm>
          <a:prstGeom prst="rect">
            <a:avLst/>
          </a:prstGeom>
        </p:spPr>
        <p:txBody>
          <a:bodyPr vert="horz" wrap="square" lIns="0" tIns="0" rIns="0" bIns="0" rtlCol="0">
            <a:spAutoFit/>
          </a:bodyPr>
          <a:lstStyle/>
          <a:p>
            <a:pPr marL="12700" marR="5080" indent="101600">
              <a:lnSpc>
                <a:spcPct val="100000"/>
              </a:lnSpc>
            </a:pPr>
            <a:r>
              <a:rPr sz="1800" b="1" dirty="0">
                <a:solidFill>
                  <a:srgbClr val="FF0000"/>
                </a:solidFill>
                <a:latin typeface="Arial" panose="020B0604020202020204" pitchFamily="34" charset="0"/>
                <a:ea typeface="Microsoft JhengHei UI" panose="020B0604030504040204" pitchFamily="34" charset="-120"/>
                <a:cs typeface="Arial"/>
              </a:rPr>
              <a:t>SQL:</a:t>
            </a:r>
            <a:r>
              <a:rPr sz="1800" b="1" spc="-5" dirty="0">
                <a:solidFill>
                  <a:srgbClr val="FF0000"/>
                </a:solidFill>
                <a:latin typeface="Arial" panose="020B0604020202020204" pitchFamily="34" charset="0"/>
                <a:ea typeface="Microsoft JhengHei UI" panose="020B0604030504040204" pitchFamily="34" charset="-120"/>
                <a:cs typeface="Arial"/>
              </a:rPr>
              <a:t> </a:t>
            </a:r>
            <a:r>
              <a:rPr sz="1800" b="1" dirty="0">
                <a:solidFill>
                  <a:srgbClr val="FF0000"/>
                </a:solidFill>
                <a:latin typeface="Arial" panose="020B0604020202020204" pitchFamily="34" charset="0"/>
                <a:ea typeface="Microsoft JhengHei UI" panose="020B0604030504040204" pitchFamily="34" charset="-120"/>
                <a:cs typeface="Arial"/>
              </a:rPr>
              <a:t>Create</a:t>
            </a:r>
            <a:r>
              <a:rPr sz="1800" b="1" spc="-5" dirty="0">
                <a:solidFill>
                  <a:srgbClr val="FF0000"/>
                </a:solidFill>
                <a:latin typeface="Arial" panose="020B0604020202020204" pitchFamily="34" charset="0"/>
                <a:ea typeface="Microsoft JhengHei UI" panose="020B0604030504040204" pitchFamily="34" charset="-120"/>
                <a:cs typeface="Arial"/>
              </a:rPr>
              <a:t> </a:t>
            </a:r>
            <a:r>
              <a:rPr sz="1800" b="1" dirty="0">
                <a:solidFill>
                  <a:srgbClr val="FF0000"/>
                </a:solidFill>
                <a:latin typeface="Arial" panose="020B0604020202020204" pitchFamily="34" charset="0"/>
                <a:ea typeface="Microsoft JhengHei UI" panose="020B0604030504040204" pitchFamily="34" charset="-120"/>
                <a:cs typeface="Arial"/>
              </a:rPr>
              <a:t>table </a:t>
            </a:r>
            <a:r>
              <a:rPr sz="1800" b="1" spc="-5" dirty="0">
                <a:solidFill>
                  <a:srgbClr val="FF0000"/>
                </a:solidFill>
                <a:latin typeface="Arial" panose="020B0604020202020204" pitchFamily="34" charset="0"/>
                <a:ea typeface="Microsoft JhengHei UI" panose="020B0604030504040204" pitchFamily="34" charset="-120"/>
                <a:cs typeface="Arial"/>
              </a:rPr>
              <a:t>(Schem</a:t>
            </a:r>
            <a:r>
              <a:rPr sz="1800" b="1" dirty="0">
                <a:solidFill>
                  <a:srgbClr val="FF0000"/>
                </a:solidFill>
                <a:latin typeface="Arial" panose="020B0604020202020204" pitchFamily="34" charset="0"/>
                <a:ea typeface="Microsoft JhengHei UI" panose="020B0604030504040204" pitchFamily="34" charset="-120"/>
                <a:cs typeface="Arial"/>
              </a:rPr>
              <a:t>a</a:t>
            </a:r>
            <a:r>
              <a:rPr sz="1800" b="1" spc="-5" dirty="0">
                <a:solidFill>
                  <a:srgbClr val="FF0000"/>
                </a:solidFill>
                <a:latin typeface="Arial" panose="020B0604020202020204" pitchFamily="34" charset="0"/>
                <a:ea typeface="Microsoft JhengHei UI" panose="020B0604030504040204" pitchFamily="34" charset="-120"/>
                <a:cs typeface="Arial"/>
              </a:rPr>
              <a:t> definition)</a:t>
            </a:r>
            <a:endParaRPr sz="1800" dirty="0">
              <a:latin typeface="Arial" panose="020B0604020202020204" pitchFamily="34" charset="0"/>
              <a:ea typeface="Microsoft JhengHei UI" panose="020B0604030504040204" pitchFamily="34" charset="-120"/>
              <a:cs typeface="Arial"/>
            </a:endParaRPr>
          </a:p>
        </p:txBody>
      </p:sp>
      <p:sp>
        <p:nvSpPr>
          <p:cNvPr id="6" name="object 6"/>
          <p:cNvSpPr txBox="1"/>
          <p:nvPr/>
        </p:nvSpPr>
        <p:spPr>
          <a:xfrm>
            <a:off x="5994787" y="6135798"/>
            <a:ext cx="2400300" cy="553998"/>
          </a:xfrm>
          <a:prstGeom prst="rect">
            <a:avLst/>
          </a:prstGeom>
        </p:spPr>
        <p:txBody>
          <a:bodyPr vert="horz" wrap="square" lIns="0" tIns="0" rIns="0" bIns="0" rtlCol="0">
            <a:spAutoFit/>
          </a:bodyPr>
          <a:lstStyle/>
          <a:p>
            <a:pPr marL="139065" marR="5080" indent="-127000">
              <a:lnSpc>
                <a:spcPct val="100000"/>
              </a:lnSpc>
            </a:pPr>
            <a:r>
              <a:rPr sz="1800" b="1" dirty="0">
                <a:solidFill>
                  <a:srgbClr val="FF0000"/>
                </a:solidFill>
                <a:latin typeface="Arial" panose="020B0604020202020204" pitchFamily="34" charset="0"/>
                <a:ea typeface="Microsoft JhengHei UI" panose="020B0604030504040204" pitchFamily="34" charset="-120"/>
                <a:cs typeface="Arial"/>
              </a:rPr>
              <a:t>SQL:</a:t>
            </a:r>
            <a:r>
              <a:rPr sz="1800" b="1" spc="-5" dirty="0">
                <a:solidFill>
                  <a:srgbClr val="FF0000"/>
                </a:solidFill>
                <a:latin typeface="Arial" panose="020B0604020202020204" pitchFamily="34" charset="0"/>
                <a:ea typeface="Microsoft JhengHei UI" panose="020B0604030504040204" pitchFamily="34" charset="-120"/>
                <a:cs typeface="Arial"/>
              </a:rPr>
              <a:t> </a:t>
            </a:r>
            <a:r>
              <a:rPr sz="1800" b="1" dirty="0">
                <a:solidFill>
                  <a:srgbClr val="FF0000"/>
                </a:solidFill>
                <a:latin typeface="Arial" panose="020B0604020202020204" pitchFamily="34" charset="0"/>
                <a:ea typeface="Microsoft JhengHei UI" panose="020B0604030504040204" pitchFamily="34" charset="-120"/>
                <a:cs typeface="Arial"/>
              </a:rPr>
              <a:t>Select</a:t>
            </a:r>
            <a:r>
              <a:rPr sz="1800" b="1" spc="-5" dirty="0">
                <a:solidFill>
                  <a:srgbClr val="FF0000"/>
                </a:solidFill>
                <a:latin typeface="Arial" panose="020B0604020202020204" pitchFamily="34" charset="0"/>
                <a:ea typeface="Microsoft JhengHei UI" panose="020B0604030504040204" pitchFamily="34" charset="-120"/>
                <a:cs typeface="Arial"/>
              </a:rPr>
              <a:t> </a:t>
            </a:r>
            <a:r>
              <a:rPr sz="1800" b="1" dirty="0">
                <a:solidFill>
                  <a:srgbClr val="FF0000"/>
                </a:solidFill>
                <a:latin typeface="Arial" panose="020B0604020202020204" pitchFamily="34" charset="0"/>
                <a:ea typeface="Microsoft JhengHei UI" panose="020B0604030504040204" pitchFamily="34" charset="-120"/>
                <a:cs typeface="Arial"/>
              </a:rPr>
              <a:t>…From… (Data</a:t>
            </a:r>
            <a:r>
              <a:rPr sz="1800" b="1" spc="-10" dirty="0">
                <a:solidFill>
                  <a:srgbClr val="FF0000"/>
                </a:solidFill>
                <a:latin typeface="Arial" panose="020B0604020202020204" pitchFamily="34" charset="0"/>
                <a:ea typeface="Microsoft JhengHei UI" panose="020B0604030504040204" pitchFamily="34" charset="-120"/>
                <a:cs typeface="Arial"/>
              </a:rPr>
              <a:t> </a:t>
            </a:r>
            <a:r>
              <a:rPr sz="1800" b="1" dirty="0">
                <a:solidFill>
                  <a:srgbClr val="FF0000"/>
                </a:solidFill>
                <a:latin typeface="Arial" panose="020B0604020202020204" pitchFamily="34" charset="0"/>
                <a:ea typeface="Microsoft JhengHei UI" panose="020B0604030504040204" pitchFamily="34" charset="-120"/>
                <a:cs typeface="Arial"/>
              </a:rPr>
              <a:t>Manipulation)</a:t>
            </a:r>
            <a:endParaRPr sz="1800">
              <a:latin typeface="Arial" panose="020B0604020202020204" pitchFamily="34" charset="0"/>
              <a:ea typeface="Microsoft JhengHei UI" panose="020B0604030504040204" pitchFamily="34" charset="-120"/>
              <a:cs typeface="Arial"/>
            </a:endParaRPr>
          </a:p>
        </p:txBody>
      </p:sp>
      <p:sp>
        <p:nvSpPr>
          <p:cNvPr id="7" name="object 7"/>
          <p:cNvSpPr txBox="1"/>
          <p:nvPr/>
        </p:nvSpPr>
        <p:spPr>
          <a:xfrm>
            <a:off x="1162183" y="4252888"/>
            <a:ext cx="1423035" cy="553998"/>
          </a:xfrm>
          <a:prstGeom prst="rect">
            <a:avLst/>
          </a:prstGeom>
        </p:spPr>
        <p:txBody>
          <a:bodyPr vert="horz" wrap="square" lIns="0" tIns="0" rIns="0" bIns="0" rtlCol="0">
            <a:spAutoFit/>
          </a:bodyPr>
          <a:lstStyle/>
          <a:p>
            <a:pPr marL="56515" marR="5080" indent="-44450">
              <a:lnSpc>
                <a:spcPct val="100000"/>
              </a:lnSpc>
            </a:pPr>
            <a:r>
              <a:rPr sz="1800" b="1" dirty="0">
                <a:latin typeface="Arial" panose="020B0604020202020204" pitchFamily="34" charset="0"/>
                <a:ea typeface="Microsoft JhengHei UI" panose="020B0604030504040204" pitchFamily="34" charset="-120"/>
                <a:cs typeface="Arial"/>
              </a:rPr>
              <a:t>Requirement </a:t>
            </a:r>
            <a:r>
              <a:rPr sz="1800" b="1" spc="-5" dirty="0">
                <a:latin typeface="Arial" panose="020B0604020202020204" pitchFamily="34" charset="0"/>
                <a:ea typeface="Microsoft JhengHei UI" panose="020B0604030504040204" pitchFamily="34" charset="-120"/>
                <a:cs typeface="Arial"/>
              </a:rPr>
              <a:t>(Rea</a:t>
            </a:r>
            <a:r>
              <a:rPr sz="1800" b="1" dirty="0">
                <a:latin typeface="Arial" panose="020B0604020202020204" pitchFamily="34" charset="0"/>
                <a:ea typeface="Microsoft JhengHei UI" panose="020B0604030504040204" pitchFamily="34" charset="-120"/>
                <a:cs typeface="Arial"/>
              </a:rPr>
              <a:t>l</a:t>
            </a:r>
            <a:r>
              <a:rPr sz="1800" b="1" spc="-5" dirty="0">
                <a:latin typeface="Arial" panose="020B0604020202020204" pitchFamily="34" charset="0"/>
                <a:ea typeface="Microsoft JhengHei UI" panose="020B0604030504040204" pitchFamily="34" charset="-120"/>
                <a:cs typeface="Arial"/>
              </a:rPr>
              <a:t> world)</a:t>
            </a:r>
            <a:endParaRPr sz="1800" dirty="0">
              <a:latin typeface="Arial" panose="020B0604020202020204" pitchFamily="34" charset="0"/>
              <a:ea typeface="Microsoft JhengHei UI" panose="020B0604030504040204" pitchFamily="34" charset="-120"/>
              <a:cs typeface="Arial"/>
            </a:endParaRPr>
          </a:p>
        </p:txBody>
      </p:sp>
      <p:sp>
        <p:nvSpPr>
          <p:cNvPr id="8" name="object 8"/>
          <p:cNvSpPr/>
          <p:nvPr/>
        </p:nvSpPr>
        <p:spPr>
          <a:xfrm>
            <a:off x="2830715" y="4497323"/>
            <a:ext cx="3268345" cy="85725"/>
          </a:xfrm>
          <a:custGeom>
            <a:avLst/>
            <a:gdLst/>
            <a:ahLst/>
            <a:cxnLst/>
            <a:rect l="l" t="t" r="r" b="b"/>
            <a:pathLst>
              <a:path w="3268345" h="85725">
                <a:moveTo>
                  <a:pt x="28193" y="57150"/>
                </a:moveTo>
                <a:lnTo>
                  <a:pt x="28193" y="28194"/>
                </a:lnTo>
                <a:lnTo>
                  <a:pt x="0" y="28194"/>
                </a:lnTo>
                <a:lnTo>
                  <a:pt x="0" y="57150"/>
                </a:lnTo>
                <a:lnTo>
                  <a:pt x="28193" y="57150"/>
                </a:lnTo>
                <a:close/>
              </a:path>
              <a:path w="3268345" h="85725">
                <a:moveTo>
                  <a:pt x="85343" y="57150"/>
                </a:moveTo>
                <a:lnTo>
                  <a:pt x="85343" y="28194"/>
                </a:lnTo>
                <a:lnTo>
                  <a:pt x="57150" y="28194"/>
                </a:lnTo>
                <a:lnTo>
                  <a:pt x="57150" y="57150"/>
                </a:lnTo>
                <a:lnTo>
                  <a:pt x="85343" y="57150"/>
                </a:lnTo>
                <a:close/>
              </a:path>
              <a:path w="3268345" h="85725">
                <a:moveTo>
                  <a:pt x="142494" y="57150"/>
                </a:moveTo>
                <a:lnTo>
                  <a:pt x="142494" y="28194"/>
                </a:lnTo>
                <a:lnTo>
                  <a:pt x="114300" y="28194"/>
                </a:lnTo>
                <a:lnTo>
                  <a:pt x="114300" y="57150"/>
                </a:lnTo>
                <a:lnTo>
                  <a:pt x="142494" y="57150"/>
                </a:lnTo>
                <a:close/>
              </a:path>
              <a:path w="3268345" h="85725">
                <a:moveTo>
                  <a:pt x="199644" y="57150"/>
                </a:moveTo>
                <a:lnTo>
                  <a:pt x="199644" y="28194"/>
                </a:lnTo>
                <a:lnTo>
                  <a:pt x="171450" y="28194"/>
                </a:lnTo>
                <a:lnTo>
                  <a:pt x="171450" y="57150"/>
                </a:lnTo>
                <a:lnTo>
                  <a:pt x="199644" y="57150"/>
                </a:lnTo>
                <a:close/>
              </a:path>
              <a:path w="3268345" h="85725">
                <a:moveTo>
                  <a:pt x="256794" y="57150"/>
                </a:moveTo>
                <a:lnTo>
                  <a:pt x="256794" y="28194"/>
                </a:lnTo>
                <a:lnTo>
                  <a:pt x="228600" y="28194"/>
                </a:lnTo>
                <a:lnTo>
                  <a:pt x="228600" y="57150"/>
                </a:lnTo>
                <a:lnTo>
                  <a:pt x="256794" y="57150"/>
                </a:lnTo>
                <a:close/>
              </a:path>
              <a:path w="3268345" h="85725">
                <a:moveTo>
                  <a:pt x="313944" y="57150"/>
                </a:moveTo>
                <a:lnTo>
                  <a:pt x="313944" y="28194"/>
                </a:lnTo>
                <a:lnTo>
                  <a:pt x="285750" y="28194"/>
                </a:lnTo>
                <a:lnTo>
                  <a:pt x="285750" y="57150"/>
                </a:lnTo>
                <a:lnTo>
                  <a:pt x="313944" y="57150"/>
                </a:lnTo>
                <a:close/>
              </a:path>
              <a:path w="3268345" h="85725">
                <a:moveTo>
                  <a:pt x="371094" y="57150"/>
                </a:moveTo>
                <a:lnTo>
                  <a:pt x="371094" y="28194"/>
                </a:lnTo>
                <a:lnTo>
                  <a:pt x="342900" y="28194"/>
                </a:lnTo>
                <a:lnTo>
                  <a:pt x="342900" y="57150"/>
                </a:lnTo>
                <a:lnTo>
                  <a:pt x="371094" y="57150"/>
                </a:lnTo>
                <a:close/>
              </a:path>
              <a:path w="3268345" h="85725">
                <a:moveTo>
                  <a:pt x="428243" y="57150"/>
                </a:moveTo>
                <a:lnTo>
                  <a:pt x="428243" y="28194"/>
                </a:lnTo>
                <a:lnTo>
                  <a:pt x="400050" y="28194"/>
                </a:lnTo>
                <a:lnTo>
                  <a:pt x="400050" y="57150"/>
                </a:lnTo>
                <a:lnTo>
                  <a:pt x="428243" y="57150"/>
                </a:lnTo>
                <a:close/>
              </a:path>
              <a:path w="3268345" h="85725">
                <a:moveTo>
                  <a:pt x="485394" y="57150"/>
                </a:moveTo>
                <a:lnTo>
                  <a:pt x="485394" y="28194"/>
                </a:lnTo>
                <a:lnTo>
                  <a:pt x="457200" y="28194"/>
                </a:lnTo>
                <a:lnTo>
                  <a:pt x="457200" y="57150"/>
                </a:lnTo>
                <a:lnTo>
                  <a:pt x="485394" y="57150"/>
                </a:lnTo>
                <a:close/>
              </a:path>
              <a:path w="3268345" h="85725">
                <a:moveTo>
                  <a:pt x="542544" y="57150"/>
                </a:moveTo>
                <a:lnTo>
                  <a:pt x="542544" y="28194"/>
                </a:lnTo>
                <a:lnTo>
                  <a:pt x="514350" y="28194"/>
                </a:lnTo>
                <a:lnTo>
                  <a:pt x="514350" y="57150"/>
                </a:lnTo>
                <a:lnTo>
                  <a:pt x="542544" y="57150"/>
                </a:lnTo>
                <a:close/>
              </a:path>
              <a:path w="3268345" h="85725">
                <a:moveTo>
                  <a:pt x="599694" y="57150"/>
                </a:moveTo>
                <a:lnTo>
                  <a:pt x="599694" y="28194"/>
                </a:lnTo>
                <a:lnTo>
                  <a:pt x="571500" y="28194"/>
                </a:lnTo>
                <a:lnTo>
                  <a:pt x="571500" y="57150"/>
                </a:lnTo>
                <a:lnTo>
                  <a:pt x="599694" y="57150"/>
                </a:lnTo>
                <a:close/>
              </a:path>
              <a:path w="3268345" h="85725">
                <a:moveTo>
                  <a:pt x="656844" y="57150"/>
                </a:moveTo>
                <a:lnTo>
                  <a:pt x="656844" y="28194"/>
                </a:lnTo>
                <a:lnTo>
                  <a:pt x="628650" y="28194"/>
                </a:lnTo>
                <a:lnTo>
                  <a:pt x="628650" y="57150"/>
                </a:lnTo>
                <a:lnTo>
                  <a:pt x="656844" y="57150"/>
                </a:lnTo>
                <a:close/>
              </a:path>
              <a:path w="3268345" h="85725">
                <a:moveTo>
                  <a:pt x="713994" y="57150"/>
                </a:moveTo>
                <a:lnTo>
                  <a:pt x="713994" y="28194"/>
                </a:lnTo>
                <a:lnTo>
                  <a:pt x="685800" y="28194"/>
                </a:lnTo>
                <a:lnTo>
                  <a:pt x="685800" y="57150"/>
                </a:lnTo>
                <a:lnTo>
                  <a:pt x="713994" y="57150"/>
                </a:lnTo>
                <a:close/>
              </a:path>
              <a:path w="3268345" h="85725">
                <a:moveTo>
                  <a:pt x="771144" y="57150"/>
                </a:moveTo>
                <a:lnTo>
                  <a:pt x="771144" y="28194"/>
                </a:lnTo>
                <a:lnTo>
                  <a:pt x="742950" y="28194"/>
                </a:lnTo>
                <a:lnTo>
                  <a:pt x="742950" y="57150"/>
                </a:lnTo>
                <a:lnTo>
                  <a:pt x="771144" y="57150"/>
                </a:lnTo>
                <a:close/>
              </a:path>
              <a:path w="3268345" h="85725">
                <a:moveTo>
                  <a:pt x="828294" y="57150"/>
                </a:moveTo>
                <a:lnTo>
                  <a:pt x="828294" y="28194"/>
                </a:lnTo>
                <a:lnTo>
                  <a:pt x="800100" y="28194"/>
                </a:lnTo>
                <a:lnTo>
                  <a:pt x="800100" y="57150"/>
                </a:lnTo>
                <a:lnTo>
                  <a:pt x="828294" y="57150"/>
                </a:lnTo>
                <a:close/>
              </a:path>
              <a:path w="3268345" h="85725">
                <a:moveTo>
                  <a:pt x="885444" y="57150"/>
                </a:moveTo>
                <a:lnTo>
                  <a:pt x="885444" y="28194"/>
                </a:lnTo>
                <a:lnTo>
                  <a:pt x="857250" y="28194"/>
                </a:lnTo>
                <a:lnTo>
                  <a:pt x="857250" y="57150"/>
                </a:lnTo>
                <a:lnTo>
                  <a:pt x="885444" y="57150"/>
                </a:lnTo>
                <a:close/>
              </a:path>
              <a:path w="3268345" h="85725">
                <a:moveTo>
                  <a:pt x="942594" y="57150"/>
                </a:moveTo>
                <a:lnTo>
                  <a:pt x="942594" y="28194"/>
                </a:lnTo>
                <a:lnTo>
                  <a:pt x="914400" y="28194"/>
                </a:lnTo>
                <a:lnTo>
                  <a:pt x="914400" y="57150"/>
                </a:lnTo>
                <a:lnTo>
                  <a:pt x="942594" y="57150"/>
                </a:lnTo>
                <a:close/>
              </a:path>
              <a:path w="3268345" h="85725">
                <a:moveTo>
                  <a:pt x="999744" y="57150"/>
                </a:moveTo>
                <a:lnTo>
                  <a:pt x="999744" y="28194"/>
                </a:lnTo>
                <a:lnTo>
                  <a:pt x="971550" y="28194"/>
                </a:lnTo>
                <a:lnTo>
                  <a:pt x="971550" y="57150"/>
                </a:lnTo>
                <a:lnTo>
                  <a:pt x="999744" y="57150"/>
                </a:lnTo>
                <a:close/>
              </a:path>
              <a:path w="3268345" h="85725">
                <a:moveTo>
                  <a:pt x="1056894" y="57150"/>
                </a:moveTo>
                <a:lnTo>
                  <a:pt x="1056894" y="28194"/>
                </a:lnTo>
                <a:lnTo>
                  <a:pt x="1028700" y="28194"/>
                </a:lnTo>
                <a:lnTo>
                  <a:pt x="1028700" y="57150"/>
                </a:lnTo>
                <a:lnTo>
                  <a:pt x="1056894" y="57150"/>
                </a:lnTo>
                <a:close/>
              </a:path>
              <a:path w="3268345" h="85725">
                <a:moveTo>
                  <a:pt x="1114044" y="57150"/>
                </a:moveTo>
                <a:lnTo>
                  <a:pt x="1114044" y="28194"/>
                </a:lnTo>
                <a:lnTo>
                  <a:pt x="1085850" y="28194"/>
                </a:lnTo>
                <a:lnTo>
                  <a:pt x="1085850" y="57150"/>
                </a:lnTo>
                <a:lnTo>
                  <a:pt x="1114044" y="57150"/>
                </a:lnTo>
                <a:close/>
              </a:path>
              <a:path w="3268345" h="85725">
                <a:moveTo>
                  <a:pt x="1171194" y="57150"/>
                </a:moveTo>
                <a:lnTo>
                  <a:pt x="1171194" y="28194"/>
                </a:lnTo>
                <a:lnTo>
                  <a:pt x="1143000" y="28194"/>
                </a:lnTo>
                <a:lnTo>
                  <a:pt x="1143000" y="57150"/>
                </a:lnTo>
                <a:lnTo>
                  <a:pt x="1171194" y="57150"/>
                </a:lnTo>
                <a:close/>
              </a:path>
              <a:path w="3268345" h="85725">
                <a:moveTo>
                  <a:pt x="1228344" y="57150"/>
                </a:moveTo>
                <a:lnTo>
                  <a:pt x="1228344" y="28194"/>
                </a:lnTo>
                <a:lnTo>
                  <a:pt x="1200150" y="28194"/>
                </a:lnTo>
                <a:lnTo>
                  <a:pt x="1200150" y="57150"/>
                </a:lnTo>
                <a:lnTo>
                  <a:pt x="1228344" y="57150"/>
                </a:lnTo>
                <a:close/>
              </a:path>
              <a:path w="3268345" h="85725">
                <a:moveTo>
                  <a:pt x="1285494" y="57150"/>
                </a:moveTo>
                <a:lnTo>
                  <a:pt x="1285494" y="28194"/>
                </a:lnTo>
                <a:lnTo>
                  <a:pt x="1257300" y="28194"/>
                </a:lnTo>
                <a:lnTo>
                  <a:pt x="1257300" y="57150"/>
                </a:lnTo>
                <a:lnTo>
                  <a:pt x="1285494" y="57150"/>
                </a:lnTo>
                <a:close/>
              </a:path>
              <a:path w="3268345" h="85725">
                <a:moveTo>
                  <a:pt x="1342644" y="57150"/>
                </a:moveTo>
                <a:lnTo>
                  <a:pt x="1342644" y="28194"/>
                </a:lnTo>
                <a:lnTo>
                  <a:pt x="1314450" y="28194"/>
                </a:lnTo>
                <a:lnTo>
                  <a:pt x="1314450" y="57150"/>
                </a:lnTo>
                <a:lnTo>
                  <a:pt x="1342644" y="57150"/>
                </a:lnTo>
                <a:close/>
              </a:path>
              <a:path w="3268345" h="85725">
                <a:moveTo>
                  <a:pt x="1399794" y="57150"/>
                </a:moveTo>
                <a:lnTo>
                  <a:pt x="1399794" y="28194"/>
                </a:lnTo>
                <a:lnTo>
                  <a:pt x="1371600" y="28194"/>
                </a:lnTo>
                <a:lnTo>
                  <a:pt x="1371600" y="57150"/>
                </a:lnTo>
                <a:lnTo>
                  <a:pt x="1399794" y="57150"/>
                </a:lnTo>
                <a:close/>
              </a:path>
              <a:path w="3268345" h="85725">
                <a:moveTo>
                  <a:pt x="1456944" y="57150"/>
                </a:moveTo>
                <a:lnTo>
                  <a:pt x="1456944" y="28194"/>
                </a:lnTo>
                <a:lnTo>
                  <a:pt x="1428750" y="28194"/>
                </a:lnTo>
                <a:lnTo>
                  <a:pt x="1428750" y="57150"/>
                </a:lnTo>
                <a:lnTo>
                  <a:pt x="1456944" y="57150"/>
                </a:lnTo>
                <a:close/>
              </a:path>
              <a:path w="3268345" h="85725">
                <a:moveTo>
                  <a:pt x="1514094" y="57150"/>
                </a:moveTo>
                <a:lnTo>
                  <a:pt x="1514094" y="28194"/>
                </a:lnTo>
                <a:lnTo>
                  <a:pt x="1485900" y="28194"/>
                </a:lnTo>
                <a:lnTo>
                  <a:pt x="1485900" y="57150"/>
                </a:lnTo>
                <a:lnTo>
                  <a:pt x="1514094" y="57150"/>
                </a:lnTo>
                <a:close/>
              </a:path>
              <a:path w="3268345" h="85725">
                <a:moveTo>
                  <a:pt x="1571244" y="57150"/>
                </a:moveTo>
                <a:lnTo>
                  <a:pt x="1571244" y="28194"/>
                </a:lnTo>
                <a:lnTo>
                  <a:pt x="1543050" y="28194"/>
                </a:lnTo>
                <a:lnTo>
                  <a:pt x="1543050" y="57150"/>
                </a:lnTo>
                <a:lnTo>
                  <a:pt x="1571244" y="57150"/>
                </a:lnTo>
                <a:close/>
              </a:path>
              <a:path w="3268345" h="85725">
                <a:moveTo>
                  <a:pt x="1628394" y="57150"/>
                </a:moveTo>
                <a:lnTo>
                  <a:pt x="1628394" y="28194"/>
                </a:lnTo>
                <a:lnTo>
                  <a:pt x="1600200" y="28194"/>
                </a:lnTo>
                <a:lnTo>
                  <a:pt x="1600200" y="57150"/>
                </a:lnTo>
                <a:lnTo>
                  <a:pt x="1628394" y="57150"/>
                </a:lnTo>
                <a:close/>
              </a:path>
              <a:path w="3268345" h="85725">
                <a:moveTo>
                  <a:pt x="1685544" y="57150"/>
                </a:moveTo>
                <a:lnTo>
                  <a:pt x="1685544" y="28194"/>
                </a:lnTo>
                <a:lnTo>
                  <a:pt x="1657350" y="28194"/>
                </a:lnTo>
                <a:lnTo>
                  <a:pt x="1657350" y="57150"/>
                </a:lnTo>
                <a:lnTo>
                  <a:pt x="1685544" y="57150"/>
                </a:lnTo>
                <a:close/>
              </a:path>
              <a:path w="3268345" h="85725">
                <a:moveTo>
                  <a:pt x="1742694" y="57150"/>
                </a:moveTo>
                <a:lnTo>
                  <a:pt x="1742694" y="28194"/>
                </a:lnTo>
                <a:lnTo>
                  <a:pt x="1714500" y="28194"/>
                </a:lnTo>
                <a:lnTo>
                  <a:pt x="1714500" y="57150"/>
                </a:lnTo>
                <a:lnTo>
                  <a:pt x="1742694" y="57150"/>
                </a:lnTo>
                <a:close/>
              </a:path>
              <a:path w="3268345" h="85725">
                <a:moveTo>
                  <a:pt x="1799844" y="57150"/>
                </a:moveTo>
                <a:lnTo>
                  <a:pt x="1799844" y="28194"/>
                </a:lnTo>
                <a:lnTo>
                  <a:pt x="1771650" y="28194"/>
                </a:lnTo>
                <a:lnTo>
                  <a:pt x="1771650" y="57150"/>
                </a:lnTo>
                <a:lnTo>
                  <a:pt x="1799844" y="57150"/>
                </a:lnTo>
                <a:close/>
              </a:path>
              <a:path w="3268345" h="85725">
                <a:moveTo>
                  <a:pt x="1856994" y="57150"/>
                </a:moveTo>
                <a:lnTo>
                  <a:pt x="1856994" y="28194"/>
                </a:lnTo>
                <a:lnTo>
                  <a:pt x="1828800" y="28194"/>
                </a:lnTo>
                <a:lnTo>
                  <a:pt x="1828800" y="57150"/>
                </a:lnTo>
                <a:lnTo>
                  <a:pt x="1856994" y="57150"/>
                </a:lnTo>
                <a:close/>
              </a:path>
              <a:path w="3268345" h="85725">
                <a:moveTo>
                  <a:pt x="1914144" y="57150"/>
                </a:moveTo>
                <a:lnTo>
                  <a:pt x="1914144" y="28194"/>
                </a:lnTo>
                <a:lnTo>
                  <a:pt x="1885950" y="28194"/>
                </a:lnTo>
                <a:lnTo>
                  <a:pt x="1885950" y="57150"/>
                </a:lnTo>
                <a:lnTo>
                  <a:pt x="1914144" y="57150"/>
                </a:lnTo>
                <a:close/>
              </a:path>
              <a:path w="3268345" h="85725">
                <a:moveTo>
                  <a:pt x="1971294" y="57150"/>
                </a:moveTo>
                <a:lnTo>
                  <a:pt x="1971294" y="28194"/>
                </a:lnTo>
                <a:lnTo>
                  <a:pt x="1943100" y="28194"/>
                </a:lnTo>
                <a:lnTo>
                  <a:pt x="1943100" y="57150"/>
                </a:lnTo>
                <a:lnTo>
                  <a:pt x="1971294" y="57150"/>
                </a:lnTo>
                <a:close/>
              </a:path>
              <a:path w="3268345" h="85725">
                <a:moveTo>
                  <a:pt x="2028444" y="57150"/>
                </a:moveTo>
                <a:lnTo>
                  <a:pt x="2028444" y="28194"/>
                </a:lnTo>
                <a:lnTo>
                  <a:pt x="2000250" y="28194"/>
                </a:lnTo>
                <a:lnTo>
                  <a:pt x="2000250" y="57150"/>
                </a:lnTo>
                <a:lnTo>
                  <a:pt x="2028444" y="57150"/>
                </a:lnTo>
                <a:close/>
              </a:path>
              <a:path w="3268345" h="85725">
                <a:moveTo>
                  <a:pt x="2085594" y="57150"/>
                </a:moveTo>
                <a:lnTo>
                  <a:pt x="2085594" y="28194"/>
                </a:lnTo>
                <a:lnTo>
                  <a:pt x="2057400" y="28194"/>
                </a:lnTo>
                <a:lnTo>
                  <a:pt x="2057400" y="57150"/>
                </a:lnTo>
                <a:lnTo>
                  <a:pt x="2085594" y="57150"/>
                </a:lnTo>
                <a:close/>
              </a:path>
              <a:path w="3268345" h="85725">
                <a:moveTo>
                  <a:pt x="2142744" y="57150"/>
                </a:moveTo>
                <a:lnTo>
                  <a:pt x="2142744" y="28194"/>
                </a:lnTo>
                <a:lnTo>
                  <a:pt x="2114550" y="28194"/>
                </a:lnTo>
                <a:lnTo>
                  <a:pt x="2114550" y="57150"/>
                </a:lnTo>
                <a:lnTo>
                  <a:pt x="2142744" y="57150"/>
                </a:lnTo>
                <a:close/>
              </a:path>
              <a:path w="3268345" h="85725">
                <a:moveTo>
                  <a:pt x="2199894" y="57150"/>
                </a:moveTo>
                <a:lnTo>
                  <a:pt x="2199894" y="28194"/>
                </a:lnTo>
                <a:lnTo>
                  <a:pt x="2171700" y="28194"/>
                </a:lnTo>
                <a:lnTo>
                  <a:pt x="2171700" y="57150"/>
                </a:lnTo>
                <a:lnTo>
                  <a:pt x="2199894" y="57150"/>
                </a:lnTo>
                <a:close/>
              </a:path>
              <a:path w="3268345" h="85725">
                <a:moveTo>
                  <a:pt x="2257044" y="57150"/>
                </a:moveTo>
                <a:lnTo>
                  <a:pt x="2257044" y="28194"/>
                </a:lnTo>
                <a:lnTo>
                  <a:pt x="2228850" y="28194"/>
                </a:lnTo>
                <a:lnTo>
                  <a:pt x="2228850" y="57150"/>
                </a:lnTo>
                <a:lnTo>
                  <a:pt x="2257044" y="57150"/>
                </a:lnTo>
                <a:close/>
              </a:path>
              <a:path w="3268345" h="85725">
                <a:moveTo>
                  <a:pt x="2314194" y="57150"/>
                </a:moveTo>
                <a:lnTo>
                  <a:pt x="2314194" y="28194"/>
                </a:lnTo>
                <a:lnTo>
                  <a:pt x="2286000" y="28194"/>
                </a:lnTo>
                <a:lnTo>
                  <a:pt x="2286000" y="57150"/>
                </a:lnTo>
                <a:lnTo>
                  <a:pt x="2314194" y="57150"/>
                </a:lnTo>
                <a:close/>
              </a:path>
              <a:path w="3268345" h="85725">
                <a:moveTo>
                  <a:pt x="2371344" y="57150"/>
                </a:moveTo>
                <a:lnTo>
                  <a:pt x="2371344" y="28194"/>
                </a:lnTo>
                <a:lnTo>
                  <a:pt x="2343150" y="28194"/>
                </a:lnTo>
                <a:lnTo>
                  <a:pt x="2343150" y="57150"/>
                </a:lnTo>
                <a:lnTo>
                  <a:pt x="2371344" y="57150"/>
                </a:lnTo>
                <a:close/>
              </a:path>
              <a:path w="3268345" h="85725">
                <a:moveTo>
                  <a:pt x="2428494" y="57150"/>
                </a:moveTo>
                <a:lnTo>
                  <a:pt x="2428494" y="28194"/>
                </a:lnTo>
                <a:lnTo>
                  <a:pt x="2400300" y="28194"/>
                </a:lnTo>
                <a:lnTo>
                  <a:pt x="2400300" y="57150"/>
                </a:lnTo>
                <a:lnTo>
                  <a:pt x="2428494" y="57150"/>
                </a:lnTo>
                <a:close/>
              </a:path>
              <a:path w="3268345" h="85725">
                <a:moveTo>
                  <a:pt x="2485644" y="57150"/>
                </a:moveTo>
                <a:lnTo>
                  <a:pt x="2485644" y="28194"/>
                </a:lnTo>
                <a:lnTo>
                  <a:pt x="2457450" y="28194"/>
                </a:lnTo>
                <a:lnTo>
                  <a:pt x="2457450" y="57150"/>
                </a:lnTo>
                <a:lnTo>
                  <a:pt x="2485644" y="57150"/>
                </a:lnTo>
                <a:close/>
              </a:path>
              <a:path w="3268345" h="85725">
                <a:moveTo>
                  <a:pt x="2542794" y="57150"/>
                </a:moveTo>
                <a:lnTo>
                  <a:pt x="2542794" y="28194"/>
                </a:lnTo>
                <a:lnTo>
                  <a:pt x="2514600" y="28194"/>
                </a:lnTo>
                <a:lnTo>
                  <a:pt x="2514600" y="57150"/>
                </a:lnTo>
                <a:lnTo>
                  <a:pt x="2542794" y="57150"/>
                </a:lnTo>
                <a:close/>
              </a:path>
              <a:path w="3268345" h="85725">
                <a:moveTo>
                  <a:pt x="2599944" y="57150"/>
                </a:moveTo>
                <a:lnTo>
                  <a:pt x="2599944" y="28194"/>
                </a:lnTo>
                <a:lnTo>
                  <a:pt x="2571750" y="28194"/>
                </a:lnTo>
                <a:lnTo>
                  <a:pt x="2571750" y="57150"/>
                </a:lnTo>
                <a:lnTo>
                  <a:pt x="2599944" y="57150"/>
                </a:lnTo>
                <a:close/>
              </a:path>
              <a:path w="3268345" h="85725">
                <a:moveTo>
                  <a:pt x="2657094" y="57150"/>
                </a:moveTo>
                <a:lnTo>
                  <a:pt x="2657094" y="28194"/>
                </a:lnTo>
                <a:lnTo>
                  <a:pt x="2628900" y="28194"/>
                </a:lnTo>
                <a:lnTo>
                  <a:pt x="2628900" y="57150"/>
                </a:lnTo>
                <a:lnTo>
                  <a:pt x="2657094" y="57150"/>
                </a:lnTo>
                <a:close/>
              </a:path>
              <a:path w="3268345" h="85725">
                <a:moveTo>
                  <a:pt x="2714244" y="57150"/>
                </a:moveTo>
                <a:lnTo>
                  <a:pt x="2714244" y="28194"/>
                </a:lnTo>
                <a:lnTo>
                  <a:pt x="2686050" y="28194"/>
                </a:lnTo>
                <a:lnTo>
                  <a:pt x="2686050" y="57150"/>
                </a:lnTo>
                <a:lnTo>
                  <a:pt x="2714244" y="57150"/>
                </a:lnTo>
                <a:close/>
              </a:path>
              <a:path w="3268345" h="85725">
                <a:moveTo>
                  <a:pt x="2771394" y="57150"/>
                </a:moveTo>
                <a:lnTo>
                  <a:pt x="2771394" y="28194"/>
                </a:lnTo>
                <a:lnTo>
                  <a:pt x="2743200" y="28194"/>
                </a:lnTo>
                <a:lnTo>
                  <a:pt x="2743200" y="57150"/>
                </a:lnTo>
                <a:lnTo>
                  <a:pt x="2771394" y="57150"/>
                </a:lnTo>
                <a:close/>
              </a:path>
              <a:path w="3268345" h="85725">
                <a:moveTo>
                  <a:pt x="2828544" y="57150"/>
                </a:moveTo>
                <a:lnTo>
                  <a:pt x="2828544" y="28194"/>
                </a:lnTo>
                <a:lnTo>
                  <a:pt x="2800350" y="28194"/>
                </a:lnTo>
                <a:lnTo>
                  <a:pt x="2800350" y="57150"/>
                </a:lnTo>
                <a:lnTo>
                  <a:pt x="2828544" y="57150"/>
                </a:lnTo>
                <a:close/>
              </a:path>
              <a:path w="3268345" h="85725">
                <a:moveTo>
                  <a:pt x="2885694" y="57150"/>
                </a:moveTo>
                <a:lnTo>
                  <a:pt x="2885694" y="28194"/>
                </a:lnTo>
                <a:lnTo>
                  <a:pt x="2857500" y="28194"/>
                </a:lnTo>
                <a:lnTo>
                  <a:pt x="2857500" y="57150"/>
                </a:lnTo>
                <a:lnTo>
                  <a:pt x="2885694" y="57150"/>
                </a:lnTo>
                <a:close/>
              </a:path>
              <a:path w="3268345" h="85725">
                <a:moveTo>
                  <a:pt x="2942844" y="57150"/>
                </a:moveTo>
                <a:lnTo>
                  <a:pt x="2942844" y="28194"/>
                </a:lnTo>
                <a:lnTo>
                  <a:pt x="2914650" y="28194"/>
                </a:lnTo>
                <a:lnTo>
                  <a:pt x="2914650" y="57150"/>
                </a:lnTo>
                <a:lnTo>
                  <a:pt x="2942844" y="57150"/>
                </a:lnTo>
                <a:close/>
              </a:path>
              <a:path w="3268345" h="85725">
                <a:moveTo>
                  <a:pt x="2999994" y="57150"/>
                </a:moveTo>
                <a:lnTo>
                  <a:pt x="2999994" y="28194"/>
                </a:lnTo>
                <a:lnTo>
                  <a:pt x="2971800" y="28194"/>
                </a:lnTo>
                <a:lnTo>
                  <a:pt x="2971800" y="57150"/>
                </a:lnTo>
                <a:lnTo>
                  <a:pt x="2999994" y="57150"/>
                </a:lnTo>
                <a:close/>
              </a:path>
              <a:path w="3268345" h="85725">
                <a:moveTo>
                  <a:pt x="3057144" y="57150"/>
                </a:moveTo>
                <a:lnTo>
                  <a:pt x="3057144" y="28194"/>
                </a:lnTo>
                <a:lnTo>
                  <a:pt x="3028950" y="28194"/>
                </a:lnTo>
                <a:lnTo>
                  <a:pt x="3028950" y="57150"/>
                </a:lnTo>
                <a:lnTo>
                  <a:pt x="3057144" y="57150"/>
                </a:lnTo>
                <a:close/>
              </a:path>
              <a:path w="3268345" h="85725">
                <a:moveTo>
                  <a:pt x="3114294" y="57150"/>
                </a:moveTo>
                <a:lnTo>
                  <a:pt x="3114294" y="28194"/>
                </a:lnTo>
                <a:lnTo>
                  <a:pt x="3086100" y="28194"/>
                </a:lnTo>
                <a:lnTo>
                  <a:pt x="3086100" y="57150"/>
                </a:lnTo>
                <a:lnTo>
                  <a:pt x="3114294" y="57150"/>
                </a:lnTo>
                <a:close/>
              </a:path>
              <a:path w="3268345" h="85725">
                <a:moveTo>
                  <a:pt x="3171444" y="57150"/>
                </a:moveTo>
                <a:lnTo>
                  <a:pt x="3171444" y="28194"/>
                </a:lnTo>
                <a:lnTo>
                  <a:pt x="3143250" y="28194"/>
                </a:lnTo>
                <a:lnTo>
                  <a:pt x="3143250" y="57150"/>
                </a:lnTo>
                <a:lnTo>
                  <a:pt x="3171444" y="57150"/>
                </a:lnTo>
                <a:close/>
              </a:path>
              <a:path w="3268345" h="85725">
                <a:moveTo>
                  <a:pt x="3268217" y="42672"/>
                </a:moveTo>
                <a:lnTo>
                  <a:pt x="3182874" y="0"/>
                </a:lnTo>
                <a:lnTo>
                  <a:pt x="3182874" y="85343"/>
                </a:lnTo>
                <a:lnTo>
                  <a:pt x="3268217" y="42672"/>
                </a:lnTo>
                <a:close/>
              </a:path>
            </a:pathLst>
          </a:custGeom>
          <a:solidFill>
            <a:srgbClr val="00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9" name="object 9"/>
          <p:cNvSpPr txBox="1"/>
          <p:nvPr/>
        </p:nvSpPr>
        <p:spPr>
          <a:xfrm>
            <a:off x="3929005" y="4599416"/>
            <a:ext cx="848994" cy="246221"/>
          </a:xfrm>
          <a:prstGeom prst="rect">
            <a:avLst/>
          </a:prstGeom>
        </p:spPr>
        <p:txBody>
          <a:bodyPr vert="horz" wrap="square" lIns="0" tIns="0" rIns="0" bIns="0" rtlCol="0">
            <a:spAutoFit/>
          </a:bodyPr>
          <a:lstStyle/>
          <a:p>
            <a:pPr marL="12700">
              <a:lnSpc>
                <a:spcPct val="100000"/>
              </a:lnSpc>
            </a:pPr>
            <a:r>
              <a:rPr sz="1600" b="1" spc="-5" dirty="0">
                <a:solidFill>
                  <a:srgbClr val="FF0000"/>
                </a:solidFill>
                <a:latin typeface="Arial" panose="020B0604020202020204" pitchFamily="34" charset="0"/>
                <a:ea typeface="Microsoft JhengHei UI" panose="020B0604030504040204" pitchFamily="34" charset="-120"/>
                <a:cs typeface="Arial"/>
              </a:rPr>
              <a:t>Abstract</a:t>
            </a:r>
            <a:endParaRPr sz="1600">
              <a:latin typeface="Arial" panose="020B0604020202020204" pitchFamily="34" charset="0"/>
              <a:ea typeface="Microsoft JhengHei UI" panose="020B0604030504040204" pitchFamily="34" charset="-120"/>
              <a:cs typeface="Arial"/>
            </a:endParaRPr>
          </a:p>
        </p:txBody>
      </p:sp>
      <p:sp>
        <p:nvSpPr>
          <p:cNvPr id="10" name="object 10"/>
          <p:cNvSpPr txBox="1"/>
          <p:nvPr/>
        </p:nvSpPr>
        <p:spPr>
          <a:xfrm>
            <a:off x="3578485" y="2030150"/>
            <a:ext cx="939800" cy="276999"/>
          </a:xfrm>
          <a:prstGeom prst="rect">
            <a:avLst/>
          </a:prstGeom>
        </p:spPr>
        <p:txBody>
          <a:bodyPr vert="horz" wrap="square" lIns="0" tIns="0" rIns="0" bIns="0" rtlCol="0">
            <a:spAutoFit/>
          </a:bodyPr>
          <a:lstStyle/>
          <a:p>
            <a:pPr marL="12700">
              <a:lnSpc>
                <a:spcPct val="100000"/>
              </a:lnSpc>
            </a:pPr>
            <a:r>
              <a:rPr sz="1800" b="1" dirty="0">
                <a:latin typeface="Arial" panose="020B0604020202020204" pitchFamily="34" charset="0"/>
                <a:ea typeface="Microsoft JhengHei UI" panose="020B0604030504040204" pitchFamily="34" charset="-120"/>
                <a:cs typeface="Arial"/>
              </a:rPr>
              <a:t>Concept</a:t>
            </a:r>
            <a:endParaRPr sz="1800">
              <a:latin typeface="Arial" panose="020B0604020202020204" pitchFamily="34" charset="0"/>
              <a:ea typeface="Microsoft JhengHei UI" panose="020B0604030504040204" pitchFamily="34" charset="-120"/>
              <a:cs typeface="Arial"/>
            </a:endParaRPr>
          </a:p>
        </p:txBody>
      </p:sp>
      <p:sp>
        <p:nvSpPr>
          <p:cNvPr id="11" name="object 11"/>
          <p:cNvSpPr txBox="1"/>
          <p:nvPr/>
        </p:nvSpPr>
        <p:spPr>
          <a:xfrm>
            <a:off x="1105791" y="3115040"/>
            <a:ext cx="1279525" cy="738664"/>
          </a:xfrm>
          <a:prstGeom prst="rect">
            <a:avLst/>
          </a:prstGeom>
        </p:spPr>
        <p:txBody>
          <a:bodyPr vert="horz" wrap="square" lIns="0" tIns="0" rIns="0" bIns="0" rtlCol="0">
            <a:spAutoFit/>
          </a:bodyPr>
          <a:lstStyle/>
          <a:p>
            <a:pPr marL="12065" marR="5080" indent="-1270" algn="ctr">
              <a:lnSpc>
                <a:spcPct val="100000"/>
              </a:lnSpc>
            </a:pPr>
            <a:r>
              <a:rPr sz="1600" b="1" spc="-5" dirty="0">
                <a:solidFill>
                  <a:srgbClr val="FF0000"/>
                </a:solidFill>
                <a:latin typeface="Arial" panose="020B0604020202020204" pitchFamily="34" charset="0"/>
                <a:ea typeface="Microsoft JhengHei UI" panose="020B0604030504040204" pitchFamily="34" charset="-120"/>
                <a:cs typeface="Arial"/>
              </a:rPr>
              <a:t>Abstract </a:t>
            </a:r>
            <a:r>
              <a:rPr sz="1600" b="1" spc="5" dirty="0">
                <a:solidFill>
                  <a:srgbClr val="FF0000"/>
                </a:solidFill>
                <a:latin typeface="Arial" panose="020B0604020202020204" pitchFamily="34" charset="0"/>
                <a:ea typeface="Microsoft JhengHei UI" panose="020B0604030504040204" pitchFamily="34" charset="-120"/>
                <a:cs typeface="Arial"/>
              </a:rPr>
              <a:t>(</a:t>
            </a:r>
            <a:r>
              <a:rPr sz="1600" b="1" spc="-5" dirty="0">
                <a:solidFill>
                  <a:srgbClr val="FF0000"/>
                </a:solidFill>
                <a:latin typeface="Arial" panose="020B0604020202020204" pitchFamily="34" charset="0"/>
                <a:ea typeface="Microsoft JhengHei UI" panose="020B0604030504040204" pitchFamily="34" charset="-120"/>
                <a:cs typeface="Arial"/>
              </a:rPr>
              <a:t>Idea</a:t>
            </a:r>
            <a:r>
              <a:rPr sz="1600" b="1" dirty="0">
                <a:solidFill>
                  <a:srgbClr val="FF0000"/>
                </a:solidFill>
                <a:latin typeface="Arial" panose="020B0604020202020204" pitchFamily="34" charset="0"/>
                <a:ea typeface="Microsoft JhengHei UI" panose="020B0604030504040204" pitchFamily="34" charset="-120"/>
                <a:cs typeface="Arial"/>
              </a:rPr>
              <a:t>s</a:t>
            </a:r>
            <a:r>
              <a:rPr sz="1600" b="1" spc="-5" dirty="0">
                <a:solidFill>
                  <a:srgbClr val="FF0000"/>
                </a:solidFill>
                <a:latin typeface="Arial" panose="020B0604020202020204" pitchFamily="34" charset="0"/>
                <a:ea typeface="Microsoft JhengHei UI" panose="020B0604030504040204" pitchFamily="34" charset="-120"/>
                <a:cs typeface="Arial"/>
              </a:rPr>
              <a:t> </a:t>
            </a:r>
            <a:r>
              <a:rPr sz="1600" b="1" spc="5" dirty="0">
                <a:solidFill>
                  <a:srgbClr val="FF0000"/>
                </a:solidFill>
                <a:latin typeface="Arial" panose="020B0604020202020204" pitchFamily="34" charset="0"/>
                <a:ea typeface="Microsoft JhengHei UI" panose="020B0604030504040204" pitchFamily="34" charset="-120"/>
                <a:cs typeface="Arial"/>
              </a:rPr>
              <a:t>f</a:t>
            </a:r>
            <a:r>
              <a:rPr sz="1600" b="1" spc="-5" dirty="0">
                <a:solidFill>
                  <a:srgbClr val="FF0000"/>
                </a:solidFill>
                <a:latin typeface="Arial" panose="020B0604020202020204" pitchFamily="34" charset="0"/>
                <a:ea typeface="Microsoft JhengHei UI" panose="020B0604030504040204" pitchFamily="34" charset="-120"/>
                <a:cs typeface="Arial"/>
              </a:rPr>
              <a:t>o</a:t>
            </a:r>
            <a:r>
              <a:rPr sz="1600" b="1" dirty="0">
                <a:solidFill>
                  <a:srgbClr val="FF0000"/>
                </a:solidFill>
                <a:latin typeface="Arial" panose="020B0604020202020204" pitchFamily="34" charset="0"/>
                <a:ea typeface="Microsoft JhengHei UI" panose="020B0604030504040204" pitchFamily="34" charset="-120"/>
                <a:cs typeface="Arial"/>
              </a:rPr>
              <a:t>r </a:t>
            </a:r>
            <a:r>
              <a:rPr sz="1600" b="1" spc="-5" dirty="0">
                <a:solidFill>
                  <a:srgbClr val="FF0000"/>
                </a:solidFill>
                <a:latin typeface="Arial" panose="020B0604020202020204" pitchFamily="34" charset="0"/>
                <a:ea typeface="Microsoft JhengHei UI" panose="020B0604030504040204" pitchFamily="34" charset="-120"/>
                <a:cs typeface="Arial"/>
              </a:rPr>
              <a:t>Ho</a:t>
            </a:r>
            <a:r>
              <a:rPr sz="1600" b="1" dirty="0">
                <a:solidFill>
                  <a:srgbClr val="FF0000"/>
                </a:solidFill>
                <a:latin typeface="Arial" panose="020B0604020202020204" pitchFamily="34" charset="0"/>
                <a:ea typeface="Microsoft JhengHei UI" panose="020B0604030504040204" pitchFamily="34" charset="-120"/>
                <a:cs typeface="Arial"/>
              </a:rPr>
              <a:t>w</a:t>
            </a:r>
            <a:r>
              <a:rPr sz="1600" b="1" spc="-5" dirty="0">
                <a:solidFill>
                  <a:srgbClr val="FF0000"/>
                </a:solidFill>
                <a:latin typeface="Arial" panose="020B0604020202020204" pitchFamily="34" charset="0"/>
                <a:ea typeface="Microsoft JhengHei UI" panose="020B0604030504040204" pitchFamily="34" charset="-120"/>
                <a:cs typeface="Arial"/>
              </a:rPr>
              <a:t> </a:t>
            </a:r>
            <a:r>
              <a:rPr sz="1600" b="1" dirty="0">
                <a:solidFill>
                  <a:srgbClr val="FF0000"/>
                </a:solidFill>
                <a:latin typeface="Arial" panose="020B0604020202020204" pitchFamily="34" charset="0"/>
                <a:ea typeface="Microsoft JhengHei UI" panose="020B0604030504040204" pitchFamily="34" charset="-120"/>
                <a:cs typeface="Arial"/>
              </a:rPr>
              <a:t>&amp;</a:t>
            </a:r>
            <a:r>
              <a:rPr sz="1600" b="1" spc="-5" dirty="0">
                <a:solidFill>
                  <a:srgbClr val="FF0000"/>
                </a:solidFill>
                <a:latin typeface="Arial" panose="020B0604020202020204" pitchFamily="34" charset="0"/>
                <a:ea typeface="Microsoft JhengHei UI" panose="020B0604030504040204" pitchFamily="34" charset="-120"/>
                <a:cs typeface="Arial"/>
              </a:rPr>
              <a:t> What)</a:t>
            </a:r>
            <a:endParaRPr sz="1600">
              <a:latin typeface="Arial" panose="020B0604020202020204" pitchFamily="34" charset="0"/>
              <a:ea typeface="Microsoft JhengHei UI" panose="020B0604030504040204" pitchFamily="34" charset="-120"/>
              <a:cs typeface="Arial"/>
            </a:endParaRPr>
          </a:p>
        </p:txBody>
      </p:sp>
      <p:sp>
        <p:nvSpPr>
          <p:cNvPr id="12" name="object 12"/>
          <p:cNvSpPr/>
          <p:nvPr/>
        </p:nvSpPr>
        <p:spPr>
          <a:xfrm>
            <a:off x="5100713" y="3102101"/>
            <a:ext cx="1336675" cy="1262380"/>
          </a:xfrm>
          <a:custGeom>
            <a:avLst/>
            <a:gdLst/>
            <a:ahLst/>
            <a:cxnLst/>
            <a:rect l="l" t="t" r="r" b="b"/>
            <a:pathLst>
              <a:path w="1336675" h="1262379">
                <a:moveTo>
                  <a:pt x="1284179" y="1192577"/>
                </a:moveTo>
                <a:lnTo>
                  <a:pt x="19050" y="0"/>
                </a:lnTo>
                <a:lnTo>
                  <a:pt x="0" y="21336"/>
                </a:lnTo>
                <a:lnTo>
                  <a:pt x="1264501" y="1213277"/>
                </a:lnTo>
                <a:lnTo>
                  <a:pt x="1284179" y="1192577"/>
                </a:lnTo>
                <a:close/>
              </a:path>
              <a:path w="1336675" h="1262379">
                <a:moveTo>
                  <a:pt x="1294638" y="1248949"/>
                </a:moveTo>
                <a:lnTo>
                  <a:pt x="1294638" y="1202436"/>
                </a:lnTo>
                <a:lnTo>
                  <a:pt x="1274826" y="1223010"/>
                </a:lnTo>
                <a:lnTo>
                  <a:pt x="1264501" y="1213277"/>
                </a:lnTo>
                <a:lnTo>
                  <a:pt x="1245108" y="1233678"/>
                </a:lnTo>
                <a:lnTo>
                  <a:pt x="1294638" y="1248949"/>
                </a:lnTo>
                <a:close/>
              </a:path>
              <a:path w="1336675" h="1262379">
                <a:moveTo>
                  <a:pt x="1294638" y="1202436"/>
                </a:moveTo>
                <a:lnTo>
                  <a:pt x="1284179" y="1192577"/>
                </a:lnTo>
                <a:lnTo>
                  <a:pt x="1264501" y="1213277"/>
                </a:lnTo>
                <a:lnTo>
                  <a:pt x="1274826" y="1223010"/>
                </a:lnTo>
                <a:lnTo>
                  <a:pt x="1294638" y="1202436"/>
                </a:lnTo>
                <a:close/>
              </a:path>
              <a:path w="1336675" h="1262379">
                <a:moveTo>
                  <a:pt x="1336548" y="1261872"/>
                </a:moveTo>
                <a:lnTo>
                  <a:pt x="1303782" y="1171956"/>
                </a:lnTo>
                <a:lnTo>
                  <a:pt x="1284179" y="1192577"/>
                </a:lnTo>
                <a:lnTo>
                  <a:pt x="1294638" y="1202436"/>
                </a:lnTo>
                <a:lnTo>
                  <a:pt x="1294638" y="1248949"/>
                </a:lnTo>
                <a:lnTo>
                  <a:pt x="1336548" y="1261872"/>
                </a:lnTo>
                <a:close/>
              </a:path>
            </a:pathLst>
          </a:custGeom>
          <a:solidFill>
            <a:srgbClr val="00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3" name="object 13"/>
          <p:cNvSpPr/>
          <p:nvPr/>
        </p:nvSpPr>
        <p:spPr>
          <a:xfrm>
            <a:off x="4001909" y="2303526"/>
            <a:ext cx="86360" cy="476250"/>
          </a:xfrm>
          <a:custGeom>
            <a:avLst/>
            <a:gdLst/>
            <a:ahLst/>
            <a:cxnLst/>
            <a:rect l="l" t="t" r="r" b="b"/>
            <a:pathLst>
              <a:path w="86360" h="476250">
                <a:moveTo>
                  <a:pt x="86106" y="390143"/>
                </a:moveTo>
                <a:lnTo>
                  <a:pt x="0" y="390143"/>
                </a:lnTo>
                <a:lnTo>
                  <a:pt x="28955" y="447547"/>
                </a:lnTo>
                <a:lnTo>
                  <a:pt x="28955" y="404621"/>
                </a:lnTo>
                <a:lnTo>
                  <a:pt x="57150" y="404621"/>
                </a:lnTo>
                <a:lnTo>
                  <a:pt x="57150" y="448573"/>
                </a:lnTo>
                <a:lnTo>
                  <a:pt x="86106" y="390143"/>
                </a:lnTo>
                <a:close/>
              </a:path>
              <a:path w="86360" h="476250">
                <a:moveTo>
                  <a:pt x="57150" y="390143"/>
                </a:moveTo>
                <a:lnTo>
                  <a:pt x="57150" y="0"/>
                </a:lnTo>
                <a:lnTo>
                  <a:pt x="28955" y="0"/>
                </a:lnTo>
                <a:lnTo>
                  <a:pt x="28955" y="390143"/>
                </a:lnTo>
                <a:lnTo>
                  <a:pt x="57150" y="390143"/>
                </a:lnTo>
                <a:close/>
              </a:path>
              <a:path w="86360" h="476250">
                <a:moveTo>
                  <a:pt x="57150" y="448573"/>
                </a:moveTo>
                <a:lnTo>
                  <a:pt x="57150" y="404621"/>
                </a:lnTo>
                <a:lnTo>
                  <a:pt x="28955" y="404621"/>
                </a:lnTo>
                <a:lnTo>
                  <a:pt x="28955" y="447547"/>
                </a:lnTo>
                <a:lnTo>
                  <a:pt x="43434" y="476249"/>
                </a:lnTo>
                <a:lnTo>
                  <a:pt x="57150" y="448573"/>
                </a:lnTo>
                <a:close/>
              </a:path>
            </a:pathLst>
          </a:custGeom>
          <a:solidFill>
            <a:srgbClr val="00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4" name="object 14"/>
          <p:cNvSpPr txBox="1"/>
          <p:nvPr/>
        </p:nvSpPr>
        <p:spPr>
          <a:xfrm>
            <a:off x="2908687" y="2808152"/>
            <a:ext cx="2512060" cy="761619"/>
          </a:xfrm>
          <a:prstGeom prst="rect">
            <a:avLst/>
          </a:prstGeom>
        </p:spPr>
        <p:txBody>
          <a:bodyPr vert="horz" wrap="square" lIns="0" tIns="0" rIns="0" bIns="0" rtlCol="0">
            <a:spAutoFit/>
          </a:bodyPr>
          <a:lstStyle/>
          <a:p>
            <a:pPr marL="12700" marR="5080" indent="-1270" algn="ctr">
              <a:lnSpc>
                <a:spcPct val="100600"/>
              </a:lnSpc>
            </a:pPr>
            <a:r>
              <a:rPr sz="1800" b="1" spc="-5" dirty="0">
                <a:latin typeface="Arial" panose="020B0604020202020204" pitchFamily="34" charset="0"/>
                <a:ea typeface="Microsoft JhengHei UI" panose="020B0604030504040204" pitchFamily="34" charset="-120"/>
                <a:cs typeface="Arial"/>
              </a:rPr>
              <a:t>Concep</a:t>
            </a:r>
            <a:r>
              <a:rPr sz="1800" b="1" dirty="0">
                <a:latin typeface="Arial" panose="020B0604020202020204" pitchFamily="34" charset="0"/>
                <a:ea typeface="Microsoft JhengHei UI" panose="020B0604030504040204" pitchFamily="34" charset="-120"/>
                <a:cs typeface="Arial"/>
              </a:rPr>
              <a:t>t</a:t>
            </a:r>
            <a:r>
              <a:rPr sz="1800" b="1" spc="-5" dirty="0">
                <a:latin typeface="Arial" panose="020B0604020202020204" pitchFamily="34" charset="0"/>
                <a:ea typeface="Microsoft JhengHei UI" panose="020B0604030504040204" pitchFamily="34" charset="-120"/>
                <a:cs typeface="Arial"/>
              </a:rPr>
              <a:t> Expression </a:t>
            </a:r>
            <a:r>
              <a:rPr sz="1600" b="1" spc="-5" dirty="0">
                <a:solidFill>
                  <a:srgbClr val="FF0000"/>
                </a:solidFill>
                <a:latin typeface="Arial" panose="020B0604020202020204" pitchFamily="34" charset="0"/>
                <a:ea typeface="Microsoft JhengHei UI" panose="020B0604030504040204" pitchFamily="34" charset="-120"/>
                <a:cs typeface="Arial"/>
              </a:rPr>
              <a:t>(crow’</a:t>
            </a:r>
            <a:r>
              <a:rPr sz="1600" b="1" dirty="0">
                <a:solidFill>
                  <a:srgbClr val="FF0000"/>
                </a:solidFill>
                <a:latin typeface="Arial" panose="020B0604020202020204" pitchFamily="34" charset="0"/>
                <a:ea typeface="Microsoft JhengHei UI" panose="020B0604030504040204" pitchFamily="34" charset="-120"/>
                <a:cs typeface="Arial"/>
              </a:rPr>
              <a:t>s </a:t>
            </a:r>
            <a:r>
              <a:rPr sz="1600" b="1" spc="-5" dirty="0">
                <a:solidFill>
                  <a:srgbClr val="FF0000"/>
                </a:solidFill>
                <a:latin typeface="Arial" panose="020B0604020202020204" pitchFamily="34" charset="0"/>
                <a:ea typeface="Microsoft JhengHei UI" panose="020B0604030504040204" pitchFamily="34" charset="-120"/>
                <a:cs typeface="Arial"/>
              </a:rPr>
              <a:t>foo</a:t>
            </a:r>
            <a:r>
              <a:rPr sz="1600" b="1" dirty="0">
                <a:solidFill>
                  <a:srgbClr val="FF0000"/>
                </a:solidFill>
                <a:latin typeface="Arial" panose="020B0604020202020204" pitchFamily="34" charset="0"/>
                <a:ea typeface="Microsoft JhengHei UI" panose="020B0604030504040204" pitchFamily="34" charset="-120"/>
                <a:cs typeface="Arial"/>
              </a:rPr>
              <a:t>t </a:t>
            </a:r>
            <a:r>
              <a:rPr sz="1600" b="1" spc="-5" dirty="0">
                <a:solidFill>
                  <a:srgbClr val="FF0000"/>
                </a:solidFill>
                <a:latin typeface="Arial" panose="020B0604020202020204" pitchFamily="34" charset="0"/>
                <a:ea typeface="Microsoft JhengHei UI" panose="020B0604030504040204" pitchFamily="34" charset="-120"/>
                <a:cs typeface="Arial"/>
              </a:rPr>
              <a:t>E-</a:t>
            </a:r>
            <a:r>
              <a:rPr sz="1600" b="1" dirty="0">
                <a:solidFill>
                  <a:srgbClr val="FF0000"/>
                </a:solidFill>
                <a:latin typeface="Arial" panose="020B0604020202020204" pitchFamily="34" charset="0"/>
                <a:ea typeface="Microsoft JhengHei UI" panose="020B0604030504040204" pitchFamily="34" charset="-120"/>
                <a:cs typeface="Arial"/>
              </a:rPr>
              <a:t>R</a:t>
            </a:r>
            <a:r>
              <a:rPr sz="1600" b="1" spc="-10" dirty="0">
                <a:solidFill>
                  <a:srgbClr val="FF0000"/>
                </a:solidFill>
                <a:latin typeface="Arial" panose="020B0604020202020204" pitchFamily="34" charset="0"/>
                <a:ea typeface="Microsoft JhengHei UI" panose="020B0604030504040204" pitchFamily="34" charset="-120"/>
                <a:cs typeface="Arial"/>
              </a:rPr>
              <a:t> </a:t>
            </a:r>
            <a:r>
              <a:rPr sz="1600" b="1" spc="-5" dirty="0">
                <a:solidFill>
                  <a:srgbClr val="FF0000"/>
                </a:solidFill>
                <a:latin typeface="Arial" panose="020B0604020202020204" pitchFamily="34" charset="0"/>
                <a:ea typeface="Microsoft JhengHei UI" panose="020B0604030504040204" pitchFamily="34" charset="-120"/>
                <a:cs typeface="Arial"/>
              </a:rPr>
              <a:t>Diagram/ IDEF1</a:t>
            </a:r>
            <a:r>
              <a:rPr sz="1600" b="1" dirty="0">
                <a:solidFill>
                  <a:srgbClr val="FF0000"/>
                </a:solidFill>
                <a:latin typeface="Arial" panose="020B0604020202020204" pitchFamily="34" charset="0"/>
                <a:ea typeface="Microsoft JhengHei UI" panose="020B0604030504040204" pitchFamily="34" charset="-120"/>
                <a:cs typeface="Arial"/>
              </a:rPr>
              <a:t>x</a:t>
            </a:r>
            <a:r>
              <a:rPr sz="1600" b="1" spc="-5" dirty="0">
                <a:solidFill>
                  <a:srgbClr val="FF0000"/>
                </a:solidFill>
                <a:latin typeface="Arial" panose="020B0604020202020204" pitchFamily="34" charset="0"/>
                <a:ea typeface="Microsoft JhengHei UI" panose="020B0604030504040204" pitchFamily="34" charset="-120"/>
                <a:cs typeface="Arial"/>
              </a:rPr>
              <a:t> Diagram)</a:t>
            </a:r>
            <a:endParaRPr sz="1600">
              <a:latin typeface="Arial" panose="020B0604020202020204" pitchFamily="34" charset="0"/>
              <a:ea typeface="Microsoft JhengHei UI" panose="020B0604030504040204" pitchFamily="34" charset="-120"/>
              <a:cs typeface="Arial"/>
            </a:endParaRPr>
          </a:p>
        </p:txBody>
      </p:sp>
      <p:sp>
        <p:nvSpPr>
          <p:cNvPr id="15" name="object 15"/>
          <p:cNvSpPr txBox="1"/>
          <p:nvPr/>
        </p:nvSpPr>
        <p:spPr>
          <a:xfrm>
            <a:off x="5253372" y="3689577"/>
            <a:ext cx="1029969" cy="246221"/>
          </a:xfrm>
          <a:prstGeom prst="rect">
            <a:avLst/>
          </a:prstGeom>
        </p:spPr>
        <p:txBody>
          <a:bodyPr vert="horz" wrap="square" lIns="0" tIns="0" rIns="0" bIns="0" rtlCol="0">
            <a:spAutoFit/>
          </a:bodyPr>
          <a:lstStyle/>
          <a:p>
            <a:pPr marL="12700">
              <a:lnSpc>
                <a:spcPct val="100000"/>
              </a:lnSpc>
            </a:pPr>
            <a:r>
              <a:rPr sz="1600" b="1" spc="-5" dirty="0">
                <a:solidFill>
                  <a:srgbClr val="FF0000"/>
                </a:solidFill>
                <a:latin typeface="Arial" panose="020B0604020202020204" pitchFamily="34" charset="0"/>
                <a:ea typeface="Microsoft JhengHei UI" panose="020B0604030504040204" pitchFamily="34" charset="-120"/>
                <a:cs typeface="Arial"/>
              </a:rPr>
              <a:t>Transform</a:t>
            </a:r>
            <a:endParaRPr sz="1600">
              <a:latin typeface="Arial" panose="020B0604020202020204" pitchFamily="34" charset="0"/>
              <a:ea typeface="Microsoft JhengHei UI" panose="020B0604030504040204" pitchFamily="34" charset="-120"/>
              <a:cs typeface="Arial"/>
            </a:endParaRPr>
          </a:p>
        </p:txBody>
      </p:sp>
      <p:sp>
        <p:nvSpPr>
          <p:cNvPr id="16" name="object 16"/>
          <p:cNvSpPr/>
          <p:nvPr/>
        </p:nvSpPr>
        <p:spPr>
          <a:xfrm>
            <a:off x="2414663" y="2147316"/>
            <a:ext cx="1130300" cy="2110105"/>
          </a:xfrm>
          <a:custGeom>
            <a:avLst/>
            <a:gdLst/>
            <a:ahLst/>
            <a:cxnLst/>
            <a:rect l="l" t="t" r="r" b="b"/>
            <a:pathLst>
              <a:path w="1130300" h="2110104">
                <a:moveTo>
                  <a:pt x="1059180" y="57150"/>
                </a:moveTo>
                <a:lnTo>
                  <a:pt x="1059180" y="28955"/>
                </a:lnTo>
                <a:lnTo>
                  <a:pt x="32003" y="28955"/>
                </a:lnTo>
                <a:lnTo>
                  <a:pt x="25907" y="35051"/>
                </a:lnTo>
                <a:lnTo>
                  <a:pt x="25145" y="42671"/>
                </a:lnTo>
                <a:lnTo>
                  <a:pt x="0" y="2109978"/>
                </a:lnTo>
                <a:lnTo>
                  <a:pt x="28956" y="2109978"/>
                </a:lnTo>
                <a:lnTo>
                  <a:pt x="39623" y="1233262"/>
                </a:lnTo>
                <a:lnTo>
                  <a:pt x="39623" y="57150"/>
                </a:lnTo>
                <a:lnTo>
                  <a:pt x="54101" y="43433"/>
                </a:lnTo>
                <a:lnTo>
                  <a:pt x="54101" y="57150"/>
                </a:lnTo>
                <a:lnTo>
                  <a:pt x="1059180" y="57150"/>
                </a:lnTo>
                <a:close/>
              </a:path>
              <a:path w="1130300" h="2110104">
                <a:moveTo>
                  <a:pt x="54101" y="43433"/>
                </a:moveTo>
                <a:lnTo>
                  <a:pt x="39623" y="57150"/>
                </a:lnTo>
                <a:lnTo>
                  <a:pt x="53935" y="57150"/>
                </a:lnTo>
                <a:lnTo>
                  <a:pt x="54101" y="43433"/>
                </a:lnTo>
                <a:close/>
              </a:path>
              <a:path w="1130300" h="2110104">
                <a:moveTo>
                  <a:pt x="53935" y="57150"/>
                </a:moveTo>
                <a:lnTo>
                  <a:pt x="39623" y="57150"/>
                </a:lnTo>
                <a:lnTo>
                  <a:pt x="39623" y="1233262"/>
                </a:lnTo>
                <a:lnTo>
                  <a:pt x="53935" y="57150"/>
                </a:lnTo>
                <a:close/>
              </a:path>
              <a:path w="1130300" h="2110104">
                <a:moveTo>
                  <a:pt x="54101" y="57150"/>
                </a:moveTo>
                <a:lnTo>
                  <a:pt x="54101" y="43433"/>
                </a:lnTo>
                <a:lnTo>
                  <a:pt x="53935" y="57150"/>
                </a:lnTo>
                <a:lnTo>
                  <a:pt x="54101" y="57150"/>
                </a:lnTo>
                <a:close/>
              </a:path>
              <a:path w="1130300" h="2110104">
                <a:moveTo>
                  <a:pt x="1130045" y="43433"/>
                </a:moveTo>
                <a:lnTo>
                  <a:pt x="1044701" y="0"/>
                </a:lnTo>
                <a:lnTo>
                  <a:pt x="1044701" y="28955"/>
                </a:lnTo>
                <a:lnTo>
                  <a:pt x="1059180" y="28955"/>
                </a:lnTo>
                <a:lnTo>
                  <a:pt x="1059180" y="78866"/>
                </a:lnTo>
                <a:lnTo>
                  <a:pt x="1130045" y="43433"/>
                </a:lnTo>
                <a:close/>
              </a:path>
              <a:path w="1130300" h="2110104">
                <a:moveTo>
                  <a:pt x="1059180" y="78866"/>
                </a:moveTo>
                <a:lnTo>
                  <a:pt x="1059180" y="57150"/>
                </a:lnTo>
                <a:lnTo>
                  <a:pt x="1044701" y="57150"/>
                </a:lnTo>
                <a:lnTo>
                  <a:pt x="1044701" y="86105"/>
                </a:lnTo>
                <a:lnTo>
                  <a:pt x="1059180" y="78866"/>
                </a:lnTo>
                <a:close/>
              </a:path>
            </a:pathLst>
          </a:custGeom>
          <a:solidFill>
            <a:srgbClr val="00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7" name="object 17"/>
          <p:cNvSpPr txBox="1"/>
          <p:nvPr/>
        </p:nvSpPr>
        <p:spPr>
          <a:xfrm>
            <a:off x="8774563" y="4352726"/>
            <a:ext cx="978535" cy="276999"/>
          </a:xfrm>
          <a:prstGeom prst="rect">
            <a:avLst/>
          </a:prstGeom>
        </p:spPr>
        <p:txBody>
          <a:bodyPr vert="horz" wrap="square" lIns="0" tIns="0" rIns="0" bIns="0" rtlCol="0">
            <a:spAutoFit/>
          </a:bodyPr>
          <a:lstStyle/>
          <a:p>
            <a:pPr marL="12700">
              <a:lnSpc>
                <a:spcPct val="100000"/>
              </a:lnSpc>
            </a:pPr>
            <a:r>
              <a:rPr sz="1800" b="1" dirty="0">
                <a:latin typeface="Arial" panose="020B0604020202020204" pitchFamily="34" charset="0"/>
                <a:ea typeface="Microsoft JhengHei UI" panose="020B0604030504040204" pitchFamily="34" charset="-120"/>
                <a:cs typeface="Arial"/>
              </a:rPr>
              <a:t>Correct?</a:t>
            </a:r>
            <a:endParaRPr sz="1800">
              <a:latin typeface="Arial" panose="020B0604020202020204" pitchFamily="34" charset="0"/>
              <a:ea typeface="Microsoft JhengHei UI" panose="020B0604030504040204" pitchFamily="34" charset="-120"/>
              <a:cs typeface="Arial"/>
            </a:endParaRPr>
          </a:p>
        </p:txBody>
      </p:sp>
      <p:sp>
        <p:nvSpPr>
          <p:cNvPr id="18" name="object 18"/>
          <p:cNvSpPr/>
          <p:nvPr/>
        </p:nvSpPr>
        <p:spPr>
          <a:xfrm>
            <a:off x="8040496" y="4433315"/>
            <a:ext cx="601980" cy="86360"/>
          </a:xfrm>
          <a:custGeom>
            <a:avLst/>
            <a:gdLst/>
            <a:ahLst/>
            <a:cxnLst/>
            <a:rect l="l" t="t" r="r" b="b"/>
            <a:pathLst>
              <a:path w="601979" h="86360">
                <a:moveTo>
                  <a:pt x="530351" y="57150"/>
                </a:moveTo>
                <a:lnTo>
                  <a:pt x="530351" y="28955"/>
                </a:lnTo>
                <a:lnTo>
                  <a:pt x="0" y="28955"/>
                </a:lnTo>
                <a:lnTo>
                  <a:pt x="0" y="57150"/>
                </a:lnTo>
                <a:lnTo>
                  <a:pt x="530351" y="57150"/>
                </a:lnTo>
                <a:close/>
              </a:path>
              <a:path w="601979" h="86360">
                <a:moveTo>
                  <a:pt x="601979" y="43434"/>
                </a:moveTo>
                <a:lnTo>
                  <a:pt x="515886" y="0"/>
                </a:lnTo>
                <a:lnTo>
                  <a:pt x="515886" y="28955"/>
                </a:lnTo>
                <a:lnTo>
                  <a:pt x="530351" y="28955"/>
                </a:lnTo>
                <a:lnTo>
                  <a:pt x="530351" y="78936"/>
                </a:lnTo>
                <a:lnTo>
                  <a:pt x="601979" y="43434"/>
                </a:lnTo>
                <a:close/>
              </a:path>
              <a:path w="601979" h="86360">
                <a:moveTo>
                  <a:pt x="530351" y="78936"/>
                </a:moveTo>
                <a:lnTo>
                  <a:pt x="530351" y="57150"/>
                </a:lnTo>
                <a:lnTo>
                  <a:pt x="515886" y="57150"/>
                </a:lnTo>
                <a:lnTo>
                  <a:pt x="515886" y="86106"/>
                </a:lnTo>
                <a:lnTo>
                  <a:pt x="530351" y="78936"/>
                </a:lnTo>
                <a:close/>
              </a:path>
            </a:pathLst>
          </a:custGeom>
          <a:solidFill>
            <a:srgbClr val="00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9" name="object 19"/>
          <p:cNvSpPr/>
          <p:nvPr/>
        </p:nvSpPr>
        <p:spPr>
          <a:xfrm>
            <a:off x="1786001" y="1687067"/>
            <a:ext cx="7496809" cy="2620010"/>
          </a:xfrm>
          <a:custGeom>
            <a:avLst/>
            <a:gdLst/>
            <a:ahLst/>
            <a:cxnLst/>
            <a:rect l="l" t="t" r="r" b="b"/>
            <a:pathLst>
              <a:path w="7496809" h="2620010">
                <a:moveTo>
                  <a:pt x="86105" y="1293876"/>
                </a:moveTo>
                <a:lnTo>
                  <a:pt x="0" y="1293876"/>
                </a:lnTo>
                <a:lnTo>
                  <a:pt x="28955" y="1352305"/>
                </a:lnTo>
                <a:lnTo>
                  <a:pt x="28955" y="1308354"/>
                </a:lnTo>
                <a:lnTo>
                  <a:pt x="57150" y="1308354"/>
                </a:lnTo>
                <a:lnTo>
                  <a:pt x="57150" y="1351280"/>
                </a:lnTo>
                <a:lnTo>
                  <a:pt x="86105" y="1293876"/>
                </a:lnTo>
                <a:close/>
              </a:path>
              <a:path w="7496809" h="2620010">
                <a:moveTo>
                  <a:pt x="7496556" y="14478"/>
                </a:moveTo>
                <a:lnTo>
                  <a:pt x="7496556" y="10668"/>
                </a:lnTo>
                <a:lnTo>
                  <a:pt x="7495032" y="6858"/>
                </a:lnTo>
                <a:lnTo>
                  <a:pt x="7491983" y="4572"/>
                </a:lnTo>
                <a:lnTo>
                  <a:pt x="7489698" y="1524"/>
                </a:lnTo>
                <a:lnTo>
                  <a:pt x="7485888" y="0"/>
                </a:lnTo>
                <a:lnTo>
                  <a:pt x="86105" y="12878"/>
                </a:lnTo>
                <a:lnTo>
                  <a:pt x="35051" y="12954"/>
                </a:lnTo>
                <a:lnTo>
                  <a:pt x="28955" y="19050"/>
                </a:lnTo>
                <a:lnTo>
                  <a:pt x="28955" y="1293876"/>
                </a:lnTo>
                <a:lnTo>
                  <a:pt x="42672" y="1293876"/>
                </a:lnTo>
                <a:lnTo>
                  <a:pt x="42672" y="41148"/>
                </a:lnTo>
                <a:lnTo>
                  <a:pt x="57150" y="27432"/>
                </a:lnTo>
                <a:lnTo>
                  <a:pt x="57150" y="41124"/>
                </a:lnTo>
                <a:lnTo>
                  <a:pt x="7467536" y="28979"/>
                </a:lnTo>
                <a:lnTo>
                  <a:pt x="7467600" y="14478"/>
                </a:lnTo>
                <a:lnTo>
                  <a:pt x="7482078" y="28956"/>
                </a:lnTo>
                <a:lnTo>
                  <a:pt x="7482078" y="2619756"/>
                </a:lnTo>
                <a:lnTo>
                  <a:pt x="7485126" y="2619756"/>
                </a:lnTo>
                <a:lnTo>
                  <a:pt x="7496556" y="14478"/>
                </a:lnTo>
                <a:close/>
              </a:path>
              <a:path w="7496809" h="2620010">
                <a:moveTo>
                  <a:pt x="57150" y="1351280"/>
                </a:moveTo>
                <a:lnTo>
                  <a:pt x="57150" y="1308354"/>
                </a:lnTo>
                <a:lnTo>
                  <a:pt x="28955" y="1308354"/>
                </a:lnTo>
                <a:lnTo>
                  <a:pt x="28955" y="1352305"/>
                </a:lnTo>
                <a:lnTo>
                  <a:pt x="42672" y="1379982"/>
                </a:lnTo>
                <a:lnTo>
                  <a:pt x="57150" y="1351280"/>
                </a:lnTo>
                <a:close/>
              </a:path>
              <a:path w="7496809" h="2620010">
                <a:moveTo>
                  <a:pt x="57150" y="41124"/>
                </a:moveTo>
                <a:lnTo>
                  <a:pt x="57150" y="27432"/>
                </a:lnTo>
                <a:lnTo>
                  <a:pt x="42672" y="41148"/>
                </a:lnTo>
                <a:lnTo>
                  <a:pt x="57150" y="41124"/>
                </a:lnTo>
                <a:close/>
              </a:path>
              <a:path w="7496809" h="2620010">
                <a:moveTo>
                  <a:pt x="57150" y="1293876"/>
                </a:moveTo>
                <a:lnTo>
                  <a:pt x="57150" y="41124"/>
                </a:lnTo>
                <a:lnTo>
                  <a:pt x="42672" y="41148"/>
                </a:lnTo>
                <a:lnTo>
                  <a:pt x="42672" y="1293876"/>
                </a:lnTo>
                <a:lnTo>
                  <a:pt x="57150" y="1293876"/>
                </a:lnTo>
                <a:close/>
              </a:path>
              <a:path w="7496809" h="2620010">
                <a:moveTo>
                  <a:pt x="7482078" y="2619756"/>
                </a:moveTo>
                <a:lnTo>
                  <a:pt x="7482078" y="28956"/>
                </a:lnTo>
                <a:lnTo>
                  <a:pt x="7467536" y="28979"/>
                </a:lnTo>
                <a:lnTo>
                  <a:pt x="7456170" y="2619756"/>
                </a:lnTo>
                <a:lnTo>
                  <a:pt x="7482078" y="2619756"/>
                </a:lnTo>
                <a:close/>
              </a:path>
              <a:path w="7496809" h="2620010">
                <a:moveTo>
                  <a:pt x="7482078" y="28956"/>
                </a:moveTo>
                <a:lnTo>
                  <a:pt x="7467600" y="14478"/>
                </a:lnTo>
                <a:lnTo>
                  <a:pt x="7467536" y="28979"/>
                </a:lnTo>
                <a:lnTo>
                  <a:pt x="7482078" y="28956"/>
                </a:lnTo>
                <a:close/>
              </a:path>
            </a:pathLst>
          </a:custGeom>
          <a:solidFill>
            <a:srgbClr val="00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0" name="object 20"/>
          <p:cNvSpPr/>
          <p:nvPr/>
        </p:nvSpPr>
        <p:spPr>
          <a:xfrm>
            <a:off x="7142098" y="4792217"/>
            <a:ext cx="86360" cy="1178560"/>
          </a:xfrm>
          <a:custGeom>
            <a:avLst/>
            <a:gdLst/>
            <a:ahLst/>
            <a:cxnLst/>
            <a:rect l="l" t="t" r="r" b="b"/>
            <a:pathLst>
              <a:path w="86359" h="1178560">
                <a:moveTo>
                  <a:pt x="86118" y="1092708"/>
                </a:moveTo>
                <a:lnTo>
                  <a:pt x="0" y="1092708"/>
                </a:lnTo>
                <a:lnTo>
                  <a:pt x="28955" y="1150619"/>
                </a:lnTo>
                <a:lnTo>
                  <a:pt x="28955" y="1106424"/>
                </a:lnTo>
                <a:lnTo>
                  <a:pt x="57150" y="1106424"/>
                </a:lnTo>
                <a:lnTo>
                  <a:pt x="57150" y="1149612"/>
                </a:lnTo>
                <a:lnTo>
                  <a:pt x="86118" y="1092708"/>
                </a:lnTo>
                <a:close/>
              </a:path>
              <a:path w="86359" h="1178560">
                <a:moveTo>
                  <a:pt x="57150" y="1092708"/>
                </a:moveTo>
                <a:lnTo>
                  <a:pt x="57150" y="0"/>
                </a:lnTo>
                <a:lnTo>
                  <a:pt x="28955" y="0"/>
                </a:lnTo>
                <a:lnTo>
                  <a:pt x="28955" y="1092708"/>
                </a:lnTo>
                <a:lnTo>
                  <a:pt x="57150" y="1092708"/>
                </a:lnTo>
                <a:close/>
              </a:path>
              <a:path w="86359" h="1178560">
                <a:moveTo>
                  <a:pt x="57150" y="1149612"/>
                </a:moveTo>
                <a:lnTo>
                  <a:pt x="57150" y="1106424"/>
                </a:lnTo>
                <a:lnTo>
                  <a:pt x="28955" y="1106424"/>
                </a:lnTo>
                <a:lnTo>
                  <a:pt x="28955" y="1150619"/>
                </a:lnTo>
                <a:lnTo>
                  <a:pt x="42672" y="1178052"/>
                </a:lnTo>
                <a:lnTo>
                  <a:pt x="57150" y="1149612"/>
                </a:lnTo>
                <a:close/>
              </a:path>
            </a:pathLst>
          </a:custGeom>
          <a:solidFill>
            <a:srgbClr val="FF00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1" name="object 21"/>
          <p:cNvSpPr txBox="1">
            <a:spLocks noGrp="1"/>
          </p:cNvSpPr>
          <p:nvPr>
            <p:ph type="title"/>
          </p:nvPr>
        </p:nvSpPr>
        <p:spPr>
          <a:xfrm>
            <a:off x="894499" y="689610"/>
            <a:ext cx="8597163" cy="338041"/>
          </a:xfrm>
          <a:prstGeom prst="rect">
            <a:avLst/>
          </a:prstGeom>
        </p:spPr>
        <p:txBody>
          <a:bodyPr vert="horz" wrap="square" lIns="0" tIns="0" rIns="0" bIns="0" rtlCol="0">
            <a:spAutoFit/>
          </a:bodyPr>
          <a:lstStyle/>
          <a:p>
            <a:pPr>
              <a:lnSpc>
                <a:spcPct val="119700"/>
              </a:lnSpc>
            </a:pPr>
            <a:r>
              <a:rPr sz="2000" spc="-5" dirty="0">
                <a:solidFill>
                  <a:srgbClr val="FFFFFF"/>
                </a:solidFill>
                <a:latin typeface="Arial" panose="020B0604020202020204" pitchFamily="34" charset="0"/>
                <a:ea typeface="Microsoft JhengHei UI" panose="020B0604030504040204" pitchFamily="34" charset="-120"/>
                <a:cs typeface="华文中宋"/>
              </a:rPr>
              <a:t>什么是和为什么要数据库设</a:t>
            </a:r>
            <a:r>
              <a:rPr sz="2000" dirty="0">
                <a:solidFill>
                  <a:srgbClr val="FFFFFF"/>
                </a:solidFill>
                <a:latin typeface="Arial" panose="020B0604020202020204" pitchFamily="34" charset="0"/>
                <a:ea typeface="Microsoft JhengHei UI" panose="020B0604030504040204" pitchFamily="34" charset="-120"/>
                <a:cs typeface="华文中宋"/>
              </a:rPr>
              <a:t>计</a:t>
            </a:r>
            <a:r>
              <a:rPr sz="2000" spc="-5" dirty="0">
                <a:solidFill>
                  <a:srgbClr val="FFFFFF"/>
                </a:solidFill>
                <a:latin typeface="Arial" panose="020B0604020202020204" pitchFamily="34" charset="0"/>
                <a:ea typeface="Microsoft JhengHei UI" panose="020B0604030504040204" pitchFamily="34" charset="-120"/>
                <a:cs typeface="Arial"/>
              </a:rPr>
              <a:t>? </a:t>
            </a:r>
            <a:r>
              <a:rPr sz="2000" spc="-10" dirty="0">
                <a:solidFill>
                  <a:srgbClr val="FFFFFF"/>
                </a:solidFill>
                <a:latin typeface="Arial" panose="020B0604020202020204" pitchFamily="34" charset="0"/>
                <a:ea typeface="Microsoft JhengHei UI" panose="020B0604030504040204" pitchFamily="34" charset="-120"/>
                <a:cs typeface="Arial"/>
              </a:rPr>
              <a:t>(7</a:t>
            </a:r>
            <a:r>
              <a:rPr sz="2000" spc="-5" dirty="0">
                <a:solidFill>
                  <a:srgbClr val="FFFFFF"/>
                </a:solidFill>
                <a:latin typeface="Arial" panose="020B0604020202020204" pitchFamily="34" charset="0"/>
                <a:ea typeface="Microsoft JhengHei UI" panose="020B0604030504040204" pitchFamily="34" charset="-120"/>
                <a:cs typeface="Arial"/>
              </a:rPr>
              <a:t>)</a:t>
            </a:r>
            <a:r>
              <a:rPr sz="2000" spc="-5" dirty="0">
                <a:solidFill>
                  <a:srgbClr val="FFFFFF"/>
                </a:solidFill>
                <a:latin typeface="Arial" panose="020B0604020202020204" pitchFamily="34" charset="0"/>
                <a:ea typeface="Microsoft JhengHei UI" panose="020B0604030504040204" pitchFamily="34" charset="-120"/>
                <a:cs typeface="华文中宋"/>
              </a:rPr>
              <a:t>抽象过程：理解</a:t>
            </a:r>
            <a:r>
              <a:rPr sz="2000" spc="-5" dirty="0">
                <a:solidFill>
                  <a:srgbClr val="FFFFFF"/>
                </a:solidFill>
                <a:latin typeface="Arial" panose="020B0604020202020204" pitchFamily="34" charset="0"/>
                <a:ea typeface="Microsoft JhengHei UI" panose="020B0604030504040204" pitchFamily="34" charset="-120"/>
                <a:cs typeface="Arial"/>
              </a:rPr>
              <a:t>-</a:t>
            </a:r>
            <a:r>
              <a:rPr sz="2000" spc="-5" dirty="0">
                <a:solidFill>
                  <a:srgbClr val="FFFFFF"/>
                </a:solidFill>
                <a:latin typeface="Arial" panose="020B0604020202020204" pitchFamily="34" charset="0"/>
                <a:ea typeface="Microsoft JhengHei UI" panose="020B0604030504040204" pitchFamily="34" charset="-120"/>
                <a:cs typeface="华文中宋"/>
              </a:rPr>
              <a:t>区</a:t>
            </a:r>
            <a:r>
              <a:rPr sz="2000" dirty="0">
                <a:solidFill>
                  <a:srgbClr val="FFFFFF"/>
                </a:solidFill>
                <a:latin typeface="Arial" panose="020B0604020202020204" pitchFamily="34" charset="0"/>
                <a:ea typeface="Microsoft JhengHei UI" panose="020B0604030504040204" pitchFamily="34" charset="-120"/>
                <a:cs typeface="华文中宋"/>
              </a:rPr>
              <a:t>分</a:t>
            </a:r>
            <a:r>
              <a:rPr sz="2000" spc="-15" dirty="0">
                <a:solidFill>
                  <a:srgbClr val="FFFFFF"/>
                </a:solidFill>
                <a:latin typeface="Arial" panose="020B0604020202020204" pitchFamily="34" charset="0"/>
                <a:ea typeface="Microsoft JhengHei UI" panose="020B0604030504040204" pitchFamily="34" charset="-120"/>
                <a:cs typeface="Arial"/>
              </a:rPr>
              <a:t>-</a:t>
            </a:r>
            <a:r>
              <a:rPr sz="2000" dirty="0">
                <a:solidFill>
                  <a:srgbClr val="FFFFFF"/>
                </a:solidFill>
                <a:latin typeface="Arial" panose="020B0604020202020204" pitchFamily="34" charset="0"/>
                <a:ea typeface="Microsoft JhengHei UI" panose="020B0604030504040204" pitchFamily="34" charset="-120"/>
                <a:cs typeface="华文中宋"/>
              </a:rPr>
              <a:t>命</a:t>
            </a:r>
            <a:r>
              <a:rPr sz="2000" spc="-5" dirty="0">
                <a:solidFill>
                  <a:srgbClr val="FFFFFF"/>
                </a:solidFill>
                <a:latin typeface="Arial" panose="020B0604020202020204" pitchFamily="34" charset="0"/>
                <a:ea typeface="Microsoft JhengHei UI" panose="020B0604030504040204" pitchFamily="34" charset="-120"/>
                <a:cs typeface="华文中宋"/>
              </a:rPr>
              <a:t>名</a:t>
            </a:r>
            <a:r>
              <a:rPr sz="2000" spc="-15" dirty="0">
                <a:solidFill>
                  <a:srgbClr val="FFFFFF"/>
                </a:solidFill>
                <a:latin typeface="Arial" panose="020B0604020202020204" pitchFamily="34" charset="0"/>
                <a:ea typeface="Microsoft JhengHei UI" panose="020B0604030504040204" pitchFamily="34" charset="-120"/>
                <a:cs typeface="Arial"/>
              </a:rPr>
              <a:t>-</a:t>
            </a:r>
            <a:r>
              <a:rPr sz="2000" dirty="0">
                <a:solidFill>
                  <a:srgbClr val="FFFFFF"/>
                </a:solidFill>
                <a:latin typeface="Arial" panose="020B0604020202020204" pitchFamily="34" charset="0"/>
                <a:ea typeface="Microsoft JhengHei UI" panose="020B0604030504040204" pitchFamily="34" charset="-120"/>
                <a:cs typeface="华文中宋"/>
              </a:rPr>
              <a:t>表达</a:t>
            </a:r>
            <a:r>
              <a:rPr sz="2000" spc="-5" dirty="0">
                <a:solidFill>
                  <a:srgbClr val="FFFFFF"/>
                </a:solidFill>
                <a:latin typeface="Arial" panose="020B0604020202020204" pitchFamily="34" charset="0"/>
                <a:ea typeface="Microsoft JhengHei UI" panose="020B0604030504040204" pitchFamily="34" charset="-120"/>
                <a:cs typeface="Arial"/>
              </a:rPr>
              <a:t>?</a:t>
            </a:r>
            <a:endParaRPr sz="2000">
              <a:latin typeface="Arial" panose="020B0604020202020204" pitchFamily="34" charset="0"/>
              <a:ea typeface="Microsoft JhengHei UI" panose="020B0604030504040204" pitchFamily="34" charset="-120"/>
              <a:cs typeface="Arial"/>
            </a:endParaRPr>
          </a:p>
        </p:txBody>
      </p:sp>
      <p:sp>
        <p:nvSpPr>
          <p:cNvPr id="23" name="矩形 22">
            <a:extLst>
              <a:ext uri="{FF2B5EF4-FFF2-40B4-BE49-F238E27FC236}">
                <a16:creationId xmlns="" xmlns:a16="http://schemas.microsoft.com/office/drawing/2014/main" id="{347EDF28-4099-451A-A523-45AF2B06AD47}"/>
              </a:ext>
            </a:extLst>
          </p:cNvPr>
          <p:cNvSpPr/>
          <p:nvPr/>
        </p:nvSpPr>
        <p:spPr>
          <a:xfrm>
            <a:off x="241300" y="383633"/>
            <a:ext cx="6781800" cy="523220"/>
          </a:xfrm>
          <a:prstGeom prst="rect">
            <a:avLst/>
          </a:prstGeom>
        </p:spPr>
        <p:txBody>
          <a:bodyPr wrap="square">
            <a:spAutoFit/>
          </a:bodyPr>
          <a:lstStyle/>
          <a:p>
            <a:pPr marL="48895">
              <a:lnSpc>
                <a:spcPct val="100000"/>
              </a:lnSpc>
            </a:pPr>
            <a:r>
              <a:rPr lang="zh-CN" altLang="en-US" sz="2800" b="1" u="dbl" spc="-5" dirty="0">
                <a:solidFill>
                  <a:srgbClr val="000000"/>
                </a:solidFill>
                <a:latin typeface="Arial" panose="020B0604020202020204" pitchFamily="34" charset="0"/>
                <a:ea typeface="Microsoft JhengHei UI" panose="020B0604030504040204" pitchFamily="34" charset="-120"/>
              </a:rPr>
              <a:t>数据库设计中的抽象</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10" grpId="0"/>
      <p:bldP spid="11" grpId="0"/>
      <p:bldP spid="12" grpId="0" animBg="1"/>
      <p:bldP spid="13" grpId="0" animBg="1"/>
      <p:bldP spid="14" grpId="0"/>
      <p:bldP spid="15" grpId="0"/>
      <p:bldP spid="16" grpId="0" animBg="1"/>
      <p:bldP spid="17" grpId="0"/>
      <p:bldP spid="18" grpId="0" animBg="1"/>
      <p:bldP spid="19" grpId="0" animBg="1"/>
      <p:bldP spid="2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998861" y="2170176"/>
            <a:ext cx="2019300" cy="2548889"/>
          </a:xfrm>
          <a:prstGeom prst="rect">
            <a:avLst/>
          </a:prstGeom>
          <a:blipFill>
            <a:blip r:embed="rId2"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 name="object 4"/>
          <p:cNvSpPr/>
          <p:nvPr/>
        </p:nvSpPr>
        <p:spPr>
          <a:xfrm>
            <a:off x="3994289" y="2165604"/>
            <a:ext cx="2028825" cy="2558415"/>
          </a:xfrm>
          <a:custGeom>
            <a:avLst/>
            <a:gdLst/>
            <a:ahLst/>
            <a:cxnLst/>
            <a:rect l="l" t="t" r="r" b="b"/>
            <a:pathLst>
              <a:path w="2028825" h="2558415">
                <a:moveTo>
                  <a:pt x="0" y="2558034"/>
                </a:moveTo>
                <a:lnTo>
                  <a:pt x="0" y="0"/>
                </a:lnTo>
                <a:lnTo>
                  <a:pt x="2028443" y="0"/>
                </a:lnTo>
                <a:lnTo>
                  <a:pt x="2028443" y="2558033"/>
                </a:lnTo>
                <a:lnTo>
                  <a:pt x="0" y="2558034"/>
                </a:lnTo>
                <a:close/>
              </a:path>
            </a:pathLst>
          </a:custGeom>
          <a:ln w="9525">
            <a:solidFill>
              <a:srgbClr val="80808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 name="object 5"/>
          <p:cNvSpPr/>
          <p:nvPr/>
        </p:nvSpPr>
        <p:spPr>
          <a:xfrm>
            <a:off x="1190891" y="2287524"/>
            <a:ext cx="1877567" cy="1877567"/>
          </a:xfrm>
          <a:prstGeom prst="rect">
            <a:avLst/>
          </a:prstGeom>
          <a:blipFill>
            <a:blip r:embed="rId3"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 name="object 6"/>
          <p:cNvSpPr/>
          <p:nvPr/>
        </p:nvSpPr>
        <p:spPr>
          <a:xfrm>
            <a:off x="1186319" y="2282951"/>
            <a:ext cx="1887220" cy="1887220"/>
          </a:xfrm>
          <a:custGeom>
            <a:avLst/>
            <a:gdLst/>
            <a:ahLst/>
            <a:cxnLst/>
            <a:rect l="l" t="t" r="r" b="b"/>
            <a:pathLst>
              <a:path w="1887220" h="1887220">
                <a:moveTo>
                  <a:pt x="0" y="1886712"/>
                </a:moveTo>
                <a:lnTo>
                  <a:pt x="0" y="0"/>
                </a:lnTo>
                <a:lnTo>
                  <a:pt x="1886712" y="0"/>
                </a:lnTo>
                <a:lnTo>
                  <a:pt x="1886712" y="1886712"/>
                </a:lnTo>
                <a:lnTo>
                  <a:pt x="0" y="1886712"/>
                </a:lnTo>
                <a:close/>
              </a:path>
            </a:pathLst>
          </a:custGeom>
          <a:ln w="9525">
            <a:solidFill>
              <a:srgbClr val="80808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 name="object 7"/>
          <p:cNvSpPr/>
          <p:nvPr/>
        </p:nvSpPr>
        <p:spPr>
          <a:xfrm>
            <a:off x="3208667" y="3222498"/>
            <a:ext cx="647700" cy="215900"/>
          </a:xfrm>
          <a:custGeom>
            <a:avLst/>
            <a:gdLst/>
            <a:ahLst/>
            <a:cxnLst/>
            <a:rect l="l" t="t" r="r" b="b"/>
            <a:pathLst>
              <a:path w="647700" h="215900">
                <a:moveTo>
                  <a:pt x="485394" y="161544"/>
                </a:moveTo>
                <a:lnTo>
                  <a:pt x="485394" y="54102"/>
                </a:lnTo>
                <a:lnTo>
                  <a:pt x="0" y="54102"/>
                </a:lnTo>
                <a:lnTo>
                  <a:pt x="0" y="161544"/>
                </a:lnTo>
                <a:lnTo>
                  <a:pt x="485394" y="161544"/>
                </a:lnTo>
                <a:close/>
              </a:path>
              <a:path w="647700" h="215900">
                <a:moveTo>
                  <a:pt x="647700" y="107442"/>
                </a:moveTo>
                <a:lnTo>
                  <a:pt x="485394" y="0"/>
                </a:lnTo>
                <a:lnTo>
                  <a:pt x="485394" y="215646"/>
                </a:lnTo>
                <a:lnTo>
                  <a:pt x="647700" y="107442"/>
                </a:lnTo>
                <a:close/>
              </a:path>
            </a:pathLst>
          </a:custGeom>
          <a:solidFill>
            <a:srgbClr val="FFFF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8" name="object 8"/>
          <p:cNvSpPr/>
          <p:nvPr/>
        </p:nvSpPr>
        <p:spPr>
          <a:xfrm>
            <a:off x="3208667" y="3222498"/>
            <a:ext cx="647700" cy="215900"/>
          </a:xfrm>
          <a:custGeom>
            <a:avLst/>
            <a:gdLst/>
            <a:ahLst/>
            <a:cxnLst/>
            <a:rect l="l" t="t" r="r" b="b"/>
            <a:pathLst>
              <a:path w="647700" h="215900">
                <a:moveTo>
                  <a:pt x="485394" y="0"/>
                </a:moveTo>
                <a:lnTo>
                  <a:pt x="485394" y="54102"/>
                </a:lnTo>
                <a:lnTo>
                  <a:pt x="0" y="54102"/>
                </a:lnTo>
                <a:lnTo>
                  <a:pt x="0" y="161544"/>
                </a:lnTo>
                <a:lnTo>
                  <a:pt x="485394" y="161544"/>
                </a:lnTo>
                <a:lnTo>
                  <a:pt x="485394" y="215646"/>
                </a:lnTo>
                <a:lnTo>
                  <a:pt x="647700" y="107442"/>
                </a:lnTo>
                <a:lnTo>
                  <a:pt x="485394" y="0"/>
                </a:lnTo>
                <a:close/>
              </a:path>
            </a:pathLst>
          </a:custGeom>
          <a:ln w="9525">
            <a:solidFill>
              <a:srgbClr val="80808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9" name="object 9"/>
          <p:cNvSpPr/>
          <p:nvPr/>
        </p:nvSpPr>
        <p:spPr>
          <a:xfrm>
            <a:off x="6161404" y="3222498"/>
            <a:ext cx="649605" cy="215900"/>
          </a:xfrm>
          <a:custGeom>
            <a:avLst/>
            <a:gdLst/>
            <a:ahLst/>
            <a:cxnLst/>
            <a:rect l="l" t="t" r="r" b="b"/>
            <a:pathLst>
              <a:path w="649604" h="215900">
                <a:moveTo>
                  <a:pt x="486918" y="161544"/>
                </a:moveTo>
                <a:lnTo>
                  <a:pt x="486918" y="54102"/>
                </a:lnTo>
                <a:lnTo>
                  <a:pt x="0" y="54102"/>
                </a:lnTo>
                <a:lnTo>
                  <a:pt x="0" y="161544"/>
                </a:lnTo>
                <a:lnTo>
                  <a:pt x="486918" y="161544"/>
                </a:lnTo>
                <a:close/>
              </a:path>
              <a:path w="649604" h="215900">
                <a:moveTo>
                  <a:pt x="649224" y="107442"/>
                </a:moveTo>
                <a:lnTo>
                  <a:pt x="486918" y="0"/>
                </a:lnTo>
                <a:lnTo>
                  <a:pt x="486918" y="215646"/>
                </a:lnTo>
                <a:lnTo>
                  <a:pt x="649224" y="107442"/>
                </a:lnTo>
                <a:close/>
              </a:path>
            </a:pathLst>
          </a:custGeom>
          <a:solidFill>
            <a:srgbClr val="FFFF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0" name="object 10"/>
          <p:cNvSpPr/>
          <p:nvPr/>
        </p:nvSpPr>
        <p:spPr>
          <a:xfrm>
            <a:off x="6161404" y="3222498"/>
            <a:ext cx="649605" cy="215900"/>
          </a:xfrm>
          <a:custGeom>
            <a:avLst/>
            <a:gdLst/>
            <a:ahLst/>
            <a:cxnLst/>
            <a:rect l="l" t="t" r="r" b="b"/>
            <a:pathLst>
              <a:path w="649604" h="215900">
                <a:moveTo>
                  <a:pt x="486918" y="0"/>
                </a:moveTo>
                <a:lnTo>
                  <a:pt x="486918" y="54102"/>
                </a:lnTo>
                <a:lnTo>
                  <a:pt x="0" y="54102"/>
                </a:lnTo>
                <a:lnTo>
                  <a:pt x="0" y="161544"/>
                </a:lnTo>
                <a:lnTo>
                  <a:pt x="486918" y="161544"/>
                </a:lnTo>
                <a:lnTo>
                  <a:pt x="486918" y="215646"/>
                </a:lnTo>
                <a:lnTo>
                  <a:pt x="649224" y="107442"/>
                </a:lnTo>
                <a:lnTo>
                  <a:pt x="486918" y="0"/>
                </a:lnTo>
                <a:close/>
              </a:path>
            </a:pathLst>
          </a:custGeom>
          <a:ln w="9525">
            <a:solidFill>
              <a:srgbClr val="80808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1" name="object 11"/>
          <p:cNvSpPr txBox="1"/>
          <p:nvPr/>
        </p:nvSpPr>
        <p:spPr>
          <a:xfrm>
            <a:off x="3215011" y="2780613"/>
            <a:ext cx="559435" cy="430887"/>
          </a:xfrm>
          <a:prstGeom prst="rect">
            <a:avLst/>
          </a:prstGeom>
        </p:spPr>
        <p:txBody>
          <a:bodyPr vert="horz" wrap="square" lIns="0" tIns="0" rIns="0" bIns="0" rtlCol="0">
            <a:spAutoFit/>
          </a:bodyPr>
          <a:lstStyle/>
          <a:p>
            <a:pPr marL="12700" marR="5080">
              <a:lnSpc>
                <a:spcPct val="100000"/>
              </a:lnSpc>
            </a:pPr>
            <a:r>
              <a:rPr sz="1400" b="1" spc="-10" dirty="0">
                <a:solidFill>
                  <a:srgbClr val="FF0000"/>
                </a:solidFill>
                <a:latin typeface="Arial" panose="020B0604020202020204" pitchFamily="34" charset="0"/>
                <a:ea typeface="Microsoft JhengHei UI" panose="020B0604030504040204" pitchFamily="34" charset="-120"/>
                <a:cs typeface="宋体"/>
              </a:rPr>
              <a:t>概念的 </a:t>
            </a:r>
            <a:r>
              <a:rPr sz="1400" b="1" spc="-5" dirty="0">
                <a:solidFill>
                  <a:srgbClr val="FF0000"/>
                </a:solidFill>
                <a:latin typeface="Arial" panose="020B0604020202020204" pitchFamily="34" charset="0"/>
                <a:ea typeface="Microsoft JhengHei UI" panose="020B0604030504040204" pitchFamily="34" charset="-120"/>
                <a:cs typeface="宋体"/>
              </a:rPr>
              <a:t>抽象</a:t>
            </a:r>
            <a:endParaRPr sz="1400">
              <a:latin typeface="Arial" panose="020B0604020202020204" pitchFamily="34" charset="0"/>
              <a:ea typeface="Microsoft JhengHei UI" panose="020B0604030504040204" pitchFamily="34" charset="-120"/>
              <a:cs typeface="宋体"/>
            </a:endParaRPr>
          </a:p>
        </p:txBody>
      </p:sp>
      <p:sp>
        <p:nvSpPr>
          <p:cNvPr id="12" name="object 12"/>
          <p:cNvSpPr txBox="1"/>
          <p:nvPr/>
        </p:nvSpPr>
        <p:spPr>
          <a:xfrm>
            <a:off x="6109082" y="2769179"/>
            <a:ext cx="736600" cy="430887"/>
          </a:xfrm>
          <a:prstGeom prst="rect">
            <a:avLst/>
          </a:prstGeom>
        </p:spPr>
        <p:txBody>
          <a:bodyPr vert="horz" wrap="square" lIns="0" tIns="0" rIns="0" bIns="0" rtlCol="0">
            <a:spAutoFit/>
          </a:bodyPr>
          <a:lstStyle/>
          <a:p>
            <a:pPr marL="12700" marR="5080">
              <a:lnSpc>
                <a:spcPct val="100000"/>
              </a:lnSpc>
            </a:pPr>
            <a:r>
              <a:rPr sz="1400" b="1" spc="-10" dirty="0">
                <a:solidFill>
                  <a:srgbClr val="FF0000"/>
                </a:solidFill>
                <a:latin typeface="Arial" panose="020B0604020202020204" pitchFamily="34" charset="0"/>
                <a:ea typeface="Microsoft JhengHei UI" panose="020B0604030504040204" pitchFamily="34" charset="-120"/>
                <a:cs typeface="宋体"/>
              </a:rPr>
              <a:t>关系数据 表的抽象</a:t>
            </a:r>
            <a:endParaRPr sz="1400">
              <a:latin typeface="Arial" panose="020B0604020202020204" pitchFamily="34" charset="0"/>
              <a:ea typeface="Microsoft JhengHei UI" panose="020B0604030504040204" pitchFamily="34" charset="-120"/>
              <a:cs typeface="宋体"/>
            </a:endParaRPr>
          </a:p>
        </p:txBody>
      </p:sp>
      <p:sp>
        <p:nvSpPr>
          <p:cNvPr id="13" name="object 13"/>
          <p:cNvSpPr/>
          <p:nvPr/>
        </p:nvSpPr>
        <p:spPr>
          <a:xfrm>
            <a:off x="6967601" y="2199894"/>
            <a:ext cx="2460498" cy="2521457"/>
          </a:xfrm>
          <a:prstGeom prst="rect">
            <a:avLst/>
          </a:prstGeom>
          <a:blipFill>
            <a:blip r:embed="rId4"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4" name="object 14"/>
          <p:cNvSpPr/>
          <p:nvPr/>
        </p:nvSpPr>
        <p:spPr>
          <a:xfrm>
            <a:off x="6963041" y="2195322"/>
            <a:ext cx="2470150" cy="2531110"/>
          </a:xfrm>
          <a:custGeom>
            <a:avLst/>
            <a:gdLst/>
            <a:ahLst/>
            <a:cxnLst/>
            <a:rect l="l" t="t" r="r" b="b"/>
            <a:pathLst>
              <a:path w="2470150" h="2531110">
                <a:moveTo>
                  <a:pt x="0" y="2530602"/>
                </a:moveTo>
                <a:lnTo>
                  <a:pt x="0" y="0"/>
                </a:lnTo>
                <a:lnTo>
                  <a:pt x="2469642" y="0"/>
                </a:lnTo>
                <a:lnTo>
                  <a:pt x="2469642" y="2530602"/>
                </a:lnTo>
                <a:lnTo>
                  <a:pt x="0" y="2530602"/>
                </a:lnTo>
                <a:close/>
              </a:path>
            </a:pathLst>
          </a:custGeom>
          <a:ln w="9525">
            <a:solidFill>
              <a:srgbClr val="80808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5" name="object 15"/>
          <p:cNvSpPr txBox="1"/>
          <p:nvPr/>
        </p:nvSpPr>
        <p:spPr>
          <a:xfrm>
            <a:off x="1258709" y="4213097"/>
            <a:ext cx="1978660" cy="615553"/>
          </a:xfrm>
          <a:prstGeom prst="rect">
            <a:avLst/>
          </a:prstGeom>
          <a:solidFill>
            <a:srgbClr val="000000"/>
          </a:solidFill>
        </p:spPr>
        <p:txBody>
          <a:bodyPr vert="horz" wrap="square" lIns="0" tIns="0" rIns="0" bIns="0" rtlCol="0">
            <a:spAutoFit/>
          </a:bodyPr>
          <a:lstStyle/>
          <a:p>
            <a:pPr marL="92075" marR="89535">
              <a:lnSpc>
                <a:spcPct val="100000"/>
              </a:lnSpc>
            </a:pPr>
            <a:r>
              <a:rPr sz="2000" b="1" dirty="0">
                <a:solidFill>
                  <a:srgbClr val="FFFFFF"/>
                </a:solidFill>
                <a:latin typeface="Arial" panose="020B0604020202020204" pitchFamily="34" charset="0"/>
                <a:ea typeface="Microsoft JhengHei UI" panose="020B0604030504040204" pitchFamily="34" charset="-120"/>
                <a:cs typeface="宋体"/>
              </a:rPr>
              <a:t>待表达的问题： 产品构成关系</a:t>
            </a:r>
            <a:endParaRPr sz="2000" dirty="0">
              <a:latin typeface="Arial" panose="020B0604020202020204" pitchFamily="34" charset="0"/>
              <a:ea typeface="Microsoft JhengHei UI" panose="020B0604030504040204" pitchFamily="34" charset="-120"/>
              <a:cs typeface="宋体"/>
            </a:endParaRPr>
          </a:p>
        </p:txBody>
      </p:sp>
      <p:sp>
        <p:nvSpPr>
          <p:cNvPr id="16" name="object 16"/>
          <p:cNvSpPr/>
          <p:nvPr/>
        </p:nvSpPr>
        <p:spPr>
          <a:xfrm>
            <a:off x="4197743" y="4744973"/>
            <a:ext cx="1711960" cy="397510"/>
          </a:xfrm>
          <a:custGeom>
            <a:avLst/>
            <a:gdLst/>
            <a:ahLst/>
            <a:cxnLst/>
            <a:rect l="l" t="t" r="r" b="b"/>
            <a:pathLst>
              <a:path w="1711960" h="397510">
                <a:moveTo>
                  <a:pt x="0" y="0"/>
                </a:moveTo>
                <a:lnTo>
                  <a:pt x="0" y="397002"/>
                </a:lnTo>
                <a:lnTo>
                  <a:pt x="1711452" y="397001"/>
                </a:lnTo>
                <a:lnTo>
                  <a:pt x="1711452" y="0"/>
                </a:lnTo>
                <a:lnTo>
                  <a:pt x="0" y="0"/>
                </a:lnTo>
                <a:close/>
              </a:path>
            </a:pathLst>
          </a:custGeom>
          <a:solidFill>
            <a:srgbClr val="00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7" name="object 17"/>
          <p:cNvSpPr txBox="1"/>
          <p:nvPr/>
        </p:nvSpPr>
        <p:spPr>
          <a:xfrm>
            <a:off x="4402207" y="4822059"/>
            <a:ext cx="1302385" cy="307777"/>
          </a:xfrm>
          <a:prstGeom prst="rect">
            <a:avLst/>
          </a:prstGeom>
        </p:spPr>
        <p:txBody>
          <a:bodyPr vert="horz" wrap="square" lIns="0" tIns="0" rIns="0" bIns="0" rtlCol="0">
            <a:spAutoFit/>
          </a:bodyPr>
          <a:lstStyle/>
          <a:p>
            <a:pPr marL="12700">
              <a:lnSpc>
                <a:spcPts val="2380"/>
              </a:lnSpc>
            </a:pPr>
            <a:r>
              <a:rPr sz="2000" b="1" dirty="0">
                <a:solidFill>
                  <a:srgbClr val="FFFFFF"/>
                </a:solidFill>
                <a:latin typeface="Arial" panose="020B0604020202020204" pitchFamily="34" charset="0"/>
                <a:ea typeface="Microsoft JhengHei UI" panose="020B0604030504040204" pitchFamily="34" charset="-120"/>
                <a:cs typeface="宋体"/>
              </a:rPr>
              <a:t>概念级抽象</a:t>
            </a:r>
            <a:endParaRPr sz="2000" dirty="0">
              <a:latin typeface="Arial" panose="020B0604020202020204" pitchFamily="34" charset="0"/>
              <a:ea typeface="Microsoft JhengHei UI" panose="020B0604030504040204" pitchFamily="34" charset="-120"/>
              <a:cs typeface="宋体"/>
            </a:endParaRPr>
          </a:p>
        </p:txBody>
      </p:sp>
      <p:sp>
        <p:nvSpPr>
          <p:cNvPr id="18" name="object 18"/>
          <p:cNvSpPr/>
          <p:nvPr/>
        </p:nvSpPr>
        <p:spPr>
          <a:xfrm>
            <a:off x="7562722" y="4743450"/>
            <a:ext cx="1711960" cy="397510"/>
          </a:xfrm>
          <a:custGeom>
            <a:avLst/>
            <a:gdLst/>
            <a:ahLst/>
            <a:cxnLst/>
            <a:rect l="l" t="t" r="r" b="b"/>
            <a:pathLst>
              <a:path w="1711959" h="397510">
                <a:moveTo>
                  <a:pt x="0" y="0"/>
                </a:moveTo>
                <a:lnTo>
                  <a:pt x="0" y="397001"/>
                </a:lnTo>
                <a:lnTo>
                  <a:pt x="1711452" y="397001"/>
                </a:lnTo>
                <a:lnTo>
                  <a:pt x="1711452" y="0"/>
                </a:lnTo>
                <a:lnTo>
                  <a:pt x="0" y="0"/>
                </a:lnTo>
                <a:close/>
              </a:path>
            </a:pathLst>
          </a:custGeom>
          <a:solidFill>
            <a:srgbClr val="00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9" name="object 19"/>
          <p:cNvSpPr txBox="1"/>
          <p:nvPr/>
        </p:nvSpPr>
        <p:spPr>
          <a:xfrm>
            <a:off x="7767199" y="4820535"/>
            <a:ext cx="1302385" cy="307777"/>
          </a:xfrm>
          <a:prstGeom prst="rect">
            <a:avLst/>
          </a:prstGeom>
        </p:spPr>
        <p:txBody>
          <a:bodyPr vert="horz" wrap="square" lIns="0" tIns="0" rIns="0" bIns="0" rtlCol="0">
            <a:spAutoFit/>
          </a:bodyPr>
          <a:lstStyle/>
          <a:p>
            <a:pPr marL="12700">
              <a:lnSpc>
                <a:spcPts val="2380"/>
              </a:lnSpc>
            </a:pPr>
            <a:r>
              <a:rPr sz="2000" b="1" dirty="0">
                <a:solidFill>
                  <a:srgbClr val="FFFFFF"/>
                </a:solidFill>
                <a:latin typeface="Arial" panose="020B0604020202020204" pitchFamily="34" charset="0"/>
                <a:ea typeface="Microsoft JhengHei UI" panose="020B0604030504040204" pitchFamily="34" charset="-120"/>
                <a:cs typeface="宋体"/>
              </a:rPr>
              <a:t>实现级抽象</a:t>
            </a:r>
            <a:endParaRPr sz="2000">
              <a:latin typeface="Arial" panose="020B0604020202020204" pitchFamily="34" charset="0"/>
              <a:ea typeface="Microsoft JhengHei UI" panose="020B0604030504040204" pitchFamily="34" charset="-120"/>
              <a:cs typeface="宋体"/>
            </a:endParaRPr>
          </a:p>
        </p:txBody>
      </p:sp>
      <p:sp>
        <p:nvSpPr>
          <p:cNvPr id="20" name="object 20"/>
          <p:cNvSpPr/>
          <p:nvPr/>
        </p:nvSpPr>
        <p:spPr>
          <a:xfrm>
            <a:off x="1847735" y="5219700"/>
            <a:ext cx="7253605" cy="114300"/>
          </a:xfrm>
          <a:custGeom>
            <a:avLst/>
            <a:gdLst/>
            <a:ahLst/>
            <a:cxnLst/>
            <a:rect l="l" t="t" r="r" b="b"/>
            <a:pathLst>
              <a:path w="7253605" h="114300">
                <a:moveTo>
                  <a:pt x="7158227" y="76200"/>
                </a:moveTo>
                <a:lnTo>
                  <a:pt x="7158227" y="38100"/>
                </a:lnTo>
                <a:lnTo>
                  <a:pt x="0" y="38100"/>
                </a:lnTo>
                <a:lnTo>
                  <a:pt x="0" y="76200"/>
                </a:lnTo>
                <a:lnTo>
                  <a:pt x="7158227" y="76200"/>
                </a:lnTo>
                <a:close/>
              </a:path>
              <a:path w="7253605" h="114300">
                <a:moveTo>
                  <a:pt x="7253465" y="57150"/>
                </a:moveTo>
                <a:lnTo>
                  <a:pt x="7139165" y="0"/>
                </a:lnTo>
                <a:lnTo>
                  <a:pt x="7139165" y="38100"/>
                </a:lnTo>
                <a:lnTo>
                  <a:pt x="7158227" y="38100"/>
                </a:lnTo>
                <a:lnTo>
                  <a:pt x="7158227" y="104768"/>
                </a:lnTo>
                <a:lnTo>
                  <a:pt x="7253465" y="57150"/>
                </a:lnTo>
                <a:close/>
              </a:path>
              <a:path w="7253605" h="114300">
                <a:moveTo>
                  <a:pt x="7158227" y="104768"/>
                </a:moveTo>
                <a:lnTo>
                  <a:pt x="7158227" y="76200"/>
                </a:lnTo>
                <a:lnTo>
                  <a:pt x="7139165" y="76200"/>
                </a:lnTo>
                <a:lnTo>
                  <a:pt x="7139165" y="114300"/>
                </a:lnTo>
                <a:lnTo>
                  <a:pt x="7158227" y="104768"/>
                </a:lnTo>
                <a:close/>
              </a:path>
            </a:pathLst>
          </a:custGeom>
          <a:solidFill>
            <a:srgbClr val="3333CC"/>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1" name="object 21"/>
          <p:cNvSpPr txBox="1"/>
          <p:nvPr/>
        </p:nvSpPr>
        <p:spPr>
          <a:xfrm>
            <a:off x="1325765" y="6137147"/>
            <a:ext cx="8326755" cy="738664"/>
          </a:xfrm>
          <a:prstGeom prst="rect">
            <a:avLst/>
          </a:prstGeom>
          <a:solidFill>
            <a:srgbClr val="000000"/>
          </a:solidFill>
        </p:spPr>
        <p:txBody>
          <a:bodyPr vert="horz" wrap="square" lIns="0" tIns="0" rIns="0" bIns="0" rtlCol="0">
            <a:spAutoFit/>
          </a:bodyPr>
          <a:lstStyle/>
          <a:p>
            <a:pPr marL="2625725" marR="84455" indent="-2197735">
              <a:lnSpc>
                <a:spcPct val="100000"/>
              </a:lnSpc>
            </a:pPr>
            <a:r>
              <a:rPr sz="2400" dirty="0">
                <a:solidFill>
                  <a:srgbClr val="FFFFFF"/>
                </a:solidFill>
                <a:latin typeface="Arial" panose="020B0604020202020204" pitchFamily="34" charset="0"/>
                <a:ea typeface="Microsoft JhengHei UI" panose="020B0604030504040204" pitchFamily="34" charset="-120"/>
                <a:cs typeface="微软雅黑"/>
              </a:rPr>
              <a:t>不同层面的抽象：</a:t>
            </a:r>
            <a:r>
              <a:rPr sz="2400" b="1" dirty="0">
                <a:solidFill>
                  <a:srgbClr val="65FFFF"/>
                </a:solidFill>
                <a:latin typeface="Arial" panose="020B0604020202020204" pitchFamily="34" charset="0"/>
                <a:ea typeface="Microsoft JhengHei UI" panose="020B0604030504040204" pitchFamily="34" charset="-120"/>
                <a:cs typeface="微软雅黑"/>
              </a:rPr>
              <a:t>现实世界</a:t>
            </a:r>
            <a:r>
              <a:rPr sz="2400" dirty="0">
                <a:solidFill>
                  <a:srgbClr val="FFFFFF"/>
                </a:solidFill>
                <a:latin typeface="Arial" panose="020B0604020202020204" pitchFamily="34" charset="0"/>
                <a:ea typeface="Microsoft JhengHei UI" panose="020B0604030504040204" pitchFamily="34" charset="-120"/>
                <a:cs typeface="Wingdings"/>
              </a:rPr>
              <a:t></a:t>
            </a:r>
            <a:r>
              <a:rPr sz="2400" b="1" dirty="0">
                <a:solidFill>
                  <a:srgbClr val="65FFFF"/>
                </a:solidFill>
                <a:latin typeface="Arial" panose="020B0604020202020204" pitchFamily="34" charset="0"/>
                <a:ea typeface="Microsoft JhengHei UI" panose="020B0604030504040204" pitchFamily="34" charset="-120"/>
                <a:cs typeface="微软雅黑"/>
              </a:rPr>
              <a:t>概念/信息世界</a:t>
            </a:r>
            <a:r>
              <a:rPr sz="2400" dirty="0">
                <a:solidFill>
                  <a:srgbClr val="FFFFFF"/>
                </a:solidFill>
                <a:latin typeface="Arial" panose="020B0604020202020204" pitchFamily="34" charset="0"/>
                <a:ea typeface="Microsoft JhengHei UI" panose="020B0604030504040204" pitchFamily="34" charset="-120"/>
                <a:cs typeface="Wingdings"/>
              </a:rPr>
              <a:t></a:t>
            </a:r>
            <a:r>
              <a:rPr sz="2400" b="1" dirty="0">
                <a:solidFill>
                  <a:srgbClr val="65FFFF"/>
                </a:solidFill>
                <a:latin typeface="Arial" panose="020B0604020202020204" pitchFamily="34" charset="0"/>
                <a:ea typeface="Microsoft JhengHei UI" panose="020B0604030504040204" pitchFamily="34" charset="-120"/>
                <a:cs typeface="微软雅黑"/>
              </a:rPr>
              <a:t>计算机世界 逻辑世界</a:t>
            </a:r>
            <a:r>
              <a:rPr sz="2400" spc="-5" dirty="0">
                <a:solidFill>
                  <a:srgbClr val="FFFFFF"/>
                </a:solidFill>
                <a:latin typeface="Arial" panose="020B0604020202020204" pitchFamily="34" charset="0"/>
                <a:ea typeface="Microsoft JhengHei UI" panose="020B0604030504040204" pitchFamily="34" charset="-120"/>
                <a:cs typeface="微软雅黑"/>
              </a:rPr>
              <a:t>(语义结构)</a:t>
            </a:r>
            <a:r>
              <a:rPr sz="2400" dirty="0">
                <a:solidFill>
                  <a:srgbClr val="FFFFFF"/>
                </a:solidFill>
                <a:latin typeface="Arial" panose="020B0604020202020204" pitchFamily="34" charset="0"/>
                <a:ea typeface="Microsoft JhengHei UI" panose="020B0604030504040204" pitchFamily="34" charset="-120"/>
                <a:cs typeface="Wingdings"/>
              </a:rPr>
              <a:t></a:t>
            </a:r>
            <a:r>
              <a:rPr sz="2400" b="1" dirty="0">
                <a:solidFill>
                  <a:srgbClr val="65FFFF"/>
                </a:solidFill>
                <a:latin typeface="Arial" panose="020B0604020202020204" pitchFamily="34" charset="0"/>
                <a:ea typeface="Microsoft JhengHei UI" panose="020B0604030504040204" pitchFamily="34" charset="-120"/>
                <a:cs typeface="微软雅黑"/>
              </a:rPr>
              <a:t>物理世界</a:t>
            </a:r>
            <a:r>
              <a:rPr sz="2400" spc="-5" dirty="0">
                <a:solidFill>
                  <a:srgbClr val="FFFFFF"/>
                </a:solidFill>
                <a:latin typeface="Arial" panose="020B0604020202020204" pitchFamily="34" charset="0"/>
                <a:ea typeface="Microsoft JhengHei UI" panose="020B0604030504040204" pitchFamily="34" charset="-120"/>
                <a:cs typeface="微软雅黑"/>
              </a:rPr>
              <a:t>(存储结构)</a:t>
            </a:r>
            <a:endParaRPr sz="2400" dirty="0">
              <a:latin typeface="Arial" panose="020B0604020202020204" pitchFamily="34" charset="0"/>
              <a:ea typeface="Microsoft JhengHei UI" panose="020B0604030504040204" pitchFamily="34" charset="-120"/>
              <a:cs typeface="微软雅黑"/>
            </a:endParaRPr>
          </a:p>
        </p:txBody>
      </p:sp>
      <p:sp>
        <p:nvSpPr>
          <p:cNvPr id="22" name="object 22"/>
          <p:cNvSpPr txBox="1"/>
          <p:nvPr/>
        </p:nvSpPr>
        <p:spPr>
          <a:xfrm>
            <a:off x="1033405" y="1386521"/>
            <a:ext cx="1557020" cy="359073"/>
          </a:xfrm>
          <a:prstGeom prst="rect">
            <a:avLst/>
          </a:prstGeom>
        </p:spPr>
        <p:txBody>
          <a:bodyPr vert="horz" wrap="square" lIns="0" tIns="0" rIns="0" bIns="0" rtlCol="0">
            <a:spAutoFit/>
          </a:bodyPr>
          <a:lstStyle/>
          <a:p>
            <a:pPr marL="12700">
              <a:lnSpc>
                <a:spcPts val="2840"/>
              </a:lnSpc>
            </a:pPr>
            <a:r>
              <a:rPr sz="2400" b="1" dirty="0">
                <a:solidFill>
                  <a:srgbClr val="3333CC"/>
                </a:solidFill>
                <a:latin typeface="Arial" panose="020B0604020202020204" pitchFamily="34" charset="0"/>
                <a:ea typeface="Microsoft JhengHei UI" panose="020B0604030504040204" pitchFamily="34" charset="-120"/>
                <a:cs typeface="宋体"/>
              </a:rPr>
              <a:t>分层级抽象</a:t>
            </a:r>
            <a:endParaRPr sz="2400">
              <a:latin typeface="Arial" panose="020B0604020202020204" pitchFamily="34" charset="0"/>
              <a:ea typeface="Microsoft JhengHei UI" panose="020B0604030504040204" pitchFamily="34" charset="-120"/>
              <a:cs typeface="宋体"/>
            </a:endParaRPr>
          </a:p>
        </p:txBody>
      </p:sp>
      <p:sp>
        <p:nvSpPr>
          <p:cNvPr id="23" name="object 23"/>
          <p:cNvSpPr txBox="1">
            <a:spLocks noGrp="1"/>
          </p:cNvSpPr>
          <p:nvPr>
            <p:ph type="title"/>
          </p:nvPr>
        </p:nvSpPr>
        <p:spPr>
          <a:xfrm>
            <a:off x="894499" y="689610"/>
            <a:ext cx="8597163" cy="314959"/>
          </a:xfrm>
          <a:prstGeom prst="rect">
            <a:avLst/>
          </a:prstGeom>
        </p:spPr>
        <p:txBody>
          <a:bodyPr vert="horz" wrap="square" lIns="0" tIns="0" rIns="0" bIns="0" rtlCol="0">
            <a:spAutoFit/>
          </a:bodyPr>
          <a:lstStyle/>
          <a:p>
            <a:pPr>
              <a:lnSpc>
                <a:spcPct val="100000"/>
              </a:lnSpc>
            </a:pPr>
            <a:r>
              <a:rPr sz="2000" spc="-5" dirty="0">
                <a:solidFill>
                  <a:srgbClr val="FFFFFF"/>
                </a:solidFill>
                <a:latin typeface="Arial" panose="020B0604020202020204" pitchFamily="34" charset="0"/>
                <a:ea typeface="Microsoft JhengHei UI" panose="020B0604030504040204" pitchFamily="34" charset="-120"/>
                <a:cs typeface="华文中宋"/>
              </a:rPr>
              <a:t>什么是和为什么要数据库设</a:t>
            </a:r>
            <a:r>
              <a:rPr sz="2000" dirty="0">
                <a:solidFill>
                  <a:srgbClr val="FFFFFF"/>
                </a:solidFill>
                <a:latin typeface="Arial" panose="020B0604020202020204" pitchFamily="34" charset="0"/>
                <a:ea typeface="Microsoft JhengHei UI" panose="020B0604030504040204" pitchFamily="34" charset="-120"/>
                <a:cs typeface="华文中宋"/>
              </a:rPr>
              <a:t>计</a:t>
            </a:r>
            <a:r>
              <a:rPr sz="2000" spc="-5" dirty="0">
                <a:solidFill>
                  <a:srgbClr val="FFFFFF"/>
                </a:solidFill>
                <a:latin typeface="Arial" panose="020B0604020202020204" pitchFamily="34" charset="0"/>
                <a:ea typeface="Microsoft JhengHei UI" panose="020B0604030504040204" pitchFamily="34" charset="-120"/>
                <a:cs typeface="Arial"/>
              </a:rPr>
              <a:t>?</a:t>
            </a:r>
            <a:endParaRPr sz="2000">
              <a:latin typeface="Arial" panose="020B0604020202020204" pitchFamily="34" charset="0"/>
              <a:ea typeface="Microsoft JhengHei UI" panose="020B0604030504040204" pitchFamily="34" charset="-120"/>
              <a:cs typeface="Arial"/>
            </a:endParaRPr>
          </a:p>
        </p:txBody>
      </p:sp>
      <p:sp>
        <p:nvSpPr>
          <p:cNvPr id="24" name="object 24"/>
          <p:cNvSpPr txBox="1"/>
          <p:nvPr/>
        </p:nvSpPr>
        <p:spPr>
          <a:xfrm>
            <a:off x="1017403" y="848222"/>
            <a:ext cx="1506855" cy="307777"/>
          </a:xfrm>
          <a:prstGeom prst="rect">
            <a:avLst/>
          </a:prstGeom>
        </p:spPr>
        <p:txBody>
          <a:bodyPr vert="horz" wrap="square" lIns="0" tIns="0" rIns="0" bIns="0" rtlCol="0">
            <a:spAutoFit/>
          </a:bodyPr>
          <a:lstStyle/>
          <a:p>
            <a:pPr marL="12700">
              <a:lnSpc>
                <a:spcPct val="100000"/>
              </a:lnSpc>
            </a:pPr>
            <a:r>
              <a:rPr sz="2000" b="1" spc="-10" dirty="0">
                <a:solidFill>
                  <a:srgbClr val="FFFFFF"/>
                </a:solidFill>
                <a:latin typeface="Arial" panose="020B0604020202020204" pitchFamily="34" charset="0"/>
                <a:ea typeface="Microsoft JhengHei UI" panose="020B0604030504040204" pitchFamily="34" charset="-120"/>
                <a:cs typeface="Arial"/>
              </a:rPr>
              <a:t>(8</a:t>
            </a:r>
            <a:r>
              <a:rPr sz="2000" b="1" spc="-5" dirty="0">
                <a:solidFill>
                  <a:srgbClr val="FFFFFF"/>
                </a:solidFill>
                <a:latin typeface="Arial" panose="020B0604020202020204" pitchFamily="34" charset="0"/>
                <a:ea typeface="Microsoft JhengHei UI" panose="020B0604030504040204" pitchFamily="34" charset="-120"/>
                <a:cs typeface="Arial"/>
              </a:rPr>
              <a:t>)</a:t>
            </a:r>
            <a:r>
              <a:rPr sz="2000" b="1" spc="-5" dirty="0">
                <a:solidFill>
                  <a:srgbClr val="FFFFFF"/>
                </a:solidFill>
                <a:latin typeface="Arial" panose="020B0604020202020204" pitchFamily="34" charset="0"/>
                <a:ea typeface="Microsoft JhengHei UI" panose="020B0604030504040204" pitchFamily="34" charset="-120"/>
                <a:cs typeface="华文中宋"/>
              </a:rPr>
              <a:t>抽象层次</a:t>
            </a:r>
            <a:r>
              <a:rPr sz="2000" b="1" spc="-5" dirty="0">
                <a:solidFill>
                  <a:srgbClr val="FFFFFF"/>
                </a:solidFill>
                <a:latin typeface="Arial" panose="020B0604020202020204" pitchFamily="34" charset="0"/>
                <a:ea typeface="Microsoft JhengHei UI" panose="020B0604030504040204" pitchFamily="34" charset="-120"/>
                <a:cs typeface="Arial"/>
              </a:rPr>
              <a:t>?</a:t>
            </a:r>
            <a:endParaRPr sz="2000">
              <a:latin typeface="Arial" panose="020B0604020202020204" pitchFamily="34" charset="0"/>
              <a:ea typeface="Microsoft JhengHei UI" panose="020B0604030504040204" pitchFamily="34" charset="-120"/>
              <a:cs typeface="Arial"/>
            </a:endParaRPr>
          </a:p>
        </p:txBody>
      </p:sp>
      <p:sp>
        <p:nvSpPr>
          <p:cNvPr id="26" name="矩形 25">
            <a:extLst>
              <a:ext uri="{FF2B5EF4-FFF2-40B4-BE49-F238E27FC236}">
                <a16:creationId xmlns="" xmlns:a16="http://schemas.microsoft.com/office/drawing/2014/main" id="{13F758D7-28E9-4111-8DC2-D89A43FC9CCA}"/>
              </a:ext>
            </a:extLst>
          </p:cNvPr>
          <p:cNvSpPr/>
          <p:nvPr/>
        </p:nvSpPr>
        <p:spPr>
          <a:xfrm>
            <a:off x="241300" y="383633"/>
            <a:ext cx="6781800" cy="523220"/>
          </a:xfrm>
          <a:prstGeom prst="rect">
            <a:avLst/>
          </a:prstGeom>
        </p:spPr>
        <p:txBody>
          <a:bodyPr wrap="square">
            <a:spAutoFit/>
          </a:bodyPr>
          <a:lstStyle/>
          <a:p>
            <a:pPr marL="48895">
              <a:lnSpc>
                <a:spcPct val="100000"/>
              </a:lnSpc>
            </a:pPr>
            <a:r>
              <a:rPr lang="zh-CN" altLang="en-US" sz="2800" b="1" u="dbl" spc="-5" dirty="0">
                <a:solidFill>
                  <a:srgbClr val="000000"/>
                </a:solidFill>
                <a:latin typeface="Arial" panose="020B0604020202020204" pitchFamily="34" charset="0"/>
                <a:ea typeface="Microsoft JhengHei UI" panose="020B0604030504040204" pitchFamily="34" charset="-120"/>
              </a:rPr>
              <a:t>数据库设计中的抽象</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animBg="1"/>
      <p:bldP spid="9" grpId="0" animBg="1"/>
      <p:bldP spid="10" grpId="0" animBg="1"/>
      <p:bldP spid="11" grpId="0"/>
      <p:bldP spid="12" grpId="0"/>
      <p:bldP spid="13" grpId="0" animBg="1"/>
      <p:bldP spid="14" grpId="0" animBg="1"/>
      <p:bldP spid="15" grpId="0" animBg="1"/>
      <p:bldP spid="16" grpId="0" animBg="1"/>
      <p:bldP spid="17" grpId="0"/>
      <p:bldP spid="18" grpId="0" animBg="1"/>
      <p:bldP spid="19" grpId="0"/>
      <p:bldP spid="2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527695" y="5247894"/>
            <a:ext cx="7856219" cy="1446275"/>
          </a:xfrm>
          <a:prstGeom prst="rect">
            <a:avLst/>
          </a:prstGeom>
          <a:blipFill>
            <a:blip r:embed="rId2"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 name="object 4"/>
          <p:cNvSpPr/>
          <p:nvPr/>
        </p:nvSpPr>
        <p:spPr>
          <a:xfrm>
            <a:off x="1513217" y="5233415"/>
            <a:ext cx="7885430" cy="1475740"/>
          </a:xfrm>
          <a:custGeom>
            <a:avLst/>
            <a:gdLst/>
            <a:ahLst/>
            <a:cxnLst/>
            <a:rect l="l" t="t" r="r" b="b"/>
            <a:pathLst>
              <a:path w="7885430" h="1475740">
                <a:moveTo>
                  <a:pt x="0" y="0"/>
                </a:moveTo>
                <a:lnTo>
                  <a:pt x="7885175" y="0"/>
                </a:lnTo>
                <a:lnTo>
                  <a:pt x="7885175" y="1475232"/>
                </a:lnTo>
                <a:lnTo>
                  <a:pt x="0" y="1475232"/>
                </a:lnTo>
                <a:lnTo>
                  <a:pt x="0" y="0"/>
                </a:lnTo>
                <a:close/>
              </a:path>
            </a:pathLst>
          </a:custGeom>
          <a:ln w="28575">
            <a:solidFill>
              <a:srgbClr val="3333CC"/>
            </a:solidFill>
            <a:prstDash val="dash"/>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 name="object 5"/>
          <p:cNvSpPr/>
          <p:nvPr/>
        </p:nvSpPr>
        <p:spPr>
          <a:xfrm>
            <a:off x="3556139" y="4198620"/>
            <a:ext cx="6266180" cy="0"/>
          </a:xfrm>
          <a:custGeom>
            <a:avLst/>
            <a:gdLst/>
            <a:ahLst/>
            <a:cxnLst/>
            <a:rect l="l" t="t" r="r" b="b"/>
            <a:pathLst>
              <a:path w="6266180">
                <a:moveTo>
                  <a:pt x="0" y="0"/>
                </a:moveTo>
                <a:lnTo>
                  <a:pt x="6265925" y="0"/>
                </a:lnTo>
              </a:path>
            </a:pathLst>
          </a:custGeom>
          <a:ln w="9525">
            <a:solidFill>
              <a:srgbClr val="000000"/>
            </a:solidFill>
            <a:prstDash val="dash"/>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 name="object 6"/>
          <p:cNvSpPr/>
          <p:nvPr/>
        </p:nvSpPr>
        <p:spPr>
          <a:xfrm>
            <a:off x="3899039" y="2444495"/>
            <a:ext cx="2581655" cy="923544"/>
          </a:xfrm>
          <a:prstGeom prst="rect">
            <a:avLst/>
          </a:prstGeom>
          <a:blipFill>
            <a:blip r:embed="rId3"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 name="object 7"/>
          <p:cNvSpPr/>
          <p:nvPr/>
        </p:nvSpPr>
        <p:spPr>
          <a:xfrm>
            <a:off x="4992509" y="3798570"/>
            <a:ext cx="270510" cy="824230"/>
          </a:xfrm>
          <a:custGeom>
            <a:avLst/>
            <a:gdLst/>
            <a:ahLst/>
            <a:cxnLst/>
            <a:rect l="l" t="t" r="r" b="b"/>
            <a:pathLst>
              <a:path w="270510" h="824229">
                <a:moveTo>
                  <a:pt x="270510" y="617981"/>
                </a:moveTo>
                <a:lnTo>
                  <a:pt x="202692" y="617981"/>
                </a:lnTo>
                <a:lnTo>
                  <a:pt x="202691" y="0"/>
                </a:lnTo>
                <a:lnTo>
                  <a:pt x="67817" y="0"/>
                </a:lnTo>
                <a:lnTo>
                  <a:pt x="67818" y="617981"/>
                </a:lnTo>
                <a:lnTo>
                  <a:pt x="0" y="617981"/>
                </a:lnTo>
                <a:lnTo>
                  <a:pt x="134874" y="823721"/>
                </a:lnTo>
                <a:lnTo>
                  <a:pt x="270510" y="617981"/>
                </a:lnTo>
                <a:close/>
              </a:path>
            </a:pathLst>
          </a:custGeom>
          <a:solidFill>
            <a:srgbClr val="00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8" name="object 8"/>
          <p:cNvSpPr/>
          <p:nvPr/>
        </p:nvSpPr>
        <p:spPr>
          <a:xfrm>
            <a:off x="4992509" y="3798570"/>
            <a:ext cx="270510" cy="824230"/>
          </a:xfrm>
          <a:custGeom>
            <a:avLst/>
            <a:gdLst/>
            <a:ahLst/>
            <a:cxnLst/>
            <a:rect l="l" t="t" r="r" b="b"/>
            <a:pathLst>
              <a:path w="270510" h="824229">
                <a:moveTo>
                  <a:pt x="0" y="617981"/>
                </a:moveTo>
                <a:lnTo>
                  <a:pt x="67818" y="617981"/>
                </a:lnTo>
                <a:lnTo>
                  <a:pt x="67817" y="0"/>
                </a:lnTo>
                <a:lnTo>
                  <a:pt x="202691" y="0"/>
                </a:lnTo>
                <a:lnTo>
                  <a:pt x="202692" y="617981"/>
                </a:lnTo>
                <a:lnTo>
                  <a:pt x="270510" y="617981"/>
                </a:lnTo>
                <a:lnTo>
                  <a:pt x="134874" y="823721"/>
                </a:lnTo>
                <a:lnTo>
                  <a:pt x="0" y="617981"/>
                </a:lnTo>
                <a:close/>
              </a:path>
            </a:pathLst>
          </a:custGeom>
          <a:ln w="9525">
            <a:solidFill>
              <a:srgbClr val="CCFF99"/>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9" name="object 9"/>
          <p:cNvSpPr txBox="1"/>
          <p:nvPr/>
        </p:nvSpPr>
        <p:spPr>
          <a:xfrm>
            <a:off x="4142117" y="2113026"/>
            <a:ext cx="1962150" cy="215444"/>
          </a:xfrm>
          <a:prstGeom prst="rect">
            <a:avLst/>
          </a:prstGeom>
          <a:solidFill>
            <a:srgbClr val="000000"/>
          </a:solidFill>
        </p:spPr>
        <p:txBody>
          <a:bodyPr vert="horz" wrap="square" lIns="0" tIns="0" rIns="0" bIns="0" rtlCol="0">
            <a:spAutoFit/>
          </a:bodyPr>
          <a:lstStyle/>
          <a:p>
            <a:pPr marL="92075">
              <a:lnSpc>
                <a:spcPct val="100000"/>
              </a:lnSpc>
            </a:pPr>
            <a:r>
              <a:rPr sz="1400" b="1" spc="-10" dirty="0">
                <a:solidFill>
                  <a:srgbClr val="FFFFFF"/>
                </a:solidFill>
                <a:latin typeface="Arial" panose="020B0604020202020204" pitchFamily="34" charset="0"/>
                <a:ea typeface="Microsoft JhengHei UI" panose="020B0604030504040204" pitchFamily="34" charset="-120"/>
                <a:cs typeface="宋体"/>
              </a:rPr>
              <a:t>概念的一般性表达方法</a:t>
            </a:r>
            <a:endParaRPr sz="1400">
              <a:latin typeface="Arial" panose="020B0604020202020204" pitchFamily="34" charset="0"/>
              <a:ea typeface="Microsoft JhengHei UI" panose="020B0604030504040204" pitchFamily="34" charset="-120"/>
              <a:cs typeface="宋体"/>
            </a:endParaRPr>
          </a:p>
        </p:txBody>
      </p:sp>
      <p:sp>
        <p:nvSpPr>
          <p:cNvPr id="10" name="object 10"/>
          <p:cNvSpPr txBox="1"/>
          <p:nvPr/>
        </p:nvSpPr>
        <p:spPr>
          <a:xfrm>
            <a:off x="5286889" y="3916041"/>
            <a:ext cx="1047750" cy="307777"/>
          </a:xfrm>
          <a:prstGeom prst="rect">
            <a:avLst/>
          </a:prstGeom>
        </p:spPr>
        <p:txBody>
          <a:bodyPr vert="horz" wrap="square" lIns="0" tIns="0" rIns="0" bIns="0" rtlCol="0">
            <a:spAutoFit/>
          </a:bodyPr>
          <a:lstStyle/>
          <a:p>
            <a:pPr marL="12700">
              <a:lnSpc>
                <a:spcPts val="2380"/>
              </a:lnSpc>
            </a:pPr>
            <a:r>
              <a:rPr sz="2000" b="1" dirty="0">
                <a:solidFill>
                  <a:srgbClr val="FF0000"/>
                </a:solidFill>
                <a:latin typeface="Arial" panose="020B0604020202020204" pitchFamily="34" charset="0"/>
                <a:ea typeface="Microsoft JhengHei UI" panose="020B0604030504040204" pitchFamily="34" charset="-120"/>
                <a:cs typeface="宋体"/>
              </a:rPr>
              <a:t>用一般性</a:t>
            </a:r>
            <a:endParaRPr sz="2000">
              <a:latin typeface="Arial" panose="020B0604020202020204" pitchFamily="34" charset="0"/>
              <a:ea typeface="Microsoft JhengHei UI" panose="020B0604030504040204" pitchFamily="34" charset="-120"/>
              <a:cs typeface="宋体"/>
            </a:endParaRPr>
          </a:p>
        </p:txBody>
      </p:sp>
      <p:sp>
        <p:nvSpPr>
          <p:cNvPr id="11" name="object 11"/>
          <p:cNvSpPr txBox="1"/>
          <p:nvPr/>
        </p:nvSpPr>
        <p:spPr>
          <a:xfrm>
            <a:off x="5286889" y="4220840"/>
            <a:ext cx="1047750" cy="615553"/>
          </a:xfrm>
          <a:prstGeom prst="rect">
            <a:avLst/>
          </a:prstGeom>
        </p:spPr>
        <p:txBody>
          <a:bodyPr vert="horz" wrap="square" lIns="0" tIns="0" rIns="0" bIns="0" rtlCol="0">
            <a:spAutoFit/>
          </a:bodyPr>
          <a:lstStyle/>
          <a:p>
            <a:pPr marL="12700" marR="5080">
              <a:lnSpc>
                <a:spcPct val="100000"/>
              </a:lnSpc>
            </a:pPr>
            <a:r>
              <a:rPr sz="2000" b="1" dirty="0">
                <a:solidFill>
                  <a:srgbClr val="FF0000"/>
                </a:solidFill>
                <a:latin typeface="Arial" panose="020B0604020202020204" pitchFamily="34" charset="0"/>
                <a:ea typeface="Microsoft JhengHei UI" panose="020B0604030504040204" pitchFamily="34" charset="-120"/>
                <a:cs typeface="宋体"/>
              </a:rPr>
              <a:t>方法指导 抽象</a:t>
            </a:r>
            <a:endParaRPr sz="2000">
              <a:latin typeface="Arial" panose="020B0604020202020204" pitchFamily="34" charset="0"/>
              <a:ea typeface="Microsoft JhengHei UI" panose="020B0604030504040204" pitchFamily="34" charset="-120"/>
              <a:cs typeface="宋体"/>
            </a:endParaRPr>
          </a:p>
        </p:txBody>
      </p:sp>
      <p:sp>
        <p:nvSpPr>
          <p:cNvPr id="12" name="object 12"/>
          <p:cNvSpPr/>
          <p:nvPr/>
        </p:nvSpPr>
        <p:spPr>
          <a:xfrm>
            <a:off x="6915022" y="2436876"/>
            <a:ext cx="2467355" cy="961644"/>
          </a:xfrm>
          <a:prstGeom prst="rect">
            <a:avLst/>
          </a:prstGeom>
          <a:blipFill>
            <a:blip r:embed="rId4"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3" name="object 13"/>
          <p:cNvSpPr/>
          <p:nvPr/>
        </p:nvSpPr>
        <p:spPr>
          <a:xfrm>
            <a:off x="7953641" y="3751326"/>
            <a:ext cx="269875" cy="824230"/>
          </a:xfrm>
          <a:custGeom>
            <a:avLst/>
            <a:gdLst/>
            <a:ahLst/>
            <a:cxnLst/>
            <a:rect l="l" t="t" r="r" b="b"/>
            <a:pathLst>
              <a:path w="269875" h="824229">
                <a:moveTo>
                  <a:pt x="269748" y="617220"/>
                </a:moveTo>
                <a:lnTo>
                  <a:pt x="201930" y="617220"/>
                </a:lnTo>
                <a:lnTo>
                  <a:pt x="201929" y="0"/>
                </a:lnTo>
                <a:lnTo>
                  <a:pt x="67055" y="0"/>
                </a:lnTo>
                <a:lnTo>
                  <a:pt x="67056" y="617220"/>
                </a:lnTo>
                <a:lnTo>
                  <a:pt x="0" y="617220"/>
                </a:lnTo>
                <a:lnTo>
                  <a:pt x="134874" y="823722"/>
                </a:lnTo>
                <a:lnTo>
                  <a:pt x="269748" y="617220"/>
                </a:lnTo>
                <a:close/>
              </a:path>
            </a:pathLst>
          </a:custGeom>
          <a:solidFill>
            <a:srgbClr val="00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4" name="object 14"/>
          <p:cNvSpPr/>
          <p:nvPr/>
        </p:nvSpPr>
        <p:spPr>
          <a:xfrm>
            <a:off x="7953641" y="3751326"/>
            <a:ext cx="269875" cy="824230"/>
          </a:xfrm>
          <a:custGeom>
            <a:avLst/>
            <a:gdLst/>
            <a:ahLst/>
            <a:cxnLst/>
            <a:rect l="l" t="t" r="r" b="b"/>
            <a:pathLst>
              <a:path w="269875" h="824229">
                <a:moveTo>
                  <a:pt x="0" y="617220"/>
                </a:moveTo>
                <a:lnTo>
                  <a:pt x="67056" y="617220"/>
                </a:lnTo>
                <a:lnTo>
                  <a:pt x="67055" y="0"/>
                </a:lnTo>
                <a:lnTo>
                  <a:pt x="201929" y="0"/>
                </a:lnTo>
                <a:lnTo>
                  <a:pt x="201930" y="617220"/>
                </a:lnTo>
                <a:lnTo>
                  <a:pt x="269748" y="617220"/>
                </a:lnTo>
                <a:lnTo>
                  <a:pt x="134874" y="823722"/>
                </a:lnTo>
                <a:lnTo>
                  <a:pt x="0" y="617220"/>
                </a:lnTo>
                <a:close/>
              </a:path>
            </a:pathLst>
          </a:custGeom>
          <a:ln w="9525">
            <a:solidFill>
              <a:srgbClr val="CCFF99"/>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5" name="object 15"/>
          <p:cNvSpPr txBox="1"/>
          <p:nvPr/>
        </p:nvSpPr>
        <p:spPr>
          <a:xfrm>
            <a:off x="6854825" y="2084070"/>
            <a:ext cx="2495550" cy="215444"/>
          </a:xfrm>
          <a:prstGeom prst="rect">
            <a:avLst/>
          </a:prstGeom>
          <a:solidFill>
            <a:srgbClr val="000000"/>
          </a:solidFill>
        </p:spPr>
        <p:txBody>
          <a:bodyPr vert="horz" wrap="square" lIns="0" tIns="0" rIns="0" bIns="0" rtlCol="0">
            <a:spAutoFit/>
          </a:bodyPr>
          <a:lstStyle/>
          <a:p>
            <a:pPr marL="92075">
              <a:lnSpc>
                <a:spcPct val="100000"/>
              </a:lnSpc>
            </a:pPr>
            <a:r>
              <a:rPr sz="1400" b="1" spc="-10" dirty="0">
                <a:solidFill>
                  <a:srgbClr val="FFFFFF"/>
                </a:solidFill>
                <a:latin typeface="Arial" panose="020B0604020202020204" pitchFamily="34" charset="0"/>
                <a:ea typeface="Microsoft JhengHei UI" panose="020B0604030504040204" pitchFamily="34" charset="-120"/>
                <a:cs typeface="宋体"/>
              </a:rPr>
              <a:t>关系数据表的一般性表达方法</a:t>
            </a:r>
            <a:endParaRPr sz="1400">
              <a:latin typeface="Arial" panose="020B0604020202020204" pitchFamily="34" charset="0"/>
              <a:ea typeface="Microsoft JhengHei UI" panose="020B0604030504040204" pitchFamily="34" charset="-120"/>
              <a:cs typeface="宋体"/>
            </a:endParaRPr>
          </a:p>
        </p:txBody>
      </p:sp>
      <p:sp>
        <p:nvSpPr>
          <p:cNvPr id="16" name="object 16"/>
          <p:cNvSpPr txBox="1"/>
          <p:nvPr/>
        </p:nvSpPr>
        <p:spPr>
          <a:xfrm>
            <a:off x="8234305" y="3900039"/>
            <a:ext cx="1047750" cy="307777"/>
          </a:xfrm>
          <a:prstGeom prst="rect">
            <a:avLst/>
          </a:prstGeom>
        </p:spPr>
        <p:txBody>
          <a:bodyPr vert="horz" wrap="square" lIns="0" tIns="0" rIns="0" bIns="0" rtlCol="0">
            <a:spAutoFit/>
          </a:bodyPr>
          <a:lstStyle/>
          <a:p>
            <a:pPr marL="12700">
              <a:lnSpc>
                <a:spcPts val="2380"/>
              </a:lnSpc>
            </a:pPr>
            <a:r>
              <a:rPr sz="2000" b="1" dirty="0">
                <a:solidFill>
                  <a:srgbClr val="FF0000"/>
                </a:solidFill>
                <a:latin typeface="Arial" panose="020B0604020202020204" pitchFamily="34" charset="0"/>
                <a:ea typeface="Microsoft JhengHei UI" panose="020B0604030504040204" pitchFamily="34" charset="-120"/>
                <a:cs typeface="宋体"/>
              </a:rPr>
              <a:t>用一般性</a:t>
            </a:r>
            <a:endParaRPr sz="2000">
              <a:latin typeface="Arial" panose="020B0604020202020204" pitchFamily="34" charset="0"/>
              <a:ea typeface="Microsoft JhengHei UI" panose="020B0604030504040204" pitchFamily="34" charset="-120"/>
              <a:cs typeface="宋体"/>
            </a:endParaRPr>
          </a:p>
        </p:txBody>
      </p:sp>
      <p:sp>
        <p:nvSpPr>
          <p:cNvPr id="17" name="object 17"/>
          <p:cNvSpPr txBox="1"/>
          <p:nvPr/>
        </p:nvSpPr>
        <p:spPr>
          <a:xfrm>
            <a:off x="8234305" y="4204838"/>
            <a:ext cx="1047750" cy="615553"/>
          </a:xfrm>
          <a:prstGeom prst="rect">
            <a:avLst/>
          </a:prstGeom>
        </p:spPr>
        <p:txBody>
          <a:bodyPr vert="horz" wrap="square" lIns="0" tIns="0" rIns="0" bIns="0" rtlCol="0">
            <a:spAutoFit/>
          </a:bodyPr>
          <a:lstStyle/>
          <a:p>
            <a:pPr marL="12700" marR="5080">
              <a:lnSpc>
                <a:spcPct val="100000"/>
              </a:lnSpc>
            </a:pPr>
            <a:r>
              <a:rPr sz="2000" b="1" dirty="0">
                <a:solidFill>
                  <a:srgbClr val="FF0000"/>
                </a:solidFill>
                <a:latin typeface="Arial" panose="020B0604020202020204" pitchFamily="34" charset="0"/>
                <a:ea typeface="Microsoft JhengHei UI" panose="020B0604030504040204" pitchFamily="34" charset="-120"/>
                <a:cs typeface="宋体"/>
              </a:rPr>
              <a:t>方法指导 抽象</a:t>
            </a:r>
            <a:endParaRPr sz="2000">
              <a:latin typeface="Arial" panose="020B0604020202020204" pitchFamily="34" charset="0"/>
              <a:ea typeface="Microsoft JhengHei UI" panose="020B0604030504040204" pitchFamily="34" charset="-120"/>
              <a:cs typeface="宋体"/>
            </a:endParaRPr>
          </a:p>
        </p:txBody>
      </p:sp>
      <p:sp>
        <p:nvSpPr>
          <p:cNvPr id="18" name="object 18"/>
          <p:cNvSpPr/>
          <p:nvPr/>
        </p:nvSpPr>
        <p:spPr>
          <a:xfrm>
            <a:off x="3364877" y="3180588"/>
            <a:ext cx="85725" cy="1475740"/>
          </a:xfrm>
          <a:custGeom>
            <a:avLst/>
            <a:gdLst/>
            <a:ahLst/>
            <a:cxnLst/>
            <a:rect l="l" t="t" r="r" b="b"/>
            <a:pathLst>
              <a:path w="85725" h="1475739">
                <a:moveTo>
                  <a:pt x="57150" y="1447051"/>
                </a:moveTo>
                <a:lnTo>
                  <a:pt x="57150" y="1403604"/>
                </a:lnTo>
                <a:lnTo>
                  <a:pt x="28956" y="1403604"/>
                </a:lnTo>
                <a:lnTo>
                  <a:pt x="28834" y="1389630"/>
                </a:lnTo>
                <a:lnTo>
                  <a:pt x="0" y="1389888"/>
                </a:lnTo>
                <a:lnTo>
                  <a:pt x="43434" y="1475232"/>
                </a:lnTo>
                <a:lnTo>
                  <a:pt x="57150" y="1447051"/>
                </a:lnTo>
                <a:close/>
              </a:path>
              <a:path w="85725" h="1475739">
                <a:moveTo>
                  <a:pt x="57026" y="1389378"/>
                </a:moveTo>
                <a:lnTo>
                  <a:pt x="44958" y="0"/>
                </a:lnTo>
                <a:lnTo>
                  <a:pt x="16764" y="762"/>
                </a:lnTo>
                <a:lnTo>
                  <a:pt x="28834" y="1389630"/>
                </a:lnTo>
                <a:lnTo>
                  <a:pt x="57026" y="1389378"/>
                </a:lnTo>
                <a:close/>
              </a:path>
              <a:path w="85725" h="1475739">
                <a:moveTo>
                  <a:pt x="57150" y="1403604"/>
                </a:moveTo>
                <a:lnTo>
                  <a:pt x="57026" y="1389378"/>
                </a:lnTo>
                <a:lnTo>
                  <a:pt x="28834" y="1389630"/>
                </a:lnTo>
                <a:lnTo>
                  <a:pt x="28956" y="1403604"/>
                </a:lnTo>
                <a:lnTo>
                  <a:pt x="57150" y="1403604"/>
                </a:lnTo>
                <a:close/>
              </a:path>
              <a:path w="85725" h="1475739">
                <a:moveTo>
                  <a:pt x="85344" y="1389126"/>
                </a:moveTo>
                <a:lnTo>
                  <a:pt x="57026" y="1389378"/>
                </a:lnTo>
                <a:lnTo>
                  <a:pt x="57150" y="1447051"/>
                </a:lnTo>
                <a:lnTo>
                  <a:pt x="85344" y="1389126"/>
                </a:lnTo>
                <a:close/>
              </a:path>
            </a:pathLst>
          </a:custGeom>
          <a:solidFill>
            <a:srgbClr val="3333CC"/>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9" name="object 19"/>
          <p:cNvSpPr txBox="1"/>
          <p:nvPr/>
        </p:nvSpPr>
        <p:spPr>
          <a:xfrm>
            <a:off x="1565256" y="2449952"/>
            <a:ext cx="1628775" cy="2385268"/>
          </a:xfrm>
          <a:prstGeom prst="rect">
            <a:avLst/>
          </a:prstGeom>
        </p:spPr>
        <p:txBody>
          <a:bodyPr vert="horz" wrap="square" lIns="0" tIns="0" rIns="0" bIns="0" rtlCol="0">
            <a:spAutoFit/>
          </a:bodyPr>
          <a:lstStyle/>
          <a:p>
            <a:pPr marL="12700" marR="5080">
              <a:lnSpc>
                <a:spcPct val="100000"/>
              </a:lnSpc>
            </a:pPr>
            <a:r>
              <a:rPr sz="2000" b="1" dirty="0">
                <a:solidFill>
                  <a:srgbClr val="3333CC"/>
                </a:solidFill>
                <a:latin typeface="Arial" panose="020B0604020202020204" pitchFamily="34" charset="0"/>
                <a:ea typeface="Microsoft JhengHei UI" panose="020B0604030504040204" pitchFamily="34" charset="-120"/>
                <a:cs typeface="宋体"/>
              </a:rPr>
              <a:t>抽象方</a:t>
            </a:r>
            <a:r>
              <a:rPr sz="2000" b="1" spc="-5" dirty="0">
                <a:solidFill>
                  <a:srgbClr val="3333CC"/>
                </a:solidFill>
                <a:latin typeface="Arial" panose="020B0604020202020204" pitchFamily="34" charset="0"/>
                <a:ea typeface="Microsoft JhengHei UI" panose="020B0604030504040204" pitchFamily="34" charset="-120"/>
                <a:cs typeface="宋体"/>
              </a:rPr>
              <a:t>法</a:t>
            </a:r>
            <a:r>
              <a:rPr sz="2000" b="1" dirty="0">
                <a:solidFill>
                  <a:srgbClr val="3333CC"/>
                </a:solidFill>
                <a:latin typeface="Arial" panose="020B0604020202020204" pitchFamily="34" charset="0"/>
                <a:ea typeface="Microsoft JhengHei UI" panose="020B0604030504040204" pitchFamily="34" charset="-120"/>
                <a:cs typeface="Arial"/>
              </a:rPr>
              <a:t>/</a:t>
            </a:r>
            <a:r>
              <a:rPr sz="2000" b="1" dirty="0">
                <a:solidFill>
                  <a:srgbClr val="3333CC"/>
                </a:solidFill>
                <a:latin typeface="Arial" panose="020B0604020202020204" pitchFamily="34" charset="0"/>
                <a:ea typeface="Microsoft JhengHei UI" panose="020B0604030504040204" pitchFamily="34" charset="-120"/>
                <a:cs typeface="宋体"/>
              </a:rPr>
              <a:t>或称 方法论 </a:t>
            </a:r>
            <a:r>
              <a:rPr sz="2000" b="1" spc="-5" dirty="0">
                <a:solidFill>
                  <a:srgbClr val="FF0000"/>
                </a:solidFill>
                <a:latin typeface="Arial" panose="020B0604020202020204" pitchFamily="34" charset="0"/>
                <a:ea typeface="Microsoft JhengHei UI" panose="020B0604030504040204" pitchFamily="34" charset="-120"/>
                <a:cs typeface="Arial"/>
              </a:rPr>
              <a:t>(</a:t>
            </a:r>
            <a:r>
              <a:rPr sz="2000" b="1" dirty="0">
                <a:solidFill>
                  <a:srgbClr val="FF0000"/>
                </a:solidFill>
                <a:latin typeface="Arial" panose="020B0604020202020204" pitchFamily="34" charset="0"/>
                <a:ea typeface="Microsoft JhengHei UI" panose="020B0604030504040204" pitchFamily="34" charset="-120"/>
                <a:cs typeface="宋体"/>
              </a:rPr>
              <a:t>抽象过</a:t>
            </a:r>
            <a:r>
              <a:rPr sz="2000" b="1" spc="-5" dirty="0">
                <a:solidFill>
                  <a:srgbClr val="FF0000"/>
                </a:solidFill>
                <a:latin typeface="Arial" panose="020B0604020202020204" pitchFamily="34" charset="0"/>
                <a:ea typeface="Microsoft JhengHei UI" panose="020B0604030504040204" pitchFamily="34" charset="-120"/>
                <a:cs typeface="宋体"/>
              </a:rPr>
              <a:t>程</a:t>
            </a:r>
            <a:r>
              <a:rPr sz="2000" b="1" dirty="0">
                <a:solidFill>
                  <a:srgbClr val="FF0000"/>
                </a:solidFill>
                <a:latin typeface="Arial" panose="020B0604020202020204" pitchFamily="34" charset="0"/>
                <a:ea typeface="Microsoft JhengHei UI" panose="020B0604030504040204" pitchFamily="34" charset="-120"/>
                <a:cs typeface="Arial"/>
              </a:rPr>
              <a:t>;</a:t>
            </a:r>
            <a:r>
              <a:rPr sz="2000" b="1" spc="-10" dirty="0">
                <a:solidFill>
                  <a:srgbClr val="FF0000"/>
                </a:solidFill>
                <a:latin typeface="Arial" panose="020B0604020202020204" pitchFamily="34" charset="0"/>
                <a:ea typeface="Microsoft JhengHei UI" panose="020B0604030504040204" pitchFamily="34" charset="-120"/>
                <a:cs typeface="宋体"/>
              </a:rPr>
              <a:t>抽 </a:t>
            </a:r>
            <a:r>
              <a:rPr sz="2000" b="1" dirty="0">
                <a:solidFill>
                  <a:srgbClr val="FF0000"/>
                </a:solidFill>
                <a:latin typeface="Arial" panose="020B0604020202020204" pitchFamily="34" charset="0"/>
                <a:ea typeface="Microsoft JhengHei UI" panose="020B0604030504040204" pitchFamily="34" charset="-120"/>
                <a:cs typeface="宋体"/>
              </a:rPr>
              <a:t>象结果的表达 方</a:t>
            </a:r>
            <a:r>
              <a:rPr sz="2000" b="1" spc="-5" dirty="0">
                <a:solidFill>
                  <a:srgbClr val="FF0000"/>
                </a:solidFill>
                <a:latin typeface="Arial" panose="020B0604020202020204" pitchFamily="34" charset="0"/>
                <a:ea typeface="Microsoft JhengHei UI" panose="020B0604030504040204" pitchFamily="34" charset="-120"/>
                <a:cs typeface="宋体"/>
              </a:rPr>
              <a:t>法</a:t>
            </a:r>
            <a:r>
              <a:rPr sz="2000" b="1" spc="-5" dirty="0">
                <a:solidFill>
                  <a:srgbClr val="FF0000"/>
                </a:solidFill>
                <a:latin typeface="Arial" panose="020B0604020202020204" pitchFamily="34" charset="0"/>
                <a:ea typeface="Microsoft JhengHei UI" panose="020B0604030504040204" pitchFamily="34" charset="-120"/>
                <a:cs typeface="Arial"/>
              </a:rPr>
              <a:t>)</a:t>
            </a:r>
            <a:endParaRPr sz="2000" dirty="0">
              <a:latin typeface="Arial" panose="020B0604020202020204" pitchFamily="34" charset="0"/>
              <a:ea typeface="Microsoft JhengHei UI" panose="020B0604030504040204" pitchFamily="34" charset="-120"/>
              <a:cs typeface="Arial"/>
            </a:endParaRPr>
          </a:p>
          <a:p>
            <a:pPr marL="19050" marR="68580">
              <a:lnSpc>
                <a:spcPct val="100000"/>
              </a:lnSpc>
              <a:spcBef>
                <a:spcPts val="1750"/>
              </a:spcBef>
            </a:pPr>
            <a:r>
              <a:rPr sz="2000" b="1" dirty="0">
                <a:solidFill>
                  <a:srgbClr val="3333CC"/>
                </a:solidFill>
                <a:latin typeface="Arial" panose="020B0604020202020204" pitchFamily="34" charset="0"/>
                <a:ea typeface="Microsoft JhengHei UI" panose="020B0604030504040204" pitchFamily="34" charset="-120"/>
                <a:cs typeface="宋体"/>
              </a:rPr>
              <a:t>按抽象方法进 行抽象</a:t>
            </a:r>
            <a:endParaRPr sz="2000" dirty="0">
              <a:latin typeface="Arial" panose="020B0604020202020204" pitchFamily="34" charset="0"/>
              <a:ea typeface="Microsoft JhengHei UI" panose="020B0604030504040204" pitchFamily="34" charset="-120"/>
              <a:cs typeface="宋体"/>
            </a:endParaRPr>
          </a:p>
        </p:txBody>
      </p:sp>
      <p:sp>
        <p:nvSpPr>
          <p:cNvPr id="20" name="object 20"/>
          <p:cNvSpPr txBox="1">
            <a:spLocks noGrp="1"/>
          </p:cNvSpPr>
          <p:nvPr>
            <p:ph type="title"/>
          </p:nvPr>
        </p:nvSpPr>
        <p:spPr>
          <a:xfrm>
            <a:off x="894499" y="689610"/>
            <a:ext cx="8597163" cy="679673"/>
          </a:xfrm>
          <a:prstGeom prst="rect">
            <a:avLst/>
          </a:prstGeom>
        </p:spPr>
        <p:txBody>
          <a:bodyPr vert="horz" wrap="square" lIns="0" tIns="0" rIns="0" bIns="0" rtlCol="0">
            <a:spAutoFit/>
          </a:bodyPr>
          <a:lstStyle/>
          <a:p>
            <a:pPr>
              <a:lnSpc>
                <a:spcPct val="100000"/>
              </a:lnSpc>
            </a:pPr>
            <a:r>
              <a:rPr sz="2000" spc="-5" dirty="0">
                <a:solidFill>
                  <a:srgbClr val="FFFFFF"/>
                </a:solidFill>
                <a:latin typeface="Arial" panose="020B0604020202020204" pitchFamily="34" charset="0"/>
                <a:ea typeface="Microsoft JhengHei UI" panose="020B0604030504040204" pitchFamily="34" charset="-120"/>
                <a:cs typeface="华文中宋"/>
              </a:rPr>
              <a:t>数据库设计中的抽象</a:t>
            </a:r>
            <a:endParaRPr sz="2000">
              <a:latin typeface="Arial" panose="020B0604020202020204" pitchFamily="34" charset="0"/>
              <a:ea typeface="Microsoft JhengHei UI" panose="020B0604030504040204" pitchFamily="34" charset="-120"/>
              <a:cs typeface="华文中宋"/>
            </a:endParaRPr>
          </a:p>
          <a:p>
            <a:pPr>
              <a:lnSpc>
                <a:spcPct val="100000"/>
              </a:lnSpc>
              <a:spcBef>
                <a:spcPts val="470"/>
              </a:spcBef>
            </a:pPr>
            <a:r>
              <a:rPr sz="2000" spc="-10" dirty="0">
                <a:solidFill>
                  <a:srgbClr val="FFFFFF"/>
                </a:solidFill>
                <a:latin typeface="Arial" panose="020B0604020202020204" pitchFamily="34" charset="0"/>
                <a:ea typeface="Microsoft JhengHei UI" panose="020B0604030504040204" pitchFamily="34" charset="-120"/>
                <a:cs typeface="Arial"/>
              </a:rPr>
              <a:t>(10</a:t>
            </a:r>
            <a:r>
              <a:rPr sz="2000" spc="-5" dirty="0">
                <a:solidFill>
                  <a:srgbClr val="FFFFFF"/>
                </a:solidFill>
                <a:latin typeface="Arial" panose="020B0604020202020204" pitchFamily="34" charset="0"/>
                <a:ea typeface="Microsoft JhengHei UI" panose="020B0604030504040204" pitchFamily="34" charset="-120"/>
                <a:cs typeface="Arial"/>
              </a:rPr>
              <a:t>)</a:t>
            </a:r>
            <a:r>
              <a:rPr sz="2000" spc="-5" dirty="0">
                <a:solidFill>
                  <a:srgbClr val="FFFFFF"/>
                </a:solidFill>
                <a:latin typeface="Arial" panose="020B0604020202020204" pitchFamily="34" charset="0"/>
                <a:ea typeface="Microsoft JhengHei UI" panose="020B0604030504040204" pitchFamily="34" charset="-120"/>
                <a:cs typeface="华文中宋"/>
              </a:rPr>
              <a:t>另一种抽象层次：方法论及应</a:t>
            </a:r>
            <a:r>
              <a:rPr sz="2000" dirty="0">
                <a:solidFill>
                  <a:srgbClr val="FFFFFF"/>
                </a:solidFill>
                <a:latin typeface="Arial" panose="020B0604020202020204" pitchFamily="34" charset="0"/>
                <a:ea typeface="Microsoft JhengHei UI" panose="020B0604030504040204" pitchFamily="34" charset="-120"/>
                <a:cs typeface="华文中宋"/>
              </a:rPr>
              <a:t>用</a:t>
            </a:r>
            <a:r>
              <a:rPr sz="2000" spc="-5" dirty="0">
                <a:solidFill>
                  <a:srgbClr val="FFFFFF"/>
                </a:solidFill>
                <a:latin typeface="Arial" panose="020B0604020202020204" pitchFamily="34" charset="0"/>
                <a:ea typeface="Microsoft JhengHei UI" panose="020B0604030504040204" pitchFamily="34" charset="-120"/>
                <a:cs typeface="Arial"/>
              </a:rPr>
              <a:t>?</a:t>
            </a:r>
            <a:endParaRPr sz="2000">
              <a:latin typeface="Arial" panose="020B0604020202020204" pitchFamily="34" charset="0"/>
              <a:ea typeface="Microsoft JhengHei UI" panose="020B0604030504040204" pitchFamily="34" charset="-120"/>
              <a:cs typeface="Arial"/>
            </a:endParaRPr>
          </a:p>
        </p:txBody>
      </p:sp>
      <p:sp>
        <p:nvSpPr>
          <p:cNvPr id="22" name="矩形 21">
            <a:extLst>
              <a:ext uri="{FF2B5EF4-FFF2-40B4-BE49-F238E27FC236}">
                <a16:creationId xmlns="" xmlns:a16="http://schemas.microsoft.com/office/drawing/2014/main" id="{4EEA5D3B-3445-440D-B5BE-C798AD247340}"/>
              </a:ext>
            </a:extLst>
          </p:cNvPr>
          <p:cNvSpPr/>
          <p:nvPr/>
        </p:nvSpPr>
        <p:spPr>
          <a:xfrm>
            <a:off x="241300" y="383633"/>
            <a:ext cx="6781800" cy="523220"/>
          </a:xfrm>
          <a:prstGeom prst="rect">
            <a:avLst/>
          </a:prstGeom>
        </p:spPr>
        <p:txBody>
          <a:bodyPr wrap="square">
            <a:spAutoFit/>
          </a:bodyPr>
          <a:lstStyle/>
          <a:p>
            <a:pPr marL="48895">
              <a:lnSpc>
                <a:spcPct val="100000"/>
              </a:lnSpc>
            </a:pPr>
            <a:r>
              <a:rPr lang="zh-CN" altLang="en-US" sz="2800" b="1" u="dbl" spc="-5" dirty="0">
                <a:solidFill>
                  <a:srgbClr val="000000"/>
                </a:solidFill>
                <a:latin typeface="Arial" panose="020B0604020202020204" pitchFamily="34" charset="0"/>
                <a:ea typeface="Microsoft JhengHei UI" panose="020B0604030504040204" pitchFamily="34" charset="-120"/>
              </a:rPr>
              <a:t>数据库设计中的抽象</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1" grpId="0"/>
      <p:bldP spid="12" grpId="0" animBg="1"/>
      <p:bldP spid="13" grpId="0" animBg="1"/>
      <p:bldP spid="14" grpId="0" animBg="1"/>
      <p:bldP spid="15" grpId="0" animBg="1"/>
      <p:bldP spid="16" grpId="0"/>
      <p:bldP spid="17" grpId="0"/>
      <p:bldP spid="18" grpId="0" animBg="1"/>
      <p:bldP spid="1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079383" y="2514600"/>
            <a:ext cx="5747003" cy="4098797"/>
          </a:xfrm>
          <a:prstGeom prst="rect">
            <a:avLst/>
          </a:prstGeom>
          <a:blipFill>
            <a:blip r:embed="rId2"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 name="object 4"/>
          <p:cNvSpPr/>
          <p:nvPr/>
        </p:nvSpPr>
        <p:spPr>
          <a:xfrm>
            <a:off x="4937645" y="5986271"/>
            <a:ext cx="1648967" cy="887730"/>
          </a:xfrm>
          <a:prstGeom prst="rect">
            <a:avLst/>
          </a:prstGeom>
          <a:blipFill>
            <a:blip r:embed="rId3"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5" name="object 5"/>
          <p:cNvSpPr/>
          <p:nvPr/>
        </p:nvSpPr>
        <p:spPr>
          <a:xfrm>
            <a:off x="4933073" y="5981700"/>
            <a:ext cx="1658620" cy="897255"/>
          </a:xfrm>
          <a:custGeom>
            <a:avLst/>
            <a:gdLst/>
            <a:ahLst/>
            <a:cxnLst/>
            <a:rect l="l" t="t" r="r" b="b"/>
            <a:pathLst>
              <a:path w="1658620" h="897254">
                <a:moveTo>
                  <a:pt x="0" y="896874"/>
                </a:moveTo>
                <a:lnTo>
                  <a:pt x="0" y="0"/>
                </a:lnTo>
                <a:lnTo>
                  <a:pt x="1658111" y="0"/>
                </a:lnTo>
                <a:lnTo>
                  <a:pt x="1658111" y="896874"/>
                </a:lnTo>
                <a:lnTo>
                  <a:pt x="0" y="896874"/>
                </a:lnTo>
                <a:close/>
              </a:path>
            </a:pathLst>
          </a:custGeom>
          <a:ln w="9524">
            <a:solidFill>
              <a:srgbClr val="FF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6" name="object 6"/>
          <p:cNvSpPr/>
          <p:nvPr/>
        </p:nvSpPr>
        <p:spPr>
          <a:xfrm>
            <a:off x="4352429" y="4808220"/>
            <a:ext cx="2781300" cy="952500"/>
          </a:xfrm>
          <a:prstGeom prst="rect">
            <a:avLst/>
          </a:prstGeom>
          <a:blipFill>
            <a:blip r:embed="rId4"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7" name="object 7"/>
          <p:cNvSpPr/>
          <p:nvPr/>
        </p:nvSpPr>
        <p:spPr>
          <a:xfrm>
            <a:off x="4121543" y="3204972"/>
            <a:ext cx="3179826" cy="1468374"/>
          </a:xfrm>
          <a:prstGeom prst="rect">
            <a:avLst/>
          </a:prstGeom>
          <a:blipFill>
            <a:blip r:embed="rId5"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8" name="object 8"/>
          <p:cNvSpPr/>
          <p:nvPr/>
        </p:nvSpPr>
        <p:spPr>
          <a:xfrm>
            <a:off x="4386719" y="2522220"/>
            <a:ext cx="2631185" cy="573024"/>
          </a:xfrm>
          <a:prstGeom prst="rect">
            <a:avLst/>
          </a:prstGeom>
          <a:blipFill>
            <a:blip r:embed="rId6"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9" name="object 9"/>
          <p:cNvSpPr txBox="1"/>
          <p:nvPr/>
        </p:nvSpPr>
        <p:spPr>
          <a:xfrm>
            <a:off x="7668139" y="5622782"/>
            <a:ext cx="794385" cy="736099"/>
          </a:xfrm>
          <a:prstGeom prst="rect">
            <a:avLst/>
          </a:prstGeom>
        </p:spPr>
        <p:txBody>
          <a:bodyPr vert="horz" wrap="square" lIns="0" tIns="0" rIns="0" bIns="0" rtlCol="0">
            <a:spAutoFit/>
          </a:bodyPr>
          <a:lstStyle/>
          <a:p>
            <a:pPr marL="12700" marR="5080">
              <a:lnSpc>
                <a:spcPct val="160300"/>
              </a:lnSpc>
            </a:pPr>
            <a:r>
              <a:rPr sz="1600" spc="-5" dirty="0">
                <a:latin typeface="Arial" panose="020B0604020202020204" pitchFamily="34" charset="0"/>
                <a:ea typeface="Microsoft JhengHei UI" panose="020B0604030504040204" pitchFamily="34" charset="-120"/>
                <a:cs typeface="Arial"/>
              </a:rPr>
              <a:t>Model Instance</a:t>
            </a:r>
            <a:endParaRPr sz="1600">
              <a:latin typeface="Arial" panose="020B0604020202020204" pitchFamily="34" charset="0"/>
              <a:ea typeface="Microsoft JhengHei UI" panose="020B0604030504040204" pitchFamily="34" charset="-120"/>
              <a:cs typeface="Arial"/>
            </a:endParaRPr>
          </a:p>
        </p:txBody>
      </p:sp>
      <p:sp>
        <p:nvSpPr>
          <p:cNvPr id="10" name="object 10"/>
          <p:cNvSpPr txBox="1"/>
          <p:nvPr/>
        </p:nvSpPr>
        <p:spPr>
          <a:xfrm>
            <a:off x="7668139" y="4469116"/>
            <a:ext cx="794385" cy="736099"/>
          </a:xfrm>
          <a:prstGeom prst="rect">
            <a:avLst/>
          </a:prstGeom>
        </p:spPr>
        <p:txBody>
          <a:bodyPr vert="horz" wrap="square" lIns="0" tIns="0" rIns="0" bIns="0" rtlCol="0">
            <a:spAutoFit/>
          </a:bodyPr>
          <a:lstStyle/>
          <a:p>
            <a:pPr marL="12700" marR="5080">
              <a:lnSpc>
                <a:spcPct val="160300"/>
              </a:lnSpc>
            </a:pPr>
            <a:r>
              <a:rPr sz="1600" spc="-5" dirty="0">
                <a:latin typeface="Arial" panose="020B0604020202020204" pitchFamily="34" charset="0"/>
                <a:ea typeface="Microsoft JhengHei UI" panose="020B0604030504040204" pitchFamily="34" charset="-120"/>
                <a:cs typeface="Arial"/>
              </a:rPr>
              <a:t>Model Instance</a:t>
            </a:r>
            <a:endParaRPr sz="1600">
              <a:latin typeface="Arial" panose="020B0604020202020204" pitchFamily="34" charset="0"/>
              <a:ea typeface="Microsoft JhengHei UI" panose="020B0604030504040204" pitchFamily="34" charset="-120"/>
              <a:cs typeface="Arial"/>
            </a:endParaRPr>
          </a:p>
        </p:txBody>
      </p:sp>
      <p:sp>
        <p:nvSpPr>
          <p:cNvPr id="11" name="object 11"/>
          <p:cNvSpPr txBox="1"/>
          <p:nvPr/>
        </p:nvSpPr>
        <p:spPr>
          <a:xfrm>
            <a:off x="7668139" y="2776704"/>
            <a:ext cx="794385" cy="736099"/>
          </a:xfrm>
          <a:prstGeom prst="rect">
            <a:avLst/>
          </a:prstGeom>
        </p:spPr>
        <p:txBody>
          <a:bodyPr vert="horz" wrap="square" lIns="0" tIns="0" rIns="0" bIns="0" rtlCol="0">
            <a:spAutoFit/>
          </a:bodyPr>
          <a:lstStyle/>
          <a:p>
            <a:pPr marL="12700" marR="5080">
              <a:lnSpc>
                <a:spcPct val="160300"/>
              </a:lnSpc>
            </a:pPr>
            <a:r>
              <a:rPr sz="1600" spc="-5" dirty="0">
                <a:latin typeface="Arial" panose="020B0604020202020204" pitchFamily="34" charset="0"/>
                <a:ea typeface="Microsoft JhengHei UI" panose="020B0604030504040204" pitchFamily="34" charset="-120"/>
                <a:cs typeface="Arial"/>
              </a:rPr>
              <a:t>Model Instance</a:t>
            </a:r>
            <a:endParaRPr sz="1600">
              <a:latin typeface="Arial" panose="020B0604020202020204" pitchFamily="34" charset="0"/>
              <a:ea typeface="Microsoft JhengHei UI" panose="020B0604030504040204" pitchFamily="34" charset="-120"/>
              <a:cs typeface="Arial"/>
            </a:endParaRPr>
          </a:p>
        </p:txBody>
      </p:sp>
      <p:sp>
        <p:nvSpPr>
          <p:cNvPr id="12" name="object 12"/>
          <p:cNvSpPr txBox="1"/>
          <p:nvPr/>
        </p:nvSpPr>
        <p:spPr>
          <a:xfrm>
            <a:off x="1089031" y="1426961"/>
            <a:ext cx="7207250" cy="369332"/>
          </a:xfrm>
          <a:prstGeom prst="rect">
            <a:avLst/>
          </a:prstGeom>
        </p:spPr>
        <p:txBody>
          <a:bodyPr vert="horz" wrap="square" lIns="0" tIns="0" rIns="0" bIns="0" rtlCol="0">
            <a:spAutoFit/>
          </a:bodyPr>
          <a:lstStyle/>
          <a:p>
            <a:pPr marL="12700">
              <a:lnSpc>
                <a:spcPct val="100000"/>
              </a:lnSpc>
            </a:pPr>
            <a:r>
              <a:rPr sz="2400" b="1" dirty="0">
                <a:solidFill>
                  <a:srgbClr val="3333CC"/>
                </a:solidFill>
                <a:latin typeface="Arial" panose="020B0604020202020204" pitchFamily="34" charset="0"/>
                <a:ea typeface="Microsoft JhengHei UI" panose="020B0604030504040204" pitchFamily="34" charset="-120"/>
                <a:cs typeface="微软雅黑"/>
              </a:rPr>
              <a:t>建模的不同层次：模型</a:t>
            </a:r>
            <a:r>
              <a:rPr sz="2400" b="1" dirty="0">
                <a:latin typeface="Arial" panose="020B0604020202020204" pitchFamily="34" charset="0"/>
                <a:ea typeface="Microsoft JhengHei UI" panose="020B0604030504040204" pitchFamily="34" charset="-120"/>
                <a:cs typeface="微软雅黑"/>
              </a:rPr>
              <a:t>与</a:t>
            </a:r>
            <a:r>
              <a:rPr sz="2400" b="1" dirty="0">
                <a:solidFill>
                  <a:srgbClr val="3333CC"/>
                </a:solidFill>
                <a:latin typeface="Arial" panose="020B0604020202020204" pitchFamily="34" charset="0"/>
                <a:ea typeface="Microsoft JhengHei UI" panose="020B0604030504040204" pitchFamily="34" charset="-120"/>
                <a:cs typeface="微软雅黑"/>
              </a:rPr>
              <a:t>元模型，模型(型)</a:t>
            </a:r>
            <a:r>
              <a:rPr sz="2400" b="1" dirty="0">
                <a:latin typeface="Arial" panose="020B0604020202020204" pitchFamily="34" charset="0"/>
                <a:ea typeface="Microsoft JhengHei UI" panose="020B0604030504040204" pitchFamily="34" charset="-120"/>
                <a:cs typeface="微软雅黑"/>
              </a:rPr>
              <a:t>与</a:t>
            </a:r>
            <a:r>
              <a:rPr sz="2400" b="1" dirty="0">
                <a:solidFill>
                  <a:srgbClr val="3333CC"/>
                </a:solidFill>
                <a:latin typeface="Arial" panose="020B0604020202020204" pitchFamily="34" charset="0"/>
                <a:ea typeface="Microsoft JhengHei UI" panose="020B0604030504040204" pitchFamily="34" charset="-120"/>
                <a:cs typeface="微软雅黑"/>
              </a:rPr>
              <a:t>实例(值)</a:t>
            </a:r>
            <a:endParaRPr sz="2400">
              <a:latin typeface="Arial" panose="020B0604020202020204" pitchFamily="34" charset="0"/>
              <a:ea typeface="Microsoft JhengHei UI" panose="020B0604030504040204" pitchFamily="34" charset="-120"/>
              <a:cs typeface="微软雅黑"/>
            </a:endParaRPr>
          </a:p>
        </p:txBody>
      </p:sp>
      <p:sp>
        <p:nvSpPr>
          <p:cNvPr id="13" name="object 13"/>
          <p:cNvSpPr/>
          <p:nvPr/>
        </p:nvSpPr>
        <p:spPr>
          <a:xfrm>
            <a:off x="8494661" y="5116067"/>
            <a:ext cx="935355" cy="768985"/>
          </a:xfrm>
          <a:custGeom>
            <a:avLst/>
            <a:gdLst/>
            <a:ahLst/>
            <a:cxnLst/>
            <a:rect l="l" t="t" r="r" b="b"/>
            <a:pathLst>
              <a:path w="935354" h="768985">
                <a:moveTo>
                  <a:pt x="934974" y="384047"/>
                </a:moveTo>
                <a:lnTo>
                  <a:pt x="928869" y="321818"/>
                </a:lnTo>
                <a:lnTo>
                  <a:pt x="911193" y="262761"/>
                </a:lnTo>
                <a:lnTo>
                  <a:pt x="882901" y="207673"/>
                </a:lnTo>
                <a:lnTo>
                  <a:pt x="844948" y="157349"/>
                </a:lnTo>
                <a:lnTo>
                  <a:pt x="798290" y="112585"/>
                </a:lnTo>
                <a:lnTo>
                  <a:pt x="743882" y="74176"/>
                </a:lnTo>
                <a:lnTo>
                  <a:pt x="682681" y="42917"/>
                </a:lnTo>
                <a:lnTo>
                  <a:pt x="615641" y="19604"/>
                </a:lnTo>
                <a:lnTo>
                  <a:pt x="543718" y="5033"/>
                </a:lnTo>
                <a:lnTo>
                  <a:pt x="467868" y="0"/>
                </a:lnTo>
                <a:lnTo>
                  <a:pt x="429506" y="1275"/>
                </a:lnTo>
                <a:lnTo>
                  <a:pt x="355459" y="11176"/>
                </a:lnTo>
                <a:lnTo>
                  <a:pt x="285785" y="30218"/>
                </a:lnTo>
                <a:lnTo>
                  <a:pt x="221449" y="57603"/>
                </a:lnTo>
                <a:lnTo>
                  <a:pt x="163416" y="92536"/>
                </a:lnTo>
                <a:lnTo>
                  <a:pt x="112650" y="134223"/>
                </a:lnTo>
                <a:lnTo>
                  <a:pt x="70116" y="181866"/>
                </a:lnTo>
                <a:lnTo>
                  <a:pt x="36778" y="234672"/>
                </a:lnTo>
                <a:lnTo>
                  <a:pt x="13601" y="291843"/>
                </a:lnTo>
                <a:lnTo>
                  <a:pt x="1551" y="352586"/>
                </a:lnTo>
                <a:lnTo>
                  <a:pt x="0" y="384048"/>
                </a:lnTo>
                <a:lnTo>
                  <a:pt x="1551" y="415618"/>
                </a:lnTo>
                <a:lnTo>
                  <a:pt x="13601" y="476546"/>
                </a:lnTo>
                <a:lnTo>
                  <a:pt x="36778" y="533864"/>
                </a:lnTo>
                <a:lnTo>
                  <a:pt x="70116" y="586782"/>
                </a:lnTo>
                <a:lnTo>
                  <a:pt x="112650" y="634508"/>
                </a:lnTo>
                <a:lnTo>
                  <a:pt x="163416" y="676251"/>
                </a:lnTo>
                <a:lnTo>
                  <a:pt x="221449" y="711222"/>
                </a:lnTo>
                <a:lnTo>
                  <a:pt x="285785" y="738628"/>
                </a:lnTo>
                <a:lnTo>
                  <a:pt x="355459" y="757678"/>
                </a:lnTo>
                <a:lnTo>
                  <a:pt x="429506" y="767582"/>
                </a:lnTo>
                <a:lnTo>
                  <a:pt x="467868" y="768858"/>
                </a:lnTo>
                <a:lnTo>
                  <a:pt x="506224" y="767582"/>
                </a:lnTo>
                <a:lnTo>
                  <a:pt x="580230" y="757678"/>
                </a:lnTo>
                <a:lnTo>
                  <a:pt x="649831" y="738628"/>
                </a:lnTo>
                <a:lnTo>
                  <a:pt x="714071" y="711222"/>
                </a:lnTo>
                <a:lnTo>
                  <a:pt x="771995" y="676251"/>
                </a:lnTo>
                <a:lnTo>
                  <a:pt x="822647" y="634508"/>
                </a:lnTo>
                <a:lnTo>
                  <a:pt x="865072" y="586782"/>
                </a:lnTo>
                <a:lnTo>
                  <a:pt x="898314" y="533864"/>
                </a:lnTo>
                <a:lnTo>
                  <a:pt x="921418" y="476546"/>
                </a:lnTo>
                <a:lnTo>
                  <a:pt x="933427" y="415618"/>
                </a:lnTo>
                <a:lnTo>
                  <a:pt x="934974" y="384047"/>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4" name="object 14"/>
          <p:cNvSpPr/>
          <p:nvPr/>
        </p:nvSpPr>
        <p:spPr>
          <a:xfrm>
            <a:off x="8572386" y="5180076"/>
            <a:ext cx="779780" cy="641350"/>
          </a:xfrm>
          <a:custGeom>
            <a:avLst/>
            <a:gdLst/>
            <a:ahLst/>
            <a:cxnLst/>
            <a:rect l="l" t="t" r="r" b="b"/>
            <a:pathLst>
              <a:path w="779779" h="641350">
                <a:moveTo>
                  <a:pt x="779526" y="320039"/>
                </a:moveTo>
                <a:lnTo>
                  <a:pt x="774425" y="268120"/>
                </a:lnTo>
                <a:lnTo>
                  <a:pt x="759659" y="218870"/>
                </a:lnTo>
                <a:lnTo>
                  <a:pt x="736032" y="172949"/>
                </a:lnTo>
                <a:lnTo>
                  <a:pt x="704350" y="131015"/>
                </a:lnTo>
                <a:lnTo>
                  <a:pt x="665416" y="93725"/>
                </a:lnTo>
                <a:lnTo>
                  <a:pt x="620036" y="61740"/>
                </a:lnTo>
                <a:lnTo>
                  <a:pt x="569014" y="35716"/>
                </a:lnTo>
                <a:lnTo>
                  <a:pt x="513155" y="16312"/>
                </a:lnTo>
                <a:lnTo>
                  <a:pt x="453263" y="4187"/>
                </a:lnTo>
                <a:lnTo>
                  <a:pt x="390144" y="0"/>
                </a:lnTo>
                <a:lnTo>
                  <a:pt x="358122" y="1060"/>
                </a:lnTo>
                <a:lnTo>
                  <a:pt x="296330" y="9299"/>
                </a:lnTo>
                <a:lnTo>
                  <a:pt x="238208" y="25146"/>
                </a:lnTo>
                <a:lnTo>
                  <a:pt x="184554" y="47941"/>
                </a:lnTo>
                <a:lnTo>
                  <a:pt x="136170" y="77029"/>
                </a:lnTo>
                <a:lnTo>
                  <a:pt x="93856" y="111748"/>
                </a:lnTo>
                <a:lnTo>
                  <a:pt x="58410" y="151442"/>
                </a:lnTo>
                <a:lnTo>
                  <a:pt x="30634" y="195453"/>
                </a:lnTo>
                <a:lnTo>
                  <a:pt x="11328" y="243120"/>
                </a:lnTo>
                <a:lnTo>
                  <a:pt x="1292" y="293787"/>
                </a:lnTo>
                <a:lnTo>
                  <a:pt x="0" y="320040"/>
                </a:lnTo>
                <a:lnTo>
                  <a:pt x="1292" y="346401"/>
                </a:lnTo>
                <a:lnTo>
                  <a:pt x="11328" y="397253"/>
                </a:lnTo>
                <a:lnTo>
                  <a:pt x="30634" y="445067"/>
                </a:lnTo>
                <a:lnTo>
                  <a:pt x="58410" y="489189"/>
                </a:lnTo>
                <a:lnTo>
                  <a:pt x="93856" y="528966"/>
                </a:lnTo>
                <a:lnTo>
                  <a:pt x="136170" y="563743"/>
                </a:lnTo>
                <a:lnTo>
                  <a:pt x="184554" y="592867"/>
                </a:lnTo>
                <a:lnTo>
                  <a:pt x="238208" y="615684"/>
                </a:lnTo>
                <a:lnTo>
                  <a:pt x="296330" y="631539"/>
                </a:lnTo>
                <a:lnTo>
                  <a:pt x="358122" y="639781"/>
                </a:lnTo>
                <a:lnTo>
                  <a:pt x="390144" y="640842"/>
                </a:lnTo>
                <a:lnTo>
                  <a:pt x="422056" y="639781"/>
                </a:lnTo>
                <a:lnTo>
                  <a:pt x="483663" y="631539"/>
                </a:lnTo>
                <a:lnTo>
                  <a:pt x="541639" y="615684"/>
                </a:lnTo>
                <a:lnTo>
                  <a:pt x="595180" y="592867"/>
                </a:lnTo>
                <a:lnTo>
                  <a:pt x="643481" y="563743"/>
                </a:lnTo>
                <a:lnTo>
                  <a:pt x="685739" y="528966"/>
                </a:lnTo>
                <a:lnTo>
                  <a:pt x="721148" y="489189"/>
                </a:lnTo>
                <a:lnTo>
                  <a:pt x="748903" y="445067"/>
                </a:lnTo>
                <a:lnTo>
                  <a:pt x="768200" y="397253"/>
                </a:lnTo>
                <a:lnTo>
                  <a:pt x="778234" y="346401"/>
                </a:lnTo>
                <a:lnTo>
                  <a:pt x="779526" y="320039"/>
                </a:lnTo>
                <a:close/>
              </a:path>
            </a:pathLst>
          </a:custGeom>
          <a:solidFill>
            <a:srgbClr val="0033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5" name="object 15"/>
          <p:cNvSpPr/>
          <p:nvPr/>
        </p:nvSpPr>
        <p:spPr>
          <a:xfrm>
            <a:off x="8572386" y="5180076"/>
            <a:ext cx="779780" cy="641350"/>
          </a:xfrm>
          <a:custGeom>
            <a:avLst/>
            <a:gdLst/>
            <a:ahLst/>
            <a:cxnLst/>
            <a:rect l="l" t="t" r="r" b="b"/>
            <a:pathLst>
              <a:path w="779779" h="641350">
                <a:moveTo>
                  <a:pt x="390144" y="0"/>
                </a:moveTo>
                <a:lnTo>
                  <a:pt x="326817" y="4187"/>
                </a:lnTo>
                <a:lnTo>
                  <a:pt x="266760" y="16312"/>
                </a:lnTo>
                <a:lnTo>
                  <a:pt x="210773" y="35716"/>
                </a:lnTo>
                <a:lnTo>
                  <a:pt x="159654" y="61740"/>
                </a:lnTo>
                <a:lnTo>
                  <a:pt x="114204" y="93726"/>
                </a:lnTo>
                <a:lnTo>
                  <a:pt x="75224" y="131015"/>
                </a:lnTo>
                <a:lnTo>
                  <a:pt x="43514" y="172949"/>
                </a:lnTo>
                <a:lnTo>
                  <a:pt x="19872" y="218870"/>
                </a:lnTo>
                <a:lnTo>
                  <a:pt x="5101" y="268120"/>
                </a:lnTo>
                <a:lnTo>
                  <a:pt x="0" y="320040"/>
                </a:lnTo>
                <a:lnTo>
                  <a:pt x="1292" y="346401"/>
                </a:lnTo>
                <a:lnTo>
                  <a:pt x="11328" y="397253"/>
                </a:lnTo>
                <a:lnTo>
                  <a:pt x="30634" y="445067"/>
                </a:lnTo>
                <a:lnTo>
                  <a:pt x="58410" y="489189"/>
                </a:lnTo>
                <a:lnTo>
                  <a:pt x="93856" y="528966"/>
                </a:lnTo>
                <a:lnTo>
                  <a:pt x="136170" y="563743"/>
                </a:lnTo>
                <a:lnTo>
                  <a:pt x="184554" y="592867"/>
                </a:lnTo>
                <a:lnTo>
                  <a:pt x="238208" y="615684"/>
                </a:lnTo>
                <a:lnTo>
                  <a:pt x="296330" y="631539"/>
                </a:lnTo>
                <a:lnTo>
                  <a:pt x="358122" y="639781"/>
                </a:lnTo>
                <a:lnTo>
                  <a:pt x="390144" y="640842"/>
                </a:lnTo>
                <a:lnTo>
                  <a:pt x="422056" y="639781"/>
                </a:lnTo>
                <a:lnTo>
                  <a:pt x="483663" y="631539"/>
                </a:lnTo>
                <a:lnTo>
                  <a:pt x="541639" y="615684"/>
                </a:lnTo>
                <a:lnTo>
                  <a:pt x="595180" y="592867"/>
                </a:lnTo>
                <a:lnTo>
                  <a:pt x="643481" y="563743"/>
                </a:lnTo>
                <a:lnTo>
                  <a:pt x="685739" y="528966"/>
                </a:lnTo>
                <a:lnTo>
                  <a:pt x="721148" y="489189"/>
                </a:lnTo>
                <a:lnTo>
                  <a:pt x="748903" y="445067"/>
                </a:lnTo>
                <a:lnTo>
                  <a:pt x="768200" y="397253"/>
                </a:lnTo>
                <a:lnTo>
                  <a:pt x="778234" y="346401"/>
                </a:lnTo>
                <a:lnTo>
                  <a:pt x="779526" y="320039"/>
                </a:lnTo>
                <a:lnTo>
                  <a:pt x="778234" y="293787"/>
                </a:lnTo>
                <a:lnTo>
                  <a:pt x="768200" y="243120"/>
                </a:lnTo>
                <a:lnTo>
                  <a:pt x="748903" y="195452"/>
                </a:lnTo>
                <a:lnTo>
                  <a:pt x="721148" y="151442"/>
                </a:lnTo>
                <a:lnTo>
                  <a:pt x="685739" y="111748"/>
                </a:lnTo>
                <a:lnTo>
                  <a:pt x="643481" y="77029"/>
                </a:lnTo>
                <a:lnTo>
                  <a:pt x="595180" y="47941"/>
                </a:lnTo>
                <a:lnTo>
                  <a:pt x="541639" y="25145"/>
                </a:lnTo>
                <a:lnTo>
                  <a:pt x="483663" y="9299"/>
                </a:lnTo>
                <a:lnTo>
                  <a:pt x="422056" y="1060"/>
                </a:lnTo>
                <a:lnTo>
                  <a:pt x="390144"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6" name="object 16"/>
          <p:cNvSpPr txBox="1"/>
          <p:nvPr/>
        </p:nvSpPr>
        <p:spPr>
          <a:xfrm>
            <a:off x="8643499" y="5383021"/>
            <a:ext cx="635000" cy="369332"/>
          </a:xfrm>
          <a:prstGeom prst="rect">
            <a:avLst/>
          </a:prstGeom>
        </p:spPr>
        <p:txBody>
          <a:bodyPr vert="horz" wrap="square" lIns="0" tIns="0" rIns="0" bIns="0" rtlCol="0">
            <a:spAutoFit/>
          </a:bodyPr>
          <a:lstStyle/>
          <a:p>
            <a:pPr marL="12700">
              <a:lnSpc>
                <a:spcPct val="100000"/>
              </a:lnSpc>
            </a:pPr>
            <a:r>
              <a:rPr sz="2400" b="1" spc="-5" dirty="0">
                <a:solidFill>
                  <a:srgbClr val="FFFFFF"/>
                </a:solidFill>
                <a:latin typeface="Arial" panose="020B0604020202020204" pitchFamily="34" charset="0"/>
                <a:ea typeface="Microsoft JhengHei UI" panose="020B0604030504040204" pitchFamily="34" charset="-120"/>
                <a:cs typeface="华文中宋"/>
              </a:rPr>
              <a:t>模型</a:t>
            </a:r>
            <a:endParaRPr sz="2400">
              <a:latin typeface="Arial" panose="020B0604020202020204" pitchFamily="34" charset="0"/>
              <a:ea typeface="Microsoft JhengHei UI" panose="020B0604030504040204" pitchFamily="34" charset="-120"/>
              <a:cs typeface="华文中宋"/>
            </a:endParaRPr>
          </a:p>
        </p:txBody>
      </p:sp>
      <p:sp>
        <p:nvSpPr>
          <p:cNvPr id="17" name="object 17"/>
          <p:cNvSpPr/>
          <p:nvPr/>
        </p:nvSpPr>
        <p:spPr>
          <a:xfrm>
            <a:off x="8522093" y="5801867"/>
            <a:ext cx="935355" cy="768985"/>
          </a:xfrm>
          <a:custGeom>
            <a:avLst/>
            <a:gdLst/>
            <a:ahLst/>
            <a:cxnLst/>
            <a:rect l="l" t="t" r="r" b="b"/>
            <a:pathLst>
              <a:path w="935354" h="768984">
                <a:moveTo>
                  <a:pt x="934973" y="384047"/>
                </a:moveTo>
                <a:lnTo>
                  <a:pt x="928848" y="321818"/>
                </a:lnTo>
                <a:lnTo>
                  <a:pt x="911114" y="262761"/>
                </a:lnTo>
                <a:lnTo>
                  <a:pt x="882736" y="207673"/>
                </a:lnTo>
                <a:lnTo>
                  <a:pt x="844680" y="157349"/>
                </a:lnTo>
                <a:lnTo>
                  <a:pt x="797909" y="112585"/>
                </a:lnTo>
                <a:lnTo>
                  <a:pt x="743388" y="74176"/>
                </a:lnTo>
                <a:lnTo>
                  <a:pt x="682083" y="42917"/>
                </a:lnTo>
                <a:lnTo>
                  <a:pt x="614958" y="19604"/>
                </a:lnTo>
                <a:lnTo>
                  <a:pt x="542977" y="5033"/>
                </a:lnTo>
                <a:lnTo>
                  <a:pt x="467105" y="0"/>
                </a:lnTo>
                <a:lnTo>
                  <a:pt x="428749" y="1275"/>
                </a:lnTo>
                <a:lnTo>
                  <a:pt x="354743" y="11176"/>
                </a:lnTo>
                <a:lnTo>
                  <a:pt x="285142" y="30218"/>
                </a:lnTo>
                <a:lnTo>
                  <a:pt x="220902" y="57603"/>
                </a:lnTo>
                <a:lnTo>
                  <a:pt x="162978" y="92536"/>
                </a:lnTo>
                <a:lnTo>
                  <a:pt x="112326" y="134223"/>
                </a:lnTo>
                <a:lnTo>
                  <a:pt x="69901" y="181866"/>
                </a:lnTo>
                <a:lnTo>
                  <a:pt x="36659" y="234672"/>
                </a:lnTo>
                <a:lnTo>
                  <a:pt x="13555" y="291843"/>
                </a:lnTo>
                <a:lnTo>
                  <a:pt x="1546" y="352586"/>
                </a:lnTo>
                <a:lnTo>
                  <a:pt x="0" y="384048"/>
                </a:lnTo>
                <a:lnTo>
                  <a:pt x="1546" y="415618"/>
                </a:lnTo>
                <a:lnTo>
                  <a:pt x="13555" y="476546"/>
                </a:lnTo>
                <a:lnTo>
                  <a:pt x="36659" y="533864"/>
                </a:lnTo>
                <a:lnTo>
                  <a:pt x="69901" y="586782"/>
                </a:lnTo>
                <a:lnTo>
                  <a:pt x="112326" y="634508"/>
                </a:lnTo>
                <a:lnTo>
                  <a:pt x="162978" y="676251"/>
                </a:lnTo>
                <a:lnTo>
                  <a:pt x="220902" y="711222"/>
                </a:lnTo>
                <a:lnTo>
                  <a:pt x="285142" y="738628"/>
                </a:lnTo>
                <a:lnTo>
                  <a:pt x="354743" y="757678"/>
                </a:lnTo>
                <a:lnTo>
                  <a:pt x="428749" y="767582"/>
                </a:lnTo>
                <a:lnTo>
                  <a:pt x="467105" y="768858"/>
                </a:lnTo>
                <a:lnTo>
                  <a:pt x="505467" y="767582"/>
                </a:lnTo>
                <a:lnTo>
                  <a:pt x="579514" y="757678"/>
                </a:lnTo>
                <a:lnTo>
                  <a:pt x="649188" y="738628"/>
                </a:lnTo>
                <a:lnTo>
                  <a:pt x="713524" y="711222"/>
                </a:lnTo>
                <a:lnTo>
                  <a:pt x="771557" y="676251"/>
                </a:lnTo>
                <a:lnTo>
                  <a:pt x="822323" y="634508"/>
                </a:lnTo>
                <a:lnTo>
                  <a:pt x="864857" y="586782"/>
                </a:lnTo>
                <a:lnTo>
                  <a:pt x="898195" y="533864"/>
                </a:lnTo>
                <a:lnTo>
                  <a:pt x="921372" y="476546"/>
                </a:lnTo>
                <a:lnTo>
                  <a:pt x="933422" y="415618"/>
                </a:lnTo>
                <a:lnTo>
                  <a:pt x="934973" y="384047"/>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8" name="object 18"/>
          <p:cNvSpPr/>
          <p:nvPr/>
        </p:nvSpPr>
        <p:spPr>
          <a:xfrm>
            <a:off x="8599817" y="5865876"/>
            <a:ext cx="779780" cy="641350"/>
          </a:xfrm>
          <a:custGeom>
            <a:avLst/>
            <a:gdLst/>
            <a:ahLst/>
            <a:cxnLst/>
            <a:rect l="l" t="t" r="r" b="b"/>
            <a:pathLst>
              <a:path w="779779" h="641350">
                <a:moveTo>
                  <a:pt x="779525" y="320039"/>
                </a:moveTo>
                <a:lnTo>
                  <a:pt x="774424" y="268120"/>
                </a:lnTo>
                <a:lnTo>
                  <a:pt x="759653" y="218870"/>
                </a:lnTo>
                <a:lnTo>
                  <a:pt x="736011" y="172949"/>
                </a:lnTo>
                <a:lnTo>
                  <a:pt x="704301" y="131015"/>
                </a:lnTo>
                <a:lnTo>
                  <a:pt x="665321" y="93725"/>
                </a:lnTo>
                <a:lnTo>
                  <a:pt x="619871" y="61740"/>
                </a:lnTo>
                <a:lnTo>
                  <a:pt x="568752" y="35716"/>
                </a:lnTo>
                <a:lnTo>
                  <a:pt x="512765" y="16312"/>
                </a:lnTo>
                <a:lnTo>
                  <a:pt x="452708" y="4187"/>
                </a:lnTo>
                <a:lnTo>
                  <a:pt x="389381" y="0"/>
                </a:lnTo>
                <a:lnTo>
                  <a:pt x="357469" y="1060"/>
                </a:lnTo>
                <a:lnTo>
                  <a:pt x="295862" y="9299"/>
                </a:lnTo>
                <a:lnTo>
                  <a:pt x="237886" y="25146"/>
                </a:lnTo>
                <a:lnTo>
                  <a:pt x="184345" y="47941"/>
                </a:lnTo>
                <a:lnTo>
                  <a:pt x="136044" y="77029"/>
                </a:lnTo>
                <a:lnTo>
                  <a:pt x="93786" y="111748"/>
                </a:lnTo>
                <a:lnTo>
                  <a:pt x="58377" y="151442"/>
                </a:lnTo>
                <a:lnTo>
                  <a:pt x="30622" y="195453"/>
                </a:lnTo>
                <a:lnTo>
                  <a:pt x="11325" y="243120"/>
                </a:lnTo>
                <a:lnTo>
                  <a:pt x="1291" y="293787"/>
                </a:lnTo>
                <a:lnTo>
                  <a:pt x="0" y="320040"/>
                </a:lnTo>
                <a:lnTo>
                  <a:pt x="1291" y="346401"/>
                </a:lnTo>
                <a:lnTo>
                  <a:pt x="11325" y="397253"/>
                </a:lnTo>
                <a:lnTo>
                  <a:pt x="30622" y="445067"/>
                </a:lnTo>
                <a:lnTo>
                  <a:pt x="58377" y="489189"/>
                </a:lnTo>
                <a:lnTo>
                  <a:pt x="93786" y="528966"/>
                </a:lnTo>
                <a:lnTo>
                  <a:pt x="136044" y="563743"/>
                </a:lnTo>
                <a:lnTo>
                  <a:pt x="184345" y="592867"/>
                </a:lnTo>
                <a:lnTo>
                  <a:pt x="237886" y="615684"/>
                </a:lnTo>
                <a:lnTo>
                  <a:pt x="295862" y="631539"/>
                </a:lnTo>
                <a:lnTo>
                  <a:pt x="357469" y="639781"/>
                </a:lnTo>
                <a:lnTo>
                  <a:pt x="389381" y="640842"/>
                </a:lnTo>
                <a:lnTo>
                  <a:pt x="421403" y="639781"/>
                </a:lnTo>
                <a:lnTo>
                  <a:pt x="483195" y="631539"/>
                </a:lnTo>
                <a:lnTo>
                  <a:pt x="541317" y="615684"/>
                </a:lnTo>
                <a:lnTo>
                  <a:pt x="594971" y="592867"/>
                </a:lnTo>
                <a:lnTo>
                  <a:pt x="643355" y="563743"/>
                </a:lnTo>
                <a:lnTo>
                  <a:pt x="685669" y="528966"/>
                </a:lnTo>
                <a:lnTo>
                  <a:pt x="721115" y="489189"/>
                </a:lnTo>
                <a:lnTo>
                  <a:pt x="748891" y="445067"/>
                </a:lnTo>
                <a:lnTo>
                  <a:pt x="768197" y="397253"/>
                </a:lnTo>
                <a:lnTo>
                  <a:pt x="778233" y="346401"/>
                </a:lnTo>
                <a:lnTo>
                  <a:pt x="779525" y="320039"/>
                </a:lnTo>
                <a:close/>
              </a:path>
            </a:pathLst>
          </a:custGeom>
          <a:solidFill>
            <a:srgbClr val="80008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9" name="object 19"/>
          <p:cNvSpPr/>
          <p:nvPr/>
        </p:nvSpPr>
        <p:spPr>
          <a:xfrm>
            <a:off x="8599817" y="5865876"/>
            <a:ext cx="779780" cy="641350"/>
          </a:xfrm>
          <a:custGeom>
            <a:avLst/>
            <a:gdLst/>
            <a:ahLst/>
            <a:cxnLst/>
            <a:rect l="l" t="t" r="r" b="b"/>
            <a:pathLst>
              <a:path w="779779" h="641350">
                <a:moveTo>
                  <a:pt x="389381" y="0"/>
                </a:moveTo>
                <a:lnTo>
                  <a:pt x="326262" y="4187"/>
                </a:lnTo>
                <a:lnTo>
                  <a:pt x="266370" y="16312"/>
                </a:lnTo>
                <a:lnTo>
                  <a:pt x="210511" y="35716"/>
                </a:lnTo>
                <a:lnTo>
                  <a:pt x="159489" y="61740"/>
                </a:lnTo>
                <a:lnTo>
                  <a:pt x="114109" y="93726"/>
                </a:lnTo>
                <a:lnTo>
                  <a:pt x="75175" y="131015"/>
                </a:lnTo>
                <a:lnTo>
                  <a:pt x="43493" y="172949"/>
                </a:lnTo>
                <a:lnTo>
                  <a:pt x="19866" y="218870"/>
                </a:lnTo>
                <a:lnTo>
                  <a:pt x="5100" y="268120"/>
                </a:lnTo>
                <a:lnTo>
                  <a:pt x="0" y="320040"/>
                </a:lnTo>
                <a:lnTo>
                  <a:pt x="1291" y="346401"/>
                </a:lnTo>
                <a:lnTo>
                  <a:pt x="11325" y="397253"/>
                </a:lnTo>
                <a:lnTo>
                  <a:pt x="30622" y="445067"/>
                </a:lnTo>
                <a:lnTo>
                  <a:pt x="58377" y="489189"/>
                </a:lnTo>
                <a:lnTo>
                  <a:pt x="93786" y="528966"/>
                </a:lnTo>
                <a:lnTo>
                  <a:pt x="136044" y="563743"/>
                </a:lnTo>
                <a:lnTo>
                  <a:pt x="184345" y="592867"/>
                </a:lnTo>
                <a:lnTo>
                  <a:pt x="237886" y="615684"/>
                </a:lnTo>
                <a:lnTo>
                  <a:pt x="295862" y="631539"/>
                </a:lnTo>
                <a:lnTo>
                  <a:pt x="357469" y="639781"/>
                </a:lnTo>
                <a:lnTo>
                  <a:pt x="389381" y="640842"/>
                </a:lnTo>
                <a:lnTo>
                  <a:pt x="421403" y="639781"/>
                </a:lnTo>
                <a:lnTo>
                  <a:pt x="483195" y="631539"/>
                </a:lnTo>
                <a:lnTo>
                  <a:pt x="541317" y="615684"/>
                </a:lnTo>
                <a:lnTo>
                  <a:pt x="594971" y="592867"/>
                </a:lnTo>
                <a:lnTo>
                  <a:pt x="643355" y="563743"/>
                </a:lnTo>
                <a:lnTo>
                  <a:pt x="685669" y="528966"/>
                </a:lnTo>
                <a:lnTo>
                  <a:pt x="721115" y="489189"/>
                </a:lnTo>
                <a:lnTo>
                  <a:pt x="748891" y="445067"/>
                </a:lnTo>
                <a:lnTo>
                  <a:pt x="768197" y="397253"/>
                </a:lnTo>
                <a:lnTo>
                  <a:pt x="778233" y="346401"/>
                </a:lnTo>
                <a:lnTo>
                  <a:pt x="779525" y="320039"/>
                </a:lnTo>
                <a:lnTo>
                  <a:pt x="778233" y="293787"/>
                </a:lnTo>
                <a:lnTo>
                  <a:pt x="768197" y="243120"/>
                </a:lnTo>
                <a:lnTo>
                  <a:pt x="748891" y="195452"/>
                </a:lnTo>
                <a:lnTo>
                  <a:pt x="721115" y="151442"/>
                </a:lnTo>
                <a:lnTo>
                  <a:pt x="685669" y="111748"/>
                </a:lnTo>
                <a:lnTo>
                  <a:pt x="643355" y="77029"/>
                </a:lnTo>
                <a:lnTo>
                  <a:pt x="594971" y="47941"/>
                </a:lnTo>
                <a:lnTo>
                  <a:pt x="541317" y="25145"/>
                </a:lnTo>
                <a:lnTo>
                  <a:pt x="483195" y="9299"/>
                </a:lnTo>
                <a:lnTo>
                  <a:pt x="421403" y="1060"/>
                </a:lnTo>
                <a:lnTo>
                  <a:pt x="389381"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0" name="object 20"/>
          <p:cNvSpPr txBox="1"/>
          <p:nvPr/>
        </p:nvSpPr>
        <p:spPr>
          <a:xfrm>
            <a:off x="8670931" y="6068821"/>
            <a:ext cx="635000" cy="369332"/>
          </a:xfrm>
          <a:prstGeom prst="rect">
            <a:avLst/>
          </a:prstGeom>
        </p:spPr>
        <p:txBody>
          <a:bodyPr vert="horz" wrap="square" lIns="0" tIns="0" rIns="0" bIns="0" rtlCol="0">
            <a:spAutoFit/>
          </a:bodyPr>
          <a:lstStyle/>
          <a:p>
            <a:pPr marL="12700">
              <a:lnSpc>
                <a:spcPct val="100000"/>
              </a:lnSpc>
            </a:pPr>
            <a:r>
              <a:rPr sz="2400" b="1" spc="-5" dirty="0">
                <a:solidFill>
                  <a:srgbClr val="FFFFFF"/>
                </a:solidFill>
                <a:latin typeface="Arial" panose="020B0604020202020204" pitchFamily="34" charset="0"/>
                <a:ea typeface="Microsoft JhengHei UI" panose="020B0604030504040204" pitchFamily="34" charset="-120"/>
                <a:cs typeface="华文中宋"/>
              </a:rPr>
              <a:t>实例</a:t>
            </a:r>
            <a:endParaRPr sz="2400">
              <a:latin typeface="Arial" panose="020B0604020202020204" pitchFamily="34" charset="0"/>
              <a:ea typeface="Microsoft JhengHei UI" panose="020B0604030504040204" pitchFamily="34" charset="-120"/>
              <a:cs typeface="华文中宋"/>
            </a:endParaRPr>
          </a:p>
        </p:txBody>
      </p:sp>
      <p:sp>
        <p:nvSpPr>
          <p:cNvPr id="21" name="object 21"/>
          <p:cNvSpPr/>
          <p:nvPr/>
        </p:nvSpPr>
        <p:spPr>
          <a:xfrm>
            <a:off x="2131961" y="5081015"/>
            <a:ext cx="935355" cy="768985"/>
          </a:xfrm>
          <a:custGeom>
            <a:avLst/>
            <a:gdLst/>
            <a:ahLst/>
            <a:cxnLst/>
            <a:rect l="l" t="t" r="r" b="b"/>
            <a:pathLst>
              <a:path w="935355" h="768985">
                <a:moveTo>
                  <a:pt x="934974" y="384809"/>
                </a:moveTo>
                <a:lnTo>
                  <a:pt x="928869" y="322374"/>
                </a:lnTo>
                <a:lnTo>
                  <a:pt x="911193" y="263152"/>
                </a:lnTo>
                <a:lnTo>
                  <a:pt x="882901" y="207935"/>
                </a:lnTo>
                <a:lnTo>
                  <a:pt x="844948" y="157514"/>
                </a:lnTo>
                <a:lnTo>
                  <a:pt x="798290" y="112680"/>
                </a:lnTo>
                <a:lnTo>
                  <a:pt x="743882" y="74224"/>
                </a:lnTo>
                <a:lnTo>
                  <a:pt x="682681" y="42937"/>
                </a:lnTo>
                <a:lnTo>
                  <a:pt x="615641" y="19610"/>
                </a:lnTo>
                <a:lnTo>
                  <a:pt x="543718" y="5034"/>
                </a:lnTo>
                <a:lnTo>
                  <a:pt x="467868" y="0"/>
                </a:lnTo>
                <a:lnTo>
                  <a:pt x="429506" y="1275"/>
                </a:lnTo>
                <a:lnTo>
                  <a:pt x="355459" y="11179"/>
                </a:lnTo>
                <a:lnTo>
                  <a:pt x="285785" y="30229"/>
                </a:lnTo>
                <a:lnTo>
                  <a:pt x="221449" y="57635"/>
                </a:lnTo>
                <a:lnTo>
                  <a:pt x="163416" y="92606"/>
                </a:lnTo>
                <a:lnTo>
                  <a:pt x="112650" y="134349"/>
                </a:lnTo>
                <a:lnTo>
                  <a:pt x="70116" y="182075"/>
                </a:lnTo>
                <a:lnTo>
                  <a:pt x="36778" y="234993"/>
                </a:lnTo>
                <a:lnTo>
                  <a:pt x="13601" y="292311"/>
                </a:lnTo>
                <a:lnTo>
                  <a:pt x="1551" y="353239"/>
                </a:lnTo>
                <a:lnTo>
                  <a:pt x="0" y="384810"/>
                </a:lnTo>
                <a:lnTo>
                  <a:pt x="1551" y="416271"/>
                </a:lnTo>
                <a:lnTo>
                  <a:pt x="13601" y="477014"/>
                </a:lnTo>
                <a:lnTo>
                  <a:pt x="36778" y="534185"/>
                </a:lnTo>
                <a:lnTo>
                  <a:pt x="70116" y="586991"/>
                </a:lnTo>
                <a:lnTo>
                  <a:pt x="112650" y="634634"/>
                </a:lnTo>
                <a:lnTo>
                  <a:pt x="163416" y="676321"/>
                </a:lnTo>
                <a:lnTo>
                  <a:pt x="221449" y="711254"/>
                </a:lnTo>
                <a:lnTo>
                  <a:pt x="285785" y="738639"/>
                </a:lnTo>
                <a:lnTo>
                  <a:pt x="355459" y="757681"/>
                </a:lnTo>
                <a:lnTo>
                  <a:pt x="429506" y="767582"/>
                </a:lnTo>
                <a:lnTo>
                  <a:pt x="467868" y="768858"/>
                </a:lnTo>
                <a:lnTo>
                  <a:pt x="506224" y="767582"/>
                </a:lnTo>
                <a:lnTo>
                  <a:pt x="580230" y="757681"/>
                </a:lnTo>
                <a:lnTo>
                  <a:pt x="649831" y="738639"/>
                </a:lnTo>
                <a:lnTo>
                  <a:pt x="714071" y="711254"/>
                </a:lnTo>
                <a:lnTo>
                  <a:pt x="771995" y="676321"/>
                </a:lnTo>
                <a:lnTo>
                  <a:pt x="822647" y="634634"/>
                </a:lnTo>
                <a:lnTo>
                  <a:pt x="865072" y="586991"/>
                </a:lnTo>
                <a:lnTo>
                  <a:pt x="898314" y="534185"/>
                </a:lnTo>
                <a:lnTo>
                  <a:pt x="921418" y="477014"/>
                </a:lnTo>
                <a:lnTo>
                  <a:pt x="933427" y="416271"/>
                </a:lnTo>
                <a:lnTo>
                  <a:pt x="934974" y="384809"/>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2" name="object 22"/>
          <p:cNvSpPr/>
          <p:nvPr/>
        </p:nvSpPr>
        <p:spPr>
          <a:xfrm>
            <a:off x="2209685" y="5145023"/>
            <a:ext cx="779780" cy="641350"/>
          </a:xfrm>
          <a:custGeom>
            <a:avLst/>
            <a:gdLst/>
            <a:ahLst/>
            <a:cxnLst/>
            <a:rect l="l" t="t" r="r" b="b"/>
            <a:pathLst>
              <a:path w="779780" h="641350">
                <a:moveTo>
                  <a:pt x="779526" y="320802"/>
                </a:moveTo>
                <a:lnTo>
                  <a:pt x="774425" y="268675"/>
                </a:lnTo>
                <a:lnTo>
                  <a:pt x="759659" y="219260"/>
                </a:lnTo>
                <a:lnTo>
                  <a:pt x="736032" y="173210"/>
                </a:lnTo>
                <a:lnTo>
                  <a:pt x="704350" y="131179"/>
                </a:lnTo>
                <a:lnTo>
                  <a:pt x="665416" y="93821"/>
                </a:lnTo>
                <a:lnTo>
                  <a:pt x="620036" y="61789"/>
                </a:lnTo>
                <a:lnTo>
                  <a:pt x="569014" y="35737"/>
                </a:lnTo>
                <a:lnTo>
                  <a:pt x="513155" y="16318"/>
                </a:lnTo>
                <a:lnTo>
                  <a:pt x="453263" y="4188"/>
                </a:lnTo>
                <a:lnTo>
                  <a:pt x="390144" y="0"/>
                </a:lnTo>
                <a:lnTo>
                  <a:pt x="358122" y="1060"/>
                </a:lnTo>
                <a:lnTo>
                  <a:pt x="296330" y="9302"/>
                </a:lnTo>
                <a:lnTo>
                  <a:pt x="238208" y="25157"/>
                </a:lnTo>
                <a:lnTo>
                  <a:pt x="184554" y="47974"/>
                </a:lnTo>
                <a:lnTo>
                  <a:pt x="136170" y="77098"/>
                </a:lnTo>
                <a:lnTo>
                  <a:pt x="93856" y="111875"/>
                </a:lnTo>
                <a:lnTo>
                  <a:pt x="58410" y="151652"/>
                </a:lnTo>
                <a:lnTo>
                  <a:pt x="30634" y="195774"/>
                </a:lnTo>
                <a:lnTo>
                  <a:pt x="11328" y="243588"/>
                </a:lnTo>
                <a:lnTo>
                  <a:pt x="1292" y="294440"/>
                </a:lnTo>
                <a:lnTo>
                  <a:pt x="0" y="320802"/>
                </a:lnTo>
                <a:lnTo>
                  <a:pt x="1292" y="347054"/>
                </a:lnTo>
                <a:lnTo>
                  <a:pt x="11328" y="397721"/>
                </a:lnTo>
                <a:lnTo>
                  <a:pt x="30634" y="445389"/>
                </a:lnTo>
                <a:lnTo>
                  <a:pt x="58410" y="489399"/>
                </a:lnTo>
                <a:lnTo>
                  <a:pt x="93856" y="529093"/>
                </a:lnTo>
                <a:lnTo>
                  <a:pt x="136170" y="563812"/>
                </a:lnTo>
                <a:lnTo>
                  <a:pt x="184554" y="592900"/>
                </a:lnTo>
                <a:lnTo>
                  <a:pt x="238208" y="615696"/>
                </a:lnTo>
                <a:lnTo>
                  <a:pt x="296330" y="631542"/>
                </a:lnTo>
                <a:lnTo>
                  <a:pt x="358122" y="639781"/>
                </a:lnTo>
                <a:lnTo>
                  <a:pt x="390144" y="640842"/>
                </a:lnTo>
                <a:lnTo>
                  <a:pt x="422056" y="639781"/>
                </a:lnTo>
                <a:lnTo>
                  <a:pt x="483663" y="631542"/>
                </a:lnTo>
                <a:lnTo>
                  <a:pt x="541639" y="615696"/>
                </a:lnTo>
                <a:lnTo>
                  <a:pt x="595180" y="592900"/>
                </a:lnTo>
                <a:lnTo>
                  <a:pt x="643481" y="563812"/>
                </a:lnTo>
                <a:lnTo>
                  <a:pt x="685739" y="529093"/>
                </a:lnTo>
                <a:lnTo>
                  <a:pt x="721148" y="489399"/>
                </a:lnTo>
                <a:lnTo>
                  <a:pt x="748903" y="445389"/>
                </a:lnTo>
                <a:lnTo>
                  <a:pt x="768200" y="397721"/>
                </a:lnTo>
                <a:lnTo>
                  <a:pt x="778234" y="347054"/>
                </a:lnTo>
                <a:lnTo>
                  <a:pt x="779526" y="320802"/>
                </a:lnTo>
                <a:close/>
              </a:path>
            </a:pathLst>
          </a:custGeom>
          <a:solidFill>
            <a:srgbClr val="0033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3" name="object 23"/>
          <p:cNvSpPr/>
          <p:nvPr/>
        </p:nvSpPr>
        <p:spPr>
          <a:xfrm>
            <a:off x="2209685" y="5145023"/>
            <a:ext cx="779780" cy="641350"/>
          </a:xfrm>
          <a:custGeom>
            <a:avLst/>
            <a:gdLst/>
            <a:ahLst/>
            <a:cxnLst/>
            <a:rect l="l" t="t" r="r" b="b"/>
            <a:pathLst>
              <a:path w="779780" h="641350">
                <a:moveTo>
                  <a:pt x="390144" y="0"/>
                </a:moveTo>
                <a:lnTo>
                  <a:pt x="326817" y="4188"/>
                </a:lnTo>
                <a:lnTo>
                  <a:pt x="266760" y="16318"/>
                </a:lnTo>
                <a:lnTo>
                  <a:pt x="210773" y="35737"/>
                </a:lnTo>
                <a:lnTo>
                  <a:pt x="159654" y="61789"/>
                </a:lnTo>
                <a:lnTo>
                  <a:pt x="114204" y="93821"/>
                </a:lnTo>
                <a:lnTo>
                  <a:pt x="75224" y="131179"/>
                </a:lnTo>
                <a:lnTo>
                  <a:pt x="43514" y="173210"/>
                </a:lnTo>
                <a:lnTo>
                  <a:pt x="19872" y="219260"/>
                </a:lnTo>
                <a:lnTo>
                  <a:pt x="5101" y="268675"/>
                </a:lnTo>
                <a:lnTo>
                  <a:pt x="0" y="320802"/>
                </a:lnTo>
                <a:lnTo>
                  <a:pt x="1292" y="347054"/>
                </a:lnTo>
                <a:lnTo>
                  <a:pt x="11328" y="397721"/>
                </a:lnTo>
                <a:lnTo>
                  <a:pt x="30634" y="445389"/>
                </a:lnTo>
                <a:lnTo>
                  <a:pt x="58410" y="489399"/>
                </a:lnTo>
                <a:lnTo>
                  <a:pt x="93856" y="529093"/>
                </a:lnTo>
                <a:lnTo>
                  <a:pt x="136170" y="563812"/>
                </a:lnTo>
                <a:lnTo>
                  <a:pt x="184554" y="592900"/>
                </a:lnTo>
                <a:lnTo>
                  <a:pt x="238208" y="615696"/>
                </a:lnTo>
                <a:lnTo>
                  <a:pt x="296330" y="631542"/>
                </a:lnTo>
                <a:lnTo>
                  <a:pt x="358122" y="639781"/>
                </a:lnTo>
                <a:lnTo>
                  <a:pt x="390144" y="640842"/>
                </a:lnTo>
                <a:lnTo>
                  <a:pt x="422056" y="639781"/>
                </a:lnTo>
                <a:lnTo>
                  <a:pt x="483663" y="631542"/>
                </a:lnTo>
                <a:lnTo>
                  <a:pt x="541639" y="615696"/>
                </a:lnTo>
                <a:lnTo>
                  <a:pt x="595180" y="592900"/>
                </a:lnTo>
                <a:lnTo>
                  <a:pt x="643481" y="563812"/>
                </a:lnTo>
                <a:lnTo>
                  <a:pt x="685739" y="529093"/>
                </a:lnTo>
                <a:lnTo>
                  <a:pt x="721148" y="489399"/>
                </a:lnTo>
                <a:lnTo>
                  <a:pt x="748903" y="445389"/>
                </a:lnTo>
                <a:lnTo>
                  <a:pt x="768200" y="397721"/>
                </a:lnTo>
                <a:lnTo>
                  <a:pt x="778234" y="347054"/>
                </a:lnTo>
                <a:lnTo>
                  <a:pt x="779526" y="320802"/>
                </a:lnTo>
                <a:lnTo>
                  <a:pt x="778234" y="294440"/>
                </a:lnTo>
                <a:lnTo>
                  <a:pt x="768200" y="243588"/>
                </a:lnTo>
                <a:lnTo>
                  <a:pt x="748903" y="195774"/>
                </a:lnTo>
                <a:lnTo>
                  <a:pt x="721148" y="151652"/>
                </a:lnTo>
                <a:lnTo>
                  <a:pt x="685739" y="111875"/>
                </a:lnTo>
                <a:lnTo>
                  <a:pt x="643481" y="77098"/>
                </a:lnTo>
                <a:lnTo>
                  <a:pt x="595180" y="47974"/>
                </a:lnTo>
                <a:lnTo>
                  <a:pt x="541639" y="25157"/>
                </a:lnTo>
                <a:lnTo>
                  <a:pt x="483663" y="9302"/>
                </a:lnTo>
                <a:lnTo>
                  <a:pt x="422056" y="1060"/>
                </a:lnTo>
                <a:lnTo>
                  <a:pt x="390144"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4" name="object 24"/>
          <p:cNvSpPr txBox="1"/>
          <p:nvPr/>
        </p:nvSpPr>
        <p:spPr>
          <a:xfrm>
            <a:off x="2280799" y="5347970"/>
            <a:ext cx="635000" cy="369332"/>
          </a:xfrm>
          <a:prstGeom prst="rect">
            <a:avLst/>
          </a:prstGeom>
        </p:spPr>
        <p:txBody>
          <a:bodyPr vert="horz" wrap="square" lIns="0" tIns="0" rIns="0" bIns="0" rtlCol="0">
            <a:spAutoFit/>
          </a:bodyPr>
          <a:lstStyle/>
          <a:p>
            <a:pPr marL="12700">
              <a:lnSpc>
                <a:spcPct val="100000"/>
              </a:lnSpc>
            </a:pPr>
            <a:r>
              <a:rPr sz="2400" b="1" spc="-5" dirty="0">
                <a:solidFill>
                  <a:srgbClr val="FFFFFF"/>
                </a:solidFill>
                <a:latin typeface="Arial" panose="020B0604020202020204" pitchFamily="34" charset="0"/>
                <a:ea typeface="Microsoft JhengHei UI" panose="020B0604030504040204" pitchFamily="34" charset="-120"/>
                <a:cs typeface="华文中宋"/>
              </a:rPr>
              <a:t>模型</a:t>
            </a:r>
            <a:endParaRPr sz="2400">
              <a:latin typeface="Arial" panose="020B0604020202020204" pitchFamily="34" charset="0"/>
              <a:ea typeface="Microsoft JhengHei UI" panose="020B0604030504040204" pitchFamily="34" charset="-120"/>
              <a:cs typeface="华文中宋"/>
            </a:endParaRPr>
          </a:p>
        </p:txBody>
      </p:sp>
      <p:sp>
        <p:nvSpPr>
          <p:cNvPr id="25" name="object 25"/>
          <p:cNvSpPr/>
          <p:nvPr/>
        </p:nvSpPr>
        <p:spPr>
          <a:xfrm>
            <a:off x="2144915" y="6181344"/>
            <a:ext cx="935355" cy="768350"/>
          </a:xfrm>
          <a:custGeom>
            <a:avLst/>
            <a:gdLst/>
            <a:ahLst/>
            <a:cxnLst/>
            <a:rect l="l" t="t" r="r" b="b"/>
            <a:pathLst>
              <a:path w="935355" h="768350">
                <a:moveTo>
                  <a:pt x="934974" y="384047"/>
                </a:moveTo>
                <a:lnTo>
                  <a:pt x="928848" y="321818"/>
                </a:lnTo>
                <a:lnTo>
                  <a:pt x="911114" y="262761"/>
                </a:lnTo>
                <a:lnTo>
                  <a:pt x="882736" y="207673"/>
                </a:lnTo>
                <a:lnTo>
                  <a:pt x="844680" y="157349"/>
                </a:lnTo>
                <a:lnTo>
                  <a:pt x="797909" y="112585"/>
                </a:lnTo>
                <a:lnTo>
                  <a:pt x="743388" y="74176"/>
                </a:lnTo>
                <a:lnTo>
                  <a:pt x="682083" y="42917"/>
                </a:lnTo>
                <a:lnTo>
                  <a:pt x="614958" y="19604"/>
                </a:lnTo>
                <a:lnTo>
                  <a:pt x="542977" y="5033"/>
                </a:lnTo>
                <a:lnTo>
                  <a:pt x="467106" y="0"/>
                </a:lnTo>
                <a:lnTo>
                  <a:pt x="428852" y="1275"/>
                </a:lnTo>
                <a:lnTo>
                  <a:pt x="354991" y="11176"/>
                </a:lnTo>
                <a:lnTo>
                  <a:pt x="285464" y="30218"/>
                </a:lnTo>
                <a:lnTo>
                  <a:pt x="221240" y="57603"/>
                </a:lnTo>
                <a:lnTo>
                  <a:pt x="163289" y="92536"/>
                </a:lnTo>
                <a:lnTo>
                  <a:pt x="112580" y="134223"/>
                </a:lnTo>
                <a:lnTo>
                  <a:pt x="70083" y="181866"/>
                </a:lnTo>
                <a:lnTo>
                  <a:pt x="36766" y="234672"/>
                </a:lnTo>
                <a:lnTo>
                  <a:pt x="13599" y="291843"/>
                </a:lnTo>
                <a:lnTo>
                  <a:pt x="1551" y="352586"/>
                </a:lnTo>
                <a:lnTo>
                  <a:pt x="0" y="384048"/>
                </a:lnTo>
                <a:lnTo>
                  <a:pt x="1551" y="415612"/>
                </a:lnTo>
                <a:lnTo>
                  <a:pt x="13599" y="476499"/>
                </a:lnTo>
                <a:lnTo>
                  <a:pt x="36766" y="533745"/>
                </a:lnTo>
                <a:lnTo>
                  <a:pt x="70083" y="586567"/>
                </a:lnTo>
                <a:lnTo>
                  <a:pt x="112580" y="634184"/>
                </a:lnTo>
                <a:lnTo>
                  <a:pt x="163289" y="675813"/>
                </a:lnTo>
                <a:lnTo>
                  <a:pt x="221240" y="710674"/>
                </a:lnTo>
                <a:lnTo>
                  <a:pt x="285464" y="737985"/>
                </a:lnTo>
                <a:lnTo>
                  <a:pt x="354991" y="756962"/>
                </a:lnTo>
                <a:lnTo>
                  <a:pt x="428852" y="766826"/>
                </a:lnTo>
                <a:lnTo>
                  <a:pt x="467106" y="768096"/>
                </a:lnTo>
                <a:lnTo>
                  <a:pt x="505467" y="766826"/>
                </a:lnTo>
                <a:lnTo>
                  <a:pt x="579514" y="756962"/>
                </a:lnTo>
                <a:lnTo>
                  <a:pt x="649188" y="737985"/>
                </a:lnTo>
                <a:lnTo>
                  <a:pt x="713524" y="710674"/>
                </a:lnTo>
                <a:lnTo>
                  <a:pt x="771557" y="675813"/>
                </a:lnTo>
                <a:lnTo>
                  <a:pt x="822323" y="634184"/>
                </a:lnTo>
                <a:lnTo>
                  <a:pt x="864857" y="586567"/>
                </a:lnTo>
                <a:lnTo>
                  <a:pt x="898195" y="533745"/>
                </a:lnTo>
                <a:lnTo>
                  <a:pt x="921372" y="476499"/>
                </a:lnTo>
                <a:lnTo>
                  <a:pt x="933422" y="415612"/>
                </a:lnTo>
                <a:lnTo>
                  <a:pt x="934974" y="384047"/>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6" name="object 26"/>
          <p:cNvSpPr/>
          <p:nvPr/>
        </p:nvSpPr>
        <p:spPr>
          <a:xfrm>
            <a:off x="2222639" y="6244590"/>
            <a:ext cx="779780" cy="641985"/>
          </a:xfrm>
          <a:custGeom>
            <a:avLst/>
            <a:gdLst/>
            <a:ahLst/>
            <a:cxnLst/>
            <a:rect l="l" t="t" r="r" b="b"/>
            <a:pathLst>
              <a:path w="779780" h="641984">
                <a:moveTo>
                  <a:pt x="779526" y="320802"/>
                </a:moveTo>
                <a:lnTo>
                  <a:pt x="774424" y="268861"/>
                </a:lnTo>
                <a:lnTo>
                  <a:pt x="759653" y="219553"/>
                </a:lnTo>
                <a:lnTo>
                  <a:pt x="736011" y="173547"/>
                </a:lnTo>
                <a:lnTo>
                  <a:pt x="704301" y="131509"/>
                </a:lnTo>
                <a:lnTo>
                  <a:pt x="665321" y="94106"/>
                </a:lnTo>
                <a:lnTo>
                  <a:pt x="619871" y="62008"/>
                </a:lnTo>
                <a:lnTo>
                  <a:pt x="568752" y="35881"/>
                </a:lnTo>
                <a:lnTo>
                  <a:pt x="512765" y="16392"/>
                </a:lnTo>
                <a:lnTo>
                  <a:pt x="452708" y="4209"/>
                </a:lnTo>
                <a:lnTo>
                  <a:pt x="389381" y="0"/>
                </a:lnTo>
                <a:lnTo>
                  <a:pt x="357469" y="1066"/>
                </a:lnTo>
                <a:lnTo>
                  <a:pt x="295862" y="9345"/>
                </a:lnTo>
                <a:lnTo>
                  <a:pt x="237886" y="25265"/>
                </a:lnTo>
                <a:lnTo>
                  <a:pt x="184345" y="48156"/>
                </a:lnTo>
                <a:lnTo>
                  <a:pt x="136044" y="77353"/>
                </a:lnTo>
                <a:lnTo>
                  <a:pt x="93786" y="112186"/>
                </a:lnTo>
                <a:lnTo>
                  <a:pt x="58377" y="151990"/>
                </a:lnTo>
                <a:lnTo>
                  <a:pt x="30622" y="196095"/>
                </a:lnTo>
                <a:lnTo>
                  <a:pt x="11325" y="243836"/>
                </a:lnTo>
                <a:lnTo>
                  <a:pt x="1291" y="294544"/>
                </a:lnTo>
                <a:lnTo>
                  <a:pt x="0" y="320802"/>
                </a:lnTo>
                <a:lnTo>
                  <a:pt x="1291" y="347163"/>
                </a:lnTo>
                <a:lnTo>
                  <a:pt x="11325" y="398015"/>
                </a:lnTo>
                <a:lnTo>
                  <a:pt x="30622" y="445829"/>
                </a:lnTo>
                <a:lnTo>
                  <a:pt x="58377" y="489951"/>
                </a:lnTo>
                <a:lnTo>
                  <a:pt x="93786" y="529728"/>
                </a:lnTo>
                <a:lnTo>
                  <a:pt x="136044" y="564505"/>
                </a:lnTo>
                <a:lnTo>
                  <a:pt x="184345" y="593629"/>
                </a:lnTo>
                <a:lnTo>
                  <a:pt x="237886" y="616446"/>
                </a:lnTo>
                <a:lnTo>
                  <a:pt x="295862" y="632301"/>
                </a:lnTo>
                <a:lnTo>
                  <a:pt x="357469" y="640543"/>
                </a:lnTo>
                <a:lnTo>
                  <a:pt x="389382" y="641604"/>
                </a:lnTo>
                <a:lnTo>
                  <a:pt x="421403" y="640543"/>
                </a:lnTo>
                <a:lnTo>
                  <a:pt x="483195" y="632301"/>
                </a:lnTo>
                <a:lnTo>
                  <a:pt x="541317" y="616446"/>
                </a:lnTo>
                <a:lnTo>
                  <a:pt x="594971" y="593629"/>
                </a:lnTo>
                <a:lnTo>
                  <a:pt x="643355" y="564505"/>
                </a:lnTo>
                <a:lnTo>
                  <a:pt x="685669" y="529728"/>
                </a:lnTo>
                <a:lnTo>
                  <a:pt x="721115" y="489951"/>
                </a:lnTo>
                <a:lnTo>
                  <a:pt x="748891" y="445829"/>
                </a:lnTo>
                <a:lnTo>
                  <a:pt x="768197" y="398015"/>
                </a:lnTo>
                <a:lnTo>
                  <a:pt x="778233" y="347163"/>
                </a:lnTo>
                <a:lnTo>
                  <a:pt x="779526" y="320802"/>
                </a:lnTo>
                <a:close/>
              </a:path>
            </a:pathLst>
          </a:custGeom>
          <a:solidFill>
            <a:srgbClr val="80008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7" name="object 27"/>
          <p:cNvSpPr/>
          <p:nvPr/>
        </p:nvSpPr>
        <p:spPr>
          <a:xfrm>
            <a:off x="2222639" y="6244590"/>
            <a:ext cx="779780" cy="641985"/>
          </a:xfrm>
          <a:custGeom>
            <a:avLst/>
            <a:gdLst/>
            <a:ahLst/>
            <a:cxnLst/>
            <a:rect l="l" t="t" r="r" b="b"/>
            <a:pathLst>
              <a:path w="779780" h="641984">
                <a:moveTo>
                  <a:pt x="389381" y="0"/>
                </a:moveTo>
                <a:lnTo>
                  <a:pt x="326262" y="4209"/>
                </a:lnTo>
                <a:lnTo>
                  <a:pt x="266370" y="16392"/>
                </a:lnTo>
                <a:lnTo>
                  <a:pt x="210511" y="35881"/>
                </a:lnTo>
                <a:lnTo>
                  <a:pt x="159489" y="62008"/>
                </a:lnTo>
                <a:lnTo>
                  <a:pt x="114109" y="94107"/>
                </a:lnTo>
                <a:lnTo>
                  <a:pt x="75175" y="131509"/>
                </a:lnTo>
                <a:lnTo>
                  <a:pt x="43493" y="173547"/>
                </a:lnTo>
                <a:lnTo>
                  <a:pt x="19866" y="219553"/>
                </a:lnTo>
                <a:lnTo>
                  <a:pt x="5100" y="268861"/>
                </a:lnTo>
                <a:lnTo>
                  <a:pt x="0" y="320802"/>
                </a:lnTo>
                <a:lnTo>
                  <a:pt x="1291" y="347163"/>
                </a:lnTo>
                <a:lnTo>
                  <a:pt x="11325" y="398015"/>
                </a:lnTo>
                <a:lnTo>
                  <a:pt x="30622" y="445829"/>
                </a:lnTo>
                <a:lnTo>
                  <a:pt x="58377" y="489951"/>
                </a:lnTo>
                <a:lnTo>
                  <a:pt x="93786" y="529728"/>
                </a:lnTo>
                <a:lnTo>
                  <a:pt x="136044" y="564505"/>
                </a:lnTo>
                <a:lnTo>
                  <a:pt x="184345" y="593629"/>
                </a:lnTo>
                <a:lnTo>
                  <a:pt x="237886" y="616446"/>
                </a:lnTo>
                <a:lnTo>
                  <a:pt x="295862" y="632301"/>
                </a:lnTo>
                <a:lnTo>
                  <a:pt x="357469" y="640543"/>
                </a:lnTo>
                <a:lnTo>
                  <a:pt x="389382" y="641604"/>
                </a:lnTo>
                <a:lnTo>
                  <a:pt x="421403" y="640543"/>
                </a:lnTo>
                <a:lnTo>
                  <a:pt x="483195" y="632301"/>
                </a:lnTo>
                <a:lnTo>
                  <a:pt x="541317" y="616446"/>
                </a:lnTo>
                <a:lnTo>
                  <a:pt x="594971" y="593629"/>
                </a:lnTo>
                <a:lnTo>
                  <a:pt x="643355" y="564505"/>
                </a:lnTo>
                <a:lnTo>
                  <a:pt x="685669" y="529728"/>
                </a:lnTo>
                <a:lnTo>
                  <a:pt x="721115" y="489951"/>
                </a:lnTo>
                <a:lnTo>
                  <a:pt x="748891" y="445829"/>
                </a:lnTo>
                <a:lnTo>
                  <a:pt x="768197" y="398015"/>
                </a:lnTo>
                <a:lnTo>
                  <a:pt x="778233" y="347163"/>
                </a:lnTo>
                <a:lnTo>
                  <a:pt x="779526" y="320802"/>
                </a:lnTo>
                <a:lnTo>
                  <a:pt x="778233" y="294544"/>
                </a:lnTo>
                <a:lnTo>
                  <a:pt x="768197" y="243836"/>
                </a:lnTo>
                <a:lnTo>
                  <a:pt x="748891" y="196095"/>
                </a:lnTo>
                <a:lnTo>
                  <a:pt x="721115" y="151990"/>
                </a:lnTo>
                <a:lnTo>
                  <a:pt x="685669" y="112186"/>
                </a:lnTo>
                <a:lnTo>
                  <a:pt x="643355" y="77353"/>
                </a:lnTo>
                <a:lnTo>
                  <a:pt x="594971" y="48156"/>
                </a:lnTo>
                <a:lnTo>
                  <a:pt x="541317" y="25265"/>
                </a:lnTo>
                <a:lnTo>
                  <a:pt x="483195" y="9345"/>
                </a:lnTo>
                <a:lnTo>
                  <a:pt x="421403" y="1066"/>
                </a:lnTo>
                <a:lnTo>
                  <a:pt x="389381"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8" name="object 28"/>
          <p:cNvSpPr txBox="1"/>
          <p:nvPr/>
        </p:nvSpPr>
        <p:spPr>
          <a:xfrm>
            <a:off x="2293753" y="6448297"/>
            <a:ext cx="635000" cy="369332"/>
          </a:xfrm>
          <a:prstGeom prst="rect">
            <a:avLst/>
          </a:prstGeom>
        </p:spPr>
        <p:txBody>
          <a:bodyPr vert="horz" wrap="square" lIns="0" tIns="0" rIns="0" bIns="0" rtlCol="0">
            <a:spAutoFit/>
          </a:bodyPr>
          <a:lstStyle/>
          <a:p>
            <a:pPr marL="12700">
              <a:lnSpc>
                <a:spcPct val="100000"/>
              </a:lnSpc>
            </a:pPr>
            <a:r>
              <a:rPr sz="2400" b="1" spc="-5" dirty="0">
                <a:solidFill>
                  <a:srgbClr val="FFFFFF"/>
                </a:solidFill>
                <a:latin typeface="Arial" panose="020B0604020202020204" pitchFamily="34" charset="0"/>
                <a:ea typeface="Microsoft JhengHei UI" panose="020B0604030504040204" pitchFamily="34" charset="-120"/>
                <a:cs typeface="华文中宋"/>
              </a:rPr>
              <a:t>现实</a:t>
            </a:r>
            <a:endParaRPr sz="2400">
              <a:latin typeface="Arial" panose="020B0604020202020204" pitchFamily="34" charset="0"/>
              <a:ea typeface="Microsoft JhengHei UI" panose="020B0604030504040204" pitchFamily="34" charset="-120"/>
              <a:cs typeface="华文中宋"/>
            </a:endParaRPr>
          </a:p>
        </p:txBody>
      </p:sp>
      <p:sp>
        <p:nvSpPr>
          <p:cNvPr id="29" name="object 29"/>
          <p:cNvSpPr/>
          <p:nvPr/>
        </p:nvSpPr>
        <p:spPr>
          <a:xfrm>
            <a:off x="2119769" y="3996690"/>
            <a:ext cx="935355" cy="768985"/>
          </a:xfrm>
          <a:custGeom>
            <a:avLst/>
            <a:gdLst/>
            <a:ahLst/>
            <a:cxnLst/>
            <a:rect l="l" t="t" r="r" b="b"/>
            <a:pathLst>
              <a:path w="935355" h="768985">
                <a:moveTo>
                  <a:pt x="934974" y="384809"/>
                </a:moveTo>
                <a:lnTo>
                  <a:pt x="928848" y="322374"/>
                </a:lnTo>
                <a:lnTo>
                  <a:pt x="911114" y="263152"/>
                </a:lnTo>
                <a:lnTo>
                  <a:pt x="882736" y="207935"/>
                </a:lnTo>
                <a:lnTo>
                  <a:pt x="844680" y="157514"/>
                </a:lnTo>
                <a:lnTo>
                  <a:pt x="797909" y="112680"/>
                </a:lnTo>
                <a:lnTo>
                  <a:pt x="743388" y="74224"/>
                </a:lnTo>
                <a:lnTo>
                  <a:pt x="682083" y="42937"/>
                </a:lnTo>
                <a:lnTo>
                  <a:pt x="614958" y="19610"/>
                </a:lnTo>
                <a:lnTo>
                  <a:pt x="542977" y="5034"/>
                </a:lnTo>
                <a:lnTo>
                  <a:pt x="467106" y="0"/>
                </a:lnTo>
                <a:lnTo>
                  <a:pt x="428749" y="1275"/>
                </a:lnTo>
                <a:lnTo>
                  <a:pt x="354743" y="11179"/>
                </a:lnTo>
                <a:lnTo>
                  <a:pt x="285142" y="30229"/>
                </a:lnTo>
                <a:lnTo>
                  <a:pt x="220902" y="57635"/>
                </a:lnTo>
                <a:lnTo>
                  <a:pt x="162978" y="92606"/>
                </a:lnTo>
                <a:lnTo>
                  <a:pt x="112326" y="134349"/>
                </a:lnTo>
                <a:lnTo>
                  <a:pt x="69901" y="182075"/>
                </a:lnTo>
                <a:lnTo>
                  <a:pt x="36659" y="234993"/>
                </a:lnTo>
                <a:lnTo>
                  <a:pt x="13555" y="292311"/>
                </a:lnTo>
                <a:lnTo>
                  <a:pt x="1546" y="353239"/>
                </a:lnTo>
                <a:lnTo>
                  <a:pt x="0" y="384810"/>
                </a:lnTo>
                <a:lnTo>
                  <a:pt x="1546" y="416271"/>
                </a:lnTo>
                <a:lnTo>
                  <a:pt x="13555" y="477014"/>
                </a:lnTo>
                <a:lnTo>
                  <a:pt x="36659" y="534185"/>
                </a:lnTo>
                <a:lnTo>
                  <a:pt x="69901" y="586991"/>
                </a:lnTo>
                <a:lnTo>
                  <a:pt x="112326" y="634634"/>
                </a:lnTo>
                <a:lnTo>
                  <a:pt x="162978" y="676321"/>
                </a:lnTo>
                <a:lnTo>
                  <a:pt x="220902" y="711254"/>
                </a:lnTo>
                <a:lnTo>
                  <a:pt x="285142" y="738639"/>
                </a:lnTo>
                <a:lnTo>
                  <a:pt x="354743" y="757681"/>
                </a:lnTo>
                <a:lnTo>
                  <a:pt x="428749" y="767582"/>
                </a:lnTo>
                <a:lnTo>
                  <a:pt x="467106" y="768858"/>
                </a:lnTo>
                <a:lnTo>
                  <a:pt x="505467" y="767582"/>
                </a:lnTo>
                <a:lnTo>
                  <a:pt x="579514" y="757681"/>
                </a:lnTo>
                <a:lnTo>
                  <a:pt x="649188" y="738639"/>
                </a:lnTo>
                <a:lnTo>
                  <a:pt x="713524" y="711254"/>
                </a:lnTo>
                <a:lnTo>
                  <a:pt x="771557" y="676321"/>
                </a:lnTo>
                <a:lnTo>
                  <a:pt x="822323" y="634634"/>
                </a:lnTo>
                <a:lnTo>
                  <a:pt x="864857" y="586991"/>
                </a:lnTo>
                <a:lnTo>
                  <a:pt x="898195" y="534185"/>
                </a:lnTo>
                <a:lnTo>
                  <a:pt x="921372" y="477014"/>
                </a:lnTo>
                <a:lnTo>
                  <a:pt x="933422" y="416271"/>
                </a:lnTo>
                <a:lnTo>
                  <a:pt x="934974" y="384809"/>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0" name="object 30"/>
          <p:cNvSpPr/>
          <p:nvPr/>
        </p:nvSpPr>
        <p:spPr>
          <a:xfrm>
            <a:off x="2197493" y="4060697"/>
            <a:ext cx="779780" cy="641350"/>
          </a:xfrm>
          <a:custGeom>
            <a:avLst/>
            <a:gdLst/>
            <a:ahLst/>
            <a:cxnLst/>
            <a:rect l="l" t="t" r="r" b="b"/>
            <a:pathLst>
              <a:path w="779780" h="641350">
                <a:moveTo>
                  <a:pt x="779526" y="320802"/>
                </a:moveTo>
                <a:lnTo>
                  <a:pt x="774424" y="268675"/>
                </a:lnTo>
                <a:lnTo>
                  <a:pt x="759653" y="219260"/>
                </a:lnTo>
                <a:lnTo>
                  <a:pt x="736011" y="173210"/>
                </a:lnTo>
                <a:lnTo>
                  <a:pt x="704301" y="131179"/>
                </a:lnTo>
                <a:lnTo>
                  <a:pt x="665321" y="93821"/>
                </a:lnTo>
                <a:lnTo>
                  <a:pt x="619871" y="61789"/>
                </a:lnTo>
                <a:lnTo>
                  <a:pt x="568752" y="35737"/>
                </a:lnTo>
                <a:lnTo>
                  <a:pt x="512765" y="16318"/>
                </a:lnTo>
                <a:lnTo>
                  <a:pt x="452708" y="4188"/>
                </a:lnTo>
                <a:lnTo>
                  <a:pt x="389381" y="0"/>
                </a:lnTo>
                <a:lnTo>
                  <a:pt x="357469" y="1060"/>
                </a:lnTo>
                <a:lnTo>
                  <a:pt x="295862" y="9302"/>
                </a:lnTo>
                <a:lnTo>
                  <a:pt x="237886" y="25157"/>
                </a:lnTo>
                <a:lnTo>
                  <a:pt x="184345" y="47974"/>
                </a:lnTo>
                <a:lnTo>
                  <a:pt x="136044" y="77098"/>
                </a:lnTo>
                <a:lnTo>
                  <a:pt x="93786" y="111875"/>
                </a:lnTo>
                <a:lnTo>
                  <a:pt x="58377" y="151652"/>
                </a:lnTo>
                <a:lnTo>
                  <a:pt x="30622" y="195774"/>
                </a:lnTo>
                <a:lnTo>
                  <a:pt x="11325" y="243588"/>
                </a:lnTo>
                <a:lnTo>
                  <a:pt x="1291" y="294440"/>
                </a:lnTo>
                <a:lnTo>
                  <a:pt x="0" y="320802"/>
                </a:lnTo>
                <a:lnTo>
                  <a:pt x="1291" y="347054"/>
                </a:lnTo>
                <a:lnTo>
                  <a:pt x="11325" y="397721"/>
                </a:lnTo>
                <a:lnTo>
                  <a:pt x="30622" y="445389"/>
                </a:lnTo>
                <a:lnTo>
                  <a:pt x="58377" y="489399"/>
                </a:lnTo>
                <a:lnTo>
                  <a:pt x="93786" y="529093"/>
                </a:lnTo>
                <a:lnTo>
                  <a:pt x="136044" y="563812"/>
                </a:lnTo>
                <a:lnTo>
                  <a:pt x="184345" y="592900"/>
                </a:lnTo>
                <a:lnTo>
                  <a:pt x="237886" y="615696"/>
                </a:lnTo>
                <a:lnTo>
                  <a:pt x="295862" y="631542"/>
                </a:lnTo>
                <a:lnTo>
                  <a:pt x="357469" y="639781"/>
                </a:lnTo>
                <a:lnTo>
                  <a:pt x="389382" y="640842"/>
                </a:lnTo>
                <a:lnTo>
                  <a:pt x="421403" y="639781"/>
                </a:lnTo>
                <a:lnTo>
                  <a:pt x="483195" y="631542"/>
                </a:lnTo>
                <a:lnTo>
                  <a:pt x="541317" y="615696"/>
                </a:lnTo>
                <a:lnTo>
                  <a:pt x="594971" y="592900"/>
                </a:lnTo>
                <a:lnTo>
                  <a:pt x="643355" y="563812"/>
                </a:lnTo>
                <a:lnTo>
                  <a:pt x="685669" y="529093"/>
                </a:lnTo>
                <a:lnTo>
                  <a:pt x="721115" y="489399"/>
                </a:lnTo>
                <a:lnTo>
                  <a:pt x="748891" y="445389"/>
                </a:lnTo>
                <a:lnTo>
                  <a:pt x="768197" y="397721"/>
                </a:lnTo>
                <a:lnTo>
                  <a:pt x="778233" y="347054"/>
                </a:lnTo>
                <a:lnTo>
                  <a:pt x="779526" y="320802"/>
                </a:lnTo>
                <a:close/>
              </a:path>
            </a:pathLst>
          </a:custGeom>
          <a:solidFill>
            <a:srgbClr val="0066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1" name="object 31"/>
          <p:cNvSpPr/>
          <p:nvPr/>
        </p:nvSpPr>
        <p:spPr>
          <a:xfrm>
            <a:off x="2197493" y="4060697"/>
            <a:ext cx="779780" cy="641350"/>
          </a:xfrm>
          <a:custGeom>
            <a:avLst/>
            <a:gdLst/>
            <a:ahLst/>
            <a:cxnLst/>
            <a:rect l="l" t="t" r="r" b="b"/>
            <a:pathLst>
              <a:path w="779780" h="641350">
                <a:moveTo>
                  <a:pt x="389381" y="0"/>
                </a:moveTo>
                <a:lnTo>
                  <a:pt x="326262" y="4188"/>
                </a:lnTo>
                <a:lnTo>
                  <a:pt x="266370" y="16318"/>
                </a:lnTo>
                <a:lnTo>
                  <a:pt x="210511" y="35737"/>
                </a:lnTo>
                <a:lnTo>
                  <a:pt x="159489" y="61789"/>
                </a:lnTo>
                <a:lnTo>
                  <a:pt x="114109" y="93821"/>
                </a:lnTo>
                <a:lnTo>
                  <a:pt x="75175" y="131179"/>
                </a:lnTo>
                <a:lnTo>
                  <a:pt x="43493" y="173210"/>
                </a:lnTo>
                <a:lnTo>
                  <a:pt x="19866" y="219260"/>
                </a:lnTo>
                <a:lnTo>
                  <a:pt x="5100" y="268675"/>
                </a:lnTo>
                <a:lnTo>
                  <a:pt x="0" y="320802"/>
                </a:lnTo>
                <a:lnTo>
                  <a:pt x="1291" y="347054"/>
                </a:lnTo>
                <a:lnTo>
                  <a:pt x="11325" y="397721"/>
                </a:lnTo>
                <a:lnTo>
                  <a:pt x="30622" y="445389"/>
                </a:lnTo>
                <a:lnTo>
                  <a:pt x="58377" y="489399"/>
                </a:lnTo>
                <a:lnTo>
                  <a:pt x="93786" y="529093"/>
                </a:lnTo>
                <a:lnTo>
                  <a:pt x="136044" y="563812"/>
                </a:lnTo>
                <a:lnTo>
                  <a:pt x="184345" y="592900"/>
                </a:lnTo>
                <a:lnTo>
                  <a:pt x="237886" y="615696"/>
                </a:lnTo>
                <a:lnTo>
                  <a:pt x="295862" y="631542"/>
                </a:lnTo>
                <a:lnTo>
                  <a:pt x="357469" y="639781"/>
                </a:lnTo>
                <a:lnTo>
                  <a:pt x="389382" y="640842"/>
                </a:lnTo>
                <a:lnTo>
                  <a:pt x="421403" y="639781"/>
                </a:lnTo>
                <a:lnTo>
                  <a:pt x="483195" y="631542"/>
                </a:lnTo>
                <a:lnTo>
                  <a:pt x="541317" y="615696"/>
                </a:lnTo>
                <a:lnTo>
                  <a:pt x="594971" y="592900"/>
                </a:lnTo>
                <a:lnTo>
                  <a:pt x="643355" y="563812"/>
                </a:lnTo>
                <a:lnTo>
                  <a:pt x="685669" y="529093"/>
                </a:lnTo>
                <a:lnTo>
                  <a:pt x="721115" y="489399"/>
                </a:lnTo>
                <a:lnTo>
                  <a:pt x="748891" y="445389"/>
                </a:lnTo>
                <a:lnTo>
                  <a:pt x="768197" y="397721"/>
                </a:lnTo>
                <a:lnTo>
                  <a:pt x="778233" y="347054"/>
                </a:lnTo>
                <a:lnTo>
                  <a:pt x="779526" y="320802"/>
                </a:lnTo>
                <a:lnTo>
                  <a:pt x="778233" y="294440"/>
                </a:lnTo>
                <a:lnTo>
                  <a:pt x="768197" y="243588"/>
                </a:lnTo>
                <a:lnTo>
                  <a:pt x="748891" y="195774"/>
                </a:lnTo>
                <a:lnTo>
                  <a:pt x="721115" y="151652"/>
                </a:lnTo>
                <a:lnTo>
                  <a:pt x="685669" y="111875"/>
                </a:lnTo>
                <a:lnTo>
                  <a:pt x="643355" y="77098"/>
                </a:lnTo>
                <a:lnTo>
                  <a:pt x="594971" y="47974"/>
                </a:lnTo>
                <a:lnTo>
                  <a:pt x="541317" y="25157"/>
                </a:lnTo>
                <a:lnTo>
                  <a:pt x="483195" y="9302"/>
                </a:lnTo>
                <a:lnTo>
                  <a:pt x="421403" y="1060"/>
                </a:lnTo>
                <a:lnTo>
                  <a:pt x="389381"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2" name="object 32"/>
          <p:cNvSpPr txBox="1"/>
          <p:nvPr/>
        </p:nvSpPr>
        <p:spPr>
          <a:xfrm>
            <a:off x="2319661" y="4117278"/>
            <a:ext cx="534670" cy="615553"/>
          </a:xfrm>
          <a:prstGeom prst="rect">
            <a:avLst/>
          </a:prstGeom>
        </p:spPr>
        <p:txBody>
          <a:bodyPr vert="horz" wrap="square" lIns="0" tIns="0" rIns="0" bIns="0" rtlCol="0">
            <a:spAutoFit/>
          </a:bodyPr>
          <a:lstStyle/>
          <a:p>
            <a:pPr marL="139065" marR="5080" indent="-127000">
              <a:lnSpc>
                <a:spcPct val="100000"/>
              </a:lnSpc>
            </a:pPr>
            <a:r>
              <a:rPr sz="2000" b="1" dirty="0">
                <a:solidFill>
                  <a:srgbClr val="FFFFFF"/>
                </a:solidFill>
                <a:latin typeface="Arial" panose="020B0604020202020204" pitchFamily="34" charset="0"/>
                <a:ea typeface="Microsoft JhengHei UI" panose="020B0604030504040204" pitchFamily="34" charset="-120"/>
                <a:cs typeface="华文中宋"/>
              </a:rPr>
              <a:t>元模 </a:t>
            </a:r>
            <a:r>
              <a:rPr sz="2000" b="1" spc="-5" dirty="0">
                <a:solidFill>
                  <a:srgbClr val="FFFFFF"/>
                </a:solidFill>
                <a:latin typeface="Arial" panose="020B0604020202020204" pitchFamily="34" charset="0"/>
                <a:ea typeface="Microsoft JhengHei UI" panose="020B0604030504040204" pitchFamily="34" charset="-120"/>
                <a:cs typeface="华文中宋"/>
              </a:rPr>
              <a:t>型</a:t>
            </a:r>
            <a:endParaRPr sz="2000">
              <a:latin typeface="Arial" panose="020B0604020202020204" pitchFamily="34" charset="0"/>
              <a:ea typeface="Microsoft JhengHei UI" panose="020B0604030504040204" pitchFamily="34" charset="-120"/>
              <a:cs typeface="华文中宋"/>
            </a:endParaRPr>
          </a:p>
        </p:txBody>
      </p:sp>
      <p:sp>
        <p:nvSpPr>
          <p:cNvPr id="33" name="object 33"/>
          <p:cNvSpPr txBox="1">
            <a:spLocks noGrp="1"/>
          </p:cNvSpPr>
          <p:nvPr>
            <p:ph type="title"/>
          </p:nvPr>
        </p:nvSpPr>
        <p:spPr>
          <a:xfrm>
            <a:off x="894499" y="689610"/>
            <a:ext cx="8597163" cy="679673"/>
          </a:xfrm>
          <a:prstGeom prst="rect">
            <a:avLst/>
          </a:prstGeom>
        </p:spPr>
        <p:txBody>
          <a:bodyPr vert="horz" wrap="square" lIns="0" tIns="0" rIns="0" bIns="0" rtlCol="0">
            <a:spAutoFit/>
          </a:bodyPr>
          <a:lstStyle/>
          <a:p>
            <a:pPr>
              <a:lnSpc>
                <a:spcPct val="100000"/>
              </a:lnSpc>
            </a:pPr>
            <a:r>
              <a:rPr sz="2000" spc="-5" dirty="0">
                <a:solidFill>
                  <a:srgbClr val="FFFFFF"/>
                </a:solidFill>
                <a:latin typeface="Arial" panose="020B0604020202020204" pitchFamily="34" charset="0"/>
                <a:ea typeface="Microsoft JhengHei UI" panose="020B0604030504040204" pitchFamily="34" charset="-120"/>
                <a:cs typeface="华文中宋"/>
              </a:rPr>
              <a:t>数据库设计中的抽象</a:t>
            </a:r>
            <a:endParaRPr sz="2000">
              <a:latin typeface="Arial" panose="020B0604020202020204" pitchFamily="34" charset="0"/>
              <a:ea typeface="Microsoft JhengHei UI" panose="020B0604030504040204" pitchFamily="34" charset="-120"/>
              <a:cs typeface="华文中宋"/>
            </a:endParaRPr>
          </a:p>
          <a:p>
            <a:pPr>
              <a:lnSpc>
                <a:spcPct val="100000"/>
              </a:lnSpc>
              <a:spcBef>
                <a:spcPts val="470"/>
              </a:spcBef>
            </a:pPr>
            <a:r>
              <a:rPr sz="2000" spc="-10" dirty="0">
                <a:solidFill>
                  <a:srgbClr val="FFFFFF"/>
                </a:solidFill>
                <a:latin typeface="Arial" panose="020B0604020202020204" pitchFamily="34" charset="0"/>
                <a:ea typeface="Microsoft JhengHei UI" panose="020B0604030504040204" pitchFamily="34" charset="-120"/>
                <a:cs typeface="Arial"/>
              </a:rPr>
              <a:t>(11</a:t>
            </a:r>
            <a:r>
              <a:rPr sz="2000" spc="-5" dirty="0">
                <a:solidFill>
                  <a:srgbClr val="FFFFFF"/>
                </a:solidFill>
                <a:latin typeface="Arial" panose="020B0604020202020204" pitchFamily="34" charset="0"/>
                <a:ea typeface="Microsoft JhengHei UI" panose="020B0604030504040204" pitchFamily="34" charset="-120"/>
                <a:cs typeface="Arial"/>
              </a:rPr>
              <a:t>)</a:t>
            </a:r>
            <a:r>
              <a:rPr sz="2000" spc="-5" dirty="0">
                <a:solidFill>
                  <a:srgbClr val="FFFFFF"/>
                </a:solidFill>
                <a:latin typeface="Arial" panose="020B0604020202020204" pitchFamily="34" charset="0"/>
                <a:ea typeface="Microsoft JhengHei UI" panose="020B0604030504040204" pitchFamily="34" charset="-120"/>
                <a:cs typeface="华文中宋"/>
              </a:rPr>
              <a:t>建模层次</a:t>
            </a:r>
            <a:r>
              <a:rPr sz="2000" spc="-5" dirty="0">
                <a:solidFill>
                  <a:srgbClr val="FFFFFF"/>
                </a:solidFill>
                <a:latin typeface="Arial" panose="020B0604020202020204" pitchFamily="34" charset="0"/>
                <a:ea typeface="Microsoft JhengHei UI" panose="020B0604030504040204" pitchFamily="34" charset="-120"/>
                <a:cs typeface="Arial"/>
              </a:rPr>
              <a:t>?</a:t>
            </a:r>
            <a:endParaRPr sz="2000">
              <a:latin typeface="Arial" panose="020B0604020202020204" pitchFamily="34" charset="0"/>
              <a:ea typeface="Microsoft JhengHei UI" panose="020B0604030504040204" pitchFamily="34" charset="-120"/>
              <a:cs typeface="Arial"/>
            </a:endParaRPr>
          </a:p>
        </p:txBody>
      </p:sp>
      <p:sp>
        <p:nvSpPr>
          <p:cNvPr id="36" name="矩形 35">
            <a:extLst>
              <a:ext uri="{FF2B5EF4-FFF2-40B4-BE49-F238E27FC236}">
                <a16:creationId xmlns="" xmlns:a16="http://schemas.microsoft.com/office/drawing/2014/main" id="{FFF4F683-A31A-4A69-8B07-269EA76F6834}"/>
              </a:ext>
            </a:extLst>
          </p:cNvPr>
          <p:cNvSpPr/>
          <p:nvPr/>
        </p:nvSpPr>
        <p:spPr>
          <a:xfrm>
            <a:off x="241300" y="383633"/>
            <a:ext cx="6781800" cy="523220"/>
          </a:xfrm>
          <a:prstGeom prst="rect">
            <a:avLst/>
          </a:prstGeom>
        </p:spPr>
        <p:txBody>
          <a:bodyPr wrap="square">
            <a:spAutoFit/>
          </a:bodyPr>
          <a:lstStyle/>
          <a:p>
            <a:pPr marL="48895">
              <a:lnSpc>
                <a:spcPct val="100000"/>
              </a:lnSpc>
            </a:pPr>
            <a:r>
              <a:rPr lang="zh-CN" altLang="en-US" sz="2800" b="1" u="dbl" spc="-5" dirty="0">
                <a:solidFill>
                  <a:srgbClr val="000000"/>
                </a:solidFill>
                <a:latin typeface="Arial" panose="020B0604020202020204" pitchFamily="34" charset="0"/>
                <a:ea typeface="Microsoft JhengHei UI" panose="020B0604030504040204" pitchFamily="34" charset="-120"/>
              </a:rPr>
              <a:t>数据库设计中的抽象</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370211" y="1709166"/>
            <a:ext cx="5621274" cy="1006601"/>
          </a:xfrm>
          <a:prstGeom prst="rect">
            <a:avLst/>
          </a:prstGeom>
          <a:blipFill>
            <a:blip r:embed="rId2"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 name="object 4"/>
          <p:cNvSpPr txBox="1"/>
          <p:nvPr/>
        </p:nvSpPr>
        <p:spPr>
          <a:xfrm>
            <a:off x="3620395" y="2081276"/>
            <a:ext cx="635000" cy="369332"/>
          </a:xfrm>
          <a:prstGeom prst="rect">
            <a:avLst/>
          </a:prstGeom>
        </p:spPr>
        <p:txBody>
          <a:bodyPr vert="horz" wrap="square" lIns="0" tIns="0" rIns="0" bIns="0" rtlCol="0">
            <a:spAutoFit/>
          </a:bodyPr>
          <a:lstStyle/>
          <a:p>
            <a:pPr marL="12700">
              <a:lnSpc>
                <a:spcPct val="100000"/>
              </a:lnSpc>
            </a:pPr>
            <a:r>
              <a:rPr sz="2400" b="1" spc="-5" dirty="0">
                <a:solidFill>
                  <a:srgbClr val="FFFFFF"/>
                </a:solidFill>
                <a:latin typeface="Arial" panose="020B0604020202020204" pitchFamily="34" charset="0"/>
                <a:ea typeface="Microsoft JhengHei UI" panose="020B0604030504040204" pitchFamily="34" charset="-120"/>
                <a:cs typeface="华文中宋"/>
              </a:rPr>
              <a:t>理解</a:t>
            </a:r>
            <a:endParaRPr sz="2400">
              <a:latin typeface="Arial" panose="020B0604020202020204" pitchFamily="34" charset="0"/>
              <a:ea typeface="Microsoft JhengHei UI" panose="020B0604030504040204" pitchFamily="34" charset="-120"/>
              <a:cs typeface="华文中宋"/>
            </a:endParaRPr>
          </a:p>
        </p:txBody>
      </p:sp>
      <p:sp>
        <p:nvSpPr>
          <p:cNvPr id="5" name="object 5"/>
          <p:cNvSpPr txBox="1"/>
          <p:nvPr/>
        </p:nvSpPr>
        <p:spPr>
          <a:xfrm>
            <a:off x="5114677" y="2081276"/>
            <a:ext cx="635000" cy="369332"/>
          </a:xfrm>
          <a:prstGeom prst="rect">
            <a:avLst/>
          </a:prstGeom>
        </p:spPr>
        <p:txBody>
          <a:bodyPr vert="horz" wrap="square" lIns="0" tIns="0" rIns="0" bIns="0" rtlCol="0">
            <a:spAutoFit/>
          </a:bodyPr>
          <a:lstStyle/>
          <a:p>
            <a:pPr marL="12700">
              <a:lnSpc>
                <a:spcPct val="100000"/>
              </a:lnSpc>
            </a:pPr>
            <a:r>
              <a:rPr sz="2400" b="1" spc="-5" dirty="0">
                <a:solidFill>
                  <a:srgbClr val="FFFFFF"/>
                </a:solidFill>
                <a:latin typeface="Arial" panose="020B0604020202020204" pitchFamily="34" charset="0"/>
                <a:ea typeface="Microsoft JhengHei UI" panose="020B0604030504040204" pitchFamily="34" charset="-120"/>
                <a:cs typeface="华文中宋"/>
              </a:rPr>
              <a:t>区分</a:t>
            </a:r>
            <a:endParaRPr sz="2400">
              <a:latin typeface="Arial" panose="020B0604020202020204" pitchFamily="34" charset="0"/>
              <a:ea typeface="Microsoft JhengHei UI" panose="020B0604030504040204" pitchFamily="34" charset="-120"/>
              <a:cs typeface="华文中宋"/>
            </a:endParaRPr>
          </a:p>
        </p:txBody>
      </p:sp>
      <p:sp>
        <p:nvSpPr>
          <p:cNvPr id="6" name="object 6"/>
          <p:cNvSpPr txBox="1"/>
          <p:nvPr/>
        </p:nvSpPr>
        <p:spPr>
          <a:xfrm>
            <a:off x="6608197" y="2078989"/>
            <a:ext cx="635000" cy="369332"/>
          </a:xfrm>
          <a:prstGeom prst="rect">
            <a:avLst/>
          </a:prstGeom>
        </p:spPr>
        <p:txBody>
          <a:bodyPr vert="horz" wrap="square" lIns="0" tIns="0" rIns="0" bIns="0" rtlCol="0">
            <a:spAutoFit/>
          </a:bodyPr>
          <a:lstStyle/>
          <a:p>
            <a:pPr marL="12700">
              <a:lnSpc>
                <a:spcPct val="100000"/>
              </a:lnSpc>
            </a:pPr>
            <a:r>
              <a:rPr sz="2400" b="1" spc="-5" dirty="0">
                <a:solidFill>
                  <a:srgbClr val="FFFFFF"/>
                </a:solidFill>
                <a:latin typeface="Arial" panose="020B0604020202020204" pitchFamily="34" charset="0"/>
                <a:ea typeface="Microsoft JhengHei UI" panose="020B0604030504040204" pitchFamily="34" charset="-120"/>
                <a:cs typeface="华文中宋"/>
              </a:rPr>
              <a:t>命名</a:t>
            </a:r>
            <a:endParaRPr sz="2400">
              <a:latin typeface="Arial" panose="020B0604020202020204" pitchFamily="34" charset="0"/>
              <a:ea typeface="Microsoft JhengHei UI" panose="020B0604030504040204" pitchFamily="34" charset="-120"/>
              <a:cs typeface="华文中宋"/>
            </a:endParaRPr>
          </a:p>
        </p:txBody>
      </p:sp>
      <p:sp>
        <p:nvSpPr>
          <p:cNvPr id="7" name="object 7"/>
          <p:cNvSpPr txBox="1"/>
          <p:nvPr/>
        </p:nvSpPr>
        <p:spPr>
          <a:xfrm>
            <a:off x="8103241" y="2081276"/>
            <a:ext cx="635000" cy="369332"/>
          </a:xfrm>
          <a:prstGeom prst="rect">
            <a:avLst/>
          </a:prstGeom>
        </p:spPr>
        <p:txBody>
          <a:bodyPr vert="horz" wrap="square" lIns="0" tIns="0" rIns="0" bIns="0" rtlCol="0">
            <a:spAutoFit/>
          </a:bodyPr>
          <a:lstStyle/>
          <a:p>
            <a:pPr marL="12700">
              <a:lnSpc>
                <a:spcPct val="100000"/>
              </a:lnSpc>
            </a:pPr>
            <a:r>
              <a:rPr sz="2400" b="1" spc="-5" dirty="0">
                <a:solidFill>
                  <a:srgbClr val="FFFFFF"/>
                </a:solidFill>
                <a:latin typeface="Arial" panose="020B0604020202020204" pitchFamily="34" charset="0"/>
                <a:ea typeface="Microsoft JhengHei UI" panose="020B0604030504040204" pitchFamily="34" charset="-120"/>
                <a:cs typeface="华文中宋"/>
              </a:rPr>
              <a:t>表达</a:t>
            </a:r>
            <a:endParaRPr sz="2400">
              <a:latin typeface="Arial" panose="020B0604020202020204" pitchFamily="34" charset="0"/>
              <a:ea typeface="Microsoft JhengHei UI" panose="020B0604030504040204" pitchFamily="34" charset="-120"/>
              <a:cs typeface="华文中宋"/>
            </a:endParaRPr>
          </a:p>
        </p:txBody>
      </p:sp>
      <p:sp>
        <p:nvSpPr>
          <p:cNvPr id="8" name="object 8"/>
          <p:cNvSpPr/>
          <p:nvPr/>
        </p:nvSpPr>
        <p:spPr>
          <a:xfrm>
            <a:off x="1416443" y="2044445"/>
            <a:ext cx="1778000" cy="1594485"/>
          </a:xfrm>
          <a:custGeom>
            <a:avLst/>
            <a:gdLst/>
            <a:ahLst/>
            <a:cxnLst/>
            <a:rect l="l" t="t" r="r" b="b"/>
            <a:pathLst>
              <a:path w="1778000" h="1594485">
                <a:moveTo>
                  <a:pt x="1777745" y="797051"/>
                </a:moveTo>
                <a:lnTo>
                  <a:pt x="1774800" y="731649"/>
                </a:lnTo>
                <a:lnTo>
                  <a:pt x="1766117" y="667708"/>
                </a:lnTo>
                <a:lnTo>
                  <a:pt x="1751923" y="605434"/>
                </a:lnTo>
                <a:lnTo>
                  <a:pt x="1732446" y="545031"/>
                </a:lnTo>
                <a:lnTo>
                  <a:pt x="1707915" y="486703"/>
                </a:lnTo>
                <a:lnTo>
                  <a:pt x="1678558" y="430656"/>
                </a:lnTo>
                <a:lnTo>
                  <a:pt x="1644603" y="377094"/>
                </a:lnTo>
                <a:lnTo>
                  <a:pt x="1606277" y="326221"/>
                </a:lnTo>
                <a:lnTo>
                  <a:pt x="1563809" y="278242"/>
                </a:lnTo>
                <a:lnTo>
                  <a:pt x="1517427" y="233362"/>
                </a:lnTo>
                <a:lnTo>
                  <a:pt x="1467359" y="191785"/>
                </a:lnTo>
                <a:lnTo>
                  <a:pt x="1413833" y="153716"/>
                </a:lnTo>
                <a:lnTo>
                  <a:pt x="1357076" y="119360"/>
                </a:lnTo>
                <a:lnTo>
                  <a:pt x="1297317" y="88920"/>
                </a:lnTo>
                <a:lnTo>
                  <a:pt x="1234785" y="62603"/>
                </a:lnTo>
                <a:lnTo>
                  <a:pt x="1169706" y="40611"/>
                </a:lnTo>
                <a:lnTo>
                  <a:pt x="1102309" y="23150"/>
                </a:lnTo>
                <a:lnTo>
                  <a:pt x="1032823" y="10425"/>
                </a:lnTo>
                <a:lnTo>
                  <a:pt x="961474" y="2640"/>
                </a:lnTo>
                <a:lnTo>
                  <a:pt x="888491" y="0"/>
                </a:lnTo>
                <a:lnTo>
                  <a:pt x="815618" y="2640"/>
                </a:lnTo>
                <a:lnTo>
                  <a:pt x="744367" y="10425"/>
                </a:lnTo>
                <a:lnTo>
                  <a:pt x="674968" y="23150"/>
                </a:lnTo>
                <a:lnTo>
                  <a:pt x="607649" y="40611"/>
                </a:lnTo>
                <a:lnTo>
                  <a:pt x="542639" y="62603"/>
                </a:lnTo>
                <a:lnTo>
                  <a:pt x="480166" y="88920"/>
                </a:lnTo>
                <a:lnTo>
                  <a:pt x="420460" y="119360"/>
                </a:lnTo>
                <a:lnTo>
                  <a:pt x="363748" y="153716"/>
                </a:lnTo>
                <a:lnTo>
                  <a:pt x="310259" y="191785"/>
                </a:lnTo>
                <a:lnTo>
                  <a:pt x="260222" y="233362"/>
                </a:lnTo>
                <a:lnTo>
                  <a:pt x="213866" y="278242"/>
                </a:lnTo>
                <a:lnTo>
                  <a:pt x="171419" y="326221"/>
                </a:lnTo>
                <a:lnTo>
                  <a:pt x="133109" y="377094"/>
                </a:lnTo>
                <a:lnTo>
                  <a:pt x="99166" y="430656"/>
                </a:lnTo>
                <a:lnTo>
                  <a:pt x="69818" y="486703"/>
                </a:lnTo>
                <a:lnTo>
                  <a:pt x="45293" y="545031"/>
                </a:lnTo>
                <a:lnTo>
                  <a:pt x="25820" y="605434"/>
                </a:lnTo>
                <a:lnTo>
                  <a:pt x="11628" y="667708"/>
                </a:lnTo>
                <a:lnTo>
                  <a:pt x="2945" y="731649"/>
                </a:lnTo>
                <a:lnTo>
                  <a:pt x="0" y="797052"/>
                </a:lnTo>
                <a:lnTo>
                  <a:pt x="2945" y="862351"/>
                </a:lnTo>
                <a:lnTo>
                  <a:pt x="11628" y="926210"/>
                </a:lnTo>
                <a:lnTo>
                  <a:pt x="25820" y="988421"/>
                </a:lnTo>
                <a:lnTo>
                  <a:pt x="45293" y="1048780"/>
                </a:lnTo>
                <a:lnTo>
                  <a:pt x="69818" y="1107078"/>
                </a:lnTo>
                <a:lnTo>
                  <a:pt x="99166" y="1163111"/>
                </a:lnTo>
                <a:lnTo>
                  <a:pt x="133109" y="1216671"/>
                </a:lnTo>
                <a:lnTo>
                  <a:pt x="171419" y="1267553"/>
                </a:lnTo>
                <a:lnTo>
                  <a:pt x="213866" y="1315550"/>
                </a:lnTo>
                <a:lnTo>
                  <a:pt x="260223" y="1360455"/>
                </a:lnTo>
                <a:lnTo>
                  <a:pt x="310259" y="1402063"/>
                </a:lnTo>
                <a:lnTo>
                  <a:pt x="363748" y="1440167"/>
                </a:lnTo>
                <a:lnTo>
                  <a:pt x="420460" y="1474561"/>
                </a:lnTo>
                <a:lnTo>
                  <a:pt x="480166" y="1505039"/>
                </a:lnTo>
                <a:lnTo>
                  <a:pt x="542639" y="1531393"/>
                </a:lnTo>
                <a:lnTo>
                  <a:pt x="607649" y="1553419"/>
                </a:lnTo>
                <a:lnTo>
                  <a:pt x="674968" y="1570909"/>
                </a:lnTo>
                <a:lnTo>
                  <a:pt x="744367" y="1583657"/>
                </a:lnTo>
                <a:lnTo>
                  <a:pt x="815618" y="1591458"/>
                </a:lnTo>
                <a:lnTo>
                  <a:pt x="888492" y="1594104"/>
                </a:lnTo>
                <a:lnTo>
                  <a:pt x="961474" y="1591458"/>
                </a:lnTo>
                <a:lnTo>
                  <a:pt x="1032823" y="1583657"/>
                </a:lnTo>
                <a:lnTo>
                  <a:pt x="1102309" y="1570909"/>
                </a:lnTo>
                <a:lnTo>
                  <a:pt x="1169706" y="1553419"/>
                </a:lnTo>
                <a:lnTo>
                  <a:pt x="1234785" y="1531393"/>
                </a:lnTo>
                <a:lnTo>
                  <a:pt x="1297317" y="1505039"/>
                </a:lnTo>
                <a:lnTo>
                  <a:pt x="1357076" y="1474561"/>
                </a:lnTo>
                <a:lnTo>
                  <a:pt x="1413833" y="1440167"/>
                </a:lnTo>
                <a:lnTo>
                  <a:pt x="1467359" y="1402063"/>
                </a:lnTo>
                <a:lnTo>
                  <a:pt x="1517427" y="1360455"/>
                </a:lnTo>
                <a:lnTo>
                  <a:pt x="1563809" y="1315550"/>
                </a:lnTo>
                <a:lnTo>
                  <a:pt x="1606277" y="1267553"/>
                </a:lnTo>
                <a:lnTo>
                  <a:pt x="1644603" y="1216671"/>
                </a:lnTo>
                <a:lnTo>
                  <a:pt x="1678558" y="1163111"/>
                </a:lnTo>
                <a:lnTo>
                  <a:pt x="1707915" y="1107078"/>
                </a:lnTo>
                <a:lnTo>
                  <a:pt x="1732446" y="1048780"/>
                </a:lnTo>
                <a:lnTo>
                  <a:pt x="1751923" y="988421"/>
                </a:lnTo>
                <a:lnTo>
                  <a:pt x="1766117" y="926210"/>
                </a:lnTo>
                <a:lnTo>
                  <a:pt x="1774800" y="862351"/>
                </a:lnTo>
                <a:lnTo>
                  <a:pt x="1777745" y="797051"/>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9" name="object 9"/>
          <p:cNvSpPr/>
          <p:nvPr/>
        </p:nvSpPr>
        <p:spPr>
          <a:xfrm>
            <a:off x="1563509" y="2176272"/>
            <a:ext cx="1481455" cy="1330960"/>
          </a:xfrm>
          <a:custGeom>
            <a:avLst/>
            <a:gdLst/>
            <a:ahLst/>
            <a:cxnLst/>
            <a:rect l="l" t="t" r="r" b="b"/>
            <a:pathLst>
              <a:path w="1481455" h="1330960">
                <a:moveTo>
                  <a:pt x="1481327" y="665226"/>
                </a:moveTo>
                <a:lnTo>
                  <a:pt x="1478873" y="610682"/>
                </a:lnTo>
                <a:lnTo>
                  <a:pt x="1471637" y="557349"/>
                </a:lnTo>
                <a:lnTo>
                  <a:pt x="1459810" y="505400"/>
                </a:lnTo>
                <a:lnTo>
                  <a:pt x="1443581" y="455005"/>
                </a:lnTo>
                <a:lnTo>
                  <a:pt x="1423142" y="406336"/>
                </a:lnTo>
                <a:lnTo>
                  <a:pt x="1398682" y="359564"/>
                </a:lnTo>
                <a:lnTo>
                  <a:pt x="1370392" y="314862"/>
                </a:lnTo>
                <a:lnTo>
                  <a:pt x="1338462" y="272399"/>
                </a:lnTo>
                <a:lnTo>
                  <a:pt x="1303082" y="232349"/>
                </a:lnTo>
                <a:lnTo>
                  <a:pt x="1264443" y="194881"/>
                </a:lnTo>
                <a:lnTo>
                  <a:pt x="1222735" y="160168"/>
                </a:lnTo>
                <a:lnTo>
                  <a:pt x="1178149" y="128381"/>
                </a:lnTo>
                <a:lnTo>
                  <a:pt x="1130874" y="99692"/>
                </a:lnTo>
                <a:lnTo>
                  <a:pt x="1081101" y="74272"/>
                </a:lnTo>
                <a:lnTo>
                  <a:pt x="1029021" y="52292"/>
                </a:lnTo>
                <a:lnTo>
                  <a:pt x="974823" y="33924"/>
                </a:lnTo>
                <a:lnTo>
                  <a:pt x="918698" y="19339"/>
                </a:lnTo>
                <a:lnTo>
                  <a:pt x="860836" y="8709"/>
                </a:lnTo>
                <a:lnTo>
                  <a:pt x="801428" y="2205"/>
                </a:lnTo>
                <a:lnTo>
                  <a:pt x="740663" y="0"/>
                </a:lnTo>
                <a:lnTo>
                  <a:pt x="679899" y="2205"/>
                </a:lnTo>
                <a:lnTo>
                  <a:pt x="620491" y="8709"/>
                </a:lnTo>
                <a:lnTo>
                  <a:pt x="562629" y="19339"/>
                </a:lnTo>
                <a:lnTo>
                  <a:pt x="506504" y="33924"/>
                </a:lnTo>
                <a:lnTo>
                  <a:pt x="452306" y="52292"/>
                </a:lnTo>
                <a:lnTo>
                  <a:pt x="400226" y="74272"/>
                </a:lnTo>
                <a:lnTo>
                  <a:pt x="350453" y="99692"/>
                </a:lnTo>
                <a:lnTo>
                  <a:pt x="303178" y="128381"/>
                </a:lnTo>
                <a:lnTo>
                  <a:pt x="258592" y="160168"/>
                </a:lnTo>
                <a:lnTo>
                  <a:pt x="216884" y="194881"/>
                </a:lnTo>
                <a:lnTo>
                  <a:pt x="178245" y="232349"/>
                </a:lnTo>
                <a:lnTo>
                  <a:pt x="142865" y="272399"/>
                </a:lnTo>
                <a:lnTo>
                  <a:pt x="110935" y="314862"/>
                </a:lnTo>
                <a:lnTo>
                  <a:pt x="82645" y="359564"/>
                </a:lnTo>
                <a:lnTo>
                  <a:pt x="58185" y="406336"/>
                </a:lnTo>
                <a:lnTo>
                  <a:pt x="37746" y="455005"/>
                </a:lnTo>
                <a:lnTo>
                  <a:pt x="21517" y="505400"/>
                </a:lnTo>
                <a:lnTo>
                  <a:pt x="9690" y="557349"/>
                </a:lnTo>
                <a:lnTo>
                  <a:pt x="2454" y="610682"/>
                </a:lnTo>
                <a:lnTo>
                  <a:pt x="0" y="665226"/>
                </a:lnTo>
                <a:lnTo>
                  <a:pt x="2454" y="719769"/>
                </a:lnTo>
                <a:lnTo>
                  <a:pt x="9690" y="773102"/>
                </a:lnTo>
                <a:lnTo>
                  <a:pt x="21517" y="825051"/>
                </a:lnTo>
                <a:lnTo>
                  <a:pt x="37746" y="875446"/>
                </a:lnTo>
                <a:lnTo>
                  <a:pt x="58185" y="924115"/>
                </a:lnTo>
                <a:lnTo>
                  <a:pt x="82645" y="970887"/>
                </a:lnTo>
                <a:lnTo>
                  <a:pt x="110935" y="1015589"/>
                </a:lnTo>
                <a:lnTo>
                  <a:pt x="142865" y="1058052"/>
                </a:lnTo>
                <a:lnTo>
                  <a:pt x="178245" y="1098102"/>
                </a:lnTo>
                <a:lnTo>
                  <a:pt x="216884" y="1135570"/>
                </a:lnTo>
                <a:lnTo>
                  <a:pt x="258592" y="1170283"/>
                </a:lnTo>
                <a:lnTo>
                  <a:pt x="303178" y="1202070"/>
                </a:lnTo>
                <a:lnTo>
                  <a:pt x="350453" y="1230759"/>
                </a:lnTo>
                <a:lnTo>
                  <a:pt x="400226" y="1256179"/>
                </a:lnTo>
                <a:lnTo>
                  <a:pt x="452306" y="1278159"/>
                </a:lnTo>
                <a:lnTo>
                  <a:pt x="506504" y="1296527"/>
                </a:lnTo>
                <a:lnTo>
                  <a:pt x="562629" y="1311112"/>
                </a:lnTo>
                <a:lnTo>
                  <a:pt x="620491" y="1321742"/>
                </a:lnTo>
                <a:lnTo>
                  <a:pt x="679899" y="1328246"/>
                </a:lnTo>
                <a:lnTo>
                  <a:pt x="740664" y="1330452"/>
                </a:lnTo>
                <a:lnTo>
                  <a:pt x="801428" y="1328246"/>
                </a:lnTo>
                <a:lnTo>
                  <a:pt x="860836" y="1321742"/>
                </a:lnTo>
                <a:lnTo>
                  <a:pt x="918698" y="1311112"/>
                </a:lnTo>
                <a:lnTo>
                  <a:pt x="974823" y="1296527"/>
                </a:lnTo>
                <a:lnTo>
                  <a:pt x="1029021" y="1278159"/>
                </a:lnTo>
                <a:lnTo>
                  <a:pt x="1081101" y="1256179"/>
                </a:lnTo>
                <a:lnTo>
                  <a:pt x="1130874" y="1230759"/>
                </a:lnTo>
                <a:lnTo>
                  <a:pt x="1178149" y="1202070"/>
                </a:lnTo>
                <a:lnTo>
                  <a:pt x="1222735" y="1170283"/>
                </a:lnTo>
                <a:lnTo>
                  <a:pt x="1264443" y="1135570"/>
                </a:lnTo>
                <a:lnTo>
                  <a:pt x="1303082" y="1098102"/>
                </a:lnTo>
                <a:lnTo>
                  <a:pt x="1338462" y="1058052"/>
                </a:lnTo>
                <a:lnTo>
                  <a:pt x="1370392" y="1015589"/>
                </a:lnTo>
                <a:lnTo>
                  <a:pt x="1398682" y="970887"/>
                </a:lnTo>
                <a:lnTo>
                  <a:pt x="1423142" y="924115"/>
                </a:lnTo>
                <a:lnTo>
                  <a:pt x="1443581" y="875446"/>
                </a:lnTo>
                <a:lnTo>
                  <a:pt x="1459810" y="825051"/>
                </a:lnTo>
                <a:lnTo>
                  <a:pt x="1471637" y="773102"/>
                </a:lnTo>
                <a:lnTo>
                  <a:pt x="1478873" y="719769"/>
                </a:lnTo>
                <a:lnTo>
                  <a:pt x="1481327" y="665226"/>
                </a:lnTo>
                <a:close/>
              </a:path>
            </a:pathLst>
          </a:custGeom>
          <a:solidFill>
            <a:srgbClr val="0066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0" name="object 10"/>
          <p:cNvSpPr/>
          <p:nvPr/>
        </p:nvSpPr>
        <p:spPr>
          <a:xfrm>
            <a:off x="1563509" y="2176272"/>
            <a:ext cx="1481455" cy="1330960"/>
          </a:xfrm>
          <a:custGeom>
            <a:avLst/>
            <a:gdLst/>
            <a:ahLst/>
            <a:cxnLst/>
            <a:rect l="l" t="t" r="r" b="b"/>
            <a:pathLst>
              <a:path w="1481455" h="1330960">
                <a:moveTo>
                  <a:pt x="740663" y="0"/>
                </a:moveTo>
                <a:lnTo>
                  <a:pt x="679899" y="2205"/>
                </a:lnTo>
                <a:lnTo>
                  <a:pt x="620491" y="8709"/>
                </a:lnTo>
                <a:lnTo>
                  <a:pt x="562629" y="19339"/>
                </a:lnTo>
                <a:lnTo>
                  <a:pt x="506504" y="33924"/>
                </a:lnTo>
                <a:lnTo>
                  <a:pt x="452306" y="52292"/>
                </a:lnTo>
                <a:lnTo>
                  <a:pt x="400226" y="74272"/>
                </a:lnTo>
                <a:lnTo>
                  <a:pt x="350453" y="99692"/>
                </a:lnTo>
                <a:lnTo>
                  <a:pt x="303178" y="128381"/>
                </a:lnTo>
                <a:lnTo>
                  <a:pt x="258592" y="160168"/>
                </a:lnTo>
                <a:lnTo>
                  <a:pt x="216884" y="194881"/>
                </a:lnTo>
                <a:lnTo>
                  <a:pt x="178245" y="232349"/>
                </a:lnTo>
                <a:lnTo>
                  <a:pt x="142865" y="272399"/>
                </a:lnTo>
                <a:lnTo>
                  <a:pt x="110935" y="314862"/>
                </a:lnTo>
                <a:lnTo>
                  <a:pt x="82645" y="359564"/>
                </a:lnTo>
                <a:lnTo>
                  <a:pt x="58185" y="406336"/>
                </a:lnTo>
                <a:lnTo>
                  <a:pt x="37746" y="455005"/>
                </a:lnTo>
                <a:lnTo>
                  <a:pt x="21517" y="505400"/>
                </a:lnTo>
                <a:lnTo>
                  <a:pt x="9690" y="557349"/>
                </a:lnTo>
                <a:lnTo>
                  <a:pt x="2454" y="610682"/>
                </a:lnTo>
                <a:lnTo>
                  <a:pt x="0" y="665226"/>
                </a:lnTo>
                <a:lnTo>
                  <a:pt x="2454" y="719769"/>
                </a:lnTo>
                <a:lnTo>
                  <a:pt x="9690" y="773102"/>
                </a:lnTo>
                <a:lnTo>
                  <a:pt x="21517" y="825051"/>
                </a:lnTo>
                <a:lnTo>
                  <a:pt x="37746" y="875446"/>
                </a:lnTo>
                <a:lnTo>
                  <a:pt x="58185" y="924115"/>
                </a:lnTo>
                <a:lnTo>
                  <a:pt x="82645" y="970887"/>
                </a:lnTo>
                <a:lnTo>
                  <a:pt x="110935" y="1015589"/>
                </a:lnTo>
                <a:lnTo>
                  <a:pt x="142865" y="1058052"/>
                </a:lnTo>
                <a:lnTo>
                  <a:pt x="178245" y="1098102"/>
                </a:lnTo>
                <a:lnTo>
                  <a:pt x="216884" y="1135570"/>
                </a:lnTo>
                <a:lnTo>
                  <a:pt x="258592" y="1170283"/>
                </a:lnTo>
                <a:lnTo>
                  <a:pt x="303178" y="1202070"/>
                </a:lnTo>
                <a:lnTo>
                  <a:pt x="350453" y="1230759"/>
                </a:lnTo>
                <a:lnTo>
                  <a:pt x="400226" y="1256179"/>
                </a:lnTo>
                <a:lnTo>
                  <a:pt x="452306" y="1278159"/>
                </a:lnTo>
                <a:lnTo>
                  <a:pt x="506504" y="1296527"/>
                </a:lnTo>
                <a:lnTo>
                  <a:pt x="562629" y="1311112"/>
                </a:lnTo>
                <a:lnTo>
                  <a:pt x="620491" y="1321742"/>
                </a:lnTo>
                <a:lnTo>
                  <a:pt x="679899" y="1328246"/>
                </a:lnTo>
                <a:lnTo>
                  <a:pt x="740664" y="1330452"/>
                </a:lnTo>
                <a:lnTo>
                  <a:pt x="801428" y="1328246"/>
                </a:lnTo>
                <a:lnTo>
                  <a:pt x="860836" y="1321742"/>
                </a:lnTo>
                <a:lnTo>
                  <a:pt x="918698" y="1311112"/>
                </a:lnTo>
                <a:lnTo>
                  <a:pt x="974823" y="1296527"/>
                </a:lnTo>
                <a:lnTo>
                  <a:pt x="1029021" y="1278159"/>
                </a:lnTo>
                <a:lnTo>
                  <a:pt x="1081101" y="1256179"/>
                </a:lnTo>
                <a:lnTo>
                  <a:pt x="1130874" y="1230759"/>
                </a:lnTo>
                <a:lnTo>
                  <a:pt x="1178149" y="1202070"/>
                </a:lnTo>
                <a:lnTo>
                  <a:pt x="1222735" y="1170283"/>
                </a:lnTo>
                <a:lnTo>
                  <a:pt x="1264443" y="1135570"/>
                </a:lnTo>
                <a:lnTo>
                  <a:pt x="1303082" y="1098102"/>
                </a:lnTo>
                <a:lnTo>
                  <a:pt x="1338462" y="1058052"/>
                </a:lnTo>
                <a:lnTo>
                  <a:pt x="1370392" y="1015589"/>
                </a:lnTo>
                <a:lnTo>
                  <a:pt x="1398682" y="970887"/>
                </a:lnTo>
                <a:lnTo>
                  <a:pt x="1423142" y="924115"/>
                </a:lnTo>
                <a:lnTo>
                  <a:pt x="1443581" y="875446"/>
                </a:lnTo>
                <a:lnTo>
                  <a:pt x="1459810" y="825051"/>
                </a:lnTo>
                <a:lnTo>
                  <a:pt x="1471637" y="773102"/>
                </a:lnTo>
                <a:lnTo>
                  <a:pt x="1478873" y="719769"/>
                </a:lnTo>
                <a:lnTo>
                  <a:pt x="1481327" y="665226"/>
                </a:lnTo>
                <a:lnTo>
                  <a:pt x="1478873" y="610682"/>
                </a:lnTo>
                <a:lnTo>
                  <a:pt x="1471637" y="557349"/>
                </a:lnTo>
                <a:lnTo>
                  <a:pt x="1459810" y="505400"/>
                </a:lnTo>
                <a:lnTo>
                  <a:pt x="1443581" y="455005"/>
                </a:lnTo>
                <a:lnTo>
                  <a:pt x="1423142" y="406336"/>
                </a:lnTo>
                <a:lnTo>
                  <a:pt x="1398682" y="359564"/>
                </a:lnTo>
                <a:lnTo>
                  <a:pt x="1370392" y="314862"/>
                </a:lnTo>
                <a:lnTo>
                  <a:pt x="1338462" y="272399"/>
                </a:lnTo>
                <a:lnTo>
                  <a:pt x="1303082" y="232349"/>
                </a:lnTo>
                <a:lnTo>
                  <a:pt x="1264443" y="194881"/>
                </a:lnTo>
                <a:lnTo>
                  <a:pt x="1222735" y="160168"/>
                </a:lnTo>
                <a:lnTo>
                  <a:pt x="1178149" y="128381"/>
                </a:lnTo>
                <a:lnTo>
                  <a:pt x="1130874" y="99692"/>
                </a:lnTo>
                <a:lnTo>
                  <a:pt x="1081101" y="74272"/>
                </a:lnTo>
                <a:lnTo>
                  <a:pt x="1029021" y="52292"/>
                </a:lnTo>
                <a:lnTo>
                  <a:pt x="974823" y="33924"/>
                </a:lnTo>
                <a:lnTo>
                  <a:pt x="918698" y="19339"/>
                </a:lnTo>
                <a:lnTo>
                  <a:pt x="860836" y="8709"/>
                </a:lnTo>
                <a:lnTo>
                  <a:pt x="801428" y="2205"/>
                </a:lnTo>
                <a:lnTo>
                  <a:pt x="740663"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1" name="object 11"/>
          <p:cNvSpPr txBox="1"/>
          <p:nvPr/>
        </p:nvSpPr>
        <p:spPr>
          <a:xfrm>
            <a:off x="1729873" y="2606995"/>
            <a:ext cx="1143000" cy="677108"/>
          </a:xfrm>
          <a:prstGeom prst="rect">
            <a:avLst/>
          </a:prstGeom>
        </p:spPr>
        <p:txBody>
          <a:bodyPr vert="horz" wrap="square" lIns="0" tIns="0" rIns="0" bIns="0" rtlCol="0">
            <a:spAutoFit/>
          </a:bodyPr>
          <a:lstStyle/>
          <a:p>
            <a:pPr marL="12700">
              <a:lnSpc>
                <a:spcPct val="100000"/>
              </a:lnSpc>
            </a:pPr>
            <a:r>
              <a:rPr sz="4400" b="1" spc="-10" dirty="0">
                <a:solidFill>
                  <a:srgbClr val="FFFFFF"/>
                </a:solidFill>
                <a:latin typeface="Arial" panose="020B0604020202020204" pitchFamily="34" charset="0"/>
                <a:ea typeface="Microsoft JhengHei UI" panose="020B0604030504040204" pitchFamily="34" charset="-120"/>
                <a:cs typeface="华文中宋"/>
              </a:rPr>
              <a:t>抽象</a:t>
            </a:r>
            <a:endParaRPr sz="4400">
              <a:latin typeface="Arial" panose="020B0604020202020204" pitchFamily="34" charset="0"/>
              <a:ea typeface="Microsoft JhengHei UI" panose="020B0604030504040204" pitchFamily="34" charset="-120"/>
              <a:cs typeface="华文中宋"/>
            </a:endParaRPr>
          </a:p>
        </p:txBody>
      </p:sp>
      <p:sp>
        <p:nvSpPr>
          <p:cNvPr id="12" name="object 12"/>
          <p:cNvSpPr/>
          <p:nvPr/>
        </p:nvSpPr>
        <p:spPr>
          <a:xfrm>
            <a:off x="3054743" y="3204972"/>
            <a:ext cx="1906905" cy="1664970"/>
          </a:xfrm>
          <a:custGeom>
            <a:avLst/>
            <a:gdLst/>
            <a:ahLst/>
            <a:cxnLst/>
            <a:rect l="l" t="t" r="r" b="b"/>
            <a:pathLst>
              <a:path w="1906904" h="1664970">
                <a:moveTo>
                  <a:pt x="1906524" y="832866"/>
                </a:moveTo>
                <a:lnTo>
                  <a:pt x="1903364" y="764521"/>
                </a:lnTo>
                <a:lnTo>
                  <a:pt x="1894049" y="697705"/>
                </a:lnTo>
                <a:lnTo>
                  <a:pt x="1878823" y="632631"/>
                </a:lnTo>
                <a:lnTo>
                  <a:pt x="1857932" y="569512"/>
                </a:lnTo>
                <a:lnTo>
                  <a:pt x="1831621" y="508563"/>
                </a:lnTo>
                <a:lnTo>
                  <a:pt x="1800135" y="449997"/>
                </a:lnTo>
                <a:lnTo>
                  <a:pt x="1763720" y="394028"/>
                </a:lnTo>
                <a:lnTo>
                  <a:pt x="1722619" y="340870"/>
                </a:lnTo>
                <a:lnTo>
                  <a:pt x="1677080" y="290735"/>
                </a:lnTo>
                <a:lnTo>
                  <a:pt x="1627346" y="243839"/>
                </a:lnTo>
                <a:lnTo>
                  <a:pt x="1573663" y="200395"/>
                </a:lnTo>
                <a:lnTo>
                  <a:pt x="1516276" y="160617"/>
                </a:lnTo>
                <a:lnTo>
                  <a:pt x="1455430" y="124718"/>
                </a:lnTo>
                <a:lnTo>
                  <a:pt x="1391371" y="92912"/>
                </a:lnTo>
                <a:lnTo>
                  <a:pt x="1324344" y="65412"/>
                </a:lnTo>
                <a:lnTo>
                  <a:pt x="1254593" y="42434"/>
                </a:lnTo>
                <a:lnTo>
                  <a:pt x="1182364" y="24189"/>
                </a:lnTo>
                <a:lnTo>
                  <a:pt x="1107903" y="10893"/>
                </a:lnTo>
                <a:lnTo>
                  <a:pt x="1031453" y="2759"/>
                </a:lnTo>
                <a:lnTo>
                  <a:pt x="953262" y="0"/>
                </a:lnTo>
                <a:lnTo>
                  <a:pt x="875070" y="2759"/>
                </a:lnTo>
                <a:lnTo>
                  <a:pt x="798620" y="10893"/>
                </a:lnTo>
                <a:lnTo>
                  <a:pt x="724159" y="24189"/>
                </a:lnTo>
                <a:lnTo>
                  <a:pt x="651930" y="42434"/>
                </a:lnTo>
                <a:lnTo>
                  <a:pt x="582179" y="65412"/>
                </a:lnTo>
                <a:lnTo>
                  <a:pt x="515152" y="92912"/>
                </a:lnTo>
                <a:lnTo>
                  <a:pt x="451093" y="124718"/>
                </a:lnTo>
                <a:lnTo>
                  <a:pt x="390247" y="160617"/>
                </a:lnTo>
                <a:lnTo>
                  <a:pt x="332860" y="200395"/>
                </a:lnTo>
                <a:lnTo>
                  <a:pt x="279177" y="243840"/>
                </a:lnTo>
                <a:lnTo>
                  <a:pt x="229443" y="290735"/>
                </a:lnTo>
                <a:lnTo>
                  <a:pt x="183904" y="340870"/>
                </a:lnTo>
                <a:lnTo>
                  <a:pt x="142803" y="394028"/>
                </a:lnTo>
                <a:lnTo>
                  <a:pt x="106388" y="449997"/>
                </a:lnTo>
                <a:lnTo>
                  <a:pt x="74902" y="508563"/>
                </a:lnTo>
                <a:lnTo>
                  <a:pt x="48591" y="569512"/>
                </a:lnTo>
                <a:lnTo>
                  <a:pt x="27700" y="632631"/>
                </a:lnTo>
                <a:lnTo>
                  <a:pt x="12474" y="697705"/>
                </a:lnTo>
                <a:lnTo>
                  <a:pt x="3159" y="764521"/>
                </a:lnTo>
                <a:lnTo>
                  <a:pt x="0" y="832866"/>
                </a:lnTo>
                <a:lnTo>
                  <a:pt x="3159" y="901101"/>
                </a:lnTo>
                <a:lnTo>
                  <a:pt x="12474" y="967820"/>
                </a:lnTo>
                <a:lnTo>
                  <a:pt x="27700" y="1032806"/>
                </a:lnTo>
                <a:lnTo>
                  <a:pt x="48591" y="1095847"/>
                </a:lnTo>
                <a:lnTo>
                  <a:pt x="74902" y="1156727"/>
                </a:lnTo>
                <a:lnTo>
                  <a:pt x="106388" y="1215233"/>
                </a:lnTo>
                <a:lnTo>
                  <a:pt x="142803" y="1271150"/>
                </a:lnTo>
                <a:lnTo>
                  <a:pt x="183904" y="1324264"/>
                </a:lnTo>
                <a:lnTo>
                  <a:pt x="229443" y="1374360"/>
                </a:lnTo>
                <a:lnTo>
                  <a:pt x="279177" y="1421225"/>
                </a:lnTo>
                <a:lnTo>
                  <a:pt x="332860" y="1464643"/>
                </a:lnTo>
                <a:lnTo>
                  <a:pt x="390247" y="1504401"/>
                </a:lnTo>
                <a:lnTo>
                  <a:pt x="451093" y="1540284"/>
                </a:lnTo>
                <a:lnTo>
                  <a:pt x="515152" y="1572078"/>
                </a:lnTo>
                <a:lnTo>
                  <a:pt x="582179" y="1599568"/>
                </a:lnTo>
                <a:lnTo>
                  <a:pt x="651930" y="1622541"/>
                </a:lnTo>
                <a:lnTo>
                  <a:pt x="724159" y="1640782"/>
                </a:lnTo>
                <a:lnTo>
                  <a:pt x="798620" y="1654077"/>
                </a:lnTo>
                <a:lnTo>
                  <a:pt x="875070" y="1662211"/>
                </a:lnTo>
                <a:lnTo>
                  <a:pt x="953262" y="1664970"/>
                </a:lnTo>
                <a:lnTo>
                  <a:pt x="1031453" y="1662211"/>
                </a:lnTo>
                <a:lnTo>
                  <a:pt x="1107903" y="1654077"/>
                </a:lnTo>
                <a:lnTo>
                  <a:pt x="1182364" y="1640782"/>
                </a:lnTo>
                <a:lnTo>
                  <a:pt x="1254593" y="1622541"/>
                </a:lnTo>
                <a:lnTo>
                  <a:pt x="1324344" y="1599568"/>
                </a:lnTo>
                <a:lnTo>
                  <a:pt x="1391371" y="1572078"/>
                </a:lnTo>
                <a:lnTo>
                  <a:pt x="1455430" y="1540284"/>
                </a:lnTo>
                <a:lnTo>
                  <a:pt x="1516276" y="1504401"/>
                </a:lnTo>
                <a:lnTo>
                  <a:pt x="1573663" y="1464643"/>
                </a:lnTo>
                <a:lnTo>
                  <a:pt x="1627346" y="1421225"/>
                </a:lnTo>
                <a:lnTo>
                  <a:pt x="1677080" y="1374360"/>
                </a:lnTo>
                <a:lnTo>
                  <a:pt x="1722619" y="1324264"/>
                </a:lnTo>
                <a:lnTo>
                  <a:pt x="1763720" y="1271150"/>
                </a:lnTo>
                <a:lnTo>
                  <a:pt x="1800135" y="1215233"/>
                </a:lnTo>
                <a:lnTo>
                  <a:pt x="1831621" y="1156727"/>
                </a:lnTo>
                <a:lnTo>
                  <a:pt x="1857932" y="1095847"/>
                </a:lnTo>
                <a:lnTo>
                  <a:pt x="1878823" y="1032806"/>
                </a:lnTo>
                <a:lnTo>
                  <a:pt x="1894049" y="967820"/>
                </a:lnTo>
                <a:lnTo>
                  <a:pt x="1903364" y="901101"/>
                </a:lnTo>
                <a:lnTo>
                  <a:pt x="1906524" y="832866"/>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3" name="object 13"/>
          <p:cNvSpPr/>
          <p:nvPr/>
        </p:nvSpPr>
        <p:spPr>
          <a:xfrm>
            <a:off x="3211715" y="3341370"/>
            <a:ext cx="1594485" cy="1392555"/>
          </a:xfrm>
          <a:custGeom>
            <a:avLst/>
            <a:gdLst/>
            <a:ahLst/>
            <a:cxnLst/>
            <a:rect l="l" t="t" r="r" b="b"/>
            <a:pathLst>
              <a:path w="1594485" h="1392554">
                <a:moveTo>
                  <a:pt x="1594103" y="696468"/>
                </a:moveTo>
                <a:lnTo>
                  <a:pt x="1591458" y="639324"/>
                </a:lnTo>
                <a:lnTo>
                  <a:pt x="1583657" y="583458"/>
                </a:lnTo>
                <a:lnTo>
                  <a:pt x="1570909" y="529046"/>
                </a:lnTo>
                <a:lnTo>
                  <a:pt x="1553419" y="476268"/>
                </a:lnTo>
                <a:lnTo>
                  <a:pt x="1531393" y="425303"/>
                </a:lnTo>
                <a:lnTo>
                  <a:pt x="1505039" y="376329"/>
                </a:lnTo>
                <a:lnTo>
                  <a:pt x="1474561" y="329526"/>
                </a:lnTo>
                <a:lnTo>
                  <a:pt x="1440167" y="285073"/>
                </a:lnTo>
                <a:lnTo>
                  <a:pt x="1402063" y="243148"/>
                </a:lnTo>
                <a:lnTo>
                  <a:pt x="1360455" y="203930"/>
                </a:lnTo>
                <a:lnTo>
                  <a:pt x="1315550" y="167598"/>
                </a:lnTo>
                <a:lnTo>
                  <a:pt x="1267553" y="134331"/>
                </a:lnTo>
                <a:lnTo>
                  <a:pt x="1216671" y="104308"/>
                </a:lnTo>
                <a:lnTo>
                  <a:pt x="1163111" y="77707"/>
                </a:lnTo>
                <a:lnTo>
                  <a:pt x="1107078" y="54709"/>
                </a:lnTo>
                <a:lnTo>
                  <a:pt x="1048780" y="35490"/>
                </a:lnTo>
                <a:lnTo>
                  <a:pt x="988421" y="20231"/>
                </a:lnTo>
                <a:lnTo>
                  <a:pt x="926210" y="9111"/>
                </a:lnTo>
                <a:lnTo>
                  <a:pt x="862351" y="2307"/>
                </a:lnTo>
                <a:lnTo>
                  <a:pt x="797051" y="0"/>
                </a:lnTo>
                <a:lnTo>
                  <a:pt x="731649" y="2307"/>
                </a:lnTo>
                <a:lnTo>
                  <a:pt x="667708" y="9111"/>
                </a:lnTo>
                <a:lnTo>
                  <a:pt x="605434" y="20231"/>
                </a:lnTo>
                <a:lnTo>
                  <a:pt x="545031" y="35490"/>
                </a:lnTo>
                <a:lnTo>
                  <a:pt x="486703" y="54709"/>
                </a:lnTo>
                <a:lnTo>
                  <a:pt x="430656" y="77707"/>
                </a:lnTo>
                <a:lnTo>
                  <a:pt x="377094" y="104308"/>
                </a:lnTo>
                <a:lnTo>
                  <a:pt x="326221" y="134331"/>
                </a:lnTo>
                <a:lnTo>
                  <a:pt x="278242" y="167598"/>
                </a:lnTo>
                <a:lnTo>
                  <a:pt x="233362" y="203930"/>
                </a:lnTo>
                <a:lnTo>
                  <a:pt x="191785" y="243148"/>
                </a:lnTo>
                <a:lnTo>
                  <a:pt x="153716" y="285073"/>
                </a:lnTo>
                <a:lnTo>
                  <a:pt x="119360" y="329526"/>
                </a:lnTo>
                <a:lnTo>
                  <a:pt x="88920" y="376329"/>
                </a:lnTo>
                <a:lnTo>
                  <a:pt x="62603" y="425303"/>
                </a:lnTo>
                <a:lnTo>
                  <a:pt x="40611" y="476268"/>
                </a:lnTo>
                <a:lnTo>
                  <a:pt x="23150" y="529046"/>
                </a:lnTo>
                <a:lnTo>
                  <a:pt x="10425" y="583458"/>
                </a:lnTo>
                <a:lnTo>
                  <a:pt x="2640" y="639324"/>
                </a:lnTo>
                <a:lnTo>
                  <a:pt x="0" y="696468"/>
                </a:lnTo>
                <a:lnTo>
                  <a:pt x="2640" y="753502"/>
                </a:lnTo>
                <a:lnTo>
                  <a:pt x="10425" y="809271"/>
                </a:lnTo>
                <a:lnTo>
                  <a:pt x="23150" y="863595"/>
                </a:lnTo>
                <a:lnTo>
                  <a:pt x="40611" y="916295"/>
                </a:lnTo>
                <a:lnTo>
                  <a:pt x="62603" y="967192"/>
                </a:lnTo>
                <a:lnTo>
                  <a:pt x="88920" y="1016105"/>
                </a:lnTo>
                <a:lnTo>
                  <a:pt x="119360" y="1062856"/>
                </a:lnTo>
                <a:lnTo>
                  <a:pt x="153716" y="1107265"/>
                </a:lnTo>
                <a:lnTo>
                  <a:pt x="191785" y="1149152"/>
                </a:lnTo>
                <a:lnTo>
                  <a:pt x="233362" y="1188339"/>
                </a:lnTo>
                <a:lnTo>
                  <a:pt x="278242" y="1224645"/>
                </a:lnTo>
                <a:lnTo>
                  <a:pt x="326221" y="1257891"/>
                </a:lnTo>
                <a:lnTo>
                  <a:pt x="377094" y="1287898"/>
                </a:lnTo>
                <a:lnTo>
                  <a:pt x="430656" y="1314486"/>
                </a:lnTo>
                <a:lnTo>
                  <a:pt x="486703" y="1337476"/>
                </a:lnTo>
                <a:lnTo>
                  <a:pt x="545031" y="1356689"/>
                </a:lnTo>
                <a:lnTo>
                  <a:pt x="605434" y="1371944"/>
                </a:lnTo>
                <a:lnTo>
                  <a:pt x="667708" y="1383063"/>
                </a:lnTo>
                <a:lnTo>
                  <a:pt x="731649" y="1389866"/>
                </a:lnTo>
                <a:lnTo>
                  <a:pt x="797052" y="1392174"/>
                </a:lnTo>
                <a:lnTo>
                  <a:pt x="862351" y="1389866"/>
                </a:lnTo>
                <a:lnTo>
                  <a:pt x="926210" y="1383063"/>
                </a:lnTo>
                <a:lnTo>
                  <a:pt x="988421" y="1371944"/>
                </a:lnTo>
                <a:lnTo>
                  <a:pt x="1048780" y="1356689"/>
                </a:lnTo>
                <a:lnTo>
                  <a:pt x="1107078" y="1337476"/>
                </a:lnTo>
                <a:lnTo>
                  <a:pt x="1163111" y="1314486"/>
                </a:lnTo>
                <a:lnTo>
                  <a:pt x="1216671" y="1287898"/>
                </a:lnTo>
                <a:lnTo>
                  <a:pt x="1267553" y="1257891"/>
                </a:lnTo>
                <a:lnTo>
                  <a:pt x="1315550" y="1224645"/>
                </a:lnTo>
                <a:lnTo>
                  <a:pt x="1360455" y="1188339"/>
                </a:lnTo>
                <a:lnTo>
                  <a:pt x="1402063" y="1149152"/>
                </a:lnTo>
                <a:lnTo>
                  <a:pt x="1440167" y="1107265"/>
                </a:lnTo>
                <a:lnTo>
                  <a:pt x="1474561" y="1062856"/>
                </a:lnTo>
                <a:lnTo>
                  <a:pt x="1505039" y="1016105"/>
                </a:lnTo>
                <a:lnTo>
                  <a:pt x="1531393" y="967192"/>
                </a:lnTo>
                <a:lnTo>
                  <a:pt x="1553419" y="916295"/>
                </a:lnTo>
                <a:lnTo>
                  <a:pt x="1570909" y="863595"/>
                </a:lnTo>
                <a:lnTo>
                  <a:pt x="1583657" y="809271"/>
                </a:lnTo>
                <a:lnTo>
                  <a:pt x="1591458" y="753502"/>
                </a:lnTo>
                <a:lnTo>
                  <a:pt x="1594103" y="696468"/>
                </a:lnTo>
                <a:close/>
              </a:path>
            </a:pathLst>
          </a:custGeom>
          <a:solidFill>
            <a:srgbClr val="0066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4" name="object 14"/>
          <p:cNvSpPr/>
          <p:nvPr/>
        </p:nvSpPr>
        <p:spPr>
          <a:xfrm>
            <a:off x="3211715" y="3341370"/>
            <a:ext cx="1594485" cy="1392555"/>
          </a:xfrm>
          <a:custGeom>
            <a:avLst/>
            <a:gdLst/>
            <a:ahLst/>
            <a:cxnLst/>
            <a:rect l="l" t="t" r="r" b="b"/>
            <a:pathLst>
              <a:path w="1594485" h="1392554">
                <a:moveTo>
                  <a:pt x="797051" y="0"/>
                </a:moveTo>
                <a:lnTo>
                  <a:pt x="731649" y="2307"/>
                </a:lnTo>
                <a:lnTo>
                  <a:pt x="667708" y="9111"/>
                </a:lnTo>
                <a:lnTo>
                  <a:pt x="605434" y="20231"/>
                </a:lnTo>
                <a:lnTo>
                  <a:pt x="545031" y="35490"/>
                </a:lnTo>
                <a:lnTo>
                  <a:pt x="486703" y="54709"/>
                </a:lnTo>
                <a:lnTo>
                  <a:pt x="430656" y="77707"/>
                </a:lnTo>
                <a:lnTo>
                  <a:pt x="377094" y="104308"/>
                </a:lnTo>
                <a:lnTo>
                  <a:pt x="326221" y="134331"/>
                </a:lnTo>
                <a:lnTo>
                  <a:pt x="278242" y="167598"/>
                </a:lnTo>
                <a:lnTo>
                  <a:pt x="233362" y="203930"/>
                </a:lnTo>
                <a:lnTo>
                  <a:pt x="191785" y="243148"/>
                </a:lnTo>
                <a:lnTo>
                  <a:pt x="153716" y="285073"/>
                </a:lnTo>
                <a:lnTo>
                  <a:pt x="119360" y="329526"/>
                </a:lnTo>
                <a:lnTo>
                  <a:pt x="88920" y="376329"/>
                </a:lnTo>
                <a:lnTo>
                  <a:pt x="62603" y="425303"/>
                </a:lnTo>
                <a:lnTo>
                  <a:pt x="40611" y="476268"/>
                </a:lnTo>
                <a:lnTo>
                  <a:pt x="23150" y="529046"/>
                </a:lnTo>
                <a:lnTo>
                  <a:pt x="10425" y="583458"/>
                </a:lnTo>
                <a:lnTo>
                  <a:pt x="2640" y="639324"/>
                </a:lnTo>
                <a:lnTo>
                  <a:pt x="0" y="696468"/>
                </a:lnTo>
                <a:lnTo>
                  <a:pt x="2640" y="753502"/>
                </a:lnTo>
                <a:lnTo>
                  <a:pt x="10425" y="809271"/>
                </a:lnTo>
                <a:lnTo>
                  <a:pt x="23150" y="863595"/>
                </a:lnTo>
                <a:lnTo>
                  <a:pt x="40611" y="916295"/>
                </a:lnTo>
                <a:lnTo>
                  <a:pt x="62603" y="967192"/>
                </a:lnTo>
                <a:lnTo>
                  <a:pt x="88920" y="1016105"/>
                </a:lnTo>
                <a:lnTo>
                  <a:pt x="119360" y="1062856"/>
                </a:lnTo>
                <a:lnTo>
                  <a:pt x="153716" y="1107265"/>
                </a:lnTo>
                <a:lnTo>
                  <a:pt x="191785" y="1149152"/>
                </a:lnTo>
                <a:lnTo>
                  <a:pt x="233362" y="1188339"/>
                </a:lnTo>
                <a:lnTo>
                  <a:pt x="278242" y="1224645"/>
                </a:lnTo>
                <a:lnTo>
                  <a:pt x="326221" y="1257891"/>
                </a:lnTo>
                <a:lnTo>
                  <a:pt x="377094" y="1287898"/>
                </a:lnTo>
                <a:lnTo>
                  <a:pt x="430656" y="1314486"/>
                </a:lnTo>
                <a:lnTo>
                  <a:pt x="486703" y="1337476"/>
                </a:lnTo>
                <a:lnTo>
                  <a:pt x="545031" y="1356689"/>
                </a:lnTo>
                <a:lnTo>
                  <a:pt x="605434" y="1371944"/>
                </a:lnTo>
                <a:lnTo>
                  <a:pt x="667708" y="1383063"/>
                </a:lnTo>
                <a:lnTo>
                  <a:pt x="731649" y="1389866"/>
                </a:lnTo>
                <a:lnTo>
                  <a:pt x="797052" y="1392174"/>
                </a:lnTo>
                <a:lnTo>
                  <a:pt x="862351" y="1389866"/>
                </a:lnTo>
                <a:lnTo>
                  <a:pt x="926210" y="1383063"/>
                </a:lnTo>
                <a:lnTo>
                  <a:pt x="988421" y="1371944"/>
                </a:lnTo>
                <a:lnTo>
                  <a:pt x="1048780" y="1356689"/>
                </a:lnTo>
                <a:lnTo>
                  <a:pt x="1107078" y="1337476"/>
                </a:lnTo>
                <a:lnTo>
                  <a:pt x="1163111" y="1314486"/>
                </a:lnTo>
                <a:lnTo>
                  <a:pt x="1216671" y="1287898"/>
                </a:lnTo>
                <a:lnTo>
                  <a:pt x="1267553" y="1257891"/>
                </a:lnTo>
                <a:lnTo>
                  <a:pt x="1315550" y="1224645"/>
                </a:lnTo>
                <a:lnTo>
                  <a:pt x="1360455" y="1188339"/>
                </a:lnTo>
                <a:lnTo>
                  <a:pt x="1402063" y="1149152"/>
                </a:lnTo>
                <a:lnTo>
                  <a:pt x="1440167" y="1107265"/>
                </a:lnTo>
                <a:lnTo>
                  <a:pt x="1474561" y="1062856"/>
                </a:lnTo>
                <a:lnTo>
                  <a:pt x="1505039" y="1016105"/>
                </a:lnTo>
                <a:lnTo>
                  <a:pt x="1531393" y="967192"/>
                </a:lnTo>
                <a:lnTo>
                  <a:pt x="1553419" y="916295"/>
                </a:lnTo>
                <a:lnTo>
                  <a:pt x="1570909" y="863595"/>
                </a:lnTo>
                <a:lnTo>
                  <a:pt x="1583657" y="809271"/>
                </a:lnTo>
                <a:lnTo>
                  <a:pt x="1591458" y="753502"/>
                </a:lnTo>
                <a:lnTo>
                  <a:pt x="1594103" y="696468"/>
                </a:lnTo>
                <a:lnTo>
                  <a:pt x="1591458" y="639324"/>
                </a:lnTo>
                <a:lnTo>
                  <a:pt x="1583657" y="583458"/>
                </a:lnTo>
                <a:lnTo>
                  <a:pt x="1570909" y="529046"/>
                </a:lnTo>
                <a:lnTo>
                  <a:pt x="1553419" y="476268"/>
                </a:lnTo>
                <a:lnTo>
                  <a:pt x="1531393" y="425303"/>
                </a:lnTo>
                <a:lnTo>
                  <a:pt x="1505039" y="376329"/>
                </a:lnTo>
                <a:lnTo>
                  <a:pt x="1474561" y="329526"/>
                </a:lnTo>
                <a:lnTo>
                  <a:pt x="1440167" y="285073"/>
                </a:lnTo>
                <a:lnTo>
                  <a:pt x="1402063" y="243148"/>
                </a:lnTo>
                <a:lnTo>
                  <a:pt x="1360455" y="203930"/>
                </a:lnTo>
                <a:lnTo>
                  <a:pt x="1315550" y="167598"/>
                </a:lnTo>
                <a:lnTo>
                  <a:pt x="1267553" y="134331"/>
                </a:lnTo>
                <a:lnTo>
                  <a:pt x="1216671" y="104308"/>
                </a:lnTo>
                <a:lnTo>
                  <a:pt x="1163111" y="77707"/>
                </a:lnTo>
                <a:lnTo>
                  <a:pt x="1107078" y="54709"/>
                </a:lnTo>
                <a:lnTo>
                  <a:pt x="1048780" y="35490"/>
                </a:lnTo>
                <a:lnTo>
                  <a:pt x="988421" y="20231"/>
                </a:lnTo>
                <a:lnTo>
                  <a:pt x="926210" y="9111"/>
                </a:lnTo>
                <a:lnTo>
                  <a:pt x="862351" y="2307"/>
                </a:lnTo>
                <a:lnTo>
                  <a:pt x="797051"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5" name="object 15"/>
          <p:cNvSpPr txBox="1"/>
          <p:nvPr/>
        </p:nvSpPr>
        <p:spPr>
          <a:xfrm>
            <a:off x="3483997" y="3804980"/>
            <a:ext cx="1042035" cy="615553"/>
          </a:xfrm>
          <a:prstGeom prst="rect">
            <a:avLst/>
          </a:prstGeom>
        </p:spPr>
        <p:txBody>
          <a:bodyPr vert="horz" wrap="square" lIns="0" tIns="0" rIns="0" bIns="0" rtlCol="0">
            <a:spAutoFit/>
          </a:bodyPr>
          <a:lstStyle/>
          <a:p>
            <a:pPr marL="12700">
              <a:lnSpc>
                <a:spcPct val="100000"/>
              </a:lnSpc>
            </a:pPr>
            <a:r>
              <a:rPr sz="4000" b="1" spc="-5" dirty="0">
                <a:solidFill>
                  <a:srgbClr val="FFFFFF"/>
                </a:solidFill>
                <a:latin typeface="Arial" panose="020B0604020202020204" pitchFamily="34" charset="0"/>
                <a:ea typeface="Microsoft JhengHei UI" panose="020B0604030504040204" pitchFamily="34" charset="-120"/>
                <a:cs typeface="华文中宋"/>
              </a:rPr>
              <a:t>层次</a:t>
            </a:r>
            <a:endParaRPr sz="4000">
              <a:latin typeface="Arial" panose="020B0604020202020204" pitchFamily="34" charset="0"/>
              <a:ea typeface="Microsoft JhengHei UI" panose="020B0604030504040204" pitchFamily="34" charset="-120"/>
              <a:cs typeface="华文中宋"/>
            </a:endParaRPr>
          </a:p>
        </p:txBody>
      </p:sp>
      <p:sp>
        <p:nvSpPr>
          <p:cNvPr id="16" name="object 16"/>
          <p:cNvSpPr/>
          <p:nvPr/>
        </p:nvSpPr>
        <p:spPr>
          <a:xfrm>
            <a:off x="5080139" y="3077717"/>
            <a:ext cx="1138555" cy="1005205"/>
          </a:xfrm>
          <a:custGeom>
            <a:avLst/>
            <a:gdLst/>
            <a:ahLst/>
            <a:cxnLst/>
            <a:rect l="l" t="t" r="r" b="b"/>
            <a:pathLst>
              <a:path w="1138554" h="1005204">
                <a:moveTo>
                  <a:pt x="1138427" y="502920"/>
                </a:moveTo>
                <a:lnTo>
                  <a:pt x="1136538" y="461621"/>
                </a:lnTo>
                <a:lnTo>
                  <a:pt x="1130966" y="421252"/>
                </a:lnTo>
                <a:lnTo>
                  <a:pt x="1121860" y="381940"/>
                </a:lnTo>
                <a:lnTo>
                  <a:pt x="1109368" y="343814"/>
                </a:lnTo>
                <a:lnTo>
                  <a:pt x="1093636" y="307002"/>
                </a:lnTo>
                <a:lnTo>
                  <a:pt x="1074813" y="271633"/>
                </a:lnTo>
                <a:lnTo>
                  <a:pt x="1053045" y="237836"/>
                </a:lnTo>
                <a:lnTo>
                  <a:pt x="1028480" y="205739"/>
                </a:lnTo>
                <a:lnTo>
                  <a:pt x="1001266" y="175471"/>
                </a:lnTo>
                <a:lnTo>
                  <a:pt x="971550" y="147161"/>
                </a:lnTo>
                <a:lnTo>
                  <a:pt x="939479" y="120936"/>
                </a:lnTo>
                <a:lnTo>
                  <a:pt x="905201" y="96926"/>
                </a:lnTo>
                <a:lnTo>
                  <a:pt x="868863" y="75259"/>
                </a:lnTo>
                <a:lnTo>
                  <a:pt x="830613" y="56064"/>
                </a:lnTo>
                <a:lnTo>
                  <a:pt x="790598" y="39469"/>
                </a:lnTo>
                <a:lnTo>
                  <a:pt x="748966" y="25603"/>
                </a:lnTo>
                <a:lnTo>
                  <a:pt x="705864" y="14594"/>
                </a:lnTo>
                <a:lnTo>
                  <a:pt x="661440" y="6572"/>
                </a:lnTo>
                <a:lnTo>
                  <a:pt x="615840" y="1664"/>
                </a:lnTo>
                <a:lnTo>
                  <a:pt x="569213" y="0"/>
                </a:lnTo>
                <a:lnTo>
                  <a:pt x="522483" y="1664"/>
                </a:lnTo>
                <a:lnTo>
                  <a:pt x="476802" y="6572"/>
                </a:lnTo>
                <a:lnTo>
                  <a:pt x="432315" y="14594"/>
                </a:lnTo>
                <a:lnTo>
                  <a:pt x="389168" y="25603"/>
                </a:lnTo>
                <a:lnTo>
                  <a:pt x="347507" y="39469"/>
                </a:lnTo>
                <a:lnTo>
                  <a:pt x="307478" y="56064"/>
                </a:lnTo>
                <a:lnTo>
                  <a:pt x="269226" y="75259"/>
                </a:lnTo>
                <a:lnTo>
                  <a:pt x="232897" y="96926"/>
                </a:lnTo>
                <a:lnTo>
                  <a:pt x="198637" y="120936"/>
                </a:lnTo>
                <a:lnTo>
                  <a:pt x="166592" y="147161"/>
                </a:lnTo>
                <a:lnTo>
                  <a:pt x="136907" y="175471"/>
                </a:lnTo>
                <a:lnTo>
                  <a:pt x="109727" y="205740"/>
                </a:lnTo>
                <a:lnTo>
                  <a:pt x="85200" y="237836"/>
                </a:lnTo>
                <a:lnTo>
                  <a:pt x="63470" y="271633"/>
                </a:lnTo>
                <a:lnTo>
                  <a:pt x="44684" y="307002"/>
                </a:lnTo>
                <a:lnTo>
                  <a:pt x="28986" y="343814"/>
                </a:lnTo>
                <a:lnTo>
                  <a:pt x="16523" y="381940"/>
                </a:lnTo>
                <a:lnTo>
                  <a:pt x="7440" y="421252"/>
                </a:lnTo>
                <a:lnTo>
                  <a:pt x="1884" y="461621"/>
                </a:lnTo>
                <a:lnTo>
                  <a:pt x="0" y="502920"/>
                </a:lnTo>
                <a:lnTo>
                  <a:pt x="1884" y="544109"/>
                </a:lnTo>
                <a:lnTo>
                  <a:pt x="7440" y="584380"/>
                </a:lnTo>
                <a:lnTo>
                  <a:pt x="16523" y="623605"/>
                </a:lnTo>
                <a:lnTo>
                  <a:pt x="28986" y="661653"/>
                </a:lnTo>
                <a:lnTo>
                  <a:pt x="44684" y="698396"/>
                </a:lnTo>
                <a:lnTo>
                  <a:pt x="63470" y="733705"/>
                </a:lnTo>
                <a:lnTo>
                  <a:pt x="85200" y="767450"/>
                </a:lnTo>
                <a:lnTo>
                  <a:pt x="109727" y="799502"/>
                </a:lnTo>
                <a:lnTo>
                  <a:pt x="136907" y="829732"/>
                </a:lnTo>
                <a:lnTo>
                  <a:pt x="166592" y="858012"/>
                </a:lnTo>
                <a:lnTo>
                  <a:pt x="198637" y="884210"/>
                </a:lnTo>
                <a:lnTo>
                  <a:pt x="232897" y="908200"/>
                </a:lnTo>
                <a:lnTo>
                  <a:pt x="269226" y="929851"/>
                </a:lnTo>
                <a:lnTo>
                  <a:pt x="307478" y="949034"/>
                </a:lnTo>
                <a:lnTo>
                  <a:pt x="347507" y="965620"/>
                </a:lnTo>
                <a:lnTo>
                  <a:pt x="389168" y="979480"/>
                </a:lnTo>
                <a:lnTo>
                  <a:pt x="432315" y="990485"/>
                </a:lnTo>
                <a:lnTo>
                  <a:pt x="476802" y="998506"/>
                </a:lnTo>
                <a:lnTo>
                  <a:pt x="522483" y="1003413"/>
                </a:lnTo>
                <a:lnTo>
                  <a:pt x="569214" y="1005078"/>
                </a:lnTo>
                <a:lnTo>
                  <a:pt x="615840" y="1003413"/>
                </a:lnTo>
                <a:lnTo>
                  <a:pt x="661440" y="998506"/>
                </a:lnTo>
                <a:lnTo>
                  <a:pt x="705864" y="990485"/>
                </a:lnTo>
                <a:lnTo>
                  <a:pt x="748966" y="979480"/>
                </a:lnTo>
                <a:lnTo>
                  <a:pt x="790598" y="965620"/>
                </a:lnTo>
                <a:lnTo>
                  <a:pt x="830613" y="949034"/>
                </a:lnTo>
                <a:lnTo>
                  <a:pt x="868863" y="929851"/>
                </a:lnTo>
                <a:lnTo>
                  <a:pt x="905201" y="908200"/>
                </a:lnTo>
                <a:lnTo>
                  <a:pt x="939479" y="884210"/>
                </a:lnTo>
                <a:lnTo>
                  <a:pt x="971550" y="858012"/>
                </a:lnTo>
                <a:lnTo>
                  <a:pt x="1001266" y="829732"/>
                </a:lnTo>
                <a:lnTo>
                  <a:pt x="1028480" y="799502"/>
                </a:lnTo>
                <a:lnTo>
                  <a:pt x="1053045" y="767450"/>
                </a:lnTo>
                <a:lnTo>
                  <a:pt x="1074813" y="733705"/>
                </a:lnTo>
                <a:lnTo>
                  <a:pt x="1093636" y="698396"/>
                </a:lnTo>
                <a:lnTo>
                  <a:pt x="1109368" y="661653"/>
                </a:lnTo>
                <a:lnTo>
                  <a:pt x="1121860" y="623605"/>
                </a:lnTo>
                <a:lnTo>
                  <a:pt x="1130966" y="584380"/>
                </a:lnTo>
                <a:lnTo>
                  <a:pt x="1136538" y="544109"/>
                </a:lnTo>
                <a:lnTo>
                  <a:pt x="1138427" y="502920"/>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7" name="object 17"/>
          <p:cNvSpPr/>
          <p:nvPr/>
        </p:nvSpPr>
        <p:spPr>
          <a:xfrm>
            <a:off x="5173865" y="3160776"/>
            <a:ext cx="951230" cy="840105"/>
          </a:xfrm>
          <a:custGeom>
            <a:avLst/>
            <a:gdLst/>
            <a:ahLst/>
            <a:cxnLst/>
            <a:rect l="l" t="t" r="r" b="b"/>
            <a:pathLst>
              <a:path w="951229" h="840104">
                <a:moveTo>
                  <a:pt x="950976" y="419862"/>
                </a:moveTo>
                <a:lnTo>
                  <a:pt x="944739" y="351630"/>
                </a:lnTo>
                <a:lnTo>
                  <a:pt x="926689" y="286950"/>
                </a:lnTo>
                <a:lnTo>
                  <a:pt x="897812" y="226678"/>
                </a:lnTo>
                <a:lnTo>
                  <a:pt x="859097" y="171669"/>
                </a:lnTo>
                <a:lnTo>
                  <a:pt x="811530" y="122777"/>
                </a:lnTo>
                <a:lnTo>
                  <a:pt x="756099" y="80857"/>
                </a:lnTo>
                <a:lnTo>
                  <a:pt x="693791" y="46764"/>
                </a:lnTo>
                <a:lnTo>
                  <a:pt x="625595" y="21354"/>
                </a:lnTo>
                <a:lnTo>
                  <a:pt x="552498" y="5481"/>
                </a:lnTo>
                <a:lnTo>
                  <a:pt x="514420" y="1388"/>
                </a:lnTo>
                <a:lnTo>
                  <a:pt x="475488" y="0"/>
                </a:lnTo>
                <a:lnTo>
                  <a:pt x="436451" y="1388"/>
                </a:lnTo>
                <a:lnTo>
                  <a:pt x="398292" y="5481"/>
                </a:lnTo>
                <a:lnTo>
                  <a:pt x="325087" y="21354"/>
                </a:lnTo>
                <a:lnTo>
                  <a:pt x="256848" y="46764"/>
                </a:lnTo>
                <a:lnTo>
                  <a:pt x="194547" y="80857"/>
                </a:lnTo>
                <a:lnTo>
                  <a:pt x="139160" y="122777"/>
                </a:lnTo>
                <a:lnTo>
                  <a:pt x="91659" y="171669"/>
                </a:lnTo>
                <a:lnTo>
                  <a:pt x="53019" y="226678"/>
                </a:lnTo>
                <a:lnTo>
                  <a:pt x="24213" y="286950"/>
                </a:lnTo>
                <a:lnTo>
                  <a:pt x="6215" y="351630"/>
                </a:lnTo>
                <a:lnTo>
                  <a:pt x="0" y="419862"/>
                </a:lnTo>
                <a:lnTo>
                  <a:pt x="1574" y="454265"/>
                </a:lnTo>
                <a:lnTo>
                  <a:pt x="13802" y="520683"/>
                </a:lnTo>
                <a:lnTo>
                  <a:pt x="37326" y="583191"/>
                </a:lnTo>
                <a:lnTo>
                  <a:pt x="71170" y="640922"/>
                </a:lnTo>
                <a:lnTo>
                  <a:pt x="114363" y="693007"/>
                </a:lnTo>
                <a:lnTo>
                  <a:pt x="165929" y="738577"/>
                </a:lnTo>
                <a:lnTo>
                  <a:pt x="224894" y="776762"/>
                </a:lnTo>
                <a:lnTo>
                  <a:pt x="290286" y="806696"/>
                </a:lnTo>
                <a:lnTo>
                  <a:pt x="361129" y="827508"/>
                </a:lnTo>
                <a:lnTo>
                  <a:pt x="436451" y="838330"/>
                </a:lnTo>
                <a:lnTo>
                  <a:pt x="475488" y="839724"/>
                </a:lnTo>
                <a:lnTo>
                  <a:pt x="514420" y="838330"/>
                </a:lnTo>
                <a:lnTo>
                  <a:pt x="552498" y="834222"/>
                </a:lnTo>
                <a:lnTo>
                  <a:pt x="625595" y="818296"/>
                </a:lnTo>
                <a:lnTo>
                  <a:pt x="693791" y="792815"/>
                </a:lnTo>
                <a:lnTo>
                  <a:pt x="756099" y="758647"/>
                </a:lnTo>
                <a:lnTo>
                  <a:pt x="811530" y="716661"/>
                </a:lnTo>
                <a:lnTo>
                  <a:pt x="859097" y="667725"/>
                </a:lnTo>
                <a:lnTo>
                  <a:pt x="897812" y="612708"/>
                </a:lnTo>
                <a:lnTo>
                  <a:pt x="926689" y="552480"/>
                </a:lnTo>
                <a:lnTo>
                  <a:pt x="944739" y="487908"/>
                </a:lnTo>
                <a:lnTo>
                  <a:pt x="950976" y="419862"/>
                </a:lnTo>
                <a:close/>
              </a:path>
            </a:pathLst>
          </a:custGeom>
          <a:solidFill>
            <a:srgbClr val="0033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8" name="object 18"/>
          <p:cNvSpPr/>
          <p:nvPr/>
        </p:nvSpPr>
        <p:spPr>
          <a:xfrm>
            <a:off x="5173865" y="3160776"/>
            <a:ext cx="951230" cy="840105"/>
          </a:xfrm>
          <a:custGeom>
            <a:avLst/>
            <a:gdLst/>
            <a:ahLst/>
            <a:cxnLst/>
            <a:rect l="l" t="t" r="r" b="b"/>
            <a:pathLst>
              <a:path w="951229" h="840104">
                <a:moveTo>
                  <a:pt x="475488" y="0"/>
                </a:moveTo>
                <a:lnTo>
                  <a:pt x="436451" y="1388"/>
                </a:lnTo>
                <a:lnTo>
                  <a:pt x="398292" y="5481"/>
                </a:lnTo>
                <a:lnTo>
                  <a:pt x="325087" y="21354"/>
                </a:lnTo>
                <a:lnTo>
                  <a:pt x="256848" y="46764"/>
                </a:lnTo>
                <a:lnTo>
                  <a:pt x="194547" y="80857"/>
                </a:lnTo>
                <a:lnTo>
                  <a:pt x="139160" y="122777"/>
                </a:lnTo>
                <a:lnTo>
                  <a:pt x="91659" y="171669"/>
                </a:lnTo>
                <a:lnTo>
                  <a:pt x="53019" y="226678"/>
                </a:lnTo>
                <a:lnTo>
                  <a:pt x="24213" y="286950"/>
                </a:lnTo>
                <a:lnTo>
                  <a:pt x="6215" y="351630"/>
                </a:lnTo>
                <a:lnTo>
                  <a:pt x="0" y="419862"/>
                </a:lnTo>
                <a:lnTo>
                  <a:pt x="1574" y="454265"/>
                </a:lnTo>
                <a:lnTo>
                  <a:pt x="13802" y="520683"/>
                </a:lnTo>
                <a:lnTo>
                  <a:pt x="37326" y="583191"/>
                </a:lnTo>
                <a:lnTo>
                  <a:pt x="71170" y="640922"/>
                </a:lnTo>
                <a:lnTo>
                  <a:pt x="114363" y="693007"/>
                </a:lnTo>
                <a:lnTo>
                  <a:pt x="165929" y="738577"/>
                </a:lnTo>
                <a:lnTo>
                  <a:pt x="224894" y="776762"/>
                </a:lnTo>
                <a:lnTo>
                  <a:pt x="290286" y="806696"/>
                </a:lnTo>
                <a:lnTo>
                  <a:pt x="361129" y="827508"/>
                </a:lnTo>
                <a:lnTo>
                  <a:pt x="436451" y="838330"/>
                </a:lnTo>
                <a:lnTo>
                  <a:pt x="475488" y="839724"/>
                </a:lnTo>
                <a:lnTo>
                  <a:pt x="514420" y="838330"/>
                </a:lnTo>
                <a:lnTo>
                  <a:pt x="552498" y="834222"/>
                </a:lnTo>
                <a:lnTo>
                  <a:pt x="625595" y="818296"/>
                </a:lnTo>
                <a:lnTo>
                  <a:pt x="693791" y="792815"/>
                </a:lnTo>
                <a:lnTo>
                  <a:pt x="756099" y="758647"/>
                </a:lnTo>
                <a:lnTo>
                  <a:pt x="811530" y="716661"/>
                </a:lnTo>
                <a:lnTo>
                  <a:pt x="859097" y="667725"/>
                </a:lnTo>
                <a:lnTo>
                  <a:pt x="897812" y="612708"/>
                </a:lnTo>
                <a:lnTo>
                  <a:pt x="926689" y="552480"/>
                </a:lnTo>
                <a:lnTo>
                  <a:pt x="944739" y="487908"/>
                </a:lnTo>
                <a:lnTo>
                  <a:pt x="950976" y="419862"/>
                </a:lnTo>
                <a:lnTo>
                  <a:pt x="949396" y="385355"/>
                </a:lnTo>
                <a:lnTo>
                  <a:pt x="937129" y="318793"/>
                </a:lnTo>
                <a:lnTo>
                  <a:pt x="913542" y="256210"/>
                </a:lnTo>
                <a:lnTo>
                  <a:pt x="879623" y="198462"/>
                </a:lnTo>
                <a:lnTo>
                  <a:pt x="836358" y="146405"/>
                </a:lnTo>
                <a:lnTo>
                  <a:pt x="784735" y="100892"/>
                </a:lnTo>
                <a:lnTo>
                  <a:pt x="725743" y="62779"/>
                </a:lnTo>
                <a:lnTo>
                  <a:pt x="660368" y="32920"/>
                </a:lnTo>
                <a:lnTo>
                  <a:pt x="589598" y="12172"/>
                </a:lnTo>
                <a:lnTo>
                  <a:pt x="514420" y="1388"/>
                </a:lnTo>
                <a:lnTo>
                  <a:pt x="475488"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9" name="object 19"/>
          <p:cNvSpPr txBox="1"/>
          <p:nvPr/>
        </p:nvSpPr>
        <p:spPr>
          <a:xfrm>
            <a:off x="5254123" y="3437575"/>
            <a:ext cx="788035" cy="307777"/>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Arial" panose="020B0604020202020204" pitchFamily="34" charset="0"/>
                <a:ea typeface="Microsoft JhengHei UI" panose="020B0604030504040204" pitchFamily="34" charset="-120"/>
                <a:cs typeface="华文中宋"/>
              </a:rPr>
              <a:t>方法论</a:t>
            </a:r>
            <a:endParaRPr sz="2000">
              <a:latin typeface="Arial" panose="020B0604020202020204" pitchFamily="34" charset="0"/>
              <a:ea typeface="Microsoft JhengHei UI" panose="020B0604030504040204" pitchFamily="34" charset="-120"/>
              <a:cs typeface="华文中宋"/>
            </a:endParaRPr>
          </a:p>
        </p:txBody>
      </p:sp>
      <p:sp>
        <p:nvSpPr>
          <p:cNvPr id="20" name="object 20"/>
          <p:cNvSpPr/>
          <p:nvPr/>
        </p:nvSpPr>
        <p:spPr>
          <a:xfrm>
            <a:off x="5080139" y="4171950"/>
            <a:ext cx="1138555" cy="1004569"/>
          </a:xfrm>
          <a:custGeom>
            <a:avLst/>
            <a:gdLst/>
            <a:ahLst/>
            <a:cxnLst/>
            <a:rect l="l" t="t" r="r" b="b"/>
            <a:pathLst>
              <a:path w="1138554" h="1004570">
                <a:moveTo>
                  <a:pt x="1138427" y="502158"/>
                </a:moveTo>
                <a:lnTo>
                  <a:pt x="1136538" y="460968"/>
                </a:lnTo>
                <a:lnTo>
                  <a:pt x="1130966" y="420697"/>
                </a:lnTo>
                <a:lnTo>
                  <a:pt x="1121860" y="381472"/>
                </a:lnTo>
                <a:lnTo>
                  <a:pt x="1109368" y="343424"/>
                </a:lnTo>
                <a:lnTo>
                  <a:pt x="1093636" y="306681"/>
                </a:lnTo>
                <a:lnTo>
                  <a:pt x="1074813" y="271372"/>
                </a:lnTo>
                <a:lnTo>
                  <a:pt x="1053045" y="237627"/>
                </a:lnTo>
                <a:lnTo>
                  <a:pt x="1028480" y="205575"/>
                </a:lnTo>
                <a:lnTo>
                  <a:pt x="1001266" y="175345"/>
                </a:lnTo>
                <a:lnTo>
                  <a:pt x="971550" y="147065"/>
                </a:lnTo>
                <a:lnTo>
                  <a:pt x="939479" y="120867"/>
                </a:lnTo>
                <a:lnTo>
                  <a:pt x="905201" y="96877"/>
                </a:lnTo>
                <a:lnTo>
                  <a:pt x="868863" y="75226"/>
                </a:lnTo>
                <a:lnTo>
                  <a:pt x="830613" y="56043"/>
                </a:lnTo>
                <a:lnTo>
                  <a:pt x="790598" y="39457"/>
                </a:lnTo>
                <a:lnTo>
                  <a:pt x="748966" y="25597"/>
                </a:lnTo>
                <a:lnTo>
                  <a:pt x="705864" y="14592"/>
                </a:lnTo>
                <a:lnTo>
                  <a:pt x="661440" y="6571"/>
                </a:lnTo>
                <a:lnTo>
                  <a:pt x="615840" y="1664"/>
                </a:lnTo>
                <a:lnTo>
                  <a:pt x="569213" y="0"/>
                </a:lnTo>
                <a:lnTo>
                  <a:pt x="522483" y="1664"/>
                </a:lnTo>
                <a:lnTo>
                  <a:pt x="476802" y="6571"/>
                </a:lnTo>
                <a:lnTo>
                  <a:pt x="432315" y="14592"/>
                </a:lnTo>
                <a:lnTo>
                  <a:pt x="389168" y="25597"/>
                </a:lnTo>
                <a:lnTo>
                  <a:pt x="347507" y="39457"/>
                </a:lnTo>
                <a:lnTo>
                  <a:pt x="307478" y="56043"/>
                </a:lnTo>
                <a:lnTo>
                  <a:pt x="269226" y="75226"/>
                </a:lnTo>
                <a:lnTo>
                  <a:pt x="232897" y="96877"/>
                </a:lnTo>
                <a:lnTo>
                  <a:pt x="198637" y="120867"/>
                </a:lnTo>
                <a:lnTo>
                  <a:pt x="166592" y="147066"/>
                </a:lnTo>
                <a:lnTo>
                  <a:pt x="136907" y="175345"/>
                </a:lnTo>
                <a:lnTo>
                  <a:pt x="109727" y="205575"/>
                </a:lnTo>
                <a:lnTo>
                  <a:pt x="85200" y="237627"/>
                </a:lnTo>
                <a:lnTo>
                  <a:pt x="63470" y="271372"/>
                </a:lnTo>
                <a:lnTo>
                  <a:pt x="44684" y="306681"/>
                </a:lnTo>
                <a:lnTo>
                  <a:pt x="28986" y="343424"/>
                </a:lnTo>
                <a:lnTo>
                  <a:pt x="16523" y="381472"/>
                </a:lnTo>
                <a:lnTo>
                  <a:pt x="7440" y="420697"/>
                </a:lnTo>
                <a:lnTo>
                  <a:pt x="1884" y="460968"/>
                </a:lnTo>
                <a:lnTo>
                  <a:pt x="0" y="502158"/>
                </a:lnTo>
                <a:lnTo>
                  <a:pt x="1884" y="543347"/>
                </a:lnTo>
                <a:lnTo>
                  <a:pt x="7440" y="583618"/>
                </a:lnTo>
                <a:lnTo>
                  <a:pt x="16523" y="622843"/>
                </a:lnTo>
                <a:lnTo>
                  <a:pt x="28986" y="660891"/>
                </a:lnTo>
                <a:lnTo>
                  <a:pt x="44684" y="697634"/>
                </a:lnTo>
                <a:lnTo>
                  <a:pt x="63470" y="732943"/>
                </a:lnTo>
                <a:lnTo>
                  <a:pt x="85200" y="766688"/>
                </a:lnTo>
                <a:lnTo>
                  <a:pt x="109727" y="798740"/>
                </a:lnTo>
                <a:lnTo>
                  <a:pt x="136907" y="828970"/>
                </a:lnTo>
                <a:lnTo>
                  <a:pt x="166592" y="857250"/>
                </a:lnTo>
                <a:lnTo>
                  <a:pt x="198637" y="883448"/>
                </a:lnTo>
                <a:lnTo>
                  <a:pt x="232897" y="907438"/>
                </a:lnTo>
                <a:lnTo>
                  <a:pt x="269226" y="929089"/>
                </a:lnTo>
                <a:lnTo>
                  <a:pt x="307478" y="948272"/>
                </a:lnTo>
                <a:lnTo>
                  <a:pt x="347507" y="964858"/>
                </a:lnTo>
                <a:lnTo>
                  <a:pt x="389168" y="978718"/>
                </a:lnTo>
                <a:lnTo>
                  <a:pt x="432315" y="989723"/>
                </a:lnTo>
                <a:lnTo>
                  <a:pt x="476802" y="997744"/>
                </a:lnTo>
                <a:lnTo>
                  <a:pt x="522483" y="1002651"/>
                </a:lnTo>
                <a:lnTo>
                  <a:pt x="569214" y="1004316"/>
                </a:lnTo>
                <a:lnTo>
                  <a:pt x="615840" y="1002651"/>
                </a:lnTo>
                <a:lnTo>
                  <a:pt x="661440" y="997744"/>
                </a:lnTo>
                <a:lnTo>
                  <a:pt x="705864" y="989723"/>
                </a:lnTo>
                <a:lnTo>
                  <a:pt x="748966" y="978718"/>
                </a:lnTo>
                <a:lnTo>
                  <a:pt x="790598" y="964858"/>
                </a:lnTo>
                <a:lnTo>
                  <a:pt x="830613" y="948272"/>
                </a:lnTo>
                <a:lnTo>
                  <a:pt x="868863" y="929089"/>
                </a:lnTo>
                <a:lnTo>
                  <a:pt x="905201" y="907438"/>
                </a:lnTo>
                <a:lnTo>
                  <a:pt x="939479" y="883448"/>
                </a:lnTo>
                <a:lnTo>
                  <a:pt x="971550" y="857250"/>
                </a:lnTo>
                <a:lnTo>
                  <a:pt x="1001266" y="828970"/>
                </a:lnTo>
                <a:lnTo>
                  <a:pt x="1028480" y="798740"/>
                </a:lnTo>
                <a:lnTo>
                  <a:pt x="1053045" y="766688"/>
                </a:lnTo>
                <a:lnTo>
                  <a:pt x="1074813" y="732943"/>
                </a:lnTo>
                <a:lnTo>
                  <a:pt x="1093636" y="697634"/>
                </a:lnTo>
                <a:lnTo>
                  <a:pt x="1109368" y="660891"/>
                </a:lnTo>
                <a:lnTo>
                  <a:pt x="1121860" y="622843"/>
                </a:lnTo>
                <a:lnTo>
                  <a:pt x="1130966" y="583618"/>
                </a:lnTo>
                <a:lnTo>
                  <a:pt x="1136538" y="543347"/>
                </a:lnTo>
                <a:lnTo>
                  <a:pt x="1138427" y="502158"/>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1" name="object 21"/>
          <p:cNvSpPr/>
          <p:nvPr/>
        </p:nvSpPr>
        <p:spPr>
          <a:xfrm>
            <a:off x="5173865" y="4254246"/>
            <a:ext cx="951230" cy="840105"/>
          </a:xfrm>
          <a:custGeom>
            <a:avLst/>
            <a:gdLst/>
            <a:ahLst/>
            <a:cxnLst/>
            <a:rect l="l" t="t" r="r" b="b"/>
            <a:pathLst>
              <a:path w="951229" h="840104">
                <a:moveTo>
                  <a:pt x="950976" y="419862"/>
                </a:moveTo>
                <a:lnTo>
                  <a:pt x="944739" y="351815"/>
                </a:lnTo>
                <a:lnTo>
                  <a:pt x="926689" y="287243"/>
                </a:lnTo>
                <a:lnTo>
                  <a:pt x="897812" y="227015"/>
                </a:lnTo>
                <a:lnTo>
                  <a:pt x="859097" y="171998"/>
                </a:lnTo>
                <a:lnTo>
                  <a:pt x="811530" y="123063"/>
                </a:lnTo>
                <a:lnTo>
                  <a:pt x="756099" y="81076"/>
                </a:lnTo>
                <a:lnTo>
                  <a:pt x="693791" y="46908"/>
                </a:lnTo>
                <a:lnTo>
                  <a:pt x="625595" y="21427"/>
                </a:lnTo>
                <a:lnTo>
                  <a:pt x="552498" y="5501"/>
                </a:lnTo>
                <a:lnTo>
                  <a:pt x="514420" y="1393"/>
                </a:lnTo>
                <a:lnTo>
                  <a:pt x="475488" y="0"/>
                </a:lnTo>
                <a:lnTo>
                  <a:pt x="436451" y="1393"/>
                </a:lnTo>
                <a:lnTo>
                  <a:pt x="398292" y="5501"/>
                </a:lnTo>
                <a:lnTo>
                  <a:pt x="325087" y="21427"/>
                </a:lnTo>
                <a:lnTo>
                  <a:pt x="256848" y="46908"/>
                </a:lnTo>
                <a:lnTo>
                  <a:pt x="194547" y="81076"/>
                </a:lnTo>
                <a:lnTo>
                  <a:pt x="139160" y="123063"/>
                </a:lnTo>
                <a:lnTo>
                  <a:pt x="91659" y="171998"/>
                </a:lnTo>
                <a:lnTo>
                  <a:pt x="53019" y="227015"/>
                </a:lnTo>
                <a:lnTo>
                  <a:pt x="24213" y="287243"/>
                </a:lnTo>
                <a:lnTo>
                  <a:pt x="6215" y="351815"/>
                </a:lnTo>
                <a:lnTo>
                  <a:pt x="0" y="419862"/>
                </a:lnTo>
                <a:lnTo>
                  <a:pt x="1574" y="454265"/>
                </a:lnTo>
                <a:lnTo>
                  <a:pt x="13802" y="520683"/>
                </a:lnTo>
                <a:lnTo>
                  <a:pt x="37326" y="583191"/>
                </a:lnTo>
                <a:lnTo>
                  <a:pt x="71170" y="640922"/>
                </a:lnTo>
                <a:lnTo>
                  <a:pt x="114363" y="693007"/>
                </a:lnTo>
                <a:lnTo>
                  <a:pt x="165929" y="738577"/>
                </a:lnTo>
                <a:lnTo>
                  <a:pt x="224894" y="776762"/>
                </a:lnTo>
                <a:lnTo>
                  <a:pt x="290286" y="806696"/>
                </a:lnTo>
                <a:lnTo>
                  <a:pt x="361129" y="827508"/>
                </a:lnTo>
                <a:lnTo>
                  <a:pt x="436451" y="838330"/>
                </a:lnTo>
                <a:lnTo>
                  <a:pt x="475488" y="839724"/>
                </a:lnTo>
                <a:lnTo>
                  <a:pt x="514420" y="838330"/>
                </a:lnTo>
                <a:lnTo>
                  <a:pt x="552498" y="834222"/>
                </a:lnTo>
                <a:lnTo>
                  <a:pt x="625595" y="818296"/>
                </a:lnTo>
                <a:lnTo>
                  <a:pt x="693791" y="792815"/>
                </a:lnTo>
                <a:lnTo>
                  <a:pt x="756099" y="758647"/>
                </a:lnTo>
                <a:lnTo>
                  <a:pt x="811530" y="716661"/>
                </a:lnTo>
                <a:lnTo>
                  <a:pt x="859097" y="667725"/>
                </a:lnTo>
                <a:lnTo>
                  <a:pt x="897812" y="612708"/>
                </a:lnTo>
                <a:lnTo>
                  <a:pt x="926689" y="552480"/>
                </a:lnTo>
                <a:lnTo>
                  <a:pt x="944739" y="487908"/>
                </a:lnTo>
                <a:lnTo>
                  <a:pt x="950976" y="419862"/>
                </a:lnTo>
                <a:close/>
              </a:path>
            </a:pathLst>
          </a:custGeom>
          <a:solidFill>
            <a:srgbClr val="6600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2" name="object 22"/>
          <p:cNvSpPr/>
          <p:nvPr/>
        </p:nvSpPr>
        <p:spPr>
          <a:xfrm>
            <a:off x="5173865" y="4254246"/>
            <a:ext cx="951230" cy="840105"/>
          </a:xfrm>
          <a:custGeom>
            <a:avLst/>
            <a:gdLst/>
            <a:ahLst/>
            <a:cxnLst/>
            <a:rect l="l" t="t" r="r" b="b"/>
            <a:pathLst>
              <a:path w="951229" h="840104">
                <a:moveTo>
                  <a:pt x="475488" y="0"/>
                </a:moveTo>
                <a:lnTo>
                  <a:pt x="436451" y="1393"/>
                </a:lnTo>
                <a:lnTo>
                  <a:pt x="398292" y="5501"/>
                </a:lnTo>
                <a:lnTo>
                  <a:pt x="325087" y="21427"/>
                </a:lnTo>
                <a:lnTo>
                  <a:pt x="256848" y="46908"/>
                </a:lnTo>
                <a:lnTo>
                  <a:pt x="194547" y="81076"/>
                </a:lnTo>
                <a:lnTo>
                  <a:pt x="139160" y="123063"/>
                </a:lnTo>
                <a:lnTo>
                  <a:pt x="91659" y="171998"/>
                </a:lnTo>
                <a:lnTo>
                  <a:pt x="53019" y="227015"/>
                </a:lnTo>
                <a:lnTo>
                  <a:pt x="24213" y="287243"/>
                </a:lnTo>
                <a:lnTo>
                  <a:pt x="6215" y="351815"/>
                </a:lnTo>
                <a:lnTo>
                  <a:pt x="0" y="419862"/>
                </a:lnTo>
                <a:lnTo>
                  <a:pt x="1574" y="454265"/>
                </a:lnTo>
                <a:lnTo>
                  <a:pt x="13802" y="520683"/>
                </a:lnTo>
                <a:lnTo>
                  <a:pt x="37326" y="583191"/>
                </a:lnTo>
                <a:lnTo>
                  <a:pt x="71170" y="640922"/>
                </a:lnTo>
                <a:lnTo>
                  <a:pt x="114363" y="693007"/>
                </a:lnTo>
                <a:lnTo>
                  <a:pt x="165929" y="738577"/>
                </a:lnTo>
                <a:lnTo>
                  <a:pt x="224894" y="776762"/>
                </a:lnTo>
                <a:lnTo>
                  <a:pt x="290286" y="806696"/>
                </a:lnTo>
                <a:lnTo>
                  <a:pt x="361129" y="827508"/>
                </a:lnTo>
                <a:lnTo>
                  <a:pt x="436451" y="838330"/>
                </a:lnTo>
                <a:lnTo>
                  <a:pt x="475488" y="839724"/>
                </a:lnTo>
                <a:lnTo>
                  <a:pt x="514420" y="838330"/>
                </a:lnTo>
                <a:lnTo>
                  <a:pt x="552498" y="834222"/>
                </a:lnTo>
                <a:lnTo>
                  <a:pt x="625595" y="818296"/>
                </a:lnTo>
                <a:lnTo>
                  <a:pt x="693791" y="792815"/>
                </a:lnTo>
                <a:lnTo>
                  <a:pt x="756099" y="758647"/>
                </a:lnTo>
                <a:lnTo>
                  <a:pt x="811530" y="716661"/>
                </a:lnTo>
                <a:lnTo>
                  <a:pt x="859097" y="667725"/>
                </a:lnTo>
                <a:lnTo>
                  <a:pt x="897812" y="612708"/>
                </a:lnTo>
                <a:lnTo>
                  <a:pt x="926689" y="552480"/>
                </a:lnTo>
                <a:lnTo>
                  <a:pt x="944739" y="487908"/>
                </a:lnTo>
                <a:lnTo>
                  <a:pt x="950976" y="419862"/>
                </a:lnTo>
                <a:lnTo>
                  <a:pt x="949396" y="385458"/>
                </a:lnTo>
                <a:lnTo>
                  <a:pt x="937129" y="319040"/>
                </a:lnTo>
                <a:lnTo>
                  <a:pt x="913542" y="256532"/>
                </a:lnTo>
                <a:lnTo>
                  <a:pt x="879623" y="198801"/>
                </a:lnTo>
                <a:lnTo>
                  <a:pt x="836358" y="146716"/>
                </a:lnTo>
                <a:lnTo>
                  <a:pt x="784735" y="101146"/>
                </a:lnTo>
                <a:lnTo>
                  <a:pt x="725743" y="62961"/>
                </a:lnTo>
                <a:lnTo>
                  <a:pt x="660368" y="33027"/>
                </a:lnTo>
                <a:lnTo>
                  <a:pt x="589598" y="12215"/>
                </a:lnTo>
                <a:lnTo>
                  <a:pt x="514420" y="1393"/>
                </a:lnTo>
                <a:lnTo>
                  <a:pt x="475488"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3" name="object 23"/>
          <p:cNvSpPr txBox="1"/>
          <p:nvPr/>
        </p:nvSpPr>
        <p:spPr>
          <a:xfrm>
            <a:off x="5255647" y="4410648"/>
            <a:ext cx="788035" cy="615553"/>
          </a:xfrm>
          <a:prstGeom prst="rect">
            <a:avLst/>
          </a:prstGeom>
        </p:spPr>
        <p:txBody>
          <a:bodyPr vert="horz" wrap="square" lIns="0" tIns="0" rIns="0" bIns="0" rtlCol="0">
            <a:spAutoFit/>
          </a:bodyPr>
          <a:lstStyle/>
          <a:p>
            <a:pPr marL="139065" marR="5080" indent="-127000">
              <a:lnSpc>
                <a:spcPct val="100000"/>
              </a:lnSpc>
            </a:pPr>
            <a:r>
              <a:rPr sz="2000" b="1" spc="-5" dirty="0">
                <a:solidFill>
                  <a:srgbClr val="FFFFFF"/>
                </a:solidFill>
                <a:latin typeface="Arial" panose="020B0604020202020204" pitchFamily="34" charset="0"/>
                <a:ea typeface="Microsoft JhengHei UI" panose="020B0604030504040204" pitchFamily="34" charset="-120"/>
                <a:cs typeface="华文中宋"/>
              </a:rPr>
              <a:t>应用方 </a:t>
            </a:r>
            <a:r>
              <a:rPr sz="2000" b="1" dirty="0">
                <a:solidFill>
                  <a:srgbClr val="FFFFFF"/>
                </a:solidFill>
                <a:latin typeface="Arial" panose="020B0604020202020204" pitchFamily="34" charset="0"/>
                <a:ea typeface="Microsoft JhengHei UI" panose="020B0604030504040204" pitchFamily="34" charset="-120"/>
                <a:cs typeface="华文中宋"/>
              </a:rPr>
              <a:t>法论</a:t>
            </a:r>
            <a:endParaRPr sz="2000">
              <a:latin typeface="Arial" panose="020B0604020202020204" pitchFamily="34" charset="0"/>
              <a:ea typeface="Microsoft JhengHei UI" panose="020B0604030504040204" pitchFamily="34" charset="-120"/>
              <a:cs typeface="华文中宋"/>
            </a:endParaRPr>
          </a:p>
        </p:txBody>
      </p:sp>
      <p:sp>
        <p:nvSpPr>
          <p:cNvPr id="24" name="object 24"/>
          <p:cNvSpPr/>
          <p:nvPr/>
        </p:nvSpPr>
        <p:spPr>
          <a:xfrm>
            <a:off x="6453263" y="3079242"/>
            <a:ext cx="1138555" cy="1005205"/>
          </a:xfrm>
          <a:custGeom>
            <a:avLst/>
            <a:gdLst/>
            <a:ahLst/>
            <a:cxnLst/>
            <a:rect l="l" t="t" r="r" b="b"/>
            <a:pathLst>
              <a:path w="1138554" h="1005204">
                <a:moveTo>
                  <a:pt x="1138427" y="502920"/>
                </a:moveTo>
                <a:lnTo>
                  <a:pt x="1136538" y="461621"/>
                </a:lnTo>
                <a:lnTo>
                  <a:pt x="1130966" y="421252"/>
                </a:lnTo>
                <a:lnTo>
                  <a:pt x="1121860" y="381940"/>
                </a:lnTo>
                <a:lnTo>
                  <a:pt x="1109368" y="343814"/>
                </a:lnTo>
                <a:lnTo>
                  <a:pt x="1093636" y="307002"/>
                </a:lnTo>
                <a:lnTo>
                  <a:pt x="1074813" y="271633"/>
                </a:lnTo>
                <a:lnTo>
                  <a:pt x="1053045" y="237836"/>
                </a:lnTo>
                <a:lnTo>
                  <a:pt x="1028480" y="205739"/>
                </a:lnTo>
                <a:lnTo>
                  <a:pt x="1001266" y="175471"/>
                </a:lnTo>
                <a:lnTo>
                  <a:pt x="971550" y="147161"/>
                </a:lnTo>
                <a:lnTo>
                  <a:pt x="939479" y="120936"/>
                </a:lnTo>
                <a:lnTo>
                  <a:pt x="905201" y="96926"/>
                </a:lnTo>
                <a:lnTo>
                  <a:pt x="868863" y="75259"/>
                </a:lnTo>
                <a:lnTo>
                  <a:pt x="830613" y="56064"/>
                </a:lnTo>
                <a:lnTo>
                  <a:pt x="790598" y="39469"/>
                </a:lnTo>
                <a:lnTo>
                  <a:pt x="748966" y="25603"/>
                </a:lnTo>
                <a:lnTo>
                  <a:pt x="705864" y="14594"/>
                </a:lnTo>
                <a:lnTo>
                  <a:pt x="661440" y="6572"/>
                </a:lnTo>
                <a:lnTo>
                  <a:pt x="615840" y="1664"/>
                </a:lnTo>
                <a:lnTo>
                  <a:pt x="569213" y="0"/>
                </a:lnTo>
                <a:lnTo>
                  <a:pt x="522483" y="1664"/>
                </a:lnTo>
                <a:lnTo>
                  <a:pt x="476802" y="6572"/>
                </a:lnTo>
                <a:lnTo>
                  <a:pt x="432315" y="14594"/>
                </a:lnTo>
                <a:lnTo>
                  <a:pt x="389168" y="25603"/>
                </a:lnTo>
                <a:lnTo>
                  <a:pt x="347507" y="39469"/>
                </a:lnTo>
                <a:lnTo>
                  <a:pt x="307478" y="56064"/>
                </a:lnTo>
                <a:lnTo>
                  <a:pt x="269226" y="75259"/>
                </a:lnTo>
                <a:lnTo>
                  <a:pt x="232897" y="96926"/>
                </a:lnTo>
                <a:lnTo>
                  <a:pt x="198637" y="120936"/>
                </a:lnTo>
                <a:lnTo>
                  <a:pt x="166592" y="147161"/>
                </a:lnTo>
                <a:lnTo>
                  <a:pt x="136907" y="175471"/>
                </a:lnTo>
                <a:lnTo>
                  <a:pt x="109727" y="205740"/>
                </a:lnTo>
                <a:lnTo>
                  <a:pt x="85200" y="237836"/>
                </a:lnTo>
                <a:lnTo>
                  <a:pt x="63470" y="271633"/>
                </a:lnTo>
                <a:lnTo>
                  <a:pt x="44684" y="307002"/>
                </a:lnTo>
                <a:lnTo>
                  <a:pt x="28986" y="343814"/>
                </a:lnTo>
                <a:lnTo>
                  <a:pt x="16523" y="381940"/>
                </a:lnTo>
                <a:lnTo>
                  <a:pt x="7440" y="421252"/>
                </a:lnTo>
                <a:lnTo>
                  <a:pt x="1884" y="461621"/>
                </a:lnTo>
                <a:lnTo>
                  <a:pt x="0" y="502920"/>
                </a:lnTo>
                <a:lnTo>
                  <a:pt x="1884" y="544109"/>
                </a:lnTo>
                <a:lnTo>
                  <a:pt x="7440" y="584380"/>
                </a:lnTo>
                <a:lnTo>
                  <a:pt x="16523" y="623605"/>
                </a:lnTo>
                <a:lnTo>
                  <a:pt x="28986" y="661653"/>
                </a:lnTo>
                <a:lnTo>
                  <a:pt x="44684" y="698396"/>
                </a:lnTo>
                <a:lnTo>
                  <a:pt x="63470" y="733705"/>
                </a:lnTo>
                <a:lnTo>
                  <a:pt x="85200" y="767450"/>
                </a:lnTo>
                <a:lnTo>
                  <a:pt x="109727" y="799502"/>
                </a:lnTo>
                <a:lnTo>
                  <a:pt x="136907" y="829732"/>
                </a:lnTo>
                <a:lnTo>
                  <a:pt x="166592" y="858012"/>
                </a:lnTo>
                <a:lnTo>
                  <a:pt x="198637" y="884210"/>
                </a:lnTo>
                <a:lnTo>
                  <a:pt x="232897" y="908200"/>
                </a:lnTo>
                <a:lnTo>
                  <a:pt x="269226" y="929851"/>
                </a:lnTo>
                <a:lnTo>
                  <a:pt x="307478" y="949034"/>
                </a:lnTo>
                <a:lnTo>
                  <a:pt x="347507" y="965620"/>
                </a:lnTo>
                <a:lnTo>
                  <a:pt x="389168" y="979480"/>
                </a:lnTo>
                <a:lnTo>
                  <a:pt x="432315" y="990485"/>
                </a:lnTo>
                <a:lnTo>
                  <a:pt x="476802" y="998506"/>
                </a:lnTo>
                <a:lnTo>
                  <a:pt x="522483" y="1003413"/>
                </a:lnTo>
                <a:lnTo>
                  <a:pt x="569214" y="1005078"/>
                </a:lnTo>
                <a:lnTo>
                  <a:pt x="615840" y="1003413"/>
                </a:lnTo>
                <a:lnTo>
                  <a:pt x="661440" y="998506"/>
                </a:lnTo>
                <a:lnTo>
                  <a:pt x="705864" y="990485"/>
                </a:lnTo>
                <a:lnTo>
                  <a:pt x="748966" y="979480"/>
                </a:lnTo>
                <a:lnTo>
                  <a:pt x="790598" y="965620"/>
                </a:lnTo>
                <a:lnTo>
                  <a:pt x="830613" y="949034"/>
                </a:lnTo>
                <a:lnTo>
                  <a:pt x="868863" y="929851"/>
                </a:lnTo>
                <a:lnTo>
                  <a:pt x="905201" y="908200"/>
                </a:lnTo>
                <a:lnTo>
                  <a:pt x="939479" y="884210"/>
                </a:lnTo>
                <a:lnTo>
                  <a:pt x="971550" y="858012"/>
                </a:lnTo>
                <a:lnTo>
                  <a:pt x="1001266" y="829732"/>
                </a:lnTo>
                <a:lnTo>
                  <a:pt x="1028480" y="799502"/>
                </a:lnTo>
                <a:lnTo>
                  <a:pt x="1053045" y="767450"/>
                </a:lnTo>
                <a:lnTo>
                  <a:pt x="1074813" y="733705"/>
                </a:lnTo>
                <a:lnTo>
                  <a:pt x="1093636" y="698396"/>
                </a:lnTo>
                <a:lnTo>
                  <a:pt x="1109368" y="661653"/>
                </a:lnTo>
                <a:lnTo>
                  <a:pt x="1121860" y="623605"/>
                </a:lnTo>
                <a:lnTo>
                  <a:pt x="1130966" y="584380"/>
                </a:lnTo>
                <a:lnTo>
                  <a:pt x="1136538" y="544109"/>
                </a:lnTo>
                <a:lnTo>
                  <a:pt x="1138427" y="502920"/>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5" name="object 25"/>
          <p:cNvSpPr/>
          <p:nvPr/>
        </p:nvSpPr>
        <p:spPr>
          <a:xfrm>
            <a:off x="6546989" y="3162300"/>
            <a:ext cx="951230" cy="840105"/>
          </a:xfrm>
          <a:custGeom>
            <a:avLst/>
            <a:gdLst/>
            <a:ahLst/>
            <a:cxnLst/>
            <a:rect l="l" t="t" r="r" b="b"/>
            <a:pathLst>
              <a:path w="951229" h="840104">
                <a:moveTo>
                  <a:pt x="950976" y="419862"/>
                </a:moveTo>
                <a:lnTo>
                  <a:pt x="944760" y="351630"/>
                </a:lnTo>
                <a:lnTo>
                  <a:pt x="926762" y="286950"/>
                </a:lnTo>
                <a:lnTo>
                  <a:pt x="897956" y="226678"/>
                </a:lnTo>
                <a:lnTo>
                  <a:pt x="859316" y="171669"/>
                </a:lnTo>
                <a:lnTo>
                  <a:pt x="811815" y="122777"/>
                </a:lnTo>
                <a:lnTo>
                  <a:pt x="756428" y="80857"/>
                </a:lnTo>
                <a:lnTo>
                  <a:pt x="694127" y="46764"/>
                </a:lnTo>
                <a:lnTo>
                  <a:pt x="625888" y="21354"/>
                </a:lnTo>
                <a:lnTo>
                  <a:pt x="552683" y="5481"/>
                </a:lnTo>
                <a:lnTo>
                  <a:pt x="514524" y="1388"/>
                </a:lnTo>
                <a:lnTo>
                  <a:pt x="475488" y="0"/>
                </a:lnTo>
                <a:lnTo>
                  <a:pt x="436451" y="1388"/>
                </a:lnTo>
                <a:lnTo>
                  <a:pt x="398292" y="5481"/>
                </a:lnTo>
                <a:lnTo>
                  <a:pt x="325087" y="21354"/>
                </a:lnTo>
                <a:lnTo>
                  <a:pt x="256848" y="46764"/>
                </a:lnTo>
                <a:lnTo>
                  <a:pt x="194547" y="80857"/>
                </a:lnTo>
                <a:lnTo>
                  <a:pt x="139160" y="122777"/>
                </a:lnTo>
                <a:lnTo>
                  <a:pt x="91659" y="171669"/>
                </a:lnTo>
                <a:lnTo>
                  <a:pt x="53019" y="226678"/>
                </a:lnTo>
                <a:lnTo>
                  <a:pt x="24213" y="286950"/>
                </a:lnTo>
                <a:lnTo>
                  <a:pt x="6215" y="351630"/>
                </a:lnTo>
                <a:lnTo>
                  <a:pt x="0" y="419862"/>
                </a:lnTo>
                <a:lnTo>
                  <a:pt x="1574" y="454265"/>
                </a:lnTo>
                <a:lnTo>
                  <a:pt x="13802" y="520683"/>
                </a:lnTo>
                <a:lnTo>
                  <a:pt x="37326" y="583191"/>
                </a:lnTo>
                <a:lnTo>
                  <a:pt x="71170" y="640922"/>
                </a:lnTo>
                <a:lnTo>
                  <a:pt x="114363" y="693007"/>
                </a:lnTo>
                <a:lnTo>
                  <a:pt x="165929" y="738577"/>
                </a:lnTo>
                <a:lnTo>
                  <a:pt x="224894" y="776762"/>
                </a:lnTo>
                <a:lnTo>
                  <a:pt x="290286" y="806696"/>
                </a:lnTo>
                <a:lnTo>
                  <a:pt x="361129" y="827508"/>
                </a:lnTo>
                <a:lnTo>
                  <a:pt x="436451" y="838330"/>
                </a:lnTo>
                <a:lnTo>
                  <a:pt x="475488" y="839724"/>
                </a:lnTo>
                <a:lnTo>
                  <a:pt x="514524" y="838330"/>
                </a:lnTo>
                <a:lnTo>
                  <a:pt x="552683" y="834222"/>
                </a:lnTo>
                <a:lnTo>
                  <a:pt x="625888" y="818296"/>
                </a:lnTo>
                <a:lnTo>
                  <a:pt x="694127" y="792815"/>
                </a:lnTo>
                <a:lnTo>
                  <a:pt x="756428" y="758647"/>
                </a:lnTo>
                <a:lnTo>
                  <a:pt x="811815" y="716661"/>
                </a:lnTo>
                <a:lnTo>
                  <a:pt x="859316" y="667725"/>
                </a:lnTo>
                <a:lnTo>
                  <a:pt x="897956" y="612708"/>
                </a:lnTo>
                <a:lnTo>
                  <a:pt x="926762" y="552480"/>
                </a:lnTo>
                <a:lnTo>
                  <a:pt x="944760" y="487908"/>
                </a:lnTo>
                <a:lnTo>
                  <a:pt x="950976" y="419862"/>
                </a:lnTo>
                <a:close/>
              </a:path>
            </a:pathLst>
          </a:custGeom>
          <a:solidFill>
            <a:srgbClr val="0033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6" name="object 26"/>
          <p:cNvSpPr/>
          <p:nvPr/>
        </p:nvSpPr>
        <p:spPr>
          <a:xfrm>
            <a:off x="6546989" y="3162300"/>
            <a:ext cx="951230" cy="840105"/>
          </a:xfrm>
          <a:custGeom>
            <a:avLst/>
            <a:gdLst/>
            <a:ahLst/>
            <a:cxnLst/>
            <a:rect l="l" t="t" r="r" b="b"/>
            <a:pathLst>
              <a:path w="951229" h="840104">
                <a:moveTo>
                  <a:pt x="475488" y="0"/>
                </a:moveTo>
                <a:lnTo>
                  <a:pt x="436451" y="1388"/>
                </a:lnTo>
                <a:lnTo>
                  <a:pt x="398292" y="5481"/>
                </a:lnTo>
                <a:lnTo>
                  <a:pt x="325087" y="21354"/>
                </a:lnTo>
                <a:lnTo>
                  <a:pt x="256848" y="46764"/>
                </a:lnTo>
                <a:lnTo>
                  <a:pt x="194547" y="80857"/>
                </a:lnTo>
                <a:lnTo>
                  <a:pt x="139160" y="122777"/>
                </a:lnTo>
                <a:lnTo>
                  <a:pt x="91659" y="171669"/>
                </a:lnTo>
                <a:lnTo>
                  <a:pt x="53019" y="226678"/>
                </a:lnTo>
                <a:lnTo>
                  <a:pt x="24213" y="286950"/>
                </a:lnTo>
                <a:lnTo>
                  <a:pt x="6215" y="351630"/>
                </a:lnTo>
                <a:lnTo>
                  <a:pt x="0" y="419862"/>
                </a:lnTo>
                <a:lnTo>
                  <a:pt x="1574" y="454265"/>
                </a:lnTo>
                <a:lnTo>
                  <a:pt x="13802" y="520683"/>
                </a:lnTo>
                <a:lnTo>
                  <a:pt x="37326" y="583191"/>
                </a:lnTo>
                <a:lnTo>
                  <a:pt x="71170" y="640922"/>
                </a:lnTo>
                <a:lnTo>
                  <a:pt x="114363" y="693007"/>
                </a:lnTo>
                <a:lnTo>
                  <a:pt x="165929" y="738577"/>
                </a:lnTo>
                <a:lnTo>
                  <a:pt x="224894" y="776762"/>
                </a:lnTo>
                <a:lnTo>
                  <a:pt x="290286" y="806696"/>
                </a:lnTo>
                <a:lnTo>
                  <a:pt x="361129" y="827508"/>
                </a:lnTo>
                <a:lnTo>
                  <a:pt x="436451" y="838330"/>
                </a:lnTo>
                <a:lnTo>
                  <a:pt x="475488" y="839724"/>
                </a:lnTo>
                <a:lnTo>
                  <a:pt x="514524" y="838330"/>
                </a:lnTo>
                <a:lnTo>
                  <a:pt x="552683" y="834222"/>
                </a:lnTo>
                <a:lnTo>
                  <a:pt x="625888" y="818296"/>
                </a:lnTo>
                <a:lnTo>
                  <a:pt x="694127" y="792815"/>
                </a:lnTo>
                <a:lnTo>
                  <a:pt x="756428" y="758647"/>
                </a:lnTo>
                <a:lnTo>
                  <a:pt x="811815" y="716661"/>
                </a:lnTo>
                <a:lnTo>
                  <a:pt x="859316" y="667725"/>
                </a:lnTo>
                <a:lnTo>
                  <a:pt x="897956" y="612708"/>
                </a:lnTo>
                <a:lnTo>
                  <a:pt x="926762" y="552480"/>
                </a:lnTo>
                <a:lnTo>
                  <a:pt x="944760" y="487908"/>
                </a:lnTo>
                <a:lnTo>
                  <a:pt x="950976" y="419862"/>
                </a:lnTo>
                <a:lnTo>
                  <a:pt x="949401" y="385355"/>
                </a:lnTo>
                <a:lnTo>
                  <a:pt x="937173" y="318793"/>
                </a:lnTo>
                <a:lnTo>
                  <a:pt x="913649" y="256210"/>
                </a:lnTo>
                <a:lnTo>
                  <a:pt x="879805" y="198462"/>
                </a:lnTo>
                <a:lnTo>
                  <a:pt x="836612" y="146405"/>
                </a:lnTo>
                <a:lnTo>
                  <a:pt x="785046" y="100892"/>
                </a:lnTo>
                <a:lnTo>
                  <a:pt x="726081" y="62779"/>
                </a:lnTo>
                <a:lnTo>
                  <a:pt x="660689" y="32920"/>
                </a:lnTo>
                <a:lnTo>
                  <a:pt x="589846" y="12172"/>
                </a:lnTo>
                <a:lnTo>
                  <a:pt x="514524" y="1388"/>
                </a:lnTo>
                <a:lnTo>
                  <a:pt x="475488"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7" name="object 27"/>
          <p:cNvSpPr txBox="1"/>
          <p:nvPr/>
        </p:nvSpPr>
        <p:spPr>
          <a:xfrm>
            <a:off x="6627247" y="3439098"/>
            <a:ext cx="788035" cy="307777"/>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Arial" panose="020B0604020202020204" pitchFamily="34" charset="0"/>
                <a:ea typeface="Microsoft JhengHei UI" panose="020B0604030504040204" pitchFamily="34" charset="-120"/>
                <a:cs typeface="华文中宋"/>
              </a:rPr>
              <a:t>元模型</a:t>
            </a:r>
            <a:endParaRPr sz="2000">
              <a:latin typeface="Arial" panose="020B0604020202020204" pitchFamily="34" charset="0"/>
              <a:ea typeface="Microsoft JhengHei UI" panose="020B0604030504040204" pitchFamily="34" charset="-120"/>
              <a:cs typeface="华文中宋"/>
            </a:endParaRPr>
          </a:p>
        </p:txBody>
      </p:sp>
      <p:sp>
        <p:nvSpPr>
          <p:cNvPr id="28" name="object 28"/>
          <p:cNvSpPr/>
          <p:nvPr/>
        </p:nvSpPr>
        <p:spPr>
          <a:xfrm>
            <a:off x="6456298" y="4171950"/>
            <a:ext cx="1138555" cy="1004569"/>
          </a:xfrm>
          <a:custGeom>
            <a:avLst/>
            <a:gdLst/>
            <a:ahLst/>
            <a:cxnLst/>
            <a:rect l="l" t="t" r="r" b="b"/>
            <a:pathLst>
              <a:path w="1138554" h="1004570">
                <a:moveTo>
                  <a:pt x="1138427" y="502158"/>
                </a:moveTo>
                <a:lnTo>
                  <a:pt x="1136543" y="460968"/>
                </a:lnTo>
                <a:lnTo>
                  <a:pt x="1130987" y="420697"/>
                </a:lnTo>
                <a:lnTo>
                  <a:pt x="1121904" y="381472"/>
                </a:lnTo>
                <a:lnTo>
                  <a:pt x="1109441" y="343424"/>
                </a:lnTo>
                <a:lnTo>
                  <a:pt x="1093743" y="306681"/>
                </a:lnTo>
                <a:lnTo>
                  <a:pt x="1074957" y="271372"/>
                </a:lnTo>
                <a:lnTo>
                  <a:pt x="1053227" y="237627"/>
                </a:lnTo>
                <a:lnTo>
                  <a:pt x="1028700" y="205575"/>
                </a:lnTo>
                <a:lnTo>
                  <a:pt x="1001520" y="175345"/>
                </a:lnTo>
                <a:lnTo>
                  <a:pt x="971835" y="147065"/>
                </a:lnTo>
                <a:lnTo>
                  <a:pt x="939790" y="120867"/>
                </a:lnTo>
                <a:lnTo>
                  <a:pt x="905530" y="96877"/>
                </a:lnTo>
                <a:lnTo>
                  <a:pt x="869201" y="75226"/>
                </a:lnTo>
                <a:lnTo>
                  <a:pt x="830949" y="56043"/>
                </a:lnTo>
                <a:lnTo>
                  <a:pt x="790920" y="39457"/>
                </a:lnTo>
                <a:lnTo>
                  <a:pt x="749259" y="25597"/>
                </a:lnTo>
                <a:lnTo>
                  <a:pt x="706112" y="14592"/>
                </a:lnTo>
                <a:lnTo>
                  <a:pt x="661625" y="6571"/>
                </a:lnTo>
                <a:lnTo>
                  <a:pt x="615944" y="1664"/>
                </a:lnTo>
                <a:lnTo>
                  <a:pt x="569213" y="0"/>
                </a:lnTo>
                <a:lnTo>
                  <a:pt x="522587" y="1664"/>
                </a:lnTo>
                <a:lnTo>
                  <a:pt x="476987" y="6571"/>
                </a:lnTo>
                <a:lnTo>
                  <a:pt x="432563" y="14592"/>
                </a:lnTo>
                <a:lnTo>
                  <a:pt x="389461" y="25597"/>
                </a:lnTo>
                <a:lnTo>
                  <a:pt x="347829" y="39457"/>
                </a:lnTo>
                <a:lnTo>
                  <a:pt x="307814" y="56043"/>
                </a:lnTo>
                <a:lnTo>
                  <a:pt x="269564" y="75226"/>
                </a:lnTo>
                <a:lnTo>
                  <a:pt x="233226" y="96877"/>
                </a:lnTo>
                <a:lnTo>
                  <a:pt x="198948" y="120867"/>
                </a:lnTo>
                <a:lnTo>
                  <a:pt x="166877" y="147066"/>
                </a:lnTo>
                <a:lnTo>
                  <a:pt x="137161" y="175345"/>
                </a:lnTo>
                <a:lnTo>
                  <a:pt x="109947" y="205575"/>
                </a:lnTo>
                <a:lnTo>
                  <a:pt x="85382" y="237627"/>
                </a:lnTo>
                <a:lnTo>
                  <a:pt x="63614" y="271372"/>
                </a:lnTo>
                <a:lnTo>
                  <a:pt x="44791" y="306681"/>
                </a:lnTo>
                <a:lnTo>
                  <a:pt x="29059" y="343424"/>
                </a:lnTo>
                <a:lnTo>
                  <a:pt x="16567" y="381472"/>
                </a:lnTo>
                <a:lnTo>
                  <a:pt x="7461" y="420697"/>
                </a:lnTo>
                <a:lnTo>
                  <a:pt x="1889" y="460968"/>
                </a:lnTo>
                <a:lnTo>
                  <a:pt x="0" y="502158"/>
                </a:lnTo>
                <a:lnTo>
                  <a:pt x="1889" y="543347"/>
                </a:lnTo>
                <a:lnTo>
                  <a:pt x="7461" y="583618"/>
                </a:lnTo>
                <a:lnTo>
                  <a:pt x="16567" y="622843"/>
                </a:lnTo>
                <a:lnTo>
                  <a:pt x="29059" y="660891"/>
                </a:lnTo>
                <a:lnTo>
                  <a:pt x="44791" y="697634"/>
                </a:lnTo>
                <a:lnTo>
                  <a:pt x="63614" y="732943"/>
                </a:lnTo>
                <a:lnTo>
                  <a:pt x="85382" y="766688"/>
                </a:lnTo>
                <a:lnTo>
                  <a:pt x="109947" y="798740"/>
                </a:lnTo>
                <a:lnTo>
                  <a:pt x="137161" y="828970"/>
                </a:lnTo>
                <a:lnTo>
                  <a:pt x="166877" y="857250"/>
                </a:lnTo>
                <a:lnTo>
                  <a:pt x="198948" y="883448"/>
                </a:lnTo>
                <a:lnTo>
                  <a:pt x="233226" y="907438"/>
                </a:lnTo>
                <a:lnTo>
                  <a:pt x="269564" y="929089"/>
                </a:lnTo>
                <a:lnTo>
                  <a:pt x="307814" y="948272"/>
                </a:lnTo>
                <a:lnTo>
                  <a:pt x="347829" y="964858"/>
                </a:lnTo>
                <a:lnTo>
                  <a:pt x="389461" y="978718"/>
                </a:lnTo>
                <a:lnTo>
                  <a:pt x="432563" y="989723"/>
                </a:lnTo>
                <a:lnTo>
                  <a:pt x="476987" y="997744"/>
                </a:lnTo>
                <a:lnTo>
                  <a:pt x="522587" y="1002651"/>
                </a:lnTo>
                <a:lnTo>
                  <a:pt x="569214" y="1004316"/>
                </a:lnTo>
                <a:lnTo>
                  <a:pt x="615944" y="1002651"/>
                </a:lnTo>
                <a:lnTo>
                  <a:pt x="661625" y="997744"/>
                </a:lnTo>
                <a:lnTo>
                  <a:pt x="706112" y="989723"/>
                </a:lnTo>
                <a:lnTo>
                  <a:pt x="749259" y="978718"/>
                </a:lnTo>
                <a:lnTo>
                  <a:pt x="790920" y="964858"/>
                </a:lnTo>
                <a:lnTo>
                  <a:pt x="830949" y="948272"/>
                </a:lnTo>
                <a:lnTo>
                  <a:pt x="869201" y="929089"/>
                </a:lnTo>
                <a:lnTo>
                  <a:pt x="905530" y="907438"/>
                </a:lnTo>
                <a:lnTo>
                  <a:pt x="939790" y="883448"/>
                </a:lnTo>
                <a:lnTo>
                  <a:pt x="971835" y="857250"/>
                </a:lnTo>
                <a:lnTo>
                  <a:pt x="1001520" y="828970"/>
                </a:lnTo>
                <a:lnTo>
                  <a:pt x="1028700" y="798740"/>
                </a:lnTo>
                <a:lnTo>
                  <a:pt x="1053227" y="766688"/>
                </a:lnTo>
                <a:lnTo>
                  <a:pt x="1074957" y="732943"/>
                </a:lnTo>
                <a:lnTo>
                  <a:pt x="1093743" y="697634"/>
                </a:lnTo>
                <a:lnTo>
                  <a:pt x="1109441" y="660891"/>
                </a:lnTo>
                <a:lnTo>
                  <a:pt x="1121904" y="622843"/>
                </a:lnTo>
                <a:lnTo>
                  <a:pt x="1130987" y="583618"/>
                </a:lnTo>
                <a:lnTo>
                  <a:pt x="1136543" y="543347"/>
                </a:lnTo>
                <a:lnTo>
                  <a:pt x="1138427" y="502158"/>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9" name="object 29"/>
          <p:cNvSpPr/>
          <p:nvPr/>
        </p:nvSpPr>
        <p:spPr>
          <a:xfrm>
            <a:off x="6550025" y="4254246"/>
            <a:ext cx="951230" cy="840105"/>
          </a:xfrm>
          <a:custGeom>
            <a:avLst/>
            <a:gdLst/>
            <a:ahLst/>
            <a:cxnLst/>
            <a:rect l="l" t="t" r="r" b="b"/>
            <a:pathLst>
              <a:path w="951229" h="840104">
                <a:moveTo>
                  <a:pt x="950976" y="419862"/>
                </a:moveTo>
                <a:lnTo>
                  <a:pt x="944760" y="351815"/>
                </a:lnTo>
                <a:lnTo>
                  <a:pt x="926762" y="287243"/>
                </a:lnTo>
                <a:lnTo>
                  <a:pt x="897956" y="227015"/>
                </a:lnTo>
                <a:lnTo>
                  <a:pt x="859316" y="171998"/>
                </a:lnTo>
                <a:lnTo>
                  <a:pt x="811815" y="123063"/>
                </a:lnTo>
                <a:lnTo>
                  <a:pt x="756428" y="81076"/>
                </a:lnTo>
                <a:lnTo>
                  <a:pt x="694127" y="46908"/>
                </a:lnTo>
                <a:lnTo>
                  <a:pt x="625888" y="21427"/>
                </a:lnTo>
                <a:lnTo>
                  <a:pt x="552683" y="5501"/>
                </a:lnTo>
                <a:lnTo>
                  <a:pt x="514524" y="1393"/>
                </a:lnTo>
                <a:lnTo>
                  <a:pt x="475488" y="0"/>
                </a:lnTo>
                <a:lnTo>
                  <a:pt x="436451" y="1393"/>
                </a:lnTo>
                <a:lnTo>
                  <a:pt x="398292" y="5501"/>
                </a:lnTo>
                <a:lnTo>
                  <a:pt x="325087" y="21427"/>
                </a:lnTo>
                <a:lnTo>
                  <a:pt x="256848" y="46908"/>
                </a:lnTo>
                <a:lnTo>
                  <a:pt x="194547" y="81076"/>
                </a:lnTo>
                <a:lnTo>
                  <a:pt x="139160" y="123063"/>
                </a:lnTo>
                <a:lnTo>
                  <a:pt x="91659" y="171998"/>
                </a:lnTo>
                <a:lnTo>
                  <a:pt x="53019" y="227015"/>
                </a:lnTo>
                <a:lnTo>
                  <a:pt x="24213" y="287243"/>
                </a:lnTo>
                <a:lnTo>
                  <a:pt x="6215" y="351815"/>
                </a:lnTo>
                <a:lnTo>
                  <a:pt x="0" y="419862"/>
                </a:lnTo>
                <a:lnTo>
                  <a:pt x="1574" y="454265"/>
                </a:lnTo>
                <a:lnTo>
                  <a:pt x="13802" y="520683"/>
                </a:lnTo>
                <a:lnTo>
                  <a:pt x="37326" y="583191"/>
                </a:lnTo>
                <a:lnTo>
                  <a:pt x="71170" y="640922"/>
                </a:lnTo>
                <a:lnTo>
                  <a:pt x="114363" y="693007"/>
                </a:lnTo>
                <a:lnTo>
                  <a:pt x="165929" y="738577"/>
                </a:lnTo>
                <a:lnTo>
                  <a:pt x="224894" y="776762"/>
                </a:lnTo>
                <a:lnTo>
                  <a:pt x="290286" y="806696"/>
                </a:lnTo>
                <a:lnTo>
                  <a:pt x="361129" y="827508"/>
                </a:lnTo>
                <a:lnTo>
                  <a:pt x="436451" y="838330"/>
                </a:lnTo>
                <a:lnTo>
                  <a:pt x="475488" y="839724"/>
                </a:lnTo>
                <a:lnTo>
                  <a:pt x="514524" y="838330"/>
                </a:lnTo>
                <a:lnTo>
                  <a:pt x="552683" y="834222"/>
                </a:lnTo>
                <a:lnTo>
                  <a:pt x="625888" y="818296"/>
                </a:lnTo>
                <a:lnTo>
                  <a:pt x="694127" y="792815"/>
                </a:lnTo>
                <a:lnTo>
                  <a:pt x="756428" y="758647"/>
                </a:lnTo>
                <a:lnTo>
                  <a:pt x="811815" y="716661"/>
                </a:lnTo>
                <a:lnTo>
                  <a:pt x="859316" y="667725"/>
                </a:lnTo>
                <a:lnTo>
                  <a:pt x="897956" y="612708"/>
                </a:lnTo>
                <a:lnTo>
                  <a:pt x="926762" y="552480"/>
                </a:lnTo>
                <a:lnTo>
                  <a:pt x="944760" y="487908"/>
                </a:lnTo>
                <a:lnTo>
                  <a:pt x="950976" y="419862"/>
                </a:lnTo>
                <a:close/>
              </a:path>
            </a:pathLst>
          </a:custGeom>
          <a:solidFill>
            <a:srgbClr val="6600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0" name="object 30"/>
          <p:cNvSpPr/>
          <p:nvPr/>
        </p:nvSpPr>
        <p:spPr>
          <a:xfrm>
            <a:off x="6550025" y="4254246"/>
            <a:ext cx="951230" cy="840105"/>
          </a:xfrm>
          <a:custGeom>
            <a:avLst/>
            <a:gdLst/>
            <a:ahLst/>
            <a:cxnLst/>
            <a:rect l="l" t="t" r="r" b="b"/>
            <a:pathLst>
              <a:path w="951229" h="840104">
                <a:moveTo>
                  <a:pt x="475488" y="0"/>
                </a:moveTo>
                <a:lnTo>
                  <a:pt x="436451" y="1393"/>
                </a:lnTo>
                <a:lnTo>
                  <a:pt x="398292" y="5501"/>
                </a:lnTo>
                <a:lnTo>
                  <a:pt x="325087" y="21427"/>
                </a:lnTo>
                <a:lnTo>
                  <a:pt x="256848" y="46908"/>
                </a:lnTo>
                <a:lnTo>
                  <a:pt x="194547" y="81076"/>
                </a:lnTo>
                <a:lnTo>
                  <a:pt x="139160" y="123063"/>
                </a:lnTo>
                <a:lnTo>
                  <a:pt x="91659" y="171998"/>
                </a:lnTo>
                <a:lnTo>
                  <a:pt x="53019" y="227015"/>
                </a:lnTo>
                <a:lnTo>
                  <a:pt x="24213" y="287243"/>
                </a:lnTo>
                <a:lnTo>
                  <a:pt x="6215" y="351815"/>
                </a:lnTo>
                <a:lnTo>
                  <a:pt x="0" y="419862"/>
                </a:lnTo>
                <a:lnTo>
                  <a:pt x="1574" y="454265"/>
                </a:lnTo>
                <a:lnTo>
                  <a:pt x="13802" y="520683"/>
                </a:lnTo>
                <a:lnTo>
                  <a:pt x="37326" y="583191"/>
                </a:lnTo>
                <a:lnTo>
                  <a:pt x="71170" y="640922"/>
                </a:lnTo>
                <a:lnTo>
                  <a:pt x="114363" y="693007"/>
                </a:lnTo>
                <a:lnTo>
                  <a:pt x="165929" y="738577"/>
                </a:lnTo>
                <a:lnTo>
                  <a:pt x="224894" y="776762"/>
                </a:lnTo>
                <a:lnTo>
                  <a:pt x="290286" y="806696"/>
                </a:lnTo>
                <a:lnTo>
                  <a:pt x="361129" y="827508"/>
                </a:lnTo>
                <a:lnTo>
                  <a:pt x="436451" y="838330"/>
                </a:lnTo>
                <a:lnTo>
                  <a:pt x="475488" y="839724"/>
                </a:lnTo>
                <a:lnTo>
                  <a:pt x="514524" y="838330"/>
                </a:lnTo>
                <a:lnTo>
                  <a:pt x="552683" y="834222"/>
                </a:lnTo>
                <a:lnTo>
                  <a:pt x="625888" y="818296"/>
                </a:lnTo>
                <a:lnTo>
                  <a:pt x="694127" y="792815"/>
                </a:lnTo>
                <a:lnTo>
                  <a:pt x="756428" y="758647"/>
                </a:lnTo>
                <a:lnTo>
                  <a:pt x="811815" y="716661"/>
                </a:lnTo>
                <a:lnTo>
                  <a:pt x="859316" y="667725"/>
                </a:lnTo>
                <a:lnTo>
                  <a:pt x="897956" y="612708"/>
                </a:lnTo>
                <a:lnTo>
                  <a:pt x="926762" y="552480"/>
                </a:lnTo>
                <a:lnTo>
                  <a:pt x="944760" y="487908"/>
                </a:lnTo>
                <a:lnTo>
                  <a:pt x="950976" y="419862"/>
                </a:lnTo>
                <a:lnTo>
                  <a:pt x="949401" y="385458"/>
                </a:lnTo>
                <a:lnTo>
                  <a:pt x="937173" y="319040"/>
                </a:lnTo>
                <a:lnTo>
                  <a:pt x="913649" y="256532"/>
                </a:lnTo>
                <a:lnTo>
                  <a:pt x="879805" y="198801"/>
                </a:lnTo>
                <a:lnTo>
                  <a:pt x="836612" y="146716"/>
                </a:lnTo>
                <a:lnTo>
                  <a:pt x="785046" y="101146"/>
                </a:lnTo>
                <a:lnTo>
                  <a:pt x="726081" y="62961"/>
                </a:lnTo>
                <a:lnTo>
                  <a:pt x="660689" y="33027"/>
                </a:lnTo>
                <a:lnTo>
                  <a:pt x="589846" y="12215"/>
                </a:lnTo>
                <a:lnTo>
                  <a:pt x="514524" y="1393"/>
                </a:lnTo>
                <a:lnTo>
                  <a:pt x="475488"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1" name="object 31"/>
          <p:cNvSpPr txBox="1"/>
          <p:nvPr/>
        </p:nvSpPr>
        <p:spPr>
          <a:xfrm>
            <a:off x="6756787" y="4531807"/>
            <a:ext cx="534670" cy="307777"/>
          </a:xfrm>
          <a:prstGeom prst="rect">
            <a:avLst/>
          </a:prstGeom>
        </p:spPr>
        <p:txBody>
          <a:bodyPr vert="horz" wrap="square" lIns="0" tIns="0" rIns="0" bIns="0" rtlCol="0">
            <a:spAutoFit/>
          </a:bodyPr>
          <a:lstStyle/>
          <a:p>
            <a:pPr marL="12700">
              <a:lnSpc>
                <a:spcPct val="100000"/>
              </a:lnSpc>
            </a:pPr>
            <a:r>
              <a:rPr sz="2000" b="1" dirty="0">
                <a:solidFill>
                  <a:srgbClr val="FFFFFF"/>
                </a:solidFill>
                <a:latin typeface="Arial" panose="020B0604020202020204" pitchFamily="34" charset="0"/>
                <a:ea typeface="Microsoft JhengHei UI" panose="020B0604030504040204" pitchFamily="34" charset="-120"/>
                <a:cs typeface="华文中宋"/>
              </a:rPr>
              <a:t>模型</a:t>
            </a:r>
            <a:endParaRPr sz="2000">
              <a:latin typeface="Arial" panose="020B0604020202020204" pitchFamily="34" charset="0"/>
              <a:ea typeface="Microsoft JhengHei UI" panose="020B0604030504040204" pitchFamily="34" charset="-120"/>
              <a:cs typeface="华文中宋"/>
            </a:endParaRPr>
          </a:p>
        </p:txBody>
      </p:sp>
      <p:sp>
        <p:nvSpPr>
          <p:cNvPr id="32" name="object 32"/>
          <p:cNvSpPr/>
          <p:nvPr/>
        </p:nvSpPr>
        <p:spPr>
          <a:xfrm>
            <a:off x="8080133" y="5798820"/>
            <a:ext cx="1138555" cy="1005205"/>
          </a:xfrm>
          <a:custGeom>
            <a:avLst/>
            <a:gdLst/>
            <a:ahLst/>
            <a:cxnLst/>
            <a:rect l="l" t="t" r="r" b="b"/>
            <a:pathLst>
              <a:path w="1138554" h="1005204">
                <a:moveTo>
                  <a:pt x="1138428" y="502158"/>
                </a:moveTo>
                <a:lnTo>
                  <a:pt x="1136543" y="460968"/>
                </a:lnTo>
                <a:lnTo>
                  <a:pt x="1130987" y="420697"/>
                </a:lnTo>
                <a:lnTo>
                  <a:pt x="1121904" y="381472"/>
                </a:lnTo>
                <a:lnTo>
                  <a:pt x="1109441" y="343424"/>
                </a:lnTo>
                <a:lnTo>
                  <a:pt x="1093743" y="306681"/>
                </a:lnTo>
                <a:lnTo>
                  <a:pt x="1074957" y="271372"/>
                </a:lnTo>
                <a:lnTo>
                  <a:pt x="1053227" y="237627"/>
                </a:lnTo>
                <a:lnTo>
                  <a:pt x="1028700" y="205575"/>
                </a:lnTo>
                <a:lnTo>
                  <a:pt x="1001520" y="175345"/>
                </a:lnTo>
                <a:lnTo>
                  <a:pt x="971835" y="147065"/>
                </a:lnTo>
                <a:lnTo>
                  <a:pt x="939790" y="120867"/>
                </a:lnTo>
                <a:lnTo>
                  <a:pt x="905530" y="96877"/>
                </a:lnTo>
                <a:lnTo>
                  <a:pt x="869201" y="75226"/>
                </a:lnTo>
                <a:lnTo>
                  <a:pt x="830949" y="56043"/>
                </a:lnTo>
                <a:lnTo>
                  <a:pt x="790920" y="39457"/>
                </a:lnTo>
                <a:lnTo>
                  <a:pt x="749259" y="25597"/>
                </a:lnTo>
                <a:lnTo>
                  <a:pt x="706112" y="14592"/>
                </a:lnTo>
                <a:lnTo>
                  <a:pt x="661625" y="6571"/>
                </a:lnTo>
                <a:lnTo>
                  <a:pt x="615944" y="1664"/>
                </a:lnTo>
                <a:lnTo>
                  <a:pt x="569214" y="0"/>
                </a:lnTo>
                <a:lnTo>
                  <a:pt x="522587" y="1664"/>
                </a:lnTo>
                <a:lnTo>
                  <a:pt x="476987" y="6571"/>
                </a:lnTo>
                <a:lnTo>
                  <a:pt x="432563" y="14592"/>
                </a:lnTo>
                <a:lnTo>
                  <a:pt x="389461" y="25597"/>
                </a:lnTo>
                <a:lnTo>
                  <a:pt x="347829" y="39457"/>
                </a:lnTo>
                <a:lnTo>
                  <a:pt x="307814" y="56043"/>
                </a:lnTo>
                <a:lnTo>
                  <a:pt x="269564" y="75226"/>
                </a:lnTo>
                <a:lnTo>
                  <a:pt x="233226" y="96877"/>
                </a:lnTo>
                <a:lnTo>
                  <a:pt x="198948" y="120867"/>
                </a:lnTo>
                <a:lnTo>
                  <a:pt x="166878" y="147066"/>
                </a:lnTo>
                <a:lnTo>
                  <a:pt x="137161" y="175345"/>
                </a:lnTo>
                <a:lnTo>
                  <a:pt x="109947" y="205575"/>
                </a:lnTo>
                <a:lnTo>
                  <a:pt x="85382" y="237627"/>
                </a:lnTo>
                <a:lnTo>
                  <a:pt x="63614" y="271372"/>
                </a:lnTo>
                <a:lnTo>
                  <a:pt x="44791" y="306681"/>
                </a:lnTo>
                <a:lnTo>
                  <a:pt x="29059" y="343424"/>
                </a:lnTo>
                <a:lnTo>
                  <a:pt x="16567" y="381472"/>
                </a:lnTo>
                <a:lnTo>
                  <a:pt x="7461" y="420697"/>
                </a:lnTo>
                <a:lnTo>
                  <a:pt x="1889" y="460968"/>
                </a:lnTo>
                <a:lnTo>
                  <a:pt x="0" y="502158"/>
                </a:lnTo>
                <a:lnTo>
                  <a:pt x="1889" y="543456"/>
                </a:lnTo>
                <a:lnTo>
                  <a:pt x="7461" y="583825"/>
                </a:lnTo>
                <a:lnTo>
                  <a:pt x="16567" y="623137"/>
                </a:lnTo>
                <a:lnTo>
                  <a:pt x="29059" y="661263"/>
                </a:lnTo>
                <a:lnTo>
                  <a:pt x="44791" y="698075"/>
                </a:lnTo>
                <a:lnTo>
                  <a:pt x="63614" y="733444"/>
                </a:lnTo>
                <a:lnTo>
                  <a:pt x="85382" y="767241"/>
                </a:lnTo>
                <a:lnTo>
                  <a:pt x="109947" y="799338"/>
                </a:lnTo>
                <a:lnTo>
                  <a:pt x="137161" y="829606"/>
                </a:lnTo>
                <a:lnTo>
                  <a:pt x="166878" y="857916"/>
                </a:lnTo>
                <a:lnTo>
                  <a:pt x="198948" y="884141"/>
                </a:lnTo>
                <a:lnTo>
                  <a:pt x="233226" y="908151"/>
                </a:lnTo>
                <a:lnTo>
                  <a:pt x="269564" y="929818"/>
                </a:lnTo>
                <a:lnTo>
                  <a:pt x="307814" y="949013"/>
                </a:lnTo>
                <a:lnTo>
                  <a:pt x="347829" y="965608"/>
                </a:lnTo>
                <a:lnTo>
                  <a:pt x="389461" y="979474"/>
                </a:lnTo>
                <a:lnTo>
                  <a:pt x="432563" y="990483"/>
                </a:lnTo>
                <a:lnTo>
                  <a:pt x="476987" y="998505"/>
                </a:lnTo>
                <a:lnTo>
                  <a:pt x="522587" y="1003413"/>
                </a:lnTo>
                <a:lnTo>
                  <a:pt x="569214" y="1005078"/>
                </a:lnTo>
                <a:lnTo>
                  <a:pt x="615944" y="1003413"/>
                </a:lnTo>
                <a:lnTo>
                  <a:pt x="661625" y="998505"/>
                </a:lnTo>
                <a:lnTo>
                  <a:pt x="706112" y="990483"/>
                </a:lnTo>
                <a:lnTo>
                  <a:pt x="749259" y="979474"/>
                </a:lnTo>
                <a:lnTo>
                  <a:pt x="790920" y="965608"/>
                </a:lnTo>
                <a:lnTo>
                  <a:pt x="830949" y="949013"/>
                </a:lnTo>
                <a:lnTo>
                  <a:pt x="869201" y="929818"/>
                </a:lnTo>
                <a:lnTo>
                  <a:pt x="905530" y="908151"/>
                </a:lnTo>
                <a:lnTo>
                  <a:pt x="939790" y="884141"/>
                </a:lnTo>
                <a:lnTo>
                  <a:pt x="971835" y="857916"/>
                </a:lnTo>
                <a:lnTo>
                  <a:pt x="1001520" y="829606"/>
                </a:lnTo>
                <a:lnTo>
                  <a:pt x="1028700" y="799337"/>
                </a:lnTo>
                <a:lnTo>
                  <a:pt x="1053227" y="767241"/>
                </a:lnTo>
                <a:lnTo>
                  <a:pt x="1074957" y="733444"/>
                </a:lnTo>
                <a:lnTo>
                  <a:pt x="1093743" y="698075"/>
                </a:lnTo>
                <a:lnTo>
                  <a:pt x="1109441" y="661263"/>
                </a:lnTo>
                <a:lnTo>
                  <a:pt x="1121904" y="623137"/>
                </a:lnTo>
                <a:lnTo>
                  <a:pt x="1130987" y="583825"/>
                </a:lnTo>
                <a:lnTo>
                  <a:pt x="1136543" y="543456"/>
                </a:lnTo>
                <a:lnTo>
                  <a:pt x="1138428" y="502158"/>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3" name="object 33"/>
          <p:cNvSpPr/>
          <p:nvPr/>
        </p:nvSpPr>
        <p:spPr>
          <a:xfrm>
            <a:off x="8173859" y="5881115"/>
            <a:ext cx="951230" cy="840105"/>
          </a:xfrm>
          <a:custGeom>
            <a:avLst/>
            <a:gdLst/>
            <a:ahLst/>
            <a:cxnLst/>
            <a:rect l="l" t="t" r="r" b="b"/>
            <a:pathLst>
              <a:path w="951229" h="840104">
                <a:moveTo>
                  <a:pt x="950975" y="419862"/>
                </a:moveTo>
                <a:lnTo>
                  <a:pt x="944760" y="351815"/>
                </a:lnTo>
                <a:lnTo>
                  <a:pt x="926762" y="287243"/>
                </a:lnTo>
                <a:lnTo>
                  <a:pt x="897956" y="227015"/>
                </a:lnTo>
                <a:lnTo>
                  <a:pt x="859316" y="171998"/>
                </a:lnTo>
                <a:lnTo>
                  <a:pt x="811815" y="123063"/>
                </a:lnTo>
                <a:lnTo>
                  <a:pt x="756428" y="81076"/>
                </a:lnTo>
                <a:lnTo>
                  <a:pt x="694127" y="46908"/>
                </a:lnTo>
                <a:lnTo>
                  <a:pt x="625888" y="21427"/>
                </a:lnTo>
                <a:lnTo>
                  <a:pt x="552683" y="5501"/>
                </a:lnTo>
                <a:lnTo>
                  <a:pt x="514524" y="1393"/>
                </a:lnTo>
                <a:lnTo>
                  <a:pt x="475487" y="0"/>
                </a:lnTo>
                <a:lnTo>
                  <a:pt x="436555" y="1393"/>
                </a:lnTo>
                <a:lnTo>
                  <a:pt x="398477" y="5501"/>
                </a:lnTo>
                <a:lnTo>
                  <a:pt x="325380" y="21427"/>
                </a:lnTo>
                <a:lnTo>
                  <a:pt x="257184" y="46908"/>
                </a:lnTo>
                <a:lnTo>
                  <a:pt x="194876" y="81076"/>
                </a:lnTo>
                <a:lnTo>
                  <a:pt x="139445" y="123063"/>
                </a:lnTo>
                <a:lnTo>
                  <a:pt x="91878" y="171998"/>
                </a:lnTo>
                <a:lnTo>
                  <a:pt x="53163" y="227015"/>
                </a:lnTo>
                <a:lnTo>
                  <a:pt x="24286" y="287243"/>
                </a:lnTo>
                <a:lnTo>
                  <a:pt x="6236" y="351815"/>
                </a:lnTo>
                <a:lnTo>
                  <a:pt x="0" y="419862"/>
                </a:lnTo>
                <a:lnTo>
                  <a:pt x="1579" y="454368"/>
                </a:lnTo>
                <a:lnTo>
                  <a:pt x="13846" y="520930"/>
                </a:lnTo>
                <a:lnTo>
                  <a:pt x="37433" y="583513"/>
                </a:lnTo>
                <a:lnTo>
                  <a:pt x="71352" y="641261"/>
                </a:lnTo>
                <a:lnTo>
                  <a:pt x="114617" y="693318"/>
                </a:lnTo>
                <a:lnTo>
                  <a:pt x="166240" y="738831"/>
                </a:lnTo>
                <a:lnTo>
                  <a:pt x="225232" y="776944"/>
                </a:lnTo>
                <a:lnTo>
                  <a:pt x="290607" y="806803"/>
                </a:lnTo>
                <a:lnTo>
                  <a:pt x="361377" y="827551"/>
                </a:lnTo>
                <a:lnTo>
                  <a:pt x="436555" y="838335"/>
                </a:lnTo>
                <a:lnTo>
                  <a:pt x="475487" y="839724"/>
                </a:lnTo>
                <a:lnTo>
                  <a:pt x="514524" y="838335"/>
                </a:lnTo>
                <a:lnTo>
                  <a:pt x="552683" y="834242"/>
                </a:lnTo>
                <a:lnTo>
                  <a:pt x="625888" y="818369"/>
                </a:lnTo>
                <a:lnTo>
                  <a:pt x="694127" y="792959"/>
                </a:lnTo>
                <a:lnTo>
                  <a:pt x="756428" y="758866"/>
                </a:lnTo>
                <a:lnTo>
                  <a:pt x="811815" y="716946"/>
                </a:lnTo>
                <a:lnTo>
                  <a:pt x="859316" y="668054"/>
                </a:lnTo>
                <a:lnTo>
                  <a:pt x="897956" y="613045"/>
                </a:lnTo>
                <a:lnTo>
                  <a:pt x="926762" y="552773"/>
                </a:lnTo>
                <a:lnTo>
                  <a:pt x="944760" y="488093"/>
                </a:lnTo>
                <a:lnTo>
                  <a:pt x="950975" y="419862"/>
                </a:lnTo>
                <a:close/>
              </a:path>
            </a:pathLst>
          </a:custGeom>
          <a:solidFill>
            <a:srgbClr val="FFFFFF"/>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4" name="object 34"/>
          <p:cNvSpPr/>
          <p:nvPr/>
        </p:nvSpPr>
        <p:spPr>
          <a:xfrm>
            <a:off x="8173859" y="5881115"/>
            <a:ext cx="951230" cy="840105"/>
          </a:xfrm>
          <a:custGeom>
            <a:avLst/>
            <a:gdLst/>
            <a:ahLst/>
            <a:cxnLst/>
            <a:rect l="l" t="t" r="r" b="b"/>
            <a:pathLst>
              <a:path w="951229" h="840104">
                <a:moveTo>
                  <a:pt x="475487" y="0"/>
                </a:moveTo>
                <a:lnTo>
                  <a:pt x="436555" y="1393"/>
                </a:lnTo>
                <a:lnTo>
                  <a:pt x="398477" y="5501"/>
                </a:lnTo>
                <a:lnTo>
                  <a:pt x="325380" y="21427"/>
                </a:lnTo>
                <a:lnTo>
                  <a:pt x="257184" y="46908"/>
                </a:lnTo>
                <a:lnTo>
                  <a:pt x="194876" y="81076"/>
                </a:lnTo>
                <a:lnTo>
                  <a:pt x="139445" y="123063"/>
                </a:lnTo>
                <a:lnTo>
                  <a:pt x="91878" y="171998"/>
                </a:lnTo>
                <a:lnTo>
                  <a:pt x="53163" y="227015"/>
                </a:lnTo>
                <a:lnTo>
                  <a:pt x="24286" y="287243"/>
                </a:lnTo>
                <a:lnTo>
                  <a:pt x="6236" y="351815"/>
                </a:lnTo>
                <a:lnTo>
                  <a:pt x="0" y="419862"/>
                </a:lnTo>
                <a:lnTo>
                  <a:pt x="1579" y="454368"/>
                </a:lnTo>
                <a:lnTo>
                  <a:pt x="13846" y="520930"/>
                </a:lnTo>
                <a:lnTo>
                  <a:pt x="37433" y="583513"/>
                </a:lnTo>
                <a:lnTo>
                  <a:pt x="71352" y="641261"/>
                </a:lnTo>
                <a:lnTo>
                  <a:pt x="114617" y="693318"/>
                </a:lnTo>
                <a:lnTo>
                  <a:pt x="166240" y="738831"/>
                </a:lnTo>
                <a:lnTo>
                  <a:pt x="225232" y="776944"/>
                </a:lnTo>
                <a:lnTo>
                  <a:pt x="290607" y="806803"/>
                </a:lnTo>
                <a:lnTo>
                  <a:pt x="361377" y="827551"/>
                </a:lnTo>
                <a:lnTo>
                  <a:pt x="436555" y="838335"/>
                </a:lnTo>
                <a:lnTo>
                  <a:pt x="475487" y="839724"/>
                </a:lnTo>
                <a:lnTo>
                  <a:pt x="514524" y="838335"/>
                </a:lnTo>
                <a:lnTo>
                  <a:pt x="552683" y="834242"/>
                </a:lnTo>
                <a:lnTo>
                  <a:pt x="625888" y="818369"/>
                </a:lnTo>
                <a:lnTo>
                  <a:pt x="694127" y="792959"/>
                </a:lnTo>
                <a:lnTo>
                  <a:pt x="756428" y="758866"/>
                </a:lnTo>
                <a:lnTo>
                  <a:pt x="811815" y="716946"/>
                </a:lnTo>
                <a:lnTo>
                  <a:pt x="859316" y="668054"/>
                </a:lnTo>
                <a:lnTo>
                  <a:pt x="897956" y="613045"/>
                </a:lnTo>
                <a:lnTo>
                  <a:pt x="926762" y="552773"/>
                </a:lnTo>
                <a:lnTo>
                  <a:pt x="944760" y="488093"/>
                </a:lnTo>
                <a:lnTo>
                  <a:pt x="950975" y="419862"/>
                </a:lnTo>
                <a:lnTo>
                  <a:pt x="949401" y="385458"/>
                </a:lnTo>
                <a:lnTo>
                  <a:pt x="937173" y="319040"/>
                </a:lnTo>
                <a:lnTo>
                  <a:pt x="913649" y="256532"/>
                </a:lnTo>
                <a:lnTo>
                  <a:pt x="879805" y="198801"/>
                </a:lnTo>
                <a:lnTo>
                  <a:pt x="836612" y="146716"/>
                </a:lnTo>
                <a:lnTo>
                  <a:pt x="785046" y="101146"/>
                </a:lnTo>
                <a:lnTo>
                  <a:pt x="726081" y="62961"/>
                </a:lnTo>
                <a:lnTo>
                  <a:pt x="660689" y="33027"/>
                </a:lnTo>
                <a:lnTo>
                  <a:pt x="589846" y="12215"/>
                </a:lnTo>
                <a:lnTo>
                  <a:pt x="514524" y="1393"/>
                </a:lnTo>
                <a:lnTo>
                  <a:pt x="475487"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5" name="object 35"/>
          <p:cNvSpPr/>
          <p:nvPr/>
        </p:nvSpPr>
        <p:spPr>
          <a:xfrm>
            <a:off x="8080133" y="4728971"/>
            <a:ext cx="1138555" cy="1005205"/>
          </a:xfrm>
          <a:custGeom>
            <a:avLst/>
            <a:gdLst/>
            <a:ahLst/>
            <a:cxnLst/>
            <a:rect l="l" t="t" r="r" b="b"/>
            <a:pathLst>
              <a:path w="1138554" h="1005204">
                <a:moveTo>
                  <a:pt x="1138428" y="502158"/>
                </a:moveTo>
                <a:lnTo>
                  <a:pt x="1136543" y="460968"/>
                </a:lnTo>
                <a:lnTo>
                  <a:pt x="1130987" y="420697"/>
                </a:lnTo>
                <a:lnTo>
                  <a:pt x="1121904" y="381472"/>
                </a:lnTo>
                <a:lnTo>
                  <a:pt x="1109441" y="343424"/>
                </a:lnTo>
                <a:lnTo>
                  <a:pt x="1093743" y="306681"/>
                </a:lnTo>
                <a:lnTo>
                  <a:pt x="1074957" y="271372"/>
                </a:lnTo>
                <a:lnTo>
                  <a:pt x="1053227" y="237627"/>
                </a:lnTo>
                <a:lnTo>
                  <a:pt x="1028700" y="205575"/>
                </a:lnTo>
                <a:lnTo>
                  <a:pt x="1001520" y="175345"/>
                </a:lnTo>
                <a:lnTo>
                  <a:pt x="971835" y="147065"/>
                </a:lnTo>
                <a:lnTo>
                  <a:pt x="939790" y="120867"/>
                </a:lnTo>
                <a:lnTo>
                  <a:pt x="905530" y="96877"/>
                </a:lnTo>
                <a:lnTo>
                  <a:pt x="869201" y="75226"/>
                </a:lnTo>
                <a:lnTo>
                  <a:pt x="830949" y="56043"/>
                </a:lnTo>
                <a:lnTo>
                  <a:pt x="790920" y="39457"/>
                </a:lnTo>
                <a:lnTo>
                  <a:pt x="749259" y="25597"/>
                </a:lnTo>
                <a:lnTo>
                  <a:pt x="706112" y="14592"/>
                </a:lnTo>
                <a:lnTo>
                  <a:pt x="661625" y="6571"/>
                </a:lnTo>
                <a:lnTo>
                  <a:pt x="615944" y="1664"/>
                </a:lnTo>
                <a:lnTo>
                  <a:pt x="569214" y="0"/>
                </a:lnTo>
                <a:lnTo>
                  <a:pt x="522587" y="1664"/>
                </a:lnTo>
                <a:lnTo>
                  <a:pt x="476987" y="6571"/>
                </a:lnTo>
                <a:lnTo>
                  <a:pt x="432563" y="14592"/>
                </a:lnTo>
                <a:lnTo>
                  <a:pt x="389461" y="25597"/>
                </a:lnTo>
                <a:lnTo>
                  <a:pt x="347829" y="39457"/>
                </a:lnTo>
                <a:lnTo>
                  <a:pt x="307814" y="56043"/>
                </a:lnTo>
                <a:lnTo>
                  <a:pt x="269564" y="75226"/>
                </a:lnTo>
                <a:lnTo>
                  <a:pt x="233226" y="96877"/>
                </a:lnTo>
                <a:lnTo>
                  <a:pt x="198948" y="120867"/>
                </a:lnTo>
                <a:lnTo>
                  <a:pt x="166878" y="147066"/>
                </a:lnTo>
                <a:lnTo>
                  <a:pt x="137161" y="175345"/>
                </a:lnTo>
                <a:lnTo>
                  <a:pt x="109947" y="205575"/>
                </a:lnTo>
                <a:lnTo>
                  <a:pt x="85382" y="237627"/>
                </a:lnTo>
                <a:lnTo>
                  <a:pt x="63614" y="271372"/>
                </a:lnTo>
                <a:lnTo>
                  <a:pt x="44791" y="306681"/>
                </a:lnTo>
                <a:lnTo>
                  <a:pt x="29059" y="343424"/>
                </a:lnTo>
                <a:lnTo>
                  <a:pt x="16567" y="381472"/>
                </a:lnTo>
                <a:lnTo>
                  <a:pt x="7461" y="420697"/>
                </a:lnTo>
                <a:lnTo>
                  <a:pt x="1889" y="460968"/>
                </a:lnTo>
                <a:lnTo>
                  <a:pt x="0" y="502158"/>
                </a:lnTo>
                <a:lnTo>
                  <a:pt x="1889" y="543352"/>
                </a:lnTo>
                <a:lnTo>
                  <a:pt x="7461" y="583640"/>
                </a:lnTo>
                <a:lnTo>
                  <a:pt x="16567" y="622889"/>
                </a:lnTo>
                <a:lnTo>
                  <a:pt x="29059" y="660970"/>
                </a:lnTo>
                <a:lnTo>
                  <a:pt x="44791" y="697753"/>
                </a:lnTo>
                <a:lnTo>
                  <a:pt x="63614" y="733108"/>
                </a:lnTo>
                <a:lnTo>
                  <a:pt x="85382" y="766903"/>
                </a:lnTo>
                <a:lnTo>
                  <a:pt x="109947" y="799008"/>
                </a:lnTo>
                <a:lnTo>
                  <a:pt x="137161" y="829294"/>
                </a:lnTo>
                <a:lnTo>
                  <a:pt x="166878" y="857631"/>
                </a:lnTo>
                <a:lnTo>
                  <a:pt x="198948" y="883886"/>
                </a:lnTo>
                <a:lnTo>
                  <a:pt x="233226" y="907932"/>
                </a:lnTo>
                <a:lnTo>
                  <a:pt x="269564" y="929636"/>
                </a:lnTo>
                <a:lnTo>
                  <a:pt x="307814" y="948869"/>
                </a:lnTo>
                <a:lnTo>
                  <a:pt x="347829" y="965501"/>
                </a:lnTo>
                <a:lnTo>
                  <a:pt x="389461" y="979401"/>
                </a:lnTo>
                <a:lnTo>
                  <a:pt x="432563" y="990439"/>
                </a:lnTo>
                <a:lnTo>
                  <a:pt x="476987" y="998485"/>
                </a:lnTo>
                <a:lnTo>
                  <a:pt x="522587" y="1003408"/>
                </a:lnTo>
                <a:lnTo>
                  <a:pt x="569214" y="1005078"/>
                </a:lnTo>
                <a:lnTo>
                  <a:pt x="615944" y="1003408"/>
                </a:lnTo>
                <a:lnTo>
                  <a:pt x="661625" y="998485"/>
                </a:lnTo>
                <a:lnTo>
                  <a:pt x="706112" y="990439"/>
                </a:lnTo>
                <a:lnTo>
                  <a:pt x="749259" y="979401"/>
                </a:lnTo>
                <a:lnTo>
                  <a:pt x="790920" y="965501"/>
                </a:lnTo>
                <a:lnTo>
                  <a:pt x="830949" y="948869"/>
                </a:lnTo>
                <a:lnTo>
                  <a:pt x="869201" y="929636"/>
                </a:lnTo>
                <a:lnTo>
                  <a:pt x="905530" y="907932"/>
                </a:lnTo>
                <a:lnTo>
                  <a:pt x="939790" y="883886"/>
                </a:lnTo>
                <a:lnTo>
                  <a:pt x="971835" y="857631"/>
                </a:lnTo>
                <a:lnTo>
                  <a:pt x="1001520" y="829294"/>
                </a:lnTo>
                <a:lnTo>
                  <a:pt x="1028700" y="799008"/>
                </a:lnTo>
                <a:lnTo>
                  <a:pt x="1053227" y="766903"/>
                </a:lnTo>
                <a:lnTo>
                  <a:pt x="1074957" y="733108"/>
                </a:lnTo>
                <a:lnTo>
                  <a:pt x="1093743" y="697753"/>
                </a:lnTo>
                <a:lnTo>
                  <a:pt x="1109441" y="660970"/>
                </a:lnTo>
                <a:lnTo>
                  <a:pt x="1121904" y="622889"/>
                </a:lnTo>
                <a:lnTo>
                  <a:pt x="1130987" y="583640"/>
                </a:lnTo>
                <a:lnTo>
                  <a:pt x="1136543" y="543352"/>
                </a:lnTo>
                <a:lnTo>
                  <a:pt x="1138428" y="502158"/>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6" name="object 36"/>
          <p:cNvSpPr/>
          <p:nvPr/>
        </p:nvSpPr>
        <p:spPr>
          <a:xfrm>
            <a:off x="8173859" y="4811267"/>
            <a:ext cx="951230" cy="840105"/>
          </a:xfrm>
          <a:custGeom>
            <a:avLst/>
            <a:gdLst/>
            <a:ahLst/>
            <a:cxnLst/>
            <a:rect l="l" t="t" r="r" b="b"/>
            <a:pathLst>
              <a:path w="951229" h="840104">
                <a:moveTo>
                  <a:pt x="950975" y="419862"/>
                </a:moveTo>
                <a:lnTo>
                  <a:pt x="944760" y="351815"/>
                </a:lnTo>
                <a:lnTo>
                  <a:pt x="926762" y="287243"/>
                </a:lnTo>
                <a:lnTo>
                  <a:pt x="897956" y="227015"/>
                </a:lnTo>
                <a:lnTo>
                  <a:pt x="859316" y="171998"/>
                </a:lnTo>
                <a:lnTo>
                  <a:pt x="811815" y="123063"/>
                </a:lnTo>
                <a:lnTo>
                  <a:pt x="756428" y="81076"/>
                </a:lnTo>
                <a:lnTo>
                  <a:pt x="694127" y="46908"/>
                </a:lnTo>
                <a:lnTo>
                  <a:pt x="625888" y="21427"/>
                </a:lnTo>
                <a:lnTo>
                  <a:pt x="552683" y="5501"/>
                </a:lnTo>
                <a:lnTo>
                  <a:pt x="514524" y="1393"/>
                </a:lnTo>
                <a:lnTo>
                  <a:pt x="475487" y="0"/>
                </a:lnTo>
                <a:lnTo>
                  <a:pt x="436555" y="1393"/>
                </a:lnTo>
                <a:lnTo>
                  <a:pt x="398477" y="5501"/>
                </a:lnTo>
                <a:lnTo>
                  <a:pt x="325380" y="21427"/>
                </a:lnTo>
                <a:lnTo>
                  <a:pt x="257184" y="46908"/>
                </a:lnTo>
                <a:lnTo>
                  <a:pt x="194876" y="81076"/>
                </a:lnTo>
                <a:lnTo>
                  <a:pt x="139445" y="123063"/>
                </a:lnTo>
                <a:lnTo>
                  <a:pt x="91878" y="171998"/>
                </a:lnTo>
                <a:lnTo>
                  <a:pt x="53163" y="227015"/>
                </a:lnTo>
                <a:lnTo>
                  <a:pt x="24286" y="287243"/>
                </a:lnTo>
                <a:lnTo>
                  <a:pt x="6236" y="351815"/>
                </a:lnTo>
                <a:lnTo>
                  <a:pt x="0" y="419862"/>
                </a:lnTo>
                <a:lnTo>
                  <a:pt x="1579" y="454368"/>
                </a:lnTo>
                <a:lnTo>
                  <a:pt x="13846" y="520930"/>
                </a:lnTo>
                <a:lnTo>
                  <a:pt x="37433" y="583513"/>
                </a:lnTo>
                <a:lnTo>
                  <a:pt x="71352" y="641261"/>
                </a:lnTo>
                <a:lnTo>
                  <a:pt x="114617" y="693318"/>
                </a:lnTo>
                <a:lnTo>
                  <a:pt x="166240" y="738831"/>
                </a:lnTo>
                <a:lnTo>
                  <a:pt x="225232" y="776944"/>
                </a:lnTo>
                <a:lnTo>
                  <a:pt x="290607" y="806803"/>
                </a:lnTo>
                <a:lnTo>
                  <a:pt x="361377" y="827551"/>
                </a:lnTo>
                <a:lnTo>
                  <a:pt x="436555" y="838335"/>
                </a:lnTo>
                <a:lnTo>
                  <a:pt x="475487" y="839724"/>
                </a:lnTo>
                <a:lnTo>
                  <a:pt x="514524" y="838335"/>
                </a:lnTo>
                <a:lnTo>
                  <a:pt x="552683" y="834242"/>
                </a:lnTo>
                <a:lnTo>
                  <a:pt x="625888" y="818369"/>
                </a:lnTo>
                <a:lnTo>
                  <a:pt x="694127" y="792959"/>
                </a:lnTo>
                <a:lnTo>
                  <a:pt x="756428" y="758866"/>
                </a:lnTo>
                <a:lnTo>
                  <a:pt x="811815" y="716946"/>
                </a:lnTo>
                <a:lnTo>
                  <a:pt x="859316" y="668054"/>
                </a:lnTo>
                <a:lnTo>
                  <a:pt x="897956" y="613045"/>
                </a:lnTo>
                <a:lnTo>
                  <a:pt x="926762" y="552773"/>
                </a:lnTo>
                <a:lnTo>
                  <a:pt x="944760" y="488093"/>
                </a:lnTo>
                <a:lnTo>
                  <a:pt x="950975" y="419862"/>
                </a:lnTo>
                <a:close/>
              </a:path>
            </a:pathLst>
          </a:custGeom>
          <a:solidFill>
            <a:srgbClr val="6600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7" name="object 37"/>
          <p:cNvSpPr/>
          <p:nvPr/>
        </p:nvSpPr>
        <p:spPr>
          <a:xfrm>
            <a:off x="8173859" y="4811267"/>
            <a:ext cx="951230" cy="840105"/>
          </a:xfrm>
          <a:custGeom>
            <a:avLst/>
            <a:gdLst/>
            <a:ahLst/>
            <a:cxnLst/>
            <a:rect l="l" t="t" r="r" b="b"/>
            <a:pathLst>
              <a:path w="951229" h="840104">
                <a:moveTo>
                  <a:pt x="475487" y="0"/>
                </a:moveTo>
                <a:lnTo>
                  <a:pt x="436555" y="1393"/>
                </a:lnTo>
                <a:lnTo>
                  <a:pt x="398477" y="5501"/>
                </a:lnTo>
                <a:lnTo>
                  <a:pt x="325380" y="21427"/>
                </a:lnTo>
                <a:lnTo>
                  <a:pt x="257184" y="46908"/>
                </a:lnTo>
                <a:lnTo>
                  <a:pt x="194876" y="81076"/>
                </a:lnTo>
                <a:lnTo>
                  <a:pt x="139445" y="123063"/>
                </a:lnTo>
                <a:lnTo>
                  <a:pt x="91878" y="171998"/>
                </a:lnTo>
                <a:lnTo>
                  <a:pt x="53163" y="227015"/>
                </a:lnTo>
                <a:lnTo>
                  <a:pt x="24286" y="287243"/>
                </a:lnTo>
                <a:lnTo>
                  <a:pt x="6236" y="351815"/>
                </a:lnTo>
                <a:lnTo>
                  <a:pt x="0" y="419862"/>
                </a:lnTo>
                <a:lnTo>
                  <a:pt x="1579" y="454368"/>
                </a:lnTo>
                <a:lnTo>
                  <a:pt x="13846" y="520930"/>
                </a:lnTo>
                <a:lnTo>
                  <a:pt x="37433" y="583513"/>
                </a:lnTo>
                <a:lnTo>
                  <a:pt x="71352" y="641261"/>
                </a:lnTo>
                <a:lnTo>
                  <a:pt x="114617" y="693318"/>
                </a:lnTo>
                <a:lnTo>
                  <a:pt x="166240" y="738831"/>
                </a:lnTo>
                <a:lnTo>
                  <a:pt x="225232" y="776944"/>
                </a:lnTo>
                <a:lnTo>
                  <a:pt x="290607" y="806803"/>
                </a:lnTo>
                <a:lnTo>
                  <a:pt x="361377" y="827551"/>
                </a:lnTo>
                <a:lnTo>
                  <a:pt x="436555" y="838335"/>
                </a:lnTo>
                <a:lnTo>
                  <a:pt x="475487" y="839724"/>
                </a:lnTo>
                <a:lnTo>
                  <a:pt x="514524" y="838335"/>
                </a:lnTo>
                <a:lnTo>
                  <a:pt x="552683" y="834242"/>
                </a:lnTo>
                <a:lnTo>
                  <a:pt x="625888" y="818369"/>
                </a:lnTo>
                <a:lnTo>
                  <a:pt x="694127" y="792959"/>
                </a:lnTo>
                <a:lnTo>
                  <a:pt x="756428" y="758866"/>
                </a:lnTo>
                <a:lnTo>
                  <a:pt x="811815" y="716946"/>
                </a:lnTo>
                <a:lnTo>
                  <a:pt x="859316" y="668054"/>
                </a:lnTo>
                <a:lnTo>
                  <a:pt x="897956" y="613045"/>
                </a:lnTo>
                <a:lnTo>
                  <a:pt x="926762" y="552773"/>
                </a:lnTo>
                <a:lnTo>
                  <a:pt x="944760" y="488093"/>
                </a:lnTo>
                <a:lnTo>
                  <a:pt x="950975" y="419862"/>
                </a:lnTo>
                <a:lnTo>
                  <a:pt x="949401" y="385458"/>
                </a:lnTo>
                <a:lnTo>
                  <a:pt x="937173" y="319040"/>
                </a:lnTo>
                <a:lnTo>
                  <a:pt x="913649" y="256532"/>
                </a:lnTo>
                <a:lnTo>
                  <a:pt x="879805" y="198801"/>
                </a:lnTo>
                <a:lnTo>
                  <a:pt x="836612" y="146716"/>
                </a:lnTo>
                <a:lnTo>
                  <a:pt x="785046" y="101146"/>
                </a:lnTo>
                <a:lnTo>
                  <a:pt x="726081" y="62961"/>
                </a:lnTo>
                <a:lnTo>
                  <a:pt x="660689" y="33027"/>
                </a:lnTo>
                <a:lnTo>
                  <a:pt x="589846" y="12215"/>
                </a:lnTo>
                <a:lnTo>
                  <a:pt x="514524" y="1393"/>
                </a:lnTo>
                <a:lnTo>
                  <a:pt x="475487"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8" name="object 38"/>
          <p:cNvSpPr txBox="1"/>
          <p:nvPr/>
        </p:nvSpPr>
        <p:spPr>
          <a:xfrm>
            <a:off x="8380609" y="4967671"/>
            <a:ext cx="534670" cy="1705595"/>
          </a:xfrm>
          <a:prstGeom prst="rect">
            <a:avLst/>
          </a:prstGeom>
        </p:spPr>
        <p:txBody>
          <a:bodyPr vert="horz" wrap="square" lIns="0" tIns="0" rIns="0" bIns="0" rtlCol="0">
            <a:spAutoFit/>
          </a:bodyPr>
          <a:lstStyle/>
          <a:p>
            <a:pPr marL="12700" marR="5080">
              <a:lnSpc>
                <a:spcPct val="100000"/>
              </a:lnSpc>
            </a:pPr>
            <a:r>
              <a:rPr sz="2000" b="1" dirty="0">
                <a:solidFill>
                  <a:srgbClr val="FFFFFF"/>
                </a:solidFill>
                <a:latin typeface="Arial" panose="020B0604020202020204" pitchFamily="34" charset="0"/>
                <a:ea typeface="Microsoft JhengHei UI" panose="020B0604030504040204" pitchFamily="34" charset="-120"/>
                <a:cs typeface="华文中宋"/>
              </a:rPr>
              <a:t>信息 世界</a:t>
            </a:r>
            <a:endParaRPr sz="2000">
              <a:latin typeface="Arial" panose="020B0604020202020204" pitchFamily="34" charset="0"/>
              <a:ea typeface="Microsoft JhengHei UI" panose="020B0604030504040204" pitchFamily="34" charset="-120"/>
              <a:cs typeface="华文中宋"/>
            </a:endParaRPr>
          </a:p>
          <a:p>
            <a:pPr>
              <a:lnSpc>
                <a:spcPct val="100000"/>
              </a:lnSpc>
            </a:pPr>
            <a:endParaRPr sz="2000">
              <a:latin typeface="Arial" panose="020B0604020202020204" pitchFamily="34" charset="0"/>
              <a:ea typeface="Microsoft JhengHei UI" panose="020B0604030504040204" pitchFamily="34" charset="-120"/>
              <a:cs typeface="Times New Roman"/>
            </a:endParaRPr>
          </a:p>
          <a:p>
            <a:pPr marL="12700" marR="5080">
              <a:lnSpc>
                <a:spcPct val="100000"/>
              </a:lnSpc>
              <a:spcBef>
                <a:spcPts val="1330"/>
              </a:spcBef>
            </a:pPr>
            <a:r>
              <a:rPr sz="2000" b="1" dirty="0">
                <a:latin typeface="Arial" panose="020B0604020202020204" pitchFamily="34" charset="0"/>
                <a:ea typeface="Microsoft JhengHei UI" panose="020B0604030504040204" pitchFamily="34" charset="-120"/>
                <a:cs typeface="华文中宋"/>
              </a:rPr>
              <a:t>现实 世界</a:t>
            </a:r>
            <a:endParaRPr sz="2000">
              <a:latin typeface="Arial" panose="020B0604020202020204" pitchFamily="34" charset="0"/>
              <a:ea typeface="Microsoft JhengHei UI" panose="020B0604030504040204" pitchFamily="34" charset="-120"/>
              <a:cs typeface="华文中宋"/>
            </a:endParaRPr>
          </a:p>
        </p:txBody>
      </p:sp>
      <p:sp>
        <p:nvSpPr>
          <p:cNvPr id="39" name="object 39"/>
          <p:cNvSpPr/>
          <p:nvPr/>
        </p:nvSpPr>
        <p:spPr>
          <a:xfrm>
            <a:off x="8078609" y="3638550"/>
            <a:ext cx="1138555" cy="1004569"/>
          </a:xfrm>
          <a:custGeom>
            <a:avLst/>
            <a:gdLst/>
            <a:ahLst/>
            <a:cxnLst/>
            <a:rect l="l" t="t" r="r" b="b"/>
            <a:pathLst>
              <a:path w="1138554" h="1004570">
                <a:moveTo>
                  <a:pt x="1138428" y="502158"/>
                </a:moveTo>
                <a:lnTo>
                  <a:pt x="1136543" y="460968"/>
                </a:lnTo>
                <a:lnTo>
                  <a:pt x="1130987" y="420697"/>
                </a:lnTo>
                <a:lnTo>
                  <a:pt x="1121904" y="381472"/>
                </a:lnTo>
                <a:lnTo>
                  <a:pt x="1109441" y="343424"/>
                </a:lnTo>
                <a:lnTo>
                  <a:pt x="1093743" y="306681"/>
                </a:lnTo>
                <a:lnTo>
                  <a:pt x="1074957" y="271372"/>
                </a:lnTo>
                <a:lnTo>
                  <a:pt x="1053227" y="237627"/>
                </a:lnTo>
                <a:lnTo>
                  <a:pt x="1028700" y="205575"/>
                </a:lnTo>
                <a:lnTo>
                  <a:pt x="1001520" y="175345"/>
                </a:lnTo>
                <a:lnTo>
                  <a:pt x="971835" y="147065"/>
                </a:lnTo>
                <a:lnTo>
                  <a:pt x="939790" y="120867"/>
                </a:lnTo>
                <a:lnTo>
                  <a:pt x="905530" y="96877"/>
                </a:lnTo>
                <a:lnTo>
                  <a:pt x="869201" y="75226"/>
                </a:lnTo>
                <a:lnTo>
                  <a:pt x="830949" y="56043"/>
                </a:lnTo>
                <a:lnTo>
                  <a:pt x="790920" y="39457"/>
                </a:lnTo>
                <a:lnTo>
                  <a:pt x="749259" y="25597"/>
                </a:lnTo>
                <a:lnTo>
                  <a:pt x="706112" y="14592"/>
                </a:lnTo>
                <a:lnTo>
                  <a:pt x="661625" y="6571"/>
                </a:lnTo>
                <a:lnTo>
                  <a:pt x="615944" y="1664"/>
                </a:lnTo>
                <a:lnTo>
                  <a:pt x="569214" y="0"/>
                </a:lnTo>
                <a:lnTo>
                  <a:pt x="522587" y="1664"/>
                </a:lnTo>
                <a:lnTo>
                  <a:pt x="476987" y="6571"/>
                </a:lnTo>
                <a:lnTo>
                  <a:pt x="432563" y="14592"/>
                </a:lnTo>
                <a:lnTo>
                  <a:pt x="389461" y="25597"/>
                </a:lnTo>
                <a:lnTo>
                  <a:pt x="347829" y="39457"/>
                </a:lnTo>
                <a:lnTo>
                  <a:pt x="307814" y="56043"/>
                </a:lnTo>
                <a:lnTo>
                  <a:pt x="269564" y="75226"/>
                </a:lnTo>
                <a:lnTo>
                  <a:pt x="233226" y="96877"/>
                </a:lnTo>
                <a:lnTo>
                  <a:pt x="198948" y="120867"/>
                </a:lnTo>
                <a:lnTo>
                  <a:pt x="166878" y="147066"/>
                </a:lnTo>
                <a:lnTo>
                  <a:pt x="137161" y="175345"/>
                </a:lnTo>
                <a:lnTo>
                  <a:pt x="109947" y="205575"/>
                </a:lnTo>
                <a:lnTo>
                  <a:pt x="85382" y="237627"/>
                </a:lnTo>
                <a:lnTo>
                  <a:pt x="63614" y="271372"/>
                </a:lnTo>
                <a:lnTo>
                  <a:pt x="44791" y="306681"/>
                </a:lnTo>
                <a:lnTo>
                  <a:pt x="29059" y="343424"/>
                </a:lnTo>
                <a:lnTo>
                  <a:pt x="16567" y="381472"/>
                </a:lnTo>
                <a:lnTo>
                  <a:pt x="7461" y="420697"/>
                </a:lnTo>
                <a:lnTo>
                  <a:pt x="1889" y="460968"/>
                </a:lnTo>
                <a:lnTo>
                  <a:pt x="0" y="502158"/>
                </a:lnTo>
                <a:lnTo>
                  <a:pt x="1889" y="543347"/>
                </a:lnTo>
                <a:lnTo>
                  <a:pt x="7461" y="583618"/>
                </a:lnTo>
                <a:lnTo>
                  <a:pt x="16567" y="622843"/>
                </a:lnTo>
                <a:lnTo>
                  <a:pt x="29059" y="660891"/>
                </a:lnTo>
                <a:lnTo>
                  <a:pt x="44791" y="697634"/>
                </a:lnTo>
                <a:lnTo>
                  <a:pt x="63614" y="732943"/>
                </a:lnTo>
                <a:lnTo>
                  <a:pt x="85382" y="766688"/>
                </a:lnTo>
                <a:lnTo>
                  <a:pt x="109947" y="798740"/>
                </a:lnTo>
                <a:lnTo>
                  <a:pt x="137161" y="828970"/>
                </a:lnTo>
                <a:lnTo>
                  <a:pt x="166878" y="857250"/>
                </a:lnTo>
                <a:lnTo>
                  <a:pt x="198948" y="883448"/>
                </a:lnTo>
                <a:lnTo>
                  <a:pt x="233226" y="907438"/>
                </a:lnTo>
                <a:lnTo>
                  <a:pt x="269564" y="929089"/>
                </a:lnTo>
                <a:lnTo>
                  <a:pt x="307814" y="948272"/>
                </a:lnTo>
                <a:lnTo>
                  <a:pt x="347829" y="964858"/>
                </a:lnTo>
                <a:lnTo>
                  <a:pt x="389461" y="978718"/>
                </a:lnTo>
                <a:lnTo>
                  <a:pt x="432563" y="989723"/>
                </a:lnTo>
                <a:lnTo>
                  <a:pt x="476987" y="997744"/>
                </a:lnTo>
                <a:lnTo>
                  <a:pt x="522587" y="1002651"/>
                </a:lnTo>
                <a:lnTo>
                  <a:pt x="569214" y="1004316"/>
                </a:lnTo>
                <a:lnTo>
                  <a:pt x="615944" y="1002651"/>
                </a:lnTo>
                <a:lnTo>
                  <a:pt x="661625" y="997744"/>
                </a:lnTo>
                <a:lnTo>
                  <a:pt x="706112" y="989723"/>
                </a:lnTo>
                <a:lnTo>
                  <a:pt x="749259" y="978718"/>
                </a:lnTo>
                <a:lnTo>
                  <a:pt x="790920" y="964858"/>
                </a:lnTo>
                <a:lnTo>
                  <a:pt x="830949" y="948272"/>
                </a:lnTo>
                <a:lnTo>
                  <a:pt x="869201" y="929089"/>
                </a:lnTo>
                <a:lnTo>
                  <a:pt x="905530" y="907438"/>
                </a:lnTo>
                <a:lnTo>
                  <a:pt x="939790" y="883448"/>
                </a:lnTo>
                <a:lnTo>
                  <a:pt x="971835" y="857250"/>
                </a:lnTo>
                <a:lnTo>
                  <a:pt x="1001520" y="828970"/>
                </a:lnTo>
                <a:lnTo>
                  <a:pt x="1028700" y="798740"/>
                </a:lnTo>
                <a:lnTo>
                  <a:pt x="1053227" y="766688"/>
                </a:lnTo>
                <a:lnTo>
                  <a:pt x="1074957" y="732943"/>
                </a:lnTo>
                <a:lnTo>
                  <a:pt x="1093743" y="697634"/>
                </a:lnTo>
                <a:lnTo>
                  <a:pt x="1109441" y="660891"/>
                </a:lnTo>
                <a:lnTo>
                  <a:pt x="1121904" y="622843"/>
                </a:lnTo>
                <a:lnTo>
                  <a:pt x="1130987" y="583618"/>
                </a:lnTo>
                <a:lnTo>
                  <a:pt x="1136543" y="543347"/>
                </a:lnTo>
                <a:lnTo>
                  <a:pt x="1138428" y="502158"/>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0" name="object 40"/>
          <p:cNvSpPr/>
          <p:nvPr/>
        </p:nvSpPr>
        <p:spPr>
          <a:xfrm>
            <a:off x="8172336" y="3720846"/>
            <a:ext cx="951230" cy="840105"/>
          </a:xfrm>
          <a:custGeom>
            <a:avLst/>
            <a:gdLst/>
            <a:ahLst/>
            <a:cxnLst/>
            <a:rect l="l" t="t" r="r" b="b"/>
            <a:pathLst>
              <a:path w="951229" h="840104">
                <a:moveTo>
                  <a:pt x="950976" y="419862"/>
                </a:moveTo>
                <a:lnTo>
                  <a:pt x="944760" y="351815"/>
                </a:lnTo>
                <a:lnTo>
                  <a:pt x="926762" y="287243"/>
                </a:lnTo>
                <a:lnTo>
                  <a:pt x="897956" y="227015"/>
                </a:lnTo>
                <a:lnTo>
                  <a:pt x="859316" y="171998"/>
                </a:lnTo>
                <a:lnTo>
                  <a:pt x="811815" y="123063"/>
                </a:lnTo>
                <a:lnTo>
                  <a:pt x="756428" y="81076"/>
                </a:lnTo>
                <a:lnTo>
                  <a:pt x="694127" y="46908"/>
                </a:lnTo>
                <a:lnTo>
                  <a:pt x="625888" y="21427"/>
                </a:lnTo>
                <a:lnTo>
                  <a:pt x="552683" y="5501"/>
                </a:lnTo>
                <a:lnTo>
                  <a:pt x="514524" y="1393"/>
                </a:lnTo>
                <a:lnTo>
                  <a:pt x="475488" y="0"/>
                </a:lnTo>
                <a:lnTo>
                  <a:pt x="436555" y="1393"/>
                </a:lnTo>
                <a:lnTo>
                  <a:pt x="398477" y="5501"/>
                </a:lnTo>
                <a:lnTo>
                  <a:pt x="325380" y="21427"/>
                </a:lnTo>
                <a:lnTo>
                  <a:pt x="257184" y="46908"/>
                </a:lnTo>
                <a:lnTo>
                  <a:pt x="194876" y="81076"/>
                </a:lnTo>
                <a:lnTo>
                  <a:pt x="139446" y="123063"/>
                </a:lnTo>
                <a:lnTo>
                  <a:pt x="91878" y="171998"/>
                </a:lnTo>
                <a:lnTo>
                  <a:pt x="53163" y="227015"/>
                </a:lnTo>
                <a:lnTo>
                  <a:pt x="24286" y="287243"/>
                </a:lnTo>
                <a:lnTo>
                  <a:pt x="6236" y="351815"/>
                </a:lnTo>
                <a:lnTo>
                  <a:pt x="0" y="419862"/>
                </a:lnTo>
                <a:lnTo>
                  <a:pt x="1579" y="454265"/>
                </a:lnTo>
                <a:lnTo>
                  <a:pt x="13846" y="520683"/>
                </a:lnTo>
                <a:lnTo>
                  <a:pt x="37433" y="583191"/>
                </a:lnTo>
                <a:lnTo>
                  <a:pt x="71352" y="640922"/>
                </a:lnTo>
                <a:lnTo>
                  <a:pt x="114617" y="693007"/>
                </a:lnTo>
                <a:lnTo>
                  <a:pt x="166240" y="738577"/>
                </a:lnTo>
                <a:lnTo>
                  <a:pt x="225232" y="776762"/>
                </a:lnTo>
                <a:lnTo>
                  <a:pt x="290607" y="806696"/>
                </a:lnTo>
                <a:lnTo>
                  <a:pt x="361377" y="827508"/>
                </a:lnTo>
                <a:lnTo>
                  <a:pt x="436555" y="838330"/>
                </a:lnTo>
                <a:lnTo>
                  <a:pt x="475488" y="839724"/>
                </a:lnTo>
                <a:lnTo>
                  <a:pt x="514524" y="838330"/>
                </a:lnTo>
                <a:lnTo>
                  <a:pt x="552683" y="834222"/>
                </a:lnTo>
                <a:lnTo>
                  <a:pt x="625888" y="818296"/>
                </a:lnTo>
                <a:lnTo>
                  <a:pt x="694127" y="792815"/>
                </a:lnTo>
                <a:lnTo>
                  <a:pt x="756428" y="758647"/>
                </a:lnTo>
                <a:lnTo>
                  <a:pt x="811815" y="716661"/>
                </a:lnTo>
                <a:lnTo>
                  <a:pt x="859316" y="667725"/>
                </a:lnTo>
                <a:lnTo>
                  <a:pt x="897956" y="612708"/>
                </a:lnTo>
                <a:lnTo>
                  <a:pt x="926762" y="552480"/>
                </a:lnTo>
                <a:lnTo>
                  <a:pt x="944760" y="487908"/>
                </a:lnTo>
                <a:lnTo>
                  <a:pt x="950976" y="419862"/>
                </a:lnTo>
                <a:close/>
              </a:path>
            </a:pathLst>
          </a:custGeom>
          <a:solidFill>
            <a:srgbClr val="6600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1" name="object 41"/>
          <p:cNvSpPr/>
          <p:nvPr/>
        </p:nvSpPr>
        <p:spPr>
          <a:xfrm>
            <a:off x="8172336" y="3720846"/>
            <a:ext cx="951230" cy="840105"/>
          </a:xfrm>
          <a:custGeom>
            <a:avLst/>
            <a:gdLst/>
            <a:ahLst/>
            <a:cxnLst/>
            <a:rect l="l" t="t" r="r" b="b"/>
            <a:pathLst>
              <a:path w="951229" h="840104">
                <a:moveTo>
                  <a:pt x="475488" y="0"/>
                </a:moveTo>
                <a:lnTo>
                  <a:pt x="436555" y="1393"/>
                </a:lnTo>
                <a:lnTo>
                  <a:pt x="398477" y="5501"/>
                </a:lnTo>
                <a:lnTo>
                  <a:pt x="325380" y="21427"/>
                </a:lnTo>
                <a:lnTo>
                  <a:pt x="257184" y="46908"/>
                </a:lnTo>
                <a:lnTo>
                  <a:pt x="194876" y="81076"/>
                </a:lnTo>
                <a:lnTo>
                  <a:pt x="139446" y="123063"/>
                </a:lnTo>
                <a:lnTo>
                  <a:pt x="91878" y="171998"/>
                </a:lnTo>
                <a:lnTo>
                  <a:pt x="53163" y="227015"/>
                </a:lnTo>
                <a:lnTo>
                  <a:pt x="24286" y="287243"/>
                </a:lnTo>
                <a:lnTo>
                  <a:pt x="6236" y="351815"/>
                </a:lnTo>
                <a:lnTo>
                  <a:pt x="0" y="419862"/>
                </a:lnTo>
                <a:lnTo>
                  <a:pt x="1579" y="454265"/>
                </a:lnTo>
                <a:lnTo>
                  <a:pt x="13846" y="520683"/>
                </a:lnTo>
                <a:lnTo>
                  <a:pt x="37433" y="583191"/>
                </a:lnTo>
                <a:lnTo>
                  <a:pt x="71352" y="640922"/>
                </a:lnTo>
                <a:lnTo>
                  <a:pt x="114617" y="693007"/>
                </a:lnTo>
                <a:lnTo>
                  <a:pt x="166240" y="738577"/>
                </a:lnTo>
                <a:lnTo>
                  <a:pt x="225232" y="776762"/>
                </a:lnTo>
                <a:lnTo>
                  <a:pt x="290607" y="806696"/>
                </a:lnTo>
                <a:lnTo>
                  <a:pt x="361377" y="827508"/>
                </a:lnTo>
                <a:lnTo>
                  <a:pt x="436555" y="838330"/>
                </a:lnTo>
                <a:lnTo>
                  <a:pt x="475488" y="839724"/>
                </a:lnTo>
                <a:lnTo>
                  <a:pt x="514524" y="838330"/>
                </a:lnTo>
                <a:lnTo>
                  <a:pt x="552683" y="834222"/>
                </a:lnTo>
                <a:lnTo>
                  <a:pt x="625888" y="818296"/>
                </a:lnTo>
                <a:lnTo>
                  <a:pt x="694127" y="792815"/>
                </a:lnTo>
                <a:lnTo>
                  <a:pt x="756428" y="758647"/>
                </a:lnTo>
                <a:lnTo>
                  <a:pt x="811815" y="716661"/>
                </a:lnTo>
                <a:lnTo>
                  <a:pt x="859316" y="667725"/>
                </a:lnTo>
                <a:lnTo>
                  <a:pt x="897956" y="612708"/>
                </a:lnTo>
                <a:lnTo>
                  <a:pt x="926762" y="552480"/>
                </a:lnTo>
                <a:lnTo>
                  <a:pt x="944760" y="487908"/>
                </a:lnTo>
                <a:lnTo>
                  <a:pt x="950976" y="419862"/>
                </a:lnTo>
                <a:lnTo>
                  <a:pt x="949401" y="385458"/>
                </a:lnTo>
                <a:lnTo>
                  <a:pt x="937173" y="319040"/>
                </a:lnTo>
                <a:lnTo>
                  <a:pt x="913649" y="256532"/>
                </a:lnTo>
                <a:lnTo>
                  <a:pt x="879805" y="198801"/>
                </a:lnTo>
                <a:lnTo>
                  <a:pt x="836612" y="146716"/>
                </a:lnTo>
                <a:lnTo>
                  <a:pt x="785046" y="101146"/>
                </a:lnTo>
                <a:lnTo>
                  <a:pt x="726081" y="62961"/>
                </a:lnTo>
                <a:lnTo>
                  <a:pt x="660689" y="33027"/>
                </a:lnTo>
                <a:lnTo>
                  <a:pt x="589846" y="12215"/>
                </a:lnTo>
                <a:lnTo>
                  <a:pt x="514524" y="1393"/>
                </a:lnTo>
                <a:lnTo>
                  <a:pt x="475488"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2" name="object 42"/>
          <p:cNvSpPr txBox="1"/>
          <p:nvPr/>
        </p:nvSpPr>
        <p:spPr>
          <a:xfrm>
            <a:off x="8252593" y="3877248"/>
            <a:ext cx="788035" cy="615553"/>
          </a:xfrm>
          <a:prstGeom prst="rect">
            <a:avLst/>
          </a:prstGeom>
        </p:spPr>
        <p:txBody>
          <a:bodyPr vert="horz" wrap="square" lIns="0" tIns="0" rIns="0" bIns="0" rtlCol="0">
            <a:spAutoFit/>
          </a:bodyPr>
          <a:lstStyle/>
          <a:p>
            <a:pPr marL="139065" marR="5080" indent="-127000">
              <a:lnSpc>
                <a:spcPct val="100000"/>
              </a:lnSpc>
            </a:pPr>
            <a:r>
              <a:rPr sz="2000" b="1" spc="-5" dirty="0">
                <a:solidFill>
                  <a:srgbClr val="FFFFFF"/>
                </a:solidFill>
                <a:latin typeface="Arial" panose="020B0604020202020204" pitchFamily="34" charset="0"/>
                <a:ea typeface="Microsoft JhengHei UI" panose="020B0604030504040204" pitchFamily="34" charset="-120"/>
                <a:cs typeface="华文中宋"/>
              </a:rPr>
              <a:t>计算机 </a:t>
            </a:r>
            <a:r>
              <a:rPr sz="2000" b="1" dirty="0">
                <a:solidFill>
                  <a:srgbClr val="FFFFFF"/>
                </a:solidFill>
                <a:latin typeface="Arial" panose="020B0604020202020204" pitchFamily="34" charset="0"/>
                <a:ea typeface="Microsoft JhengHei UI" panose="020B0604030504040204" pitchFamily="34" charset="-120"/>
                <a:cs typeface="华文中宋"/>
              </a:rPr>
              <a:t>世界</a:t>
            </a:r>
            <a:endParaRPr sz="2000">
              <a:latin typeface="Arial" panose="020B0604020202020204" pitchFamily="34" charset="0"/>
              <a:ea typeface="Microsoft JhengHei UI" panose="020B0604030504040204" pitchFamily="34" charset="-120"/>
              <a:cs typeface="华文中宋"/>
            </a:endParaRPr>
          </a:p>
        </p:txBody>
      </p:sp>
      <p:sp>
        <p:nvSpPr>
          <p:cNvPr id="43" name="object 43"/>
          <p:cNvSpPr txBox="1"/>
          <p:nvPr/>
        </p:nvSpPr>
        <p:spPr>
          <a:xfrm>
            <a:off x="1030106" y="495994"/>
            <a:ext cx="2286000" cy="679673"/>
          </a:xfrm>
          <a:prstGeom prst="rect">
            <a:avLst/>
          </a:prstGeom>
        </p:spPr>
        <p:txBody>
          <a:bodyPr vert="horz" wrap="square" lIns="0" tIns="0" rIns="0" bIns="0" rtlCol="0">
            <a:spAutoFit/>
          </a:bodyPr>
          <a:lstStyle/>
          <a:p>
            <a:pPr>
              <a:lnSpc>
                <a:spcPct val="100000"/>
              </a:lnSpc>
            </a:pPr>
            <a:r>
              <a:rPr sz="2000" b="1" spc="-5" dirty="0">
                <a:solidFill>
                  <a:srgbClr val="FFFFFF"/>
                </a:solidFill>
                <a:latin typeface="Arial" panose="020B0604020202020204" pitchFamily="34" charset="0"/>
                <a:ea typeface="Microsoft JhengHei UI" panose="020B0604030504040204" pitchFamily="34" charset="-120"/>
                <a:cs typeface="华文中宋"/>
              </a:rPr>
              <a:t>数据库设计中的抽象</a:t>
            </a:r>
            <a:endParaRPr sz="2000">
              <a:latin typeface="Arial" panose="020B0604020202020204" pitchFamily="34" charset="0"/>
              <a:ea typeface="Microsoft JhengHei UI" panose="020B0604030504040204" pitchFamily="34" charset="-120"/>
              <a:cs typeface="华文中宋"/>
            </a:endParaRPr>
          </a:p>
          <a:p>
            <a:pPr>
              <a:lnSpc>
                <a:spcPct val="100000"/>
              </a:lnSpc>
              <a:spcBef>
                <a:spcPts val="470"/>
              </a:spcBef>
            </a:pPr>
            <a:r>
              <a:rPr sz="2000" b="1" spc="-10" dirty="0">
                <a:solidFill>
                  <a:srgbClr val="FFFFFF"/>
                </a:solidFill>
                <a:latin typeface="Arial" panose="020B0604020202020204" pitchFamily="34" charset="0"/>
                <a:ea typeface="Microsoft JhengHei UI" panose="020B0604030504040204" pitchFamily="34" charset="-120"/>
                <a:cs typeface="Arial"/>
              </a:rPr>
              <a:t>(12</a:t>
            </a:r>
            <a:r>
              <a:rPr sz="2000" b="1" spc="-5" dirty="0">
                <a:solidFill>
                  <a:srgbClr val="FFFFFF"/>
                </a:solidFill>
                <a:latin typeface="Arial" panose="020B0604020202020204" pitchFamily="34" charset="0"/>
                <a:ea typeface="Microsoft JhengHei UI" panose="020B0604030504040204" pitchFamily="34" charset="-120"/>
                <a:cs typeface="Arial"/>
              </a:rPr>
              <a:t>)</a:t>
            </a:r>
            <a:r>
              <a:rPr sz="2000" b="1" spc="-5" dirty="0">
                <a:solidFill>
                  <a:srgbClr val="FFFFFF"/>
                </a:solidFill>
                <a:latin typeface="Arial" panose="020B0604020202020204" pitchFamily="34" charset="0"/>
                <a:ea typeface="Microsoft JhengHei UI" panose="020B0604030504040204" pitchFamily="34" charset="-120"/>
                <a:cs typeface="华文中宋"/>
              </a:rPr>
              <a:t>小</a:t>
            </a:r>
            <a:r>
              <a:rPr sz="2000" b="1" dirty="0">
                <a:solidFill>
                  <a:srgbClr val="FFFFFF"/>
                </a:solidFill>
                <a:latin typeface="Arial" panose="020B0604020202020204" pitchFamily="34" charset="0"/>
                <a:ea typeface="Microsoft JhengHei UI" panose="020B0604030504040204" pitchFamily="34" charset="-120"/>
                <a:cs typeface="华文中宋"/>
              </a:rPr>
              <a:t>结</a:t>
            </a:r>
            <a:r>
              <a:rPr sz="2000" b="1" spc="-5" dirty="0">
                <a:solidFill>
                  <a:srgbClr val="FFFFFF"/>
                </a:solidFill>
                <a:latin typeface="Arial" panose="020B0604020202020204" pitchFamily="34" charset="0"/>
                <a:ea typeface="Microsoft JhengHei UI" panose="020B0604030504040204" pitchFamily="34" charset="-120"/>
                <a:cs typeface="Arial"/>
              </a:rPr>
              <a:t>?</a:t>
            </a:r>
            <a:endParaRPr sz="2000">
              <a:latin typeface="Arial" panose="020B0604020202020204" pitchFamily="34" charset="0"/>
              <a:ea typeface="Microsoft JhengHei UI" panose="020B0604030504040204" pitchFamily="34" charset="-120"/>
              <a:cs typeface="Arial"/>
            </a:endParaRPr>
          </a:p>
        </p:txBody>
      </p:sp>
      <p:sp>
        <p:nvSpPr>
          <p:cNvPr id="45" name="矩形 44">
            <a:extLst>
              <a:ext uri="{FF2B5EF4-FFF2-40B4-BE49-F238E27FC236}">
                <a16:creationId xmlns="" xmlns:a16="http://schemas.microsoft.com/office/drawing/2014/main" id="{56C833C6-4DE6-4CF1-804F-586E8211D49F}"/>
              </a:ext>
            </a:extLst>
          </p:cNvPr>
          <p:cNvSpPr/>
          <p:nvPr/>
        </p:nvSpPr>
        <p:spPr>
          <a:xfrm>
            <a:off x="241300" y="383633"/>
            <a:ext cx="6781800" cy="523220"/>
          </a:xfrm>
          <a:prstGeom prst="rect">
            <a:avLst/>
          </a:prstGeom>
        </p:spPr>
        <p:txBody>
          <a:bodyPr wrap="square">
            <a:spAutoFit/>
          </a:bodyPr>
          <a:lstStyle/>
          <a:p>
            <a:pPr marL="48895">
              <a:lnSpc>
                <a:spcPct val="100000"/>
              </a:lnSpc>
            </a:pPr>
            <a:r>
              <a:rPr lang="zh-CN" altLang="en-US" sz="2800" b="1" u="dbl" spc="-5" dirty="0">
                <a:solidFill>
                  <a:srgbClr val="000000"/>
                </a:solidFill>
                <a:latin typeface="Arial" panose="020B0604020202020204" pitchFamily="34" charset="0"/>
                <a:ea typeface="Microsoft JhengHei UI" panose="020B0604030504040204" pitchFamily="34" charset="-120"/>
              </a:rPr>
              <a:t>数据库设计中的抽象</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370211" y="1549146"/>
            <a:ext cx="5621274" cy="1006601"/>
          </a:xfrm>
          <a:prstGeom prst="rect">
            <a:avLst/>
          </a:prstGeom>
          <a:blipFill>
            <a:blip r:embed="rId2"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 name="object 4"/>
          <p:cNvSpPr txBox="1"/>
          <p:nvPr/>
        </p:nvSpPr>
        <p:spPr>
          <a:xfrm>
            <a:off x="3620395" y="1920494"/>
            <a:ext cx="635000" cy="369332"/>
          </a:xfrm>
          <a:prstGeom prst="rect">
            <a:avLst/>
          </a:prstGeom>
        </p:spPr>
        <p:txBody>
          <a:bodyPr vert="horz" wrap="square" lIns="0" tIns="0" rIns="0" bIns="0" rtlCol="0">
            <a:spAutoFit/>
          </a:bodyPr>
          <a:lstStyle/>
          <a:p>
            <a:pPr marL="12700">
              <a:lnSpc>
                <a:spcPct val="100000"/>
              </a:lnSpc>
            </a:pPr>
            <a:r>
              <a:rPr sz="2400" b="1" spc="-5" dirty="0">
                <a:solidFill>
                  <a:srgbClr val="FFFFFF"/>
                </a:solidFill>
                <a:latin typeface="Arial" panose="020B0604020202020204" pitchFamily="34" charset="0"/>
                <a:ea typeface="Microsoft JhengHei UI" panose="020B0604030504040204" pitchFamily="34" charset="-120"/>
                <a:cs typeface="华文中宋"/>
              </a:rPr>
              <a:t>实体</a:t>
            </a:r>
            <a:endParaRPr sz="2400">
              <a:latin typeface="Arial" panose="020B0604020202020204" pitchFamily="34" charset="0"/>
              <a:ea typeface="Microsoft JhengHei UI" panose="020B0604030504040204" pitchFamily="34" charset="-120"/>
              <a:cs typeface="华文中宋"/>
            </a:endParaRPr>
          </a:p>
        </p:txBody>
      </p:sp>
      <p:sp>
        <p:nvSpPr>
          <p:cNvPr id="5" name="object 5"/>
          <p:cNvSpPr txBox="1"/>
          <p:nvPr/>
        </p:nvSpPr>
        <p:spPr>
          <a:xfrm>
            <a:off x="5038477" y="1910526"/>
            <a:ext cx="788035" cy="307777"/>
          </a:xfrm>
          <a:prstGeom prst="rect">
            <a:avLst/>
          </a:prstGeom>
        </p:spPr>
        <p:txBody>
          <a:bodyPr vert="horz" wrap="square" lIns="0" tIns="0" rIns="0" bIns="0" rtlCol="0">
            <a:spAutoFit/>
          </a:bodyPr>
          <a:lstStyle/>
          <a:p>
            <a:pPr marL="12700">
              <a:lnSpc>
                <a:spcPct val="100000"/>
              </a:lnSpc>
            </a:pPr>
            <a:r>
              <a:rPr sz="2000" b="1" spc="-5" dirty="0">
                <a:solidFill>
                  <a:srgbClr val="FFFFFF"/>
                </a:solidFill>
                <a:latin typeface="Arial" panose="020B0604020202020204" pitchFamily="34" charset="0"/>
                <a:ea typeface="Microsoft JhengHei UI" panose="020B0604030504040204" pitchFamily="34" charset="-120"/>
                <a:cs typeface="华文中宋"/>
              </a:rPr>
              <a:t>关键字</a:t>
            </a:r>
            <a:endParaRPr sz="2000">
              <a:latin typeface="Arial" panose="020B0604020202020204" pitchFamily="34" charset="0"/>
              <a:ea typeface="Microsoft JhengHei UI" panose="020B0604030504040204" pitchFamily="34" charset="-120"/>
              <a:cs typeface="华文中宋"/>
            </a:endParaRPr>
          </a:p>
        </p:txBody>
      </p:sp>
      <p:sp>
        <p:nvSpPr>
          <p:cNvPr id="6" name="object 6"/>
          <p:cNvSpPr txBox="1"/>
          <p:nvPr/>
        </p:nvSpPr>
        <p:spPr>
          <a:xfrm>
            <a:off x="6608197" y="1918970"/>
            <a:ext cx="635000" cy="369332"/>
          </a:xfrm>
          <a:prstGeom prst="rect">
            <a:avLst/>
          </a:prstGeom>
        </p:spPr>
        <p:txBody>
          <a:bodyPr vert="horz" wrap="square" lIns="0" tIns="0" rIns="0" bIns="0" rtlCol="0">
            <a:spAutoFit/>
          </a:bodyPr>
          <a:lstStyle/>
          <a:p>
            <a:pPr marL="12700">
              <a:lnSpc>
                <a:spcPct val="100000"/>
              </a:lnSpc>
            </a:pPr>
            <a:r>
              <a:rPr sz="2400" b="1" spc="-5" dirty="0">
                <a:solidFill>
                  <a:srgbClr val="FFFFFF"/>
                </a:solidFill>
                <a:latin typeface="Arial" panose="020B0604020202020204" pitchFamily="34" charset="0"/>
                <a:ea typeface="Microsoft JhengHei UI" panose="020B0604030504040204" pitchFamily="34" charset="-120"/>
                <a:cs typeface="华文中宋"/>
              </a:rPr>
              <a:t>联系</a:t>
            </a:r>
            <a:endParaRPr sz="2400">
              <a:latin typeface="Arial" panose="020B0604020202020204" pitchFamily="34" charset="0"/>
              <a:ea typeface="Microsoft JhengHei UI" panose="020B0604030504040204" pitchFamily="34" charset="-120"/>
              <a:cs typeface="华文中宋"/>
            </a:endParaRPr>
          </a:p>
        </p:txBody>
      </p:sp>
      <p:sp>
        <p:nvSpPr>
          <p:cNvPr id="7" name="object 7"/>
          <p:cNvSpPr txBox="1"/>
          <p:nvPr/>
        </p:nvSpPr>
        <p:spPr>
          <a:xfrm>
            <a:off x="8103241" y="1920494"/>
            <a:ext cx="635000" cy="369332"/>
          </a:xfrm>
          <a:prstGeom prst="rect">
            <a:avLst/>
          </a:prstGeom>
        </p:spPr>
        <p:txBody>
          <a:bodyPr vert="horz" wrap="square" lIns="0" tIns="0" rIns="0" bIns="0" rtlCol="0">
            <a:spAutoFit/>
          </a:bodyPr>
          <a:lstStyle/>
          <a:p>
            <a:pPr marL="12700">
              <a:lnSpc>
                <a:spcPct val="100000"/>
              </a:lnSpc>
            </a:pPr>
            <a:r>
              <a:rPr sz="2400" b="1" spc="-5" dirty="0">
                <a:solidFill>
                  <a:srgbClr val="FFFFFF"/>
                </a:solidFill>
                <a:latin typeface="Arial" panose="020B0604020202020204" pitchFamily="34" charset="0"/>
                <a:ea typeface="Microsoft JhengHei UI" panose="020B0604030504040204" pitchFamily="34" charset="-120"/>
                <a:cs typeface="华文中宋"/>
              </a:rPr>
              <a:t>属性</a:t>
            </a:r>
            <a:endParaRPr sz="2400">
              <a:latin typeface="Arial" panose="020B0604020202020204" pitchFamily="34" charset="0"/>
              <a:ea typeface="Microsoft JhengHei UI" panose="020B0604030504040204" pitchFamily="34" charset="-120"/>
              <a:cs typeface="华文中宋"/>
            </a:endParaRPr>
          </a:p>
        </p:txBody>
      </p:sp>
      <p:sp>
        <p:nvSpPr>
          <p:cNvPr id="8" name="object 8"/>
          <p:cNvSpPr/>
          <p:nvPr/>
        </p:nvSpPr>
        <p:spPr>
          <a:xfrm>
            <a:off x="1416443" y="1226819"/>
            <a:ext cx="1778000" cy="1594485"/>
          </a:xfrm>
          <a:custGeom>
            <a:avLst/>
            <a:gdLst/>
            <a:ahLst/>
            <a:cxnLst/>
            <a:rect l="l" t="t" r="r" b="b"/>
            <a:pathLst>
              <a:path w="1778000" h="1594485">
                <a:moveTo>
                  <a:pt x="1777745" y="797051"/>
                </a:moveTo>
                <a:lnTo>
                  <a:pt x="1774800" y="731649"/>
                </a:lnTo>
                <a:lnTo>
                  <a:pt x="1766117" y="667708"/>
                </a:lnTo>
                <a:lnTo>
                  <a:pt x="1751923" y="605434"/>
                </a:lnTo>
                <a:lnTo>
                  <a:pt x="1732446" y="545031"/>
                </a:lnTo>
                <a:lnTo>
                  <a:pt x="1707915" y="486703"/>
                </a:lnTo>
                <a:lnTo>
                  <a:pt x="1678558" y="430656"/>
                </a:lnTo>
                <a:lnTo>
                  <a:pt x="1644603" y="377094"/>
                </a:lnTo>
                <a:lnTo>
                  <a:pt x="1606277" y="326221"/>
                </a:lnTo>
                <a:lnTo>
                  <a:pt x="1563809" y="278242"/>
                </a:lnTo>
                <a:lnTo>
                  <a:pt x="1517427" y="233362"/>
                </a:lnTo>
                <a:lnTo>
                  <a:pt x="1467359" y="191785"/>
                </a:lnTo>
                <a:lnTo>
                  <a:pt x="1413833" y="153716"/>
                </a:lnTo>
                <a:lnTo>
                  <a:pt x="1357076" y="119360"/>
                </a:lnTo>
                <a:lnTo>
                  <a:pt x="1297317" y="88920"/>
                </a:lnTo>
                <a:lnTo>
                  <a:pt x="1234785" y="62603"/>
                </a:lnTo>
                <a:lnTo>
                  <a:pt x="1169706" y="40611"/>
                </a:lnTo>
                <a:lnTo>
                  <a:pt x="1102309" y="23150"/>
                </a:lnTo>
                <a:lnTo>
                  <a:pt x="1032823" y="10425"/>
                </a:lnTo>
                <a:lnTo>
                  <a:pt x="961474" y="2640"/>
                </a:lnTo>
                <a:lnTo>
                  <a:pt x="888491" y="0"/>
                </a:lnTo>
                <a:lnTo>
                  <a:pt x="815618" y="2640"/>
                </a:lnTo>
                <a:lnTo>
                  <a:pt x="744367" y="10425"/>
                </a:lnTo>
                <a:lnTo>
                  <a:pt x="674968" y="23150"/>
                </a:lnTo>
                <a:lnTo>
                  <a:pt x="607649" y="40611"/>
                </a:lnTo>
                <a:lnTo>
                  <a:pt x="542639" y="62603"/>
                </a:lnTo>
                <a:lnTo>
                  <a:pt x="480166" y="88920"/>
                </a:lnTo>
                <a:lnTo>
                  <a:pt x="420460" y="119360"/>
                </a:lnTo>
                <a:lnTo>
                  <a:pt x="363748" y="153716"/>
                </a:lnTo>
                <a:lnTo>
                  <a:pt x="310259" y="191785"/>
                </a:lnTo>
                <a:lnTo>
                  <a:pt x="260222" y="233362"/>
                </a:lnTo>
                <a:lnTo>
                  <a:pt x="213866" y="278242"/>
                </a:lnTo>
                <a:lnTo>
                  <a:pt x="171419" y="326221"/>
                </a:lnTo>
                <a:lnTo>
                  <a:pt x="133109" y="377094"/>
                </a:lnTo>
                <a:lnTo>
                  <a:pt x="99166" y="430656"/>
                </a:lnTo>
                <a:lnTo>
                  <a:pt x="69818" y="486703"/>
                </a:lnTo>
                <a:lnTo>
                  <a:pt x="45293" y="545031"/>
                </a:lnTo>
                <a:lnTo>
                  <a:pt x="25820" y="605434"/>
                </a:lnTo>
                <a:lnTo>
                  <a:pt x="11628" y="667708"/>
                </a:lnTo>
                <a:lnTo>
                  <a:pt x="2945" y="731649"/>
                </a:lnTo>
                <a:lnTo>
                  <a:pt x="0" y="797052"/>
                </a:lnTo>
                <a:lnTo>
                  <a:pt x="2945" y="862454"/>
                </a:lnTo>
                <a:lnTo>
                  <a:pt x="11628" y="926395"/>
                </a:lnTo>
                <a:lnTo>
                  <a:pt x="25820" y="988669"/>
                </a:lnTo>
                <a:lnTo>
                  <a:pt x="45293" y="1049072"/>
                </a:lnTo>
                <a:lnTo>
                  <a:pt x="69818" y="1107400"/>
                </a:lnTo>
                <a:lnTo>
                  <a:pt x="99166" y="1163447"/>
                </a:lnTo>
                <a:lnTo>
                  <a:pt x="133109" y="1217009"/>
                </a:lnTo>
                <a:lnTo>
                  <a:pt x="171419" y="1267882"/>
                </a:lnTo>
                <a:lnTo>
                  <a:pt x="213866" y="1315861"/>
                </a:lnTo>
                <a:lnTo>
                  <a:pt x="260223" y="1360741"/>
                </a:lnTo>
                <a:lnTo>
                  <a:pt x="310259" y="1402318"/>
                </a:lnTo>
                <a:lnTo>
                  <a:pt x="363748" y="1440387"/>
                </a:lnTo>
                <a:lnTo>
                  <a:pt x="420460" y="1474743"/>
                </a:lnTo>
                <a:lnTo>
                  <a:pt x="480166" y="1505183"/>
                </a:lnTo>
                <a:lnTo>
                  <a:pt x="542639" y="1531500"/>
                </a:lnTo>
                <a:lnTo>
                  <a:pt x="607649" y="1553492"/>
                </a:lnTo>
                <a:lnTo>
                  <a:pt x="674968" y="1570953"/>
                </a:lnTo>
                <a:lnTo>
                  <a:pt x="744367" y="1583678"/>
                </a:lnTo>
                <a:lnTo>
                  <a:pt x="815618" y="1591463"/>
                </a:lnTo>
                <a:lnTo>
                  <a:pt x="888492" y="1594104"/>
                </a:lnTo>
                <a:lnTo>
                  <a:pt x="961474" y="1591463"/>
                </a:lnTo>
                <a:lnTo>
                  <a:pt x="1032823" y="1583678"/>
                </a:lnTo>
                <a:lnTo>
                  <a:pt x="1102309" y="1570953"/>
                </a:lnTo>
                <a:lnTo>
                  <a:pt x="1169706" y="1553492"/>
                </a:lnTo>
                <a:lnTo>
                  <a:pt x="1234785" y="1531500"/>
                </a:lnTo>
                <a:lnTo>
                  <a:pt x="1297317" y="1505183"/>
                </a:lnTo>
                <a:lnTo>
                  <a:pt x="1357076" y="1474743"/>
                </a:lnTo>
                <a:lnTo>
                  <a:pt x="1413833" y="1440387"/>
                </a:lnTo>
                <a:lnTo>
                  <a:pt x="1467359" y="1402318"/>
                </a:lnTo>
                <a:lnTo>
                  <a:pt x="1517427" y="1360741"/>
                </a:lnTo>
                <a:lnTo>
                  <a:pt x="1563809" y="1315861"/>
                </a:lnTo>
                <a:lnTo>
                  <a:pt x="1606277" y="1267882"/>
                </a:lnTo>
                <a:lnTo>
                  <a:pt x="1644603" y="1217009"/>
                </a:lnTo>
                <a:lnTo>
                  <a:pt x="1678558" y="1163447"/>
                </a:lnTo>
                <a:lnTo>
                  <a:pt x="1707915" y="1107400"/>
                </a:lnTo>
                <a:lnTo>
                  <a:pt x="1732446" y="1049072"/>
                </a:lnTo>
                <a:lnTo>
                  <a:pt x="1751923" y="988669"/>
                </a:lnTo>
                <a:lnTo>
                  <a:pt x="1766117" y="926395"/>
                </a:lnTo>
                <a:lnTo>
                  <a:pt x="1774800" y="862454"/>
                </a:lnTo>
                <a:lnTo>
                  <a:pt x="1777745" y="797051"/>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9" name="object 9"/>
          <p:cNvSpPr/>
          <p:nvPr/>
        </p:nvSpPr>
        <p:spPr>
          <a:xfrm>
            <a:off x="1563509" y="1358646"/>
            <a:ext cx="1481455" cy="1330960"/>
          </a:xfrm>
          <a:custGeom>
            <a:avLst/>
            <a:gdLst/>
            <a:ahLst/>
            <a:cxnLst/>
            <a:rect l="l" t="t" r="r" b="b"/>
            <a:pathLst>
              <a:path w="1481455" h="1330960">
                <a:moveTo>
                  <a:pt x="1481327" y="665226"/>
                </a:moveTo>
                <a:lnTo>
                  <a:pt x="1478873" y="610682"/>
                </a:lnTo>
                <a:lnTo>
                  <a:pt x="1471637" y="557349"/>
                </a:lnTo>
                <a:lnTo>
                  <a:pt x="1459810" y="505400"/>
                </a:lnTo>
                <a:lnTo>
                  <a:pt x="1443581" y="455005"/>
                </a:lnTo>
                <a:lnTo>
                  <a:pt x="1423142" y="406336"/>
                </a:lnTo>
                <a:lnTo>
                  <a:pt x="1398682" y="359564"/>
                </a:lnTo>
                <a:lnTo>
                  <a:pt x="1370392" y="314862"/>
                </a:lnTo>
                <a:lnTo>
                  <a:pt x="1338462" y="272399"/>
                </a:lnTo>
                <a:lnTo>
                  <a:pt x="1303082" y="232349"/>
                </a:lnTo>
                <a:lnTo>
                  <a:pt x="1264443" y="194881"/>
                </a:lnTo>
                <a:lnTo>
                  <a:pt x="1222735" y="160168"/>
                </a:lnTo>
                <a:lnTo>
                  <a:pt x="1178149" y="128381"/>
                </a:lnTo>
                <a:lnTo>
                  <a:pt x="1130874" y="99692"/>
                </a:lnTo>
                <a:lnTo>
                  <a:pt x="1081101" y="74272"/>
                </a:lnTo>
                <a:lnTo>
                  <a:pt x="1029021" y="52292"/>
                </a:lnTo>
                <a:lnTo>
                  <a:pt x="974823" y="33924"/>
                </a:lnTo>
                <a:lnTo>
                  <a:pt x="918698" y="19339"/>
                </a:lnTo>
                <a:lnTo>
                  <a:pt x="860836" y="8709"/>
                </a:lnTo>
                <a:lnTo>
                  <a:pt x="801428" y="2205"/>
                </a:lnTo>
                <a:lnTo>
                  <a:pt x="740663" y="0"/>
                </a:lnTo>
                <a:lnTo>
                  <a:pt x="679899" y="2205"/>
                </a:lnTo>
                <a:lnTo>
                  <a:pt x="620491" y="8709"/>
                </a:lnTo>
                <a:lnTo>
                  <a:pt x="562629" y="19339"/>
                </a:lnTo>
                <a:lnTo>
                  <a:pt x="506504" y="33924"/>
                </a:lnTo>
                <a:lnTo>
                  <a:pt x="452306" y="52292"/>
                </a:lnTo>
                <a:lnTo>
                  <a:pt x="400226" y="74272"/>
                </a:lnTo>
                <a:lnTo>
                  <a:pt x="350453" y="99692"/>
                </a:lnTo>
                <a:lnTo>
                  <a:pt x="303178" y="128381"/>
                </a:lnTo>
                <a:lnTo>
                  <a:pt x="258592" y="160168"/>
                </a:lnTo>
                <a:lnTo>
                  <a:pt x="216884" y="194881"/>
                </a:lnTo>
                <a:lnTo>
                  <a:pt x="178245" y="232349"/>
                </a:lnTo>
                <a:lnTo>
                  <a:pt x="142865" y="272399"/>
                </a:lnTo>
                <a:lnTo>
                  <a:pt x="110935" y="314862"/>
                </a:lnTo>
                <a:lnTo>
                  <a:pt x="82645" y="359564"/>
                </a:lnTo>
                <a:lnTo>
                  <a:pt x="58185" y="406336"/>
                </a:lnTo>
                <a:lnTo>
                  <a:pt x="37746" y="455005"/>
                </a:lnTo>
                <a:lnTo>
                  <a:pt x="21517" y="505400"/>
                </a:lnTo>
                <a:lnTo>
                  <a:pt x="9690" y="557349"/>
                </a:lnTo>
                <a:lnTo>
                  <a:pt x="2454" y="610682"/>
                </a:lnTo>
                <a:lnTo>
                  <a:pt x="0" y="665226"/>
                </a:lnTo>
                <a:lnTo>
                  <a:pt x="2454" y="719769"/>
                </a:lnTo>
                <a:lnTo>
                  <a:pt x="9690" y="773102"/>
                </a:lnTo>
                <a:lnTo>
                  <a:pt x="21517" y="825051"/>
                </a:lnTo>
                <a:lnTo>
                  <a:pt x="37746" y="875446"/>
                </a:lnTo>
                <a:lnTo>
                  <a:pt x="58185" y="924115"/>
                </a:lnTo>
                <a:lnTo>
                  <a:pt x="82645" y="970887"/>
                </a:lnTo>
                <a:lnTo>
                  <a:pt x="110935" y="1015589"/>
                </a:lnTo>
                <a:lnTo>
                  <a:pt x="142865" y="1058052"/>
                </a:lnTo>
                <a:lnTo>
                  <a:pt x="178245" y="1098102"/>
                </a:lnTo>
                <a:lnTo>
                  <a:pt x="216884" y="1135570"/>
                </a:lnTo>
                <a:lnTo>
                  <a:pt x="258592" y="1170283"/>
                </a:lnTo>
                <a:lnTo>
                  <a:pt x="303178" y="1202070"/>
                </a:lnTo>
                <a:lnTo>
                  <a:pt x="350453" y="1230759"/>
                </a:lnTo>
                <a:lnTo>
                  <a:pt x="400226" y="1256179"/>
                </a:lnTo>
                <a:lnTo>
                  <a:pt x="452306" y="1278159"/>
                </a:lnTo>
                <a:lnTo>
                  <a:pt x="506504" y="1296527"/>
                </a:lnTo>
                <a:lnTo>
                  <a:pt x="562629" y="1311112"/>
                </a:lnTo>
                <a:lnTo>
                  <a:pt x="620491" y="1321742"/>
                </a:lnTo>
                <a:lnTo>
                  <a:pt x="679899" y="1328246"/>
                </a:lnTo>
                <a:lnTo>
                  <a:pt x="740664" y="1330452"/>
                </a:lnTo>
                <a:lnTo>
                  <a:pt x="801428" y="1328246"/>
                </a:lnTo>
                <a:lnTo>
                  <a:pt x="860836" y="1321742"/>
                </a:lnTo>
                <a:lnTo>
                  <a:pt x="918698" y="1311112"/>
                </a:lnTo>
                <a:lnTo>
                  <a:pt x="974823" y="1296527"/>
                </a:lnTo>
                <a:lnTo>
                  <a:pt x="1029021" y="1278159"/>
                </a:lnTo>
                <a:lnTo>
                  <a:pt x="1081101" y="1256179"/>
                </a:lnTo>
                <a:lnTo>
                  <a:pt x="1130874" y="1230759"/>
                </a:lnTo>
                <a:lnTo>
                  <a:pt x="1178149" y="1202070"/>
                </a:lnTo>
                <a:lnTo>
                  <a:pt x="1222735" y="1170283"/>
                </a:lnTo>
                <a:lnTo>
                  <a:pt x="1264443" y="1135570"/>
                </a:lnTo>
                <a:lnTo>
                  <a:pt x="1303082" y="1098102"/>
                </a:lnTo>
                <a:lnTo>
                  <a:pt x="1338462" y="1058052"/>
                </a:lnTo>
                <a:lnTo>
                  <a:pt x="1370392" y="1015589"/>
                </a:lnTo>
                <a:lnTo>
                  <a:pt x="1398682" y="970887"/>
                </a:lnTo>
                <a:lnTo>
                  <a:pt x="1423142" y="924115"/>
                </a:lnTo>
                <a:lnTo>
                  <a:pt x="1443581" y="875446"/>
                </a:lnTo>
                <a:lnTo>
                  <a:pt x="1459810" y="825051"/>
                </a:lnTo>
                <a:lnTo>
                  <a:pt x="1471637" y="773102"/>
                </a:lnTo>
                <a:lnTo>
                  <a:pt x="1478873" y="719769"/>
                </a:lnTo>
                <a:lnTo>
                  <a:pt x="1481327" y="665226"/>
                </a:lnTo>
                <a:close/>
              </a:path>
            </a:pathLst>
          </a:custGeom>
          <a:solidFill>
            <a:srgbClr val="0066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0" name="object 10"/>
          <p:cNvSpPr/>
          <p:nvPr/>
        </p:nvSpPr>
        <p:spPr>
          <a:xfrm>
            <a:off x="1563509" y="1358646"/>
            <a:ext cx="1481455" cy="1330960"/>
          </a:xfrm>
          <a:custGeom>
            <a:avLst/>
            <a:gdLst/>
            <a:ahLst/>
            <a:cxnLst/>
            <a:rect l="l" t="t" r="r" b="b"/>
            <a:pathLst>
              <a:path w="1481455" h="1330960">
                <a:moveTo>
                  <a:pt x="740663" y="0"/>
                </a:moveTo>
                <a:lnTo>
                  <a:pt x="679899" y="2205"/>
                </a:lnTo>
                <a:lnTo>
                  <a:pt x="620491" y="8709"/>
                </a:lnTo>
                <a:lnTo>
                  <a:pt x="562629" y="19339"/>
                </a:lnTo>
                <a:lnTo>
                  <a:pt x="506504" y="33924"/>
                </a:lnTo>
                <a:lnTo>
                  <a:pt x="452306" y="52292"/>
                </a:lnTo>
                <a:lnTo>
                  <a:pt x="400226" y="74272"/>
                </a:lnTo>
                <a:lnTo>
                  <a:pt x="350453" y="99692"/>
                </a:lnTo>
                <a:lnTo>
                  <a:pt x="303178" y="128381"/>
                </a:lnTo>
                <a:lnTo>
                  <a:pt x="258592" y="160168"/>
                </a:lnTo>
                <a:lnTo>
                  <a:pt x="216884" y="194881"/>
                </a:lnTo>
                <a:lnTo>
                  <a:pt x="178245" y="232349"/>
                </a:lnTo>
                <a:lnTo>
                  <a:pt x="142865" y="272399"/>
                </a:lnTo>
                <a:lnTo>
                  <a:pt x="110935" y="314862"/>
                </a:lnTo>
                <a:lnTo>
                  <a:pt x="82645" y="359564"/>
                </a:lnTo>
                <a:lnTo>
                  <a:pt x="58185" y="406336"/>
                </a:lnTo>
                <a:lnTo>
                  <a:pt x="37746" y="455005"/>
                </a:lnTo>
                <a:lnTo>
                  <a:pt x="21517" y="505400"/>
                </a:lnTo>
                <a:lnTo>
                  <a:pt x="9690" y="557349"/>
                </a:lnTo>
                <a:lnTo>
                  <a:pt x="2454" y="610682"/>
                </a:lnTo>
                <a:lnTo>
                  <a:pt x="0" y="665226"/>
                </a:lnTo>
                <a:lnTo>
                  <a:pt x="2454" y="719769"/>
                </a:lnTo>
                <a:lnTo>
                  <a:pt x="9690" y="773102"/>
                </a:lnTo>
                <a:lnTo>
                  <a:pt x="21517" y="825051"/>
                </a:lnTo>
                <a:lnTo>
                  <a:pt x="37746" y="875446"/>
                </a:lnTo>
                <a:lnTo>
                  <a:pt x="58185" y="924115"/>
                </a:lnTo>
                <a:lnTo>
                  <a:pt x="82645" y="970887"/>
                </a:lnTo>
                <a:lnTo>
                  <a:pt x="110935" y="1015589"/>
                </a:lnTo>
                <a:lnTo>
                  <a:pt x="142865" y="1058052"/>
                </a:lnTo>
                <a:lnTo>
                  <a:pt x="178245" y="1098102"/>
                </a:lnTo>
                <a:lnTo>
                  <a:pt x="216884" y="1135570"/>
                </a:lnTo>
                <a:lnTo>
                  <a:pt x="258592" y="1170283"/>
                </a:lnTo>
                <a:lnTo>
                  <a:pt x="303178" y="1202070"/>
                </a:lnTo>
                <a:lnTo>
                  <a:pt x="350453" y="1230759"/>
                </a:lnTo>
                <a:lnTo>
                  <a:pt x="400226" y="1256179"/>
                </a:lnTo>
                <a:lnTo>
                  <a:pt x="452306" y="1278159"/>
                </a:lnTo>
                <a:lnTo>
                  <a:pt x="506504" y="1296527"/>
                </a:lnTo>
                <a:lnTo>
                  <a:pt x="562629" y="1311112"/>
                </a:lnTo>
                <a:lnTo>
                  <a:pt x="620491" y="1321742"/>
                </a:lnTo>
                <a:lnTo>
                  <a:pt x="679899" y="1328246"/>
                </a:lnTo>
                <a:lnTo>
                  <a:pt x="740664" y="1330452"/>
                </a:lnTo>
                <a:lnTo>
                  <a:pt x="801428" y="1328246"/>
                </a:lnTo>
                <a:lnTo>
                  <a:pt x="860836" y="1321742"/>
                </a:lnTo>
                <a:lnTo>
                  <a:pt x="918698" y="1311112"/>
                </a:lnTo>
                <a:lnTo>
                  <a:pt x="974823" y="1296527"/>
                </a:lnTo>
                <a:lnTo>
                  <a:pt x="1029021" y="1278159"/>
                </a:lnTo>
                <a:lnTo>
                  <a:pt x="1081101" y="1256179"/>
                </a:lnTo>
                <a:lnTo>
                  <a:pt x="1130874" y="1230759"/>
                </a:lnTo>
                <a:lnTo>
                  <a:pt x="1178149" y="1202070"/>
                </a:lnTo>
                <a:lnTo>
                  <a:pt x="1222735" y="1170283"/>
                </a:lnTo>
                <a:lnTo>
                  <a:pt x="1264443" y="1135570"/>
                </a:lnTo>
                <a:lnTo>
                  <a:pt x="1303082" y="1098102"/>
                </a:lnTo>
                <a:lnTo>
                  <a:pt x="1338462" y="1058052"/>
                </a:lnTo>
                <a:lnTo>
                  <a:pt x="1370392" y="1015589"/>
                </a:lnTo>
                <a:lnTo>
                  <a:pt x="1398682" y="970887"/>
                </a:lnTo>
                <a:lnTo>
                  <a:pt x="1423142" y="924115"/>
                </a:lnTo>
                <a:lnTo>
                  <a:pt x="1443581" y="875446"/>
                </a:lnTo>
                <a:lnTo>
                  <a:pt x="1459810" y="825051"/>
                </a:lnTo>
                <a:lnTo>
                  <a:pt x="1471637" y="773102"/>
                </a:lnTo>
                <a:lnTo>
                  <a:pt x="1478873" y="719769"/>
                </a:lnTo>
                <a:lnTo>
                  <a:pt x="1481327" y="665226"/>
                </a:lnTo>
                <a:lnTo>
                  <a:pt x="1478873" y="610682"/>
                </a:lnTo>
                <a:lnTo>
                  <a:pt x="1471637" y="557349"/>
                </a:lnTo>
                <a:lnTo>
                  <a:pt x="1459810" y="505400"/>
                </a:lnTo>
                <a:lnTo>
                  <a:pt x="1443581" y="455005"/>
                </a:lnTo>
                <a:lnTo>
                  <a:pt x="1423142" y="406336"/>
                </a:lnTo>
                <a:lnTo>
                  <a:pt x="1398682" y="359564"/>
                </a:lnTo>
                <a:lnTo>
                  <a:pt x="1370392" y="314862"/>
                </a:lnTo>
                <a:lnTo>
                  <a:pt x="1338462" y="272399"/>
                </a:lnTo>
                <a:lnTo>
                  <a:pt x="1303082" y="232349"/>
                </a:lnTo>
                <a:lnTo>
                  <a:pt x="1264443" y="194881"/>
                </a:lnTo>
                <a:lnTo>
                  <a:pt x="1222735" y="160168"/>
                </a:lnTo>
                <a:lnTo>
                  <a:pt x="1178149" y="128381"/>
                </a:lnTo>
                <a:lnTo>
                  <a:pt x="1130874" y="99692"/>
                </a:lnTo>
                <a:lnTo>
                  <a:pt x="1081101" y="74272"/>
                </a:lnTo>
                <a:lnTo>
                  <a:pt x="1029021" y="52292"/>
                </a:lnTo>
                <a:lnTo>
                  <a:pt x="974823" y="33924"/>
                </a:lnTo>
                <a:lnTo>
                  <a:pt x="918698" y="19339"/>
                </a:lnTo>
                <a:lnTo>
                  <a:pt x="860836" y="8709"/>
                </a:lnTo>
                <a:lnTo>
                  <a:pt x="801428" y="2205"/>
                </a:lnTo>
                <a:lnTo>
                  <a:pt x="740663"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1" name="object 11"/>
          <p:cNvSpPr txBox="1"/>
          <p:nvPr/>
        </p:nvSpPr>
        <p:spPr>
          <a:xfrm>
            <a:off x="1678819" y="1695608"/>
            <a:ext cx="1245235" cy="720838"/>
          </a:xfrm>
          <a:prstGeom prst="rect">
            <a:avLst/>
          </a:prstGeom>
        </p:spPr>
        <p:txBody>
          <a:bodyPr vert="horz" wrap="square" lIns="0" tIns="0" rIns="0" bIns="0" rtlCol="0">
            <a:spAutoFit/>
          </a:bodyPr>
          <a:lstStyle/>
          <a:p>
            <a:pPr algn="ctr">
              <a:lnSpc>
                <a:spcPts val="2870"/>
              </a:lnSpc>
            </a:pPr>
            <a:r>
              <a:rPr sz="2400" b="1" dirty="0">
                <a:solidFill>
                  <a:srgbClr val="FFFFFF"/>
                </a:solidFill>
                <a:latin typeface="Arial" panose="020B0604020202020204" pitchFamily="34" charset="0"/>
                <a:ea typeface="Microsoft JhengHei UI" panose="020B0604030504040204" pitchFamily="34" charset="-120"/>
                <a:cs typeface="Arial"/>
              </a:rPr>
              <a:t>E-R</a:t>
            </a:r>
            <a:endParaRPr sz="2400">
              <a:latin typeface="Arial" panose="020B0604020202020204" pitchFamily="34" charset="0"/>
              <a:ea typeface="Microsoft JhengHei UI" panose="020B0604030504040204" pitchFamily="34" charset="-120"/>
              <a:cs typeface="Arial"/>
            </a:endParaRPr>
          </a:p>
          <a:p>
            <a:pPr algn="ctr">
              <a:lnSpc>
                <a:spcPts val="2870"/>
              </a:lnSpc>
            </a:pPr>
            <a:r>
              <a:rPr sz="2400" b="1" dirty="0">
                <a:solidFill>
                  <a:srgbClr val="FFFFFF"/>
                </a:solidFill>
                <a:latin typeface="Arial" panose="020B0604020202020204" pitchFamily="34" charset="0"/>
                <a:ea typeface="Microsoft JhengHei UI" panose="020B0604030504040204" pitchFamily="34" charset="-120"/>
                <a:cs typeface="Arial"/>
              </a:rPr>
              <a:t>Diagram</a:t>
            </a:r>
            <a:endParaRPr sz="2400">
              <a:latin typeface="Arial" panose="020B0604020202020204" pitchFamily="34" charset="0"/>
              <a:ea typeface="Microsoft JhengHei UI" panose="020B0604030504040204" pitchFamily="34" charset="-120"/>
              <a:cs typeface="Arial"/>
            </a:endParaRPr>
          </a:p>
        </p:txBody>
      </p:sp>
      <p:sp>
        <p:nvSpPr>
          <p:cNvPr id="12" name="object 12"/>
          <p:cNvSpPr/>
          <p:nvPr/>
        </p:nvSpPr>
        <p:spPr>
          <a:xfrm>
            <a:off x="3841889" y="4456176"/>
            <a:ext cx="1906905" cy="1664970"/>
          </a:xfrm>
          <a:custGeom>
            <a:avLst/>
            <a:gdLst/>
            <a:ahLst/>
            <a:cxnLst/>
            <a:rect l="l" t="t" r="r" b="b"/>
            <a:pathLst>
              <a:path w="1906904" h="1664970">
                <a:moveTo>
                  <a:pt x="1906524" y="832104"/>
                </a:moveTo>
                <a:lnTo>
                  <a:pt x="1903364" y="763868"/>
                </a:lnTo>
                <a:lnTo>
                  <a:pt x="1894049" y="697149"/>
                </a:lnTo>
                <a:lnTo>
                  <a:pt x="1878823" y="632163"/>
                </a:lnTo>
                <a:lnTo>
                  <a:pt x="1857932" y="569122"/>
                </a:lnTo>
                <a:lnTo>
                  <a:pt x="1831621" y="508242"/>
                </a:lnTo>
                <a:lnTo>
                  <a:pt x="1800135" y="449736"/>
                </a:lnTo>
                <a:lnTo>
                  <a:pt x="1763720" y="393819"/>
                </a:lnTo>
                <a:lnTo>
                  <a:pt x="1722619" y="340705"/>
                </a:lnTo>
                <a:lnTo>
                  <a:pt x="1677080" y="290609"/>
                </a:lnTo>
                <a:lnTo>
                  <a:pt x="1627346" y="243744"/>
                </a:lnTo>
                <a:lnTo>
                  <a:pt x="1573663" y="200326"/>
                </a:lnTo>
                <a:lnTo>
                  <a:pt x="1516276" y="160568"/>
                </a:lnTo>
                <a:lnTo>
                  <a:pt x="1455430" y="124685"/>
                </a:lnTo>
                <a:lnTo>
                  <a:pt x="1391371" y="92891"/>
                </a:lnTo>
                <a:lnTo>
                  <a:pt x="1324344" y="65401"/>
                </a:lnTo>
                <a:lnTo>
                  <a:pt x="1254593" y="42428"/>
                </a:lnTo>
                <a:lnTo>
                  <a:pt x="1182364" y="24187"/>
                </a:lnTo>
                <a:lnTo>
                  <a:pt x="1107903" y="10892"/>
                </a:lnTo>
                <a:lnTo>
                  <a:pt x="1031453" y="2758"/>
                </a:lnTo>
                <a:lnTo>
                  <a:pt x="953262" y="0"/>
                </a:lnTo>
                <a:lnTo>
                  <a:pt x="875070" y="2758"/>
                </a:lnTo>
                <a:lnTo>
                  <a:pt x="798620" y="10892"/>
                </a:lnTo>
                <a:lnTo>
                  <a:pt x="724159" y="24187"/>
                </a:lnTo>
                <a:lnTo>
                  <a:pt x="651930" y="42428"/>
                </a:lnTo>
                <a:lnTo>
                  <a:pt x="582179" y="65401"/>
                </a:lnTo>
                <a:lnTo>
                  <a:pt x="515152" y="92891"/>
                </a:lnTo>
                <a:lnTo>
                  <a:pt x="451093" y="124685"/>
                </a:lnTo>
                <a:lnTo>
                  <a:pt x="390247" y="160568"/>
                </a:lnTo>
                <a:lnTo>
                  <a:pt x="332860" y="200326"/>
                </a:lnTo>
                <a:lnTo>
                  <a:pt x="279177" y="243744"/>
                </a:lnTo>
                <a:lnTo>
                  <a:pt x="229443" y="290609"/>
                </a:lnTo>
                <a:lnTo>
                  <a:pt x="183904" y="340705"/>
                </a:lnTo>
                <a:lnTo>
                  <a:pt x="142803" y="393819"/>
                </a:lnTo>
                <a:lnTo>
                  <a:pt x="106388" y="449736"/>
                </a:lnTo>
                <a:lnTo>
                  <a:pt x="74902" y="508242"/>
                </a:lnTo>
                <a:lnTo>
                  <a:pt x="48591" y="569122"/>
                </a:lnTo>
                <a:lnTo>
                  <a:pt x="27700" y="632163"/>
                </a:lnTo>
                <a:lnTo>
                  <a:pt x="12474" y="697149"/>
                </a:lnTo>
                <a:lnTo>
                  <a:pt x="3159" y="763868"/>
                </a:lnTo>
                <a:lnTo>
                  <a:pt x="0" y="832104"/>
                </a:lnTo>
                <a:lnTo>
                  <a:pt x="3159" y="900448"/>
                </a:lnTo>
                <a:lnTo>
                  <a:pt x="12474" y="967264"/>
                </a:lnTo>
                <a:lnTo>
                  <a:pt x="27700" y="1032338"/>
                </a:lnTo>
                <a:lnTo>
                  <a:pt x="48591" y="1095457"/>
                </a:lnTo>
                <a:lnTo>
                  <a:pt x="74902" y="1156406"/>
                </a:lnTo>
                <a:lnTo>
                  <a:pt x="106388" y="1214972"/>
                </a:lnTo>
                <a:lnTo>
                  <a:pt x="142803" y="1270941"/>
                </a:lnTo>
                <a:lnTo>
                  <a:pt x="183904" y="1324099"/>
                </a:lnTo>
                <a:lnTo>
                  <a:pt x="229443" y="1374234"/>
                </a:lnTo>
                <a:lnTo>
                  <a:pt x="279177" y="1421130"/>
                </a:lnTo>
                <a:lnTo>
                  <a:pt x="332860" y="1464574"/>
                </a:lnTo>
                <a:lnTo>
                  <a:pt x="390247" y="1504352"/>
                </a:lnTo>
                <a:lnTo>
                  <a:pt x="451093" y="1540251"/>
                </a:lnTo>
                <a:lnTo>
                  <a:pt x="515152" y="1572057"/>
                </a:lnTo>
                <a:lnTo>
                  <a:pt x="582179" y="1599557"/>
                </a:lnTo>
                <a:lnTo>
                  <a:pt x="651930" y="1622535"/>
                </a:lnTo>
                <a:lnTo>
                  <a:pt x="724159" y="1640780"/>
                </a:lnTo>
                <a:lnTo>
                  <a:pt x="798620" y="1654076"/>
                </a:lnTo>
                <a:lnTo>
                  <a:pt x="875070" y="1662210"/>
                </a:lnTo>
                <a:lnTo>
                  <a:pt x="953262" y="1664970"/>
                </a:lnTo>
                <a:lnTo>
                  <a:pt x="1031453" y="1662210"/>
                </a:lnTo>
                <a:lnTo>
                  <a:pt x="1107903" y="1654076"/>
                </a:lnTo>
                <a:lnTo>
                  <a:pt x="1182364" y="1640780"/>
                </a:lnTo>
                <a:lnTo>
                  <a:pt x="1254593" y="1622535"/>
                </a:lnTo>
                <a:lnTo>
                  <a:pt x="1324344" y="1599557"/>
                </a:lnTo>
                <a:lnTo>
                  <a:pt x="1391371" y="1572057"/>
                </a:lnTo>
                <a:lnTo>
                  <a:pt x="1455430" y="1540251"/>
                </a:lnTo>
                <a:lnTo>
                  <a:pt x="1516276" y="1504352"/>
                </a:lnTo>
                <a:lnTo>
                  <a:pt x="1573663" y="1464574"/>
                </a:lnTo>
                <a:lnTo>
                  <a:pt x="1627346" y="1421130"/>
                </a:lnTo>
                <a:lnTo>
                  <a:pt x="1677080" y="1374234"/>
                </a:lnTo>
                <a:lnTo>
                  <a:pt x="1722619" y="1324099"/>
                </a:lnTo>
                <a:lnTo>
                  <a:pt x="1763720" y="1270941"/>
                </a:lnTo>
                <a:lnTo>
                  <a:pt x="1800135" y="1214972"/>
                </a:lnTo>
                <a:lnTo>
                  <a:pt x="1831621" y="1156406"/>
                </a:lnTo>
                <a:lnTo>
                  <a:pt x="1857932" y="1095457"/>
                </a:lnTo>
                <a:lnTo>
                  <a:pt x="1878823" y="1032338"/>
                </a:lnTo>
                <a:lnTo>
                  <a:pt x="1894049" y="967264"/>
                </a:lnTo>
                <a:lnTo>
                  <a:pt x="1903364" y="900448"/>
                </a:lnTo>
                <a:lnTo>
                  <a:pt x="1906524" y="832104"/>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3" name="object 13"/>
          <p:cNvSpPr/>
          <p:nvPr/>
        </p:nvSpPr>
        <p:spPr>
          <a:xfrm>
            <a:off x="3998861" y="4592573"/>
            <a:ext cx="1594485" cy="1392555"/>
          </a:xfrm>
          <a:custGeom>
            <a:avLst/>
            <a:gdLst/>
            <a:ahLst/>
            <a:cxnLst/>
            <a:rect l="l" t="t" r="r" b="b"/>
            <a:pathLst>
              <a:path w="1594485" h="1392554">
                <a:moveTo>
                  <a:pt x="1594103" y="695705"/>
                </a:moveTo>
                <a:lnTo>
                  <a:pt x="1591463" y="638671"/>
                </a:lnTo>
                <a:lnTo>
                  <a:pt x="1583678" y="582902"/>
                </a:lnTo>
                <a:lnTo>
                  <a:pt x="1570953" y="528578"/>
                </a:lnTo>
                <a:lnTo>
                  <a:pt x="1553492" y="475878"/>
                </a:lnTo>
                <a:lnTo>
                  <a:pt x="1531500" y="424981"/>
                </a:lnTo>
                <a:lnTo>
                  <a:pt x="1505183" y="376068"/>
                </a:lnTo>
                <a:lnTo>
                  <a:pt x="1474743" y="329317"/>
                </a:lnTo>
                <a:lnTo>
                  <a:pt x="1440387" y="284908"/>
                </a:lnTo>
                <a:lnTo>
                  <a:pt x="1402318" y="243021"/>
                </a:lnTo>
                <a:lnTo>
                  <a:pt x="1360741" y="203834"/>
                </a:lnTo>
                <a:lnTo>
                  <a:pt x="1315861" y="167528"/>
                </a:lnTo>
                <a:lnTo>
                  <a:pt x="1267882" y="134282"/>
                </a:lnTo>
                <a:lnTo>
                  <a:pt x="1217009" y="104275"/>
                </a:lnTo>
                <a:lnTo>
                  <a:pt x="1163447" y="77687"/>
                </a:lnTo>
                <a:lnTo>
                  <a:pt x="1107400" y="54697"/>
                </a:lnTo>
                <a:lnTo>
                  <a:pt x="1049072" y="35484"/>
                </a:lnTo>
                <a:lnTo>
                  <a:pt x="988669" y="20229"/>
                </a:lnTo>
                <a:lnTo>
                  <a:pt x="926395" y="9110"/>
                </a:lnTo>
                <a:lnTo>
                  <a:pt x="862454" y="2307"/>
                </a:lnTo>
                <a:lnTo>
                  <a:pt x="797051" y="0"/>
                </a:lnTo>
                <a:lnTo>
                  <a:pt x="731649" y="2307"/>
                </a:lnTo>
                <a:lnTo>
                  <a:pt x="667708" y="9110"/>
                </a:lnTo>
                <a:lnTo>
                  <a:pt x="605434" y="20229"/>
                </a:lnTo>
                <a:lnTo>
                  <a:pt x="545031" y="35484"/>
                </a:lnTo>
                <a:lnTo>
                  <a:pt x="486703" y="54697"/>
                </a:lnTo>
                <a:lnTo>
                  <a:pt x="430656" y="77687"/>
                </a:lnTo>
                <a:lnTo>
                  <a:pt x="377094" y="104275"/>
                </a:lnTo>
                <a:lnTo>
                  <a:pt x="326221" y="134282"/>
                </a:lnTo>
                <a:lnTo>
                  <a:pt x="278242" y="167528"/>
                </a:lnTo>
                <a:lnTo>
                  <a:pt x="233362" y="203835"/>
                </a:lnTo>
                <a:lnTo>
                  <a:pt x="191785" y="243021"/>
                </a:lnTo>
                <a:lnTo>
                  <a:pt x="153716" y="284908"/>
                </a:lnTo>
                <a:lnTo>
                  <a:pt x="119360" y="329317"/>
                </a:lnTo>
                <a:lnTo>
                  <a:pt x="88920" y="376068"/>
                </a:lnTo>
                <a:lnTo>
                  <a:pt x="62603" y="424981"/>
                </a:lnTo>
                <a:lnTo>
                  <a:pt x="40611" y="475878"/>
                </a:lnTo>
                <a:lnTo>
                  <a:pt x="23150" y="528578"/>
                </a:lnTo>
                <a:lnTo>
                  <a:pt x="10425" y="582902"/>
                </a:lnTo>
                <a:lnTo>
                  <a:pt x="2640" y="638671"/>
                </a:lnTo>
                <a:lnTo>
                  <a:pt x="0" y="695706"/>
                </a:lnTo>
                <a:lnTo>
                  <a:pt x="2640" y="752849"/>
                </a:lnTo>
                <a:lnTo>
                  <a:pt x="10425" y="808715"/>
                </a:lnTo>
                <a:lnTo>
                  <a:pt x="23150" y="863127"/>
                </a:lnTo>
                <a:lnTo>
                  <a:pt x="40611" y="915905"/>
                </a:lnTo>
                <a:lnTo>
                  <a:pt x="62603" y="966870"/>
                </a:lnTo>
                <a:lnTo>
                  <a:pt x="88920" y="1015844"/>
                </a:lnTo>
                <a:lnTo>
                  <a:pt x="119360" y="1062647"/>
                </a:lnTo>
                <a:lnTo>
                  <a:pt x="153716" y="1107100"/>
                </a:lnTo>
                <a:lnTo>
                  <a:pt x="191785" y="1149025"/>
                </a:lnTo>
                <a:lnTo>
                  <a:pt x="233362" y="1188243"/>
                </a:lnTo>
                <a:lnTo>
                  <a:pt x="278242" y="1224575"/>
                </a:lnTo>
                <a:lnTo>
                  <a:pt x="326221" y="1257842"/>
                </a:lnTo>
                <a:lnTo>
                  <a:pt x="377094" y="1287865"/>
                </a:lnTo>
                <a:lnTo>
                  <a:pt x="430656" y="1314466"/>
                </a:lnTo>
                <a:lnTo>
                  <a:pt x="486703" y="1337464"/>
                </a:lnTo>
                <a:lnTo>
                  <a:pt x="545031" y="1356683"/>
                </a:lnTo>
                <a:lnTo>
                  <a:pt x="605434" y="1371942"/>
                </a:lnTo>
                <a:lnTo>
                  <a:pt x="667708" y="1383062"/>
                </a:lnTo>
                <a:lnTo>
                  <a:pt x="731649" y="1389866"/>
                </a:lnTo>
                <a:lnTo>
                  <a:pt x="797052" y="1392174"/>
                </a:lnTo>
                <a:lnTo>
                  <a:pt x="862454" y="1389866"/>
                </a:lnTo>
                <a:lnTo>
                  <a:pt x="926395" y="1383062"/>
                </a:lnTo>
                <a:lnTo>
                  <a:pt x="988669" y="1371942"/>
                </a:lnTo>
                <a:lnTo>
                  <a:pt x="1049072" y="1356683"/>
                </a:lnTo>
                <a:lnTo>
                  <a:pt x="1107400" y="1337464"/>
                </a:lnTo>
                <a:lnTo>
                  <a:pt x="1163447" y="1314466"/>
                </a:lnTo>
                <a:lnTo>
                  <a:pt x="1217009" y="1287865"/>
                </a:lnTo>
                <a:lnTo>
                  <a:pt x="1267882" y="1257842"/>
                </a:lnTo>
                <a:lnTo>
                  <a:pt x="1315861" y="1224575"/>
                </a:lnTo>
                <a:lnTo>
                  <a:pt x="1360741" y="1188243"/>
                </a:lnTo>
                <a:lnTo>
                  <a:pt x="1402318" y="1149025"/>
                </a:lnTo>
                <a:lnTo>
                  <a:pt x="1440387" y="1107100"/>
                </a:lnTo>
                <a:lnTo>
                  <a:pt x="1474743" y="1062647"/>
                </a:lnTo>
                <a:lnTo>
                  <a:pt x="1505183" y="1015844"/>
                </a:lnTo>
                <a:lnTo>
                  <a:pt x="1531500" y="966870"/>
                </a:lnTo>
                <a:lnTo>
                  <a:pt x="1553492" y="915905"/>
                </a:lnTo>
                <a:lnTo>
                  <a:pt x="1570953" y="863127"/>
                </a:lnTo>
                <a:lnTo>
                  <a:pt x="1583678" y="808715"/>
                </a:lnTo>
                <a:lnTo>
                  <a:pt x="1591463" y="752849"/>
                </a:lnTo>
                <a:lnTo>
                  <a:pt x="1594103" y="695705"/>
                </a:lnTo>
                <a:close/>
              </a:path>
            </a:pathLst>
          </a:custGeom>
          <a:solidFill>
            <a:srgbClr val="0066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4" name="object 14"/>
          <p:cNvSpPr/>
          <p:nvPr/>
        </p:nvSpPr>
        <p:spPr>
          <a:xfrm>
            <a:off x="3998861" y="4592573"/>
            <a:ext cx="1594485" cy="1392555"/>
          </a:xfrm>
          <a:custGeom>
            <a:avLst/>
            <a:gdLst/>
            <a:ahLst/>
            <a:cxnLst/>
            <a:rect l="l" t="t" r="r" b="b"/>
            <a:pathLst>
              <a:path w="1594485" h="1392554">
                <a:moveTo>
                  <a:pt x="797051" y="0"/>
                </a:moveTo>
                <a:lnTo>
                  <a:pt x="731649" y="2307"/>
                </a:lnTo>
                <a:lnTo>
                  <a:pt x="667708" y="9110"/>
                </a:lnTo>
                <a:lnTo>
                  <a:pt x="605434" y="20229"/>
                </a:lnTo>
                <a:lnTo>
                  <a:pt x="545031" y="35484"/>
                </a:lnTo>
                <a:lnTo>
                  <a:pt x="486703" y="54697"/>
                </a:lnTo>
                <a:lnTo>
                  <a:pt x="430656" y="77687"/>
                </a:lnTo>
                <a:lnTo>
                  <a:pt x="377094" y="104275"/>
                </a:lnTo>
                <a:lnTo>
                  <a:pt x="326221" y="134282"/>
                </a:lnTo>
                <a:lnTo>
                  <a:pt x="278242" y="167528"/>
                </a:lnTo>
                <a:lnTo>
                  <a:pt x="233362" y="203835"/>
                </a:lnTo>
                <a:lnTo>
                  <a:pt x="191785" y="243021"/>
                </a:lnTo>
                <a:lnTo>
                  <a:pt x="153716" y="284908"/>
                </a:lnTo>
                <a:lnTo>
                  <a:pt x="119360" y="329317"/>
                </a:lnTo>
                <a:lnTo>
                  <a:pt x="88920" y="376068"/>
                </a:lnTo>
                <a:lnTo>
                  <a:pt x="62603" y="424981"/>
                </a:lnTo>
                <a:lnTo>
                  <a:pt x="40611" y="475878"/>
                </a:lnTo>
                <a:lnTo>
                  <a:pt x="23150" y="528578"/>
                </a:lnTo>
                <a:lnTo>
                  <a:pt x="10425" y="582902"/>
                </a:lnTo>
                <a:lnTo>
                  <a:pt x="2640" y="638671"/>
                </a:lnTo>
                <a:lnTo>
                  <a:pt x="0" y="695706"/>
                </a:lnTo>
                <a:lnTo>
                  <a:pt x="2640" y="752849"/>
                </a:lnTo>
                <a:lnTo>
                  <a:pt x="10425" y="808715"/>
                </a:lnTo>
                <a:lnTo>
                  <a:pt x="23150" y="863127"/>
                </a:lnTo>
                <a:lnTo>
                  <a:pt x="40611" y="915905"/>
                </a:lnTo>
                <a:lnTo>
                  <a:pt x="62603" y="966870"/>
                </a:lnTo>
                <a:lnTo>
                  <a:pt x="88920" y="1015844"/>
                </a:lnTo>
                <a:lnTo>
                  <a:pt x="119360" y="1062647"/>
                </a:lnTo>
                <a:lnTo>
                  <a:pt x="153716" y="1107100"/>
                </a:lnTo>
                <a:lnTo>
                  <a:pt x="191785" y="1149025"/>
                </a:lnTo>
                <a:lnTo>
                  <a:pt x="233362" y="1188243"/>
                </a:lnTo>
                <a:lnTo>
                  <a:pt x="278242" y="1224575"/>
                </a:lnTo>
                <a:lnTo>
                  <a:pt x="326221" y="1257842"/>
                </a:lnTo>
                <a:lnTo>
                  <a:pt x="377094" y="1287865"/>
                </a:lnTo>
                <a:lnTo>
                  <a:pt x="430656" y="1314466"/>
                </a:lnTo>
                <a:lnTo>
                  <a:pt x="486703" y="1337464"/>
                </a:lnTo>
                <a:lnTo>
                  <a:pt x="545031" y="1356683"/>
                </a:lnTo>
                <a:lnTo>
                  <a:pt x="605434" y="1371942"/>
                </a:lnTo>
                <a:lnTo>
                  <a:pt x="667708" y="1383062"/>
                </a:lnTo>
                <a:lnTo>
                  <a:pt x="731649" y="1389866"/>
                </a:lnTo>
                <a:lnTo>
                  <a:pt x="797052" y="1392174"/>
                </a:lnTo>
                <a:lnTo>
                  <a:pt x="862454" y="1389866"/>
                </a:lnTo>
                <a:lnTo>
                  <a:pt x="926395" y="1383062"/>
                </a:lnTo>
                <a:lnTo>
                  <a:pt x="988669" y="1371942"/>
                </a:lnTo>
                <a:lnTo>
                  <a:pt x="1049072" y="1356683"/>
                </a:lnTo>
                <a:lnTo>
                  <a:pt x="1107400" y="1337464"/>
                </a:lnTo>
                <a:lnTo>
                  <a:pt x="1163447" y="1314466"/>
                </a:lnTo>
                <a:lnTo>
                  <a:pt x="1217009" y="1287865"/>
                </a:lnTo>
                <a:lnTo>
                  <a:pt x="1267882" y="1257842"/>
                </a:lnTo>
                <a:lnTo>
                  <a:pt x="1315861" y="1224575"/>
                </a:lnTo>
                <a:lnTo>
                  <a:pt x="1360741" y="1188243"/>
                </a:lnTo>
                <a:lnTo>
                  <a:pt x="1402318" y="1149025"/>
                </a:lnTo>
                <a:lnTo>
                  <a:pt x="1440387" y="1107100"/>
                </a:lnTo>
                <a:lnTo>
                  <a:pt x="1474743" y="1062647"/>
                </a:lnTo>
                <a:lnTo>
                  <a:pt x="1505183" y="1015844"/>
                </a:lnTo>
                <a:lnTo>
                  <a:pt x="1531500" y="966870"/>
                </a:lnTo>
                <a:lnTo>
                  <a:pt x="1553492" y="915905"/>
                </a:lnTo>
                <a:lnTo>
                  <a:pt x="1570953" y="863127"/>
                </a:lnTo>
                <a:lnTo>
                  <a:pt x="1583678" y="808715"/>
                </a:lnTo>
                <a:lnTo>
                  <a:pt x="1591463" y="752849"/>
                </a:lnTo>
                <a:lnTo>
                  <a:pt x="1594103" y="695705"/>
                </a:lnTo>
                <a:lnTo>
                  <a:pt x="1591463" y="638671"/>
                </a:lnTo>
                <a:lnTo>
                  <a:pt x="1583678" y="582902"/>
                </a:lnTo>
                <a:lnTo>
                  <a:pt x="1570953" y="528578"/>
                </a:lnTo>
                <a:lnTo>
                  <a:pt x="1553492" y="475878"/>
                </a:lnTo>
                <a:lnTo>
                  <a:pt x="1531500" y="424981"/>
                </a:lnTo>
                <a:lnTo>
                  <a:pt x="1505183" y="376068"/>
                </a:lnTo>
                <a:lnTo>
                  <a:pt x="1474743" y="329317"/>
                </a:lnTo>
                <a:lnTo>
                  <a:pt x="1440387" y="284908"/>
                </a:lnTo>
                <a:lnTo>
                  <a:pt x="1402318" y="243021"/>
                </a:lnTo>
                <a:lnTo>
                  <a:pt x="1360741" y="203834"/>
                </a:lnTo>
                <a:lnTo>
                  <a:pt x="1315861" y="167528"/>
                </a:lnTo>
                <a:lnTo>
                  <a:pt x="1267882" y="134282"/>
                </a:lnTo>
                <a:lnTo>
                  <a:pt x="1217009" y="104275"/>
                </a:lnTo>
                <a:lnTo>
                  <a:pt x="1163447" y="77687"/>
                </a:lnTo>
                <a:lnTo>
                  <a:pt x="1107400" y="54697"/>
                </a:lnTo>
                <a:lnTo>
                  <a:pt x="1049072" y="35484"/>
                </a:lnTo>
                <a:lnTo>
                  <a:pt x="988669" y="20229"/>
                </a:lnTo>
                <a:lnTo>
                  <a:pt x="926395" y="9110"/>
                </a:lnTo>
                <a:lnTo>
                  <a:pt x="862454" y="2307"/>
                </a:lnTo>
                <a:lnTo>
                  <a:pt x="797051"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5" name="object 15"/>
          <p:cNvSpPr txBox="1"/>
          <p:nvPr/>
        </p:nvSpPr>
        <p:spPr>
          <a:xfrm>
            <a:off x="4169797" y="4777135"/>
            <a:ext cx="1245235" cy="1095941"/>
          </a:xfrm>
          <a:prstGeom prst="rect">
            <a:avLst/>
          </a:prstGeom>
        </p:spPr>
        <p:txBody>
          <a:bodyPr vert="horz" wrap="square" lIns="0" tIns="0" rIns="0" bIns="0" rtlCol="0">
            <a:spAutoFit/>
          </a:bodyPr>
          <a:lstStyle/>
          <a:p>
            <a:pPr marL="1905" algn="ctr">
              <a:lnSpc>
                <a:spcPts val="2875"/>
              </a:lnSpc>
            </a:pPr>
            <a:r>
              <a:rPr sz="2400" b="1" dirty="0">
                <a:solidFill>
                  <a:srgbClr val="FFFFFF"/>
                </a:solidFill>
                <a:latin typeface="Arial" panose="020B0604020202020204" pitchFamily="34" charset="0"/>
                <a:ea typeface="Microsoft JhengHei UI" panose="020B0604030504040204" pitchFamily="34" charset="-120"/>
                <a:cs typeface="Arial"/>
              </a:rPr>
              <a:t>E-R</a:t>
            </a:r>
            <a:endParaRPr sz="2400">
              <a:latin typeface="Arial" panose="020B0604020202020204" pitchFamily="34" charset="0"/>
              <a:ea typeface="Microsoft JhengHei UI" panose="020B0604030504040204" pitchFamily="34" charset="-120"/>
              <a:cs typeface="Arial"/>
            </a:endParaRPr>
          </a:p>
          <a:p>
            <a:pPr algn="ctr">
              <a:lnSpc>
                <a:spcPts val="2870"/>
              </a:lnSpc>
            </a:pPr>
            <a:r>
              <a:rPr sz="2400" b="1" dirty="0">
                <a:solidFill>
                  <a:srgbClr val="FFFFFF"/>
                </a:solidFill>
                <a:latin typeface="Arial" panose="020B0604020202020204" pitchFamily="34" charset="0"/>
                <a:ea typeface="Microsoft JhengHei UI" panose="020B0604030504040204" pitchFamily="34" charset="-120"/>
                <a:cs typeface="Arial"/>
              </a:rPr>
              <a:t>Diagram</a:t>
            </a:r>
            <a:endParaRPr sz="2400">
              <a:latin typeface="Arial" panose="020B0604020202020204" pitchFamily="34" charset="0"/>
              <a:ea typeface="Microsoft JhengHei UI" panose="020B0604030504040204" pitchFamily="34" charset="-120"/>
              <a:cs typeface="Arial"/>
            </a:endParaRPr>
          </a:p>
          <a:p>
            <a:pPr marL="635" algn="ctr">
              <a:lnSpc>
                <a:spcPts val="2870"/>
              </a:lnSpc>
            </a:pPr>
            <a:r>
              <a:rPr sz="2400" b="1" spc="-5" dirty="0">
                <a:solidFill>
                  <a:srgbClr val="FFFFFF"/>
                </a:solidFill>
                <a:latin typeface="Arial" panose="020B0604020202020204" pitchFamily="34" charset="0"/>
                <a:ea typeface="Microsoft JhengHei UI" panose="020B0604030504040204" pitchFamily="34" charset="-120"/>
                <a:cs typeface="华文中宋"/>
              </a:rPr>
              <a:t>表达</a:t>
            </a:r>
            <a:endParaRPr sz="2400">
              <a:latin typeface="Arial" panose="020B0604020202020204" pitchFamily="34" charset="0"/>
              <a:ea typeface="Microsoft JhengHei UI" panose="020B0604030504040204" pitchFamily="34" charset="-120"/>
              <a:cs typeface="华文中宋"/>
            </a:endParaRPr>
          </a:p>
        </p:txBody>
      </p:sp>
      <p:sp>
        <p:nvSpPr>
          <p:cNvPr id="16" name="object 16"/>
          <p:cNvSpPr/>
          <p:nvPr/>
        </p:nvSpPr>
        <p:spPr>
          <a:xfrm>
            <a:off x="5951867" y="4936997"/>
            <a:ext cx="1137920" cy="1005205"/>
          </a:xfrm>
          <a:custGeom>
            <a:avLst/>
            <a:gdLst/>
            <a:ahLst/>
            <a:cxnLst/>
            <a:rect l="l" t="t" r="r" b="b"/>
            <a:pathLst>
              <a:path w="1137920" h="1005204">
                <a:moveTo>
                  <a:pt x="1137665" y="502158"/>
                </a:moveTo>
                <a:lnTo>
                  <a:pt x="1135781" y="460968"/>
                </a:lnTo>
                <a:lnTo>
                  <a:pt x="1130225" y="420697"/>
                </a:lnTo>
                <a:lnTo>
                  <a:pt x="1121145" y="381472"/>
                </a:lnTo>
                <a:lnTo>
                  <a:pt x="1108685" y="343424"/>
                </a:lnTo>
                <a:lnTo>
                  <a:pt x="1092993" y="306681"/>
                </a:lnTo>
                <a:lnTo>
                  <a:pt x="1074215" y="271372"/>
                </a:lnTo>
                <a:lnTo>
                  <a:pt x="1052498" y="237627"/>
                </a:lnTo>
                <a:lnTo>
                  <a:pt x="1027986" y="205575"/>
                </a:lnTo>
                <a:lnTo>
                  <a:pt x="1000828" y="175345"/>
                </a:lnTo>
                <a:lnTo>
                  <a:pt x="971169" y="147065"/>
                </a:lnTo>
                <a:lnTo>
                  <a:pt x="939155" y="120867"/>
                </a:lnTo>
                <a:lnTo>
                  <a:pt x="904932" y="96877"/>
                </a:lnTo>
                <a:lnTo>
                  <a:pt x="868648" y="75226"/>
                </a:lnTo>
                <a:lnTo>
                  <a:pt x="830448" y="56043"/>
                </a:lnTo>
                <a:lnTo>
                  <a:pt x="790479" y="39457"/>
                </a:lnTo>
                <a:lnTo>
                  <a:pt x="748887" y="25597"/>
                </a:lnTo>
                <a:lnTo>
                  <a:pt x="705818" y="14592"/>
                </a:lnTo>
                <a:lnTo>
                  <a:pt x="661419" y="6571"/>
                </a:lnTo>
                <a:lnTo>
                  <a:pt x="615835" y="1664"/>
                </a:lnTo>
                <a:lnTo>
                  <a:pt x="569213" y="0"/>
                </a:lnTo>
                <a:lnTo>
                  <a:pt x="522483" y="1664"/>
                </a:lnTo>
                <a:lnTo>
                  <a:pt x="476802" y="6571"/>
                </a:lnTo>
                <a:lnTo>
                  <a:pt x="432315" y="14592"/>
                </a:lnTo>
                <a:lnTo>
                  <a:pt x="389168" y="25597"/>
                </a:lnTo>
                <a:lnTo>
                  <a:pt x="347507" y="39457"/>
                </a:lnTo>
                <a:lnTo>
                  <a:pt x="307478" y="56043"/>
                </a:lnTo>
                <a:lnTo>
                  <a:pt x="269226" y="75226"/>
                </a:lnTo>
                <a:lnTo>
                  <a:pt x="232897" y="96877"/>
                </a:lnTo>
                <a:lnTo>
                  <a:pt x="198637" y="120867"/>
                </a:lnTo>
                <a:lnTo>
                  <a:pt x="166592" y="147066"/>
                </a:lnTo>
                <a:lnTo>
                  <a:pt x="136907" y="175345"/>
                </a:lnTo>
                <a:lnTo>
                  <a:pt x="109727" y="205575"/>
                </a:lnTo>
                <a:lnTo>
                  <a:pt x="85200" y="237627"/>
                </a:lnTo>
                <a:lnTo>
                  <a:pt x="63470" y="271372"/>
                </a:lnTo>
                <a:lnTo>
                  <a:pt x="44684" y="306681"/>
                </a:lnTo>
                <a:lnTo>
                  <a:pt x="28986" y="343424"/>
                </a:lnTo>
                <a:lnTo>
                  <a:pt x="16523" y="381472"/>
                </a:lnTo>
                <a:lnTo>
                  <a:pt x="7440" y="420697"/>
                </a:lnTo>
                <a:lnTo>
                  <a:pt x="1884" y="460968"/>
                </a:lnTo>
                <a:lnTo>
                  <a:pt x="0" y="502158"/>
                </a:lnTo>
                <a:lnTo>
                  <a:pt x="1884" y="543352"/>
                </a:lnTo>
                <a:lnTo>
                  <a:pt x="7440" y="583640"/>
                </a:lnTo>
                <a:lnTo>
                  <a:pt x="16523" y="622889"/>
                </a:lnTo>
                <a:lnTo>
                  <a:pt x="28986" y="660970"/>
                </a:lnTo>
                <a:lnTo>
                  <a:pt x="44684" y="697753"/>
                </a:lnTo>
                <a:lnTo>
                  <a:pt x="63470" y="733108"/>
                </a:lnTo>
                <a:lnTo>
                  <a:pt x="85200" y="766903"/>
                </a:lnTo>
                <a:lnTo>
                  <a:pt x="109727" y="799008"/>
                </a:lnTo>
                <a:lnTo>
                  <a:pt x="136907" y="829294"/>
                </a:lnTo>
                <a:lnTo>
                  <a:pt x="166592" y="857631"/>
                </a:lnTo>
                <a:lnTo>
                  <a:pt x="198637" y="883886"/>
                </a:lnTo>
                <a:lnTo>
                  <a:pt x="232897" y="907932"/>
                </a:lnTo>
                <a:lnTo>
                  <a:pt x="269226" y="929636"/>
                </a:lnTo>
                <a:lnTo>
                  <a:pt x="307478" y="948869"/>
                </a:lnTo>
                <a:lnTo>
                  <a:pt x="347507" y="965501"/>
                </a:lnTo>
                <a:lnTo>
                  <a:pt x="389168" y="979401"/>
                </a:lnTo>
                <a:lnTo>
                  <a:pt x="432315" y="990439"/>
                </a:lnTo>
                <a:lnTo>
                  <a:pt x="476802" y="998485"/>
                </a:lnTo>
                <a:lnTo>
                  <a:pt x="522483" y="1003408"/>
                </a:lnTo>
                <a:lnTo>
                  <a:pt x="569214" y="1005078"/>
                </a:lnTo>
                <a:lnTo>
                  <a:pt x="615835" y="1003408"/>
                </a:lnTo>
                <a:lnTo>
                  <a:pt x="661419" y="998485"/>
                </a:lnTo>
                <a:lnTo>
                  <a:pt x="705818" y="990439"/>
                </a:lnTo>
                <a:lnTo>
                  <a:pt x="748887" y="979401"/>
                </a:lnTo>
                <a:lnTo>
                  <a:pt x="790479" y="965501"/>
                </a:lnTo>
                <a:lnTo>
                  <a:pt x="830448" y="948869"/>
                </a:lnTo>
                <a:lnTo>
                  <a:pt x="868648" y="929636"/>
                </a:lnTo>
                <a:lnTo>
                  <a:pt x="904932" y="907932"/>
                </a:lnTo>
                <a:lnTo>
                  <a:pt x="939155" y="883886"/>
                </a:lnTo>
                <a:lnTo>
                  <a:pt x="971169" y="857631"/>
                </a:lnTo>
                <a:lnTo>
                  <a:pt x="1000828" y="829294"/>
                </a:lnTo>
                <a:lnTo>
                  <a:pt x="1027986" y="799008"/>
                </a:lnTo>
                <a:lnTo>
                  <a:pt x="1052498" y="766903"/>
                </a:lnTo>
                <a:lnTo>
                  <a:pt x="1074215" y="733108"/>
                </a:lnTo>
                <a:lnTo>
                  <a:pt x="1092993" y="697753"/>
                </a:lnTo>
                <a:lnTo>
                  <a:pt x="1108685" y="660970"/>
                </a:lnTo>
                <a:lnTo>
                  <a:pt x="1121145" y="622889"/>
                </a:lnTo>
                <a:lnTo>
                  <a:pt x="1130225" y="583640"/>
                </a:lnTo>
                <a:lnTo>
                  <a:pt x="1135781" y="543352"/>
                </a:lnTo>
                <a:lnTo>
                  <a:pt x="1137665" y="502158"/>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7" name="object 17"/>
          <p:cNvSpPr/>
          <p:nvPr/>
        </p:nvSpPr>
        <p:spPr>
          <a:xfrm>
            <a:off x="6045593" y="5019294"/>
            <a:ext cx="951230" cy="840105"/>
          </a:xfrm>
          <a:custGeom>
            <a:avLst/>
            <a:gdLst/>
            <a:ahLst/>
            <a:cxnLst/>
            <a:rect l="l" t="t" r="r" b="b"/>
            <a:pathLst>
              <a:path w="951229" h="840104">
                <a:moveTo>
                  <a:pt x="950976" y="419862"/>
                </a:moveTo>
                <a:lnTo>
                  <a:pt x="944739" y="351815"/>
                </a:lnTo>
                <a:lnTo>
                  <a:pt x="926689" y="287243"/>
                </a:lnTo>
                <a:lnTo>
                  <a:pt x="897812" y="227015"/>
                </a:lnTo>
                <a:lnTo>
                  <a:pt x="859097" y="171998"/>
                </a:lnTo>
                <a:lnTo>
                  <a:pt x="811530" y="123063"/>
                </a:lnTo>
                <a:lnTo>
                  <a:pt x="756099" y="81076"/>
                </a:lnTo>
                <a:lnTo>
                  <a:pt x="693791" y="46908"/>
                </a:lnTo>
                <a:lnTo>
                  <a:pt x="625595" y="21427"/>
                </a:lnTo>
                <a:lnTo>
                  <a:pt x="552498" y="5501"/>
                </a:lnTo>
                <a:lnTo>
                  <a:pt x="514420" y="1393"/>
                </a:lnTo>
                <a:lnTo>
                  <a:pt x="475488" y="0"/>
                </a:lnTo>
                <a:lnTo>
                  <a:pt x="436451" y="1393"/>
                </a:lnTo>
                <a:lnTo>
                  <a:pt x="398292" y="5501"/>
                </a:lnTo>
                <a:lnTo>
                  <a:pt x="325087" y="21427"/>
                </a:lnTo>
                <a:lnTo>
                  <a:pt x="256848" y="46908"/>
                </a:lnTo>
                <a:lnTo>
                  <a:pt x="194547" y="81076"/>
                </a:lnTo>
                <a:lnTo>
                  <a:pt x="139160" y="123063"/>
                </a:lnTo>
                <a:lnTo>
                  <a:pt x="91659" y="171998"/>
                </a:lnTo>
                <a:lnTo>
                  <a:pt x="53019" y="227015"/>
                </a:lnTo>
                <a:lnTo>
                  <a:pt x="24213" y="287243"/>
                </a:lnTo>
                <a:lnTo>
                  <a:pt x="6215" y="351815"/>
                </a:lnTo>
                <a:lnTo>
                  <a:pt x="0" y="419862"/>
                </a:lnTo>
                <a:lnTo>
                  <a:pt x="1574" y="454368"/>
                </a:lnTo>
                <a:lnTo>
                  <a:pt x="13802" y="520930"/>
                </a:lnTo>
                <a:lnTo>
                  <a:pt x="37326" y="583513"/>
                </a:lnTo>
                <a:lnTo>
                  <a:pt x="71170" y="641261"/>
                </a:lnTo>
                <a:lnTo>
                  <a:pt x="114363" y="693318"/>
                </a:lnTo>
                <a:lnTo>
                  <a:pt x="165929" y="738831"/>
                </a:lnTo>
                <a:lnTo>
                  <a:pt x="224894" y="776944"/>
                </a:lnTo>
                <a:lnTo>
                  <a:pt x="290286" y="806803"/>
                </a:lnTo>
                <a:lnTo>
                  <a:pt x="361129" y="827551"/>
                </a:lnTo>
                <a:lnTo>
                  <a:pt x="436451" y="838335"/>
                </a:lnTo>
                <a:lnTo>
                  <a:pt x="475488" y="839724"/>
                </a:lnTo>
                <a:lnTo>
                  <a:pt x="514420" y="838335"/>
                </a:lnTo>
                <a:lnTo>
                  <a:pt x="552498" y="834242"/>
                </a:lnTo>
                <a:lnTo>
                  <a:pt x="625595" y="818369"/>
                </a:lnTo>
                <a:lnTo>
                  <a:pt x="693791" y="792959"/>
                </a:lnTo>
                <a:lnTo>
                  <a:pt x="756099" y="758866"/>
                </a:lnTo>
                <a:lnTo>
                  <a:pt x="811530" y="716946"/>
                </a:lnTo>
                <a:lnTo>
                  <a:pt x="859097" y="668054"/>
                </a:lnTo>
                <a:lnTo>
                  <a:pt x="897812" y="613045"/>
                </a:lnTo>
                <a:lnTo>
                  <a:pt x="926689" y="552773"/>
                </a:lnTo>
                <a:lnTo>
                  <a:pt x="944739" y="488093"/>
                </a:lnTo>
                <a:lnTo>
                  <a:pt x="950976" y="419862"/>
                </a:lnTo>
                <a:close/>
              </a:path>
            </a:pathLst>
          </a:custGeom>
          <a:solidFill>
            <a:srgbClr val="6600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8" name="object 18"/>
          <p:cNvSpPr/>
          <p:nvPr/>
        </p:nvSpPr>
        <p:spPr>
          <a:xfrm>
            <a:off x="6045593" y="5019294"/>
            <a:ext cx="951230" cy="840105"/>
          </a:xfrm>
          <a:custGeom>
            <a:avLst/>
            <a:gdLst/>
            <a:ahLst/>
            <a:cxnLst/>
            <a:rect l="l" t="t" r="r" b="b"/>
            <a:pathLst>
              <a:path w="951229" h="840104">
                <a:moveTo>
                  <a:pt x="475488" y="0"/>
                </a:moveTo>
                <a:lnTo>
                  <a:pt x="436451" y="1393"/>
                </a:lnTo>
                <a:lnTo>
                  <a:pt x="398292" y="5501"/>
                </a:lnTo>
                <a:lnTo>
                  <a:pt x="325087" y="21427"/>
                </a:lnTo>
                <a:lnTo>
                  <a:pt x="256848" y="46908"/>
                </a:lnTo>
                <a:lnTo>
                  <a:pt x="194547" y="81076"/>
                </a:lnTo>
                <a:lnTo>
                  <a:pt x="139160" y="123063"/>
                </a:lnTo>
                <a:lnTo>
                  <a:pt x="91659" y="171998"/>
                </a:lnTo>
                <a:lnTo>
                  <a:pt x="53019" y="227015"/>
                </a:lnTo>
                <a:lnTo>
                  <a:pt x="24213" y="287243"/>
                </a:lnTo>
                <a:lnTo>
                  <a:pt x="6215" y="351815"/>
                </a:lnTo>
                <a:lnTo>
                  <a:pt x="0" y="419862"/>
                </a:lnTo>
                <a:lnTo>
                  <a:pt x="1574" y="454368"/>
                </a:lnTo>
                <a:lnTo>
                  <a:pt x="13802" y="520930"/>
                </a:lnTo>
                <a:lnTo>
                  <a:pt x="37326" y="583513"/>
                </a:lnTo>
                <a:lnTo>
                  <a:pt x="71170" y="641261"/>
                </a:lnTo>
                <a:lnTo>
                  <a:pt x="114363" y="693318"/>
                </a:lnTo>
                <a:lnTo>
                  <a:pt x="165929" y="738831"/>
                </a:lnTo>
                <a:lnTo>
                  <a:pt x="224894" y="776944"/>
                </a:lnTo>
                <a:lnTo>
                  <a:pt x="290286" y="806803"/>
                </a:lnTo>
                <a:lnTo>
                  <a:pt x="361129" y="827551"/>
                </a:lnTo>
                <a:lnTo>
                  <a:pt x="436451" y="838335"/>
                </a:lnTo>
                <a:lnTo>
                  <a:pt x="475488" y="839724"/>
                </a:lnTo>
                <a:lnTo>
                  <a:pt x="514420" y="838335"/>
                </a:lnTo>
                <a:lnTo>
                  <a:pt x="552498" y="834242"/>
                </a:lnTo>
                <a:lnTo>
                  <a:pt x="625595" y="818369"/>
                </a:lnTo>
                <a:lnTo>
                  <a:pt x="693791" y="792959"/>
                </a:lnTo>
                <a:lnTo>
                  <a:pt x="756099" y="758866"/>
                </a:lnTo>
                <a:lnTo>
                  <a:pt x="811530" y="716946"/>
                </a:lnTo>
                <a:lnTo>
                  <a:pt x="859097" y="668054"/>
                </a:lnTo>
                <a:lnTo>
                  <a:pt x="897812" y="613045"/>
                </a:lnTo>
                <a:lnTo>
                  <a:pt x="926689" y="552773"/>
                </a:lnTo>
                <a:lnTo>
                  <a:pt x="944739" y="488093"/>
                </a:lnTo>
                <a:lnTo>
                  <a:pt x="950976" y="419862"/>
                </a:lnTo>
                <a:lnTo>
                  <a:pt x="949396" y="385458"/>
                </a:lnTo>
                <a:lnTo>
                  <a:pt x="937129" y="319040"/>
                </a:lnTo>
                <a:lnTo>
                  <a:pt x="913542" y="256532"/>
                </a:lnTo>
                <a:lnTo>
                  <a:pt x="879623" y="198801"/>
                </a:lnTo>
                <a:lnTo>
                  <a:pt x="836358" y="146716"/>
                </a:lnTo>
                <a:lnTo>
                  <a:pt x="784735" y="101146"/>
                </a:lnTo>
                <a:lnTo>
                  <a:pt x="725743" y="62961"/>
                </a:lnTo>
                <a:lnTo>
                  <a:pt x="660368" y="33027"/>
                </a:lnTo>
                <a:lnTo>
                  <a:pt x="589598" y="12215"/>
                </a:lnTo>
                <a:lnTo>
                  <a:pt x="514420" y="1393"/>
                </a:lnTo>
                <a:lnTo>
                  <a:pt x="475488"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19" name="object 19"/>
          <p:cNvSpPr txBox="1"/>
          <p:nvPr/>
        </p:nvSpPr>
        <p:spPr>
          <a:xfrm>
            <a:off x="6250819" y="5168007"/>
            <a:ext cx="540385" cy="884858"/>
          </a:xfrm>
          <a:prstGeom prst="rect">
            <a:avLst/>
          </a:prstGeom>
        </p:spPr>
        <p:txBody>
          <a:bodyPr vert="horz" wrap="square" lIns="0" tIns="0" rIns="0" bIns="0" rtlCol="0">
            <a:spAutoFit/>
          </a:bodyPr>
          <a:lstStyle/>
          <a:p>
            <a:pPr marL="12700">
              <a:lnSpc>
                <a:spcPts val="2330"/>
              </a:lnSpc>
            </a:pPr>
            <a:r>
              <a:rPr sz="2000" b="1" dirty="0">
                <a:solidFill>
                  <a:srgbClr val="FFFFFF"/>
                </a:solidFill>
                <a:latin typeface="Arial" panose="020B0604020202020204" pitchFamily="34" charset="0"/>
                <a:ea typeface="Microsoft JhengHei UI" panose="020B0604030504040204" pitchFamily="34" charset="-120"/>
                <a:cs typeface="宋体"/>
              </a:rPr>
              <a:t>Chen</a:t>
            </a:r>
            <a:endParaRPr sz="2000">
              <a:latin typeface="Arial" panose="020B0604020202020204" pitchFamily="34" charset="0"/>
              <a:ea typeface="Microsoft JhengHei UI" panose="020B0604030504040204" pitchFamily="34" charset="-120"/>
              <a:cs typeface="宋体"/>
            </a:endParaRPr>
          </a:p>
          <a:p>
            <a:pPr marL="15240">
              <a:lnSpc>
                <a:spcPts val="2330"/>
              </a:lnSpc>
            </a:pPr>
            <a:r>
              <a:rPr sz="2000" b="1" dirty="0">
                <a:solidFill>
                  <a:srgbClr val="FFFFFF"/>
                </a:solidFill>
                <a:latin typeface="Arial" panose="020B0604020202020204" pitchFamily="34" charset="0"/>
                <a:ea typeface="Microsoft JhengHei UI" panose="020B0604030504040204" pitchFamily="34" charset="-120"/>
                <a:cs typeface="华文中宋"/>
              </a:rPr>
              <a:t>方法</a:t>
            </a:r>
            <a:endParaRPr sz="2000">
              <a:latin typeface="Arial" panose="020B0604020202020204" pitchFamily="34" charset="0"/>
              <a:ea typeface="Microsoft JhengHei UI" panose="020B0604030504040204" pitchFamily="34" charset="-120"/>
              <a:cs typeface="华文中宋"/>
            </a:endParaRPr>
          </a:p>
        </p:txBody>
      </p:sp>
      <p:sp>
        <p:nvSpPr>
          <p:cNvPr id="20" name="object 20"/>
          <p:cNvSpPr/>
          <p:nvPr/>
        </p:nvSpPr>
        <p:spPr>
          <a:xfrm>
            <a:off x="7005713" y="4914900"/>
            <a:ext cx="1138555" cy="1004569"/>
          </a:xfrm>
          <a:custGeom>
            <a:avLst/>
            <a:gdLst/>
            <a:ahLst/>
            <a:cxnLst/>
            <a:rect l="l" t="t" r="r" b="b"/>
            <a:pathLst>
              <a:path w="1138554" h="1004570">
                <a:moveTo>
                  <a:pt x="1138428" y="502158"/>
                </a:moveTo>
                <a:lnTo>
                  <a:pt x="1136538" y="460968"/>
                </a:lnTo>
                <a:lnTo>
                  <a:pt x="1130966" y="420697"/>
                </a:lnTo>
                <a:lnTo>
                  <a:pt x="1121860" y="381472"/>
                </a:lnTo>
                <a:lnTo>
                  <a:pt x="1109368" y="343424"/>
                </a:lnTo>
                <a:lnTo>
                  <a:pt x="1093636" y="306681"/>
                </a:lnTo>
                <a:lnTo>
                  <a:pt x="1074813" y="271372"/>
                </a:lnTo>
                <a:lnTo>
                  <a:pt x="1053045" y="237627"/>
                </a:lnTo>
                <a:lnTo>
                  <a:pt x="1028480" y="205575"/>
                </a:lnTo>
                <a:lnTo>
                  <a:pt x="1001266" y="175345"/>
                </a:lnTo>
                <a:lnTo>
                  <a:pt x="971550" y="147065"/>
                </a:lnTo>
                <a:lnTo>
                  <a:pt x="939479" y="120867"/>
                </a:lnTo>
                <a:lnTo>
                  <a:pt x="905201" y="96877"/>
                </a:lnTo>
                <a:lnTo>
                  <a:pt x="868863" y="75226"/>
                </a:lnTo>
                <a:lnTo>
                  <a:pt x="830613" y="56043"/>
                </a:lnTo>
                <a:lnTo>
                  <a:pt x="790598" y="39457"/>
                </a:lnTo>
                <a:lnTo>
                  <a:pt x="748966" y="25597"/>
                </a:lnTo>
                <a:lnTo>
                  <a:pt x="705864" y="14592"/>
                </a:lnTo>
                <a:lnTo>
                  <a:pt x="661440" y="6571"/>
                </a:lnTo>
                <a:lnTo>
                  <a:pt x="615840" y="1664"/>
                </a:lnTo>
                <a:lnTo>
                  <a:pt x="569214" y="0"/>
                </a:lnTo>
                <a:lnTo>
                  <a:pt x="522483" y="1664"/>
                </a:lnTo>
                <a:lnTo>
                  <a:pt x="476802" y="6571"/>
                </a:lnTo>
                <a:lnTo>
                  <a:pt x="432315" y="14592"/>
                </a:lnTo>
                <a:lnTo>
                  <a:pt x="389168" y="25597"/>
                </a:lnTo>
                <a:lnTo>
                  <a:pt x="347507" y="39457"/>
                </a:lnTo>
                <a:lnTo>
                  <a:pt x="307478" y="56043"/>
                </a:lnTo>
                <a:lnTo>
                  <a:pt x="269226" y="75226"/>
                </a:lnTo>
                <a:lnTo>
                  <a:pt x="232897" y="96877"/>
                </a:lnTo>
                <a:lnTo>
                  <a:pt x="198637" y="120867"/>
                </a:lnTo>
                <a:lnTo>
                  <a:pt x="166592" y="147066"/>
                </a:lnTo>
                <a:lnTo>
                  <a:pt x="136907" y="175345"/>
                </a:lnTo>
                <a:lnTo>
                  <a:pt x="109728" y="205575"/>
                </a:lnTo>
                <a:lnTo>
                  <a:pt x="85200" y="237627"/>
                </a:lnTo>
                <a:lnTo>
                  <a:pt x="63470" y="271372"/>
                </a:lnTo>
                <a:lnTo>
                  <a:pt x="44684" y="306681"/>
                </a:lnTo>
                <a:lnTo>
                  <a:pt x="28986" y="343424"/>
                </a:lnTo>
                <a:lnTo>
                  <a:pt x="16523" y="381472"/>
                </a:lnTo>
                <a:lnTo>
                  <a:pt x="7440" y="420697"/>
                </a:lnTo>
                <a:lnTo>
                  <a:pt x="1884" y="460968"/>
                </a:lnTo>
                <a:lnTo>
                  <a:pt x="0" y="502158"/>
                </a:lnTo>
                <a:lnTo>
                  <a:pt x="1884" y="543347"/>
                </a:lnTo>
                <a:lnTo>
                  <a:pt x="7440" y="583618"/>
                </a:lnTo>
                <a:lnTo>
                  <a:pt x="16523" y="622843"/>
                </a:lnTo>
                <a:lnTo>
                  <a:pt x="28986" y="660891"/>
                </a:lnTo>
                <a:lnTo>
                  <a:pt x="44684" y="697634"/>
                </a:lnTo>
                <a:lnTo>
                  <a:pt x="63470" y="732943"/>
                </a:lnTo>
                <a:lnTo>
                  <a:pt x="85200" y="766688"/>
                </a:lnTo>
                <a:lnTo>
                  <a:pt x="109728" y="798740"/>
                </a:lnTo>
                <a:lnTo>
                  <a:pt x="136907" y="828970"/>
                </a:lnTo>
                <a:lnTo>
                  <a:pt x="166592" y="857250"/>
                </a:lnTo>
                <a:lnTo>
                  <a:pt x="198637" y="883448"/>
                </a:lnTo>
                <a:lnTo>
                  <a:pt x="232897" y="907438"/>
                </a:lnTo>
                <a:lnTo>
                  <a:pt x="269226" y="929089"/>
                </a:lnTo>
                <a:lnTo>
                  <a:pt x="307478" y="948272"/>
                </a:lnTo>
                <a:lnTo>
                  <a:pt x="347507" y="964858"/>
                </a:lnTo>
                <a:lnTo>
                  <a:pt x="389168" y="978718"/>
                </a:lnTo>
                <a:lnTo>
                  <a:pt x="432315" y="989723"/>
                </a:lnTo>
                <a:lnTo>
                  <a:pt x="476802" y="997744"/>
                </a:lnTo>
                <a:lnTo>
                  <a:pt x="522483" y="1002651"/>
                </a:lnTo>
                <a:lnTo>
                  <a:pt x="569214" y="1004316"/>
                </a:lnTo>
                <a:lnTo>
                  <a:pt x="615840" y="1002651"/>
                </a:lnTo>
                <a:lnTo>
                  <a:pt x="661440" y="997744"/>
                </a:lnTo>
                <a:lnTo>
                  <a:pt x="705864" y="989723"/>
                </a:lnTo>
                <a:lnTo>
                  <a:pt x="748966" y="978718"/>
                </a:lnTo>
                <a:lnTo>
                  <a:pt x="790598" y="964858"/>
                </a:lnTo>
                <a:lnTo>
                  <a:pt x="830613" y="948272"/>
                </a:lnTo>
                <a:lnTo>
                  <a:pt x="868863" y="929089"/>
                </a:lnTo>
                <a:lnTo>
                  <a:pt x="905201" y="907438"/>
                </a:lnTo>
                <a:lnTo>
                  <a:pt x="939479" y="883448"/>
                </a:lnTo>
                <a:lnTo>
                  <a:pt x="971550" y="857250"/>
                </a:lnTo>
                <a:lnTo>
                  <a:pt x="1001266" y="828970"/>
                </a:lnTo>
                <a:lnTo>
                  <a:pt x="1028480" y="798740"/>
                </a:lnTo>
                <a:lnTo>
                  <a:pt x="1053045" y="766688"/>
                </a:lnTo>
                <a:lnTo>
                  <a:pt x="1074813" y="732943"/>
                </a:lnTo>
                <a:lnTo>
                  <a:pt x="1093636" y="697634"/>
                </a:lnTo>
                <a:lnTo>
                  <a:pt x="1109368" y="660891"/>
                </a:lnTo>
                <a:lnTo>
                  <a:pt x="1121860" y="622843"/>
                </a:lnTo>
                <a:lnTo>
                  <a:pt x="1130966" y="583618"/>
                </a:lnTo>
                <a:lnTo>
                  <a:pt x="1136538" y="543347"/>
                </a:lnTo>
                <a:lnTo>
                  <a:pt x="1138428" y="502158"/>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1" name="object 21"/>
          <p:cNvSpPr/>
          <p:nvPr/>
        </p:nvSpPr>
        <p:spPr>
          <a:xfrm>
            <a:off x="7099439" y="4997196"/>
            <a:ext cx="951230" cy="840105"/>
          </a:xfrm>
          <a:custGeom>
            <a:avLst/>
            <a:gdLst/>
            <a:ahLst/>
            <a:cxnLst/>
            <a:rect l="l" t="t" r="r" b="b"/>
            <a:pathLst>
              <a:path w="951229" h="840104">
                <a:moveTo>
                  <a:pt x="950976" y="419862"/>
                </a:moveTo>
                <a:lnTo>
                  <a:pt x="944760" y="351815"/>
                </a:lnTo>
                <a:lnTo>
                  <a:pt x="926762" y="287243"/>
                </a:lnTo>
                <a:lnTo>
                  <a:pt x="897956" y="227015"/>
                </a:lnTo>
                <a:lnTo>
                  <a:pt x="859316" y="171998"/>
                </a:lnTo>
                <a:lnTo>
                  <a:pt x="811815" y="123063"/>
                </a:lnTo>
                <a:lnTo>
                  <a:pt x="756428" y="81076"/>
                </a:lnTo>
                <a:lnTo>
                  <a:pt x="694127" y="46908"/>
                </a:lnTo>
                <a:lnTo>
                  <a:pt x="625888" y="21427"/>
                </a:lnTo>
                <a:lnTo>
                  <a:pt x="552683" y="5501"/>
                </a:lnTo>
                <a:lnTo>
                  <a:pt x="514524" y="1393"/>
                </a:lnTo>
                <a:lnTo>
                  <a:pt x="475488" y="0"/>
                </a:lnTo>
                <a:lnTo>
                  <a:pt x="436451" y="1393"/>
                </a:lnTo>
                <a:lnTo>
                  <a:pt x="398292" y="5501"/>
                </a:lnTo>
                <a:lnTo>
                  <a:pt x="325087" y="21427"/>
                </a:lnTo>
                <a:lnTo>
                  <a:pt x="256848" y="46908"/>
                </a:lnTo>
                <a:lnTo>
                  <a:pt x="194547" y="81076"/>
                </a:lnTo>
                <a:lnTo>
                  <a:pt x="139160" y="123063"/>
                </a:lnTo>
                <a:lnTo>
                  <a:pt x="91659" y="171998"/>
                </a:lnTo>
                <a:lnTo>
                  <a:pt x="53019" y="227015"/>
                </a:lnTo>
                <a:lnTo>
                  <a:pt x="24213" y="287243"/>
                </a:lnTo>
                <a:lnTo>
                  <a:pt x="6215" y="351815"/>
                </a:lnTo>
                <a:lnTo>
                  <a:pt x="0" y="419862"/>
                </a:lnTo>
                <a:lnTo>
                  <a:pt x="1574" y="454265"/>
                </a:lnTo>
                <a:lnTo>
                  <a:pt x="13802" y="520683"/>
                </a:lnTo>
                <a:lnTo>
                  <a:pt x="37326" y="583191"/>
                </a:lnTo>
                <a:lnTo>
                  <a:pt x="71170" y="640922"/>
                </a:lnTo>
                <a:lnTo>
                  <a:pt x="114363" y="693007"/>
                </a:lnTo>
                <a:lnTo>
                  <a:pt x="165929" y="738577"/>
                </a:lnTo>
                <a:lnTo>
                  <a:pt x="224894" y="776762"/>
                </a:lnTo>
                <a:lnTo>
                  <a:pt x="290286" y="806696"/>
                </a:lnTo>
                <a:lnTo>
                  <a:pt x="361129" y="827508"/>
                </a:lnTo>
                <a:lnTo>
                  <a:pt x="436451" y="838330"/>
                </a:lnTo>
                <a:lnTo>
                  <a:pt x="475488" y="839724"/>
                </a:lnTo>
                <a:lnTo>
                  <a:pt x="514524" y="838330"/>
                </a:lnTo>
                <a:lnTo>
                  <a:pt x="552683" y="834222"/>
                </a:lnTo>
                <a:lnTo>
                  <a:pt x="625888" y="818296"/>
                </a:lnTo>
                <a:lnTo>
                  <a:pt x="694127" y="792815"/>
                </a:lnTo>
                <a:lnTo>
                  <a:pt x="756428" y="758647"/>
                </a:lnTo>
                <a:lnTo>
                  <a:pt x="811815" y="716661"/>
                </a:lnTo>
                <a:lnTo>
                  <a:pt x="859316" y="667725"/>
                </a:lnTo>
                <a:lnTo>
                  <a:pt x="897956" y="612708"/>
                </a:lnTo>
                <a:lnTo>
                  <a:pt x="926762" y="552480"/>
                </a:lnTo>
                <a:lnTo>
                  <a:pt x="944760" y="487908"/>
                </a:lnTo>
                <a:lnTo>
                  <a:pt x="950976" y="419862"/>
                </a:lnTo>
                <a:close/>
              </a:path>
            </a:pathLst>
          </a:custGeom>
          <a:solidFill>
            <a:srgbClr val="6600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2" name="object 22"/>
          <p:cNvSpPr/>
          <p:nvPr/>
        </p:nvSpPr>
        <p:spPr>
          <a:xfrm>
            <a:off x="7099439" y="4997196"/>
            <a:ext cx="951230" cy="840105"/>
          </a:xfrm>
          <a:custGeom>
            <a:avLst/>
            <a:gdLst/>
            <a:ahLst/>
            <a:cxnLst/>
            <a:rect l="l" t="t" r="r" b="b"/>
            <a:pathLst>
              <a:path w="951229" h="840104">
                <a:moveTo>
                  <a:pt x="475488" y="0"/>
                </a:moveTo>
                <a:lnTo>
                  <a:pt x="436451" y="1393"/>
                </a:lnTo>
                <a:lnTo>
                  <a:pt x="398292" y="5501"/>
                </a:lnTo>
                <a:lnTo>
                  <a:pt x="325087" y="21427"/>
                </a:lnTo>
                <a:lnTo>
                  <a:pt x="256848" y="46908"/>
                </a:lnTo>
                <a:lnTo>
                  <a:pt x="194547" y="81076"/>
                </a:lnTo>
                <a:lnTo>
                  <a:pt x="139160" y="123063"/>
                </a:lnTo>
                <a:lnTo>
                  <a:pt x="91659" y="171998"/>
                </a:lnTo>
                <a:lnTo>
                  <a:pt x="53019" y="227015"/>
                </a:lnTo>
                <a:lnTo>
                  <a:pt x="24213" y="287243"/>
                </a:lnTo>
                <a:lnTo>
                  <a:pt x="6215" y="351815"/>
                </a:lnTo>
                <a:lnTo>
                  <a:pt x="0" y="419862"/>
                </a:lnTo>
                <a:lnTo>
                  <a:pt x="1574" y="454265"/>
                </a:lnTo>
                <a:lnTo>
                  <a:pt x="13802" y="520683"/>
                </a:lnTo>
                <a:lnTo>
                  <a:pt x="37326" y="583191"/>
                </a:lnTo>
                <a:lnTo>
                  <a:pt x="71170" y="640922"/>
                </a:lnTo>
                <a:lnTo>
                  <a:pt x="114363" y="693007"/>
                </a:lnTo>
                <a:lnTo>
                  <a:pt x="165929" y="738577"/>
                </a:lnTo>
                <a:lnTo>
                  <a:pt x="224894" y="776762"/>
                </a:lnTo>
                <a:lnTo>
                  <a:pt x="290286" y="806696"/>
                </a:lnTo>
                <a:lnTo>
                  <a:pt x="361129" y="827508"/>
                </a:lnTo>
                <a:lnTo>
                  <a:pt x="436451" y="838330"/>
                </a:lnTo>
                <a:lnTo>
                  <a:pt x="475488" y="839724"/>
                </a:lnTo>
                <a:lnTo>
                  <a:pt x="514524" y="838330"/>
                </a:lnTo>
                <a:lnTo>
                  <a:pt x="552683" y="834222"/>
                </a:lnTo>
                <a:lnTo>
                  <a:pt x="625888" y="818296"/>
                </a:lnTo>
                <a:lnTo>
                  <a:pt x="694127" y="792815"/>
                </a:lnTo>
                <a:lnTo>
                  <a:pt x="756428" y="758647"/>
                </a:lnTo>
                <a:lnTo>
                  <a:pt x="811815" y="716661"/>
                </a:lnTo>
                <a:lnTo>
                  <a:pt x="859316" y="667725"/>
                </a:lnTo>
                <a:lnTo>
                  <a:pt x="897956" y="612708"/>
                </a:lnTo>
                <a:lnTo>
                  <a:pt x="926762" y="552480"/>
                </a:lnTo>
                <a:lnTo>
                  <a:pt x="944760" y="487908"/>
                </a:lnTo>
                <a:lnTo>
                  <a:pt x="950976" y="419862"/>
                </a:lnTo>
                <a:lnTo>
                  <a:pt x="949401" y="385458"/>
                </a:lnTo>
                <a:lnTo>
                  <a:pt x="937173" y="319040"/>
                </a:lnTo>
                <a:lnTo>
                  <a:pt x="913649" y="256532"/>
                </a:lnTo>
                <a:lnTo>
                  <a:pt x="879805" y="198801"/>
                </a:lnTo>
                <a:lnTo>
                  <a:pt x="836612" y="146716"/>
                </a:lnTo>
                <a:lnTo>
                  <a:pt x="785046" y="101146"/>
                </a:lnTo>
                <a:lnTo>
                  <a:pt x="726081" y="62961"/>
                </a:lnTo>
                <a:lnTo>
                  <a:pt x="660689" y="33027"/>
                </a:lnTo>
                <a:lnTo>
                  <a:pt x="589846" y="12215"/>
                </a:lnTo>
                <a:lnTo>
                  <a:pt x="514524" y="1393"/>
                </a:lnTo>
                <a:lnTo>
                  <a:pt x="475488"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3" name="object 23"/>
          <p:cNvSpPr txBox="1"/>
          <p:nvPr/>
        </p:nvSpPr>
        <p:spPr>
          <a:xfrm>
            <a:off x="7204081" y="5131430"/>
            <a:ext cx="737235" cy="923330"/>
          </a:xfrm>
          <a:prstGeom prst="rect">
            <a:avLst/>
          </a:prstGeom>
        </p:spPr>
        <p:txBody>
          <a:bodyPr vert="horz" wrap="square" lIns="0" tIns="0" rIns="0" bIns="0" rtlCol="0">
            <a:spAutoFit/>
          </a:bodyPr>
          <a:lstStyle/>
          <a:p>
            <a:pPr marL="112395" marR="5080" indent="-100330">
              <a:lnSpc>
                <a:spcPts val="2380"/>
              </a:lnSpc>
            </a:pPr>
            <a:r>
              <a:rPr sz="2000" b="1" dirty="0">
                <a:solidFill>
                  <a:srgbClr val="FFFFFF"/>
                </a:solidFill>
                <a:latin typeface="Arial" panose="020B0604020202020204" pitchFamily="34" charset="0"/>
                <a:ea typeface="Microsoft JhengHei UI" panose="020B0604030504040204" pitchFamily="34" charset="-120"/>
                <a:cs typeface="宋体"/>
              </a:rPr>
              <a:t>Cro</a:t>
            </a:r>
            <a:r>
              <a:rPr sz="2000" b="1" spc="-5" dirty="0">
                <a:solidFill>
                  <a:srgbClr val="FFFFFF"/>
                </a:solidFill>
                <a:latin typeface="Arial" panose="020B0604020202020204" pitchFamily="34" charset="0"/>
                <a:ea typeface="Microsoft JhengHei UI" panose="020B0604030504040204" pitchFamily="34" charset="-120"/>
                <a:cs typeface="宋体"/>
              </a:rPr>
              <a:t>w</a:t>
            </a:r>
            <a:r>
              <a:rPr sz="2000" b="1" spc="-5" dirty="0">
                <a:solidFill>
                  <a:srgbClr val="FFFFFF"/>
                </a:solidFill>
                <a:latin typeface="Arial" panose="020B0604020202020204" pitchFamily="34" charset="0"/>
                <a:ea typeface="Microsoft JhengHei UI" panose="020B0604030504040204" pitchFamily="34" charset="-120"/>
                <a:cs typeface="Arial"/>
              </a:rPr>
              <a:t>’</a:t>
            </a:r>
            <a:r>
              <a:rPr sz="2000" b="1" spc="-10" dirty="0">
                <a:solidFill>
                  <a:srgbClr val="FFFFFF"/>
                </a:solidFill>
                <a:latin typeface="Arial" panose="020B0604020202020204" pitchFamily="34" charset="0"/>
                <a:ea typeface="Microsoft JhengHei UI" panose="020B0604030504040204" pitchFamily="34" charset="-120"/>
                <a:cs typeface="宋体"/>
              </a:rPr>
              <a:t>s </a:t>
            </a:r>
            <a:r>
              <a:rPr sz="2000" b="1" dirty="0">
                <a:solidFill>
                  <a:srgbClr val="FFFFFF"/>
                </a:solidFill>
                <a:latin typeface="Arial" panose="020B0604020202020204" pitchFamily="34" charset="0"/>
                <a:ea typeface="Microsoft JhengHei UI" panose="020B0604030504040204" pitchFamily="34" charset="-120"/>
                <a:cs typeface="宋体"/>
              </a:rPr>
              <a:t>foot</a:t>
            </a:r>
            <a:endParaRPr sz="2000">
              <a:latin typeface="Arial" panose="020B0604020202020204" pitchFamily="34" charset="0"/>
              <a:ea typeface="Microsoft JhengHei UI" panose="020B0604030504040204" pitchFamily="34" charset="-120"/>
              <a:cs typeface="宋体"/>
            </a:endParaRPr>
          </a:p>
        </p:txBody>
      </p:sp>
      <p:sp>
        <p:nvSpPr>
          <p:cNvPr id="24" name="object 24"/>
          <p:cNvSpPr/>
          <p:nvPr/>
        </p:nvSpPr>
        <p:spPr>
          <a:xfrm>
            <a:off x="8695067" y="5962650"/>
            <a:ext cx="1137920" cy="1004569"/>
          </a:xfrm>
          <a:custGeom>
            <a:avLst/>
            <a:gdLst/>
            <a:ahLst/>
            <a:cxnLst/>
            <a:rect l="l" t="t" r="r" b="b"/>
            <a:pathLst>
              <a:path w="1137920" h="1004570">
                <a:moveTo>
                  <a:pt x="1137666" y="502158"/>
                </a:moveTo>
                <a:lnTo>
                  <a:pt x="1135781" y="460968"/>
                </a:lnTo>
                <a:lnTo>
                  <a:pt x="1130225" y="420697"/>
                </a:lnTo>
                <a:lnTo>
                  <a:pt x="1121145" y="381472"/>
                </a:lnTo>
                <a:lnTo>
                  <a:pt x="1108685" y="343424"/>
                </a:lnTo>
                <a:lnTo>
                  <a:pt x="1092993" y="306681"/>
                </a:lnTo>
                <a:lnTo>
                  <a:pt x="1074215" y="271372"/>
                </a:lnTo>
                <a:lnTo>
                  <a:pt x="1052498" y="237627"/>
                </a:lnTo>
                <a:lnTo>
                  <a:pt x="1027986" y="205575"/>
                </a:lnTo>
                <a:lnTo>
                  <a:pt x="1000828" y="175345"/>
                </a:lnTo>
                <a:lnTo>
                  <a:pt x="971169" y="147065"/>
                </a:lnTo>
                <a:lnTo>
                  <a:pt x="939155" y="120867"/>
                </a:lnTo>
                <a:lnTo>
                  <a:pt x="904932" y="96877"/>
                </a:lnTo>
                <a:lnTo>
                  <a:pt x="868648" y="75226"/>
                </a:lnTo>
                <a:lnTo>
                  <a:pt x="830448" y="56043"/>
                </a:lnTo>
                <a:lnTo>
                  <a:pt x="790479" y="39457"/>
                </a:lnTo>
                <a:lnTo>
                  <a:pt x="748887" y="25597"/>
                </a:lnTo>
                <a:lnTo>
                  <a:pt x="705818" y="14592"/>
                </a:lnTo>
                <a:lnTo>
                  <a:pt x="661419" y="6571"/>
                </a:lnTo>
                <a:lnTo>
                  <a:pt x="615835" y="1664"/>
                </a:lnTo>
                <a:lnTo>
                  <a:pt x="569214" y="0"/>
                </a:lnTo>
                <a:lnTo>
                  <a:pt x="522483" y="1664"/>
                </a:lnTo>
                <a:lnTo>
                  <a:pt x="476802" y="6571"/>
                </a:lnTo>
                <a:lnTo>
                  <a:pt x="432315" y="14592"/>
                </a:lnTo>
                <a:lnTo>
                  <a:pt x="389168" y="25597"/>
                </a:lnTo>
                <a:lnTo>
                  <a:pt x="347507" y="39457"/>
                </a:lnTo>
                <a:lnTo>
                  <a:pt x="307478" y="56043"/>
                </a:lnTo>
                <a:lnTo>
                  <a:pt x="269226" y="75226"/>
                </a:lnTo>
                <a:lnTo>
                  <a:pt x="232897" y="96877"/>
                </a:lnTo>
                <a:lnTo>
                  <a:pt x="198637" y="120867"/>
                </a:lnTo>
                <a:lnTo>
                  <a:pt x="166592" y="147066"/>
                </a:lnTo>
                <a:lnTo>
                  <a:pt x="136907" y="175345"/>
                </a:lnTo>
                <a:lnTo>
                  <a:pt x="109728" y="205575"/>
                </a:lnTo>
                <a:lnTo>
                  <a:pt x="85200" y="237627"/>
                </a:lnTo>
                <a:lnTo>
                  <a:pt x="63470" y="271372"/>
                </a:lnTo>
                <a:lnTo>
                  <a:pt x="44684" y="306681"/>
                </a:lnTo>
                <a:lnTo>
                  <a:pt x="28986" y="343424"/>
                </a:lnTo>
                <a:lnTo>
                  <a:pt x="16523" y="381472"/>
                </a:lnTo>
                <a:lnTo>
                  <a:pt x="7440" y="420697"/>
                </a:lnTo>
                <a:lnTo>
                  <a:pt x="1884" y="460968"/>
                </a:lnTo>
                <a:lnTo>
                  <a:pt x="0" y="502158"/>
                </a:lnTo>
                <a:lnTo>
                  <a:pt x="1884" y="543347"/>
                </a:lnTo>
                <a:lnTo>
                  <a:pt x="7440" y="583618"/>
                </a:lnTo>
                <a:lnTo>
                  <a:pt x="16523" y="622843"/>
                </a:lnTo>
                <a:lnTo>
                  <a:pt x="28986" y="660891"/>
                </a:lnTo>
                <a:lnTo>
                  <a:pt x="44684" y="697634"/>
                </a:lnTo>
                <a:lnTo>
                  <a:pt x="63470" y="732943"/>
                </a:lnTo>
                <a:lnTo>
                  <a:pt x="85200" y="766688"/>
                </a:lnTo>
                <a:lnTo>
                  <a:pt x="109728" y="798740"/>
                </a:lnTo>
                <a:lnTo>
                  <a:pt x="136907" y="828970"/>
                </a:lnTo>
                <a:lnTo>
                  <a:pt x="166592" y="857250"/>
                </a:lnTo>
                <a:lnTo>
                  <a:pt x="198637" y="883448"/>
                </a:lnTo>
                <a:lnTo>
                  <a:pt x="232897" y="907438"/>
                </a:lnTo>
                <a:lnTo>
                  <a:pt x="269226" y="929089"/>
                </a:lnTo>
                <a:lnTo>
                  <a:pt x="307478" y="948272"/>
                </a:lnTo>
                <a:lnTo>
                  <a:pt x="347507" y="964858"/>
                </a:lnTo>
                <a:lnTo>
                  <a:pt x="389168" y="978718"/>
                </a:lnTo>
                <a:lnTo>
                  <a:pt x="432315" y="989723"/>
                </a:lnTo>
                <a:lnTo>
                  <a:pt x="476802" y="997744"/>
                </a:lnTo>
                <a:lnTo>
                  <a:pt x="522483" y="1002651"/>
                </a:lnTo>
                <a:lnTo>
                  <a:pt x="569214" y="1004316"/>
                </a:lnTo>
                <a:lnTo>
                  <a:pt x="615835" y="1002651"/>
                </a:lnTo>
                <a:lnTo>
                  <a:pt x="661419" y="997744"/>
                </a:lnTo>
                <a:lnTo>
                  <a:pt x="705818" y="989723"/>
                </a:lnTo>
                <a:lnTo>
                  <a:pt x="748887" y="978718"/>
                </a:lnTo>
                <a:lnTo>
                  <a:pt x="790479" y="964858"/>
                </a:lnTo>
                <a:lnTo>
                  <a:pt x="830448" y="948272"/>
                </a:lnTo>
                <a:lnTo>
                  <a:pt x="868648" y="929089"/>
                </a:lnTo>
                <a:lnTo>
                  <a:pt x="904932" y="907438"/>
                </a:lnTo>
                <a:lnTo>
                  <a:pt x="939155" y="883448"/>
                </a:lnTo>
                <a:lnTo>
                  <a:pt x="971169" y="857250"/>
                </a:lnTo>
                <a:lnTo>
                  <a:pt x="1000828" y="828970"/>
                </a:lnTo>
                <a:lnTo>
                  <a:pt x="1027986" y="798740"/>
                </a:lnTo>
                <a:lnTo>
                  <a:pt x="1052498" y="766688"/>
                </a:lnTo>
                <a:lnTo>
                  <a:pt x="1074215" y="732943"/>
                </a:lnTo>
                <a:lnTo>
                  <a:pt x="1092993" y="697634"/>
                </a:lnTo>
                <a:lnTo>
                  <a:pt x="1108685" y="660891"/>
                </a:lnTo>
                <a:lnTo>
                  <a:pt x="1121145" y="622843"/>
                </a:lnTo>
                <a:lnTo>
                  <a:pt x="1130225" y="583618"/>
                </a:lnTo>
                <a:lnTo>
                  <a:pt x="1135781" y="543347"/>
                </a:lnTo>
                <a:lnTo>
                  <a:pt x="1137666" y="502158"/>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5" name="object 25"/>
          <p:cNvSpPr/>
          <p:nvPr/>
        </p:nvSpPr>
        <p:spPr>
          <a:xfrm>
            <a:off x="8788793" y="6044946"/>
            <a:ext cx="951230" cy="840105"/>
          </a:xfrm>
          <a:custGeom>
            <a:avLst/>
            <a:gdLst/>
            <a:ahLst/>
            <a:cxnLst/>
            <a:rect l="l" t="t" r="r" b="b"/>
            <a:pathLst>
              <a:path w="951229" h="840104">
                <a:moveTo>
                  <a:pt x="950976" y="419862"/>
                </a:moveTo>
                <a:lnTo>
                  <a:pt x="944739" y="351815"/>
                </a:lnTo>
                <a:lnTo>
                  <a:pt x="926689" y="287243"/>
                </a:lnTo>
                <a:lnTo>
                  <a:pt x="897812" y="227015"/>
                </a:lnTo>
                <a:lnTo>
                  <a:pt x="859097" y="171998"/>
                </a:lnTo>
                <a:lnTo>
                  <a:pt x="811530" y="123063"/>
                </a:lnTo>
                <a:lnTo>
                  <a:pt x="756099" y="81076"/>
                </a:lnTo>
                <a:lnTo>
                  <a:pt x="693791" y="46908"/>
                </a:lnTo>
                <a:lnTo>
                  <a:pt x="625595" y="21427"/>
                </a:lnTo>
                <a:lnTo>
                  <a:pt x="552498" y="5501"/>
                </a:lnTo>
                <a:lnTo>
                  <a:pt x="514420" y="1393"/>
                </a:lnTo>
                <a:lnTo>
                  <a:pt x="475488" y="0"/>
                </a:lnTo>
                <a:lnTo>
                  <a:pt x="436451" y="1393"/>
                </a:lnTo>
                <a:lnTo>
                  <a:pt x="398292" y="5501"/>
                </a:lnTo>
                <a:lnTo>
                  <a:pt x="325087" y="21427"/>
                </a:lnTo>
                <a:lnTo>
                  <a:pt x="256848" y="46908"/>
                </a:lnTo>
                <a:lnTo>
                  <a:pt x="194547" y="81076"/>
                </a:lnTo>
                <a:lnTo>
                  <a:pt x="139160" y="123063"/>
                </a:lnTo>
                <a:lnTo>
                  <a:pt x="91659" y="171998"/>
                </a:lnTo>
                <a:lnTo>
                  <a:pt x="53019" y="227015"/>
                </a:lnTo>
                <a:lnTo>
                  <a:pt x="24213" y="287243"/>
                </a:lnTo>
                <a:lnTo>
                  <a:pt x="6215" y="351815"/>
                </a:lnTo>
                <a:lnTo>
                  <a:pt x="0" y="419862"/>
                </a:lnTo>
                <a:lnTo>
                  <a:pt x="1574" y="454265"/>
                </a:lnTo>
                <a:lnTo>
                  <a:pt x="13802" y="520683"/>
                </a:lnTo>
                <a:lnTo>
                  <a:pt x="37326" y="583191"/>
                </a:lnTo>
                <a:lnTo>
                  <a:pt x="71170" y="640922"/>
                </a:lnTo>
                <a:lnTo>
                  <a:pt x="114363" y="693007"/>
                </a:lnTo>
                <a:lnTo>
                  <a:pt x="165929" y="738577"/>
                </a:lnTo>
                <a:lnTo>
                  <a:pt x="224894" y="776762"/>
                </a:lnTo>
                <a:lnTo>
                  <a:pt x="290286" y="806696"/>
                </a:lnTo>
                <a:lnTo>
                  <a:pt x="361129" y="827508"/>
                </a:lnTo>
                <a:lnTo>
                  <a:pt x="436451" y="838330"/>
                </a:lnTo>
                <a:lnTo>
                  <a:pt x="475488" y="839724"/>
                </a:lnTo>
                <a:lnTo>
                  <a:pt x="514420" y="838330"/>
                </a:lnTo>
                <a:lnTo>
                  <a:pt x="552498" y="834222"/>
                </a:lnTo>
                <a:lnTo>
                  <a:pt x="625595" y="818296"/>
                </a:lnTo>
                <a:lnTo>
                  <a:pt x="693791" y="792815"/>
                </a:lnTo>
                <a:lnTo>
                  <a:pt x="756099" y="758647"/>
                </a:lnTo>
                <a:lnTo>
                  <a:pt x="811530" y="716661"/>
                </a:lnTo>
                <a:lnTo>
                  <a:pt x="859097" y="667725"/>
                </a:lnTo>
                <a:lnTo>
                  <a:pt x="897812" y="612708"/>
                </a:lnTo>
                <a:lnTo>
                  <a:pt x="926689" y="552480"/>
                </a:lnTo>
                <a:lnTo>
                  <a:pt x="944739" y="487908"/>
                </a:lnTo>
                <a:lnTo>
                  <a:pt x="950976" y="419862"/>
                </a:lnTo>
                <a:close/>
              </a:path>
            </a:pathLst>
          </a:custGeom>
          <a:solidFill>
            <a:srgbClr val="FFFFFF"/>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6" name="object 26"/>
          <p:cNvSpPr/>
          <p:nvPr/>
        </p:nvSpPr>
        <p:spPr>
          <a:xfrm>
            <a:off x="8788793" y="6044946"/>
            <a:ext cx="951230" cy="840105"/>
          </a:xfrm>
          <a:custGeom>
            <a:avLst/>
            <a:gdLst/>
            <a:ahLst/>
            <a:cxnLst/>
            <a:rect l="l" t="t" r="r" b="b"/>
            <a:pathLst>
              <a:path w="951229" h="840104">
                <a:moveTo>
                  <a:pt x="475488" y="0"/>
                </a:moveTo>
                <a:lnTo>
                  <a:pt x="436451" y="1393"/>
                </a:lnTo>
                <a:lnTo>
                  <a:pt x="398292" y="5501"/>
                </a:lnTo>
                <a:lnTo>
                  <a:pt x="325087" y="21427"/>
                </a:lnTo>
                <a:lnTo>
                  <a:pt x="256848" y="46908"/>
                </a:lnTo>
                <a:lnTo>
                  <a:pt x="194547" y="81076"/>
                </a:lnTo>
                <a:lnTo>
                  <a:pt x="139160" y="123063"/>
                </a:lnTo>
                <a:lnTo>
                  <a:pt x="91659" y="171998"/>
                </a:lnTo>
                <a:lnTo>
                  <a:pt x="53019" y="227015"/>
                </a:lnTo>
                <a:lnTo>
                  <a:pt x="24213" y="287243"/>
                </a:lnTo>
                <a:lnTo>
                  <a:pt x="6215" y="351815"/>
                </a:lnTo>
                <a:lnTo>
                  <a:pt x="0" y="419862"/>
                </a:lnTo>
                <a:lnTo>
                  <a:pt x="1574" y="454265"/>
                </a:lnTo>
                <a:lnTo>
                  <a:pt x="13802" y="520683"/>
                </a:lnTo>
                <a:lnTo>
                  <a:pt x="37326" y="583191"/>
                </a:lnTo>
                <a:lnTo>
                  <a:pt x="71170" y="640922"/>
                </a:lnTo>
                <a:lnTo>
                  <a:pt x="114363" y="693007"/>
                </a:lnTo>
                <a:lnTo>
                  <a:pt x="165929" y="738577"/>
                </a:lnTo>
                <a:lnTo>
                  <a:pt x="224894" y="776762"/>
                </a:lnTo>
                <a:lnTo>
                  <a:pt x="290286" y="806696"/>
                </a:lnTo>
                <a:lnTo>
                  <a:pt x="361129" y="827508"/>
                </a:lnTo>
                <a:lnTo>
                  <a:pt x="436451" y="838330"/>
                </a:lnTo>
                <a:lnTo>
                  <a:pt x="475488" y="839724"/>
                </a:lnTo>
                <a:lnTo>
                  <a:pt x="514420" y="838330"/>
                </a:lnTo>
                <a:lnTo>
                  <a:pt x="552498" y="834222"/>
                </a:lnTo>
                <a:lnTo>
                  <a:pt x="625595" y="818296"/>
                </a:lnTo>
                <a:lnTo>
                  <a:pt x="693791" y="792815"/>
                </a:lnTo>
                <a:lnTo>
                  <a:pt x="756099" y="758647"/>
                </a:lnTo>
                <a:lnTo>
                  <a:pt x="811530" y="716661"/>
                </a:lnTo>
                <a:lnTo>
                  <a:pt x="859097" y="667725"/>
                </a:lnTo>
                <a:lnTo>
                  <a:pt x="897812" y="612708"/>
                </a:lnTo>
                <a:lnTo>
                  <a:pt x="926689" y="552480"/>
                </a:lnTo>
                <a:lnTo>
                  <a:pt x="944739" y="487908"/>
                </a:lnTo>
                <a:lnTo>
                  <a:pt x="950976" y="419862"/>
                </a:lnTo>
                <a:lnTo>
                  <a:pt x="949396" y="385458"/>
                </a:lnTo>
                <a:lnTo>
                  <a:pt x="937129" y="319040"/>
                </a:lnTo>
                <a:lnTo>
                  <a:pt x="913542" y="256532"/>
                </a:lnTo>
                <a:lnTo>
                  <a:pt x="879623" y="198801"/>
                </a:lnTo>
                <a:lnTo>
                  <a:pt x="836358" y="146716"/>
                </a:lnTo>
                <a:lnTo>
                  <a:pt x="784735" y="101146"/>
                </a:lnTo>
                <a:lnTo>
                  <a:pt x="725743" y="62961"/>
                </a:lnTo>
                <a:lnTo>
                  <a:pt x="660368" y="33027"/>
                </a:lnTo>
                <a:lnTo>
                  <a:pt x="589598" y="12215"/>
                </a:lnTo>
                <a:lnTo>
                  <a:pt x="514420" y="1393"/>
                </a:lnTo>
                <a:lnTo>
                  <a:pt x="475488"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7" name="object 27"/>
          <p:cNvSpPr txBox="1"/>
          <p:nvPr/>
        </p:nvSpPr>
        <p:spPr>
          <a:xfrm>
            <a:off x="8995543" y="6201347"/>
            <a:ext cx="534670" cy="615553"/>
          </a:xfrm>
          <a:prstGeom prst="rect">
            <a:avLst/>
          </a:prstGeom>
        </p:spPr>
        <p:txBody>
          <a:bodyPr vert="horz" wrap="square" lIns="0" tIns="0" rIns="0" bIns="0" rtlCol="0">
            <a:spAutoFit/>
          </a:bodyPr>
          <a:lstStyle/>
          <a:p>
            <a:pPr marL="12700" marR="5080">
              <a:lnSpc>
                <a:spcPct val="100000"/>
              </a:lnSpc>
            </a:pPr>
            <a:r>
              <a:rPr sz="2000" b="1" dirty="0">
                <a:latin typeface="Arial" panose="020B0604020202020204" pitchFamily="34" charset="0"/>
                <a:ea typeface="Microsoft JhengHei UI" panose="020B0604030504040204" pitchFamily="34" charset="-120"/>
                <a:cs typeface="华文中宋"/>
              </a:rPr>
              <a:t>现实 世界</a:t>
            </a:r>
            <a:endParaRPr sz="2000">
              <a:latin typeface="Arial" panose="020B0604020202020204" pitchFamily="34" charset="0"/>
              <a:ea typeface="Microsoft JhengHei UI" panose="020B0604030504040204" pitchFamily="34" charset="-120"/>
              <a:cs typeface="华文中宋"/>
            </a:endParaRPr>
          </a:p>
        </p:txBody>
      </p:sp>
      <p:sp>
        <p:nvSpPr>
          <p:cNvPr id="28" name="object 28"/>
          <p:cNvSpPr/>
          <p:nvPr/>
        </p:nvSpPr>
        <p:spPr>
          <a:xfrm>
            <a:off x="8695067" y="4892040"/>
            <a:ext cx="1137920" cy="1005205"/>
          </a:xfrm>
          <a:custGeom>
            <a:avLst/>
            <a:gdLst/>
            <a:ahLst/>
            <a:cxnLst/>
            <a:rect l="l" t="t" r="r" b="b"/>
            <a:pathLst>
              <a:path w="1137920" h="1005204">
                <a:moveTo>
                  <a:pt x="1137666" y="502920"/>
                </a:moveTo>
                <a:lnTo>
                  <a:pt x="1135781" y="461725"/>
                </a:lnTo>
                <a:lnTo>
                  <a:pt x="1130225" y="421437"/>
                </a:lnTo>
                <a:lnTo>
                  <a:pt x="1121145" y="382188"/>
                </a:lnTo>
                <a:lnTo>
                  <a:pt x="1108685" y="344107"/>
                </a:lnTo>
                <a:lnTo>
                  <a:pt x="1092993" y="307324"/>
                </a:lnTo>
                <a:lnTo>
                  <a:pt x="1074215" y="271969"/>
                </a:lnTo>
                <a:lnTo>
                  <a:pt x="1052498" y="238174"/>
                </a:lnTo>
                <a:lnTo>
                  <a:pt x="1027986" y="206069"/>
                </a:lnTo>
                <a:lnTo>
                  <a:pt x="1000828" y="175783"/>
                </a:lnTo>
                <a:lnTo>
                  <a:pt x="971169" y="147446"/>
                </a:lnTo>
                <a:lnTo>
                  <a:pt x="939155" y="121191"/>
                </a:lnTo>
                <a:lnTo>
                  <a:pt x="904932" y="97145"/>
                </a:lnTo>
                <a:lnTo>
                  <a:pt x="868648" y="75441"/>
                </a:lnTo>
                <a:lnTo>
                  <a:pt x="830448" y="56208"/>
                </a:lnTo>
                <a:lnTo>
                  <a:pt x="790479" y="39576"/>
                </a:lnTo>
                <a:lnTo>
                  <a:pt x="748887" y="25676"/>
                </a:lnTo>
                <a:lnTo>
                  <a:pt x="705818" y="14638"/>
                </a:lnTo>
                <a:lnTo>
                  <a:pt x="661419" y="6592"/>
                </a:lnTo>
                <a:lnTo>
                  <a:pt x="615835" y="1669"/>
                </a:lnTo>
                <a:lnTo>
                  <a:pt x="569214" y="0"/>
                </a:lnTo>
                <a:lnTo>
                  <a:pt x="522483" y="1669"/>
                </a:lnTo>
                <a:lnTo>
                  <a:pt x="476802" y="6592"/>
                </a:lnTo>
                <a:lnTo>
                  <a:pt x="432315" y="14638"/>
                </a:lnTo>
                <a:lnTo>
                  <a:pt x="389168" y="25676"/>
                </a:lnTo>
                <a:lnTo>
                  <a:pt x="347507" y="39576"/>
                </a:lnTo>
                <a:lnTo>
                  <a:pt x="307478" y="56208"/>
                </a:lnTo>
                <a:lnTo>
                  <a:pt x="269226" y="75441"/>
                </a:lnTo>
                <a:lnTo>
                  <a:pt x="232897" y="97145"/>
                </a:lnTo>
                <a:lnTo>
                  <a:pt x="198637" y="121191"/>
                </a:lnTo>
                <a:lnTo>
                  <a:pt x="166592" y="147447"/>
                </a:lnTo>
                <a:lnTo>
                  <a:pt x="136907" y="175783"/>
                </a:lnTo>
                <a:lnTo>
                  <a:pt x="109728" y="206069"/>
                </a:lnTo>
                <a:lnTo>
                  <a:pt x="85200" y="238174"/>
                </a:lnTo>
                <a:lnTo>
                  <a:pt x="63470" y="271969"/>
                </a:lnTo>
                <a:lnTo>
                  <a:pt x="44684" y="307324"/>
                </a:lnTo>
                <a:lnTo>
                  <a:pt x="28986" y="344107"/>
                </a:lnTo>
                <a:lnTo>
                  <a:pt x="16523" y="382188"/>
                </a:lnTo>
                <a:lnTo>
                  <a:pt x="7440" y="421437"/>
                </a:lnTo>
                <a:lnTo>
                  <a:pt x="1884" y="461725"/>
                </a:lnTo>
                <a:lnTo>
                  <a:pt x="0" y="502920"/>
                </a:lnTo>
                <a:lnTo>
                  <a:pt x="1884" y="544109"/>
                </a:lnTo>
                <a:lnTo>
                  <a:pt x="7440" y="584380"/>
                </a:lnTo>
                <a:lnTo>
                  <a:pt x="16523" y="623605"/>
                </a:lnTo>
                <a:lnTo>
                  <a:pt x="28986" y="661653"/>
                </a:lnTo>
                <a:lnTo>
                  <a:pt x="44684" y="698396"/>
                </a:lnTo>
                <a:lnTo>
                  <a:pt x="63470" y="733705"/>
                </a:lnTo>
                <a:lnTo>
                  <a:pt x="85200" y="767450"/>
                </a:lnTo>
                <a:lnTo>
                  <a:pt x="109728" y="799502"/>
                </a:lnTo>
                <a:lnTo>
                  <a:pt x="136907" y="829732"/>
                </a:lnTo>
                <a:lnTo>
                  <a:pt x="166592" y="858012"/>
                </a:lnTo>
                <a:lnTo>
                  <a:pt x="198637" y="884210"/>
                </a:lnTo>
                <a:lnTo>
                  <a:pt x="232897" y="908200"/>
                </a:lnTo>
                <a:lnTo>
                  <a:pt x="269226" y="929851"/>
                </a:lnTo>
                <a:lnTo>
                  <a:pt x="307478" y="949034"/>
                </a:lnTo>
                <a:lnTo>
                  <a:pt x="347507" y="965620"/>
                </a:lnTo>
                <a:lnTo>
                  <a:pt x="389168" y="979480"/>
                </a:lnTo>
                <a:lnTo>
                  <a:pt x="432315" y="990485"/>
                </a:lnTo>
                <a:lnTo>
                  <a:pt x="476802" y="998506"/>
                </a:lnTo>
                <a:lnTo>
                  <a:pt x="522483" y="1003413"/>
                </a:lnTo>
                <a:lnTo>
                  <a:pt x="569214" y="1005078"/>
                </a:lnTo>
                <a:lnTo>
                  <a:pt x="615835" y="1003413"/>
                </a:lnTo>
                <a:lnTo>
                  <a:pt x="661419" y="998506"/>
                </a:lnTo>
                <a:lnTo>
                  <a:pt x="705818" y="990485"/>
                </a:lnTo>
                <a:lnTo>
                  <a:pt x="748887" y="979480"/>
                </a:lnTo>
                <a:lnTo>
                  <a:pt x="790479" y="965620"/>
                </a:lnTo>
                <a:lnTo>
                  <a:pt x="830448" y="949034"/>
                </a:lnTo>
                <a:lnTo>
                  <a:pt x="868648" y="929851"/>
                </a:lnTo>
                <a:lnTo>
                  <a:pt x="904932" y="908200"/>
                </a:lnTo>
                <a:lnTo>
                  <a:pt x="939155" y="884210"/>
                </a:lnTo>
                <a:lnTo>
                  <a:pt x="971169" y="858012"/>
                </a:lnTo>
                <a:lnTo>
                  <a:pt x="1000828" y="829732"/>
                </a:lnTo>
                <a:lnTo>
                  <a:pt x="1027986" y="799502"/>
                </a:lnTo>
                <a:lnTo>
                  <a:pt x="1052498" y="767450"/>
                </a:lnTo>
                <a:lnTo>
                  <a:pt x="1074215" y="733705"/>
                </a:lnTo>
                <a:lnTo>
                  <a:pt x="1092993" y="698396"/>
                </a:lnTo>
                <a:lnTo>
                  <a:pt x="1108685" y="661653"/>
                </a:lnTo>
                <a:lnTo>
                  <a:pt x="1121145" y="623605"/>
                </a:lnTo>
                <a:lnTo>
                  <a:pt x="1130225" y="584380"/>
                </a:lnTo>
                <a:lnTo>
                  <a:pt x="1135781" y="544109"/>
                </a:lnTo>
                <a:lnTo>
                  <a:pt x="1137666" y="502920"/>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29" name="object 29"/>
          <p:cNvSpPr/>
          <p:nvPr/>
        </p:nvSpPr>
        <p:spPr>
          <a:xfrm>
            <a:off x="8788793" y="4975097"/>
            <a:ext cx="951230" cy="840105"/>
          </a:xfrm>
          <a:custGeom>
            <a:avLst/>
            <a:gdLst/>
            <a:ahLst/>
            <a:cxnLst/>
            <a:rect l="l" t="t" r="r" b="b"/>
            <a:pathLst>
              <a:path w="951229" h="840104">
                <a:moveTo>
                  <a:pt x="950976" y="419862"/>
                </a:moveTo>
                <a:lnTo>
                  <a:pt x="944739" y="351630"/>
                </a:lnTo>
                <a:lnTo>
                  <a:pt x="926689" y="286950"/>
                </a:lnTo>
                <a:lnTo>
                  <a:pt x="897812" y="226678"/>
                </a:lnTo>
                <a:lnTo>
                  <a:pt x="859097" y="171669"/>
                </a:lnTo>
                <a:lnTo>
                  <a:pt x="811530" y="122777"/>
                </a:lnTo>
                <a:lnTo>
                  <a:pt x="756099" y="80857"/>
                </a:lnTo>
                <a:lnTo>
                  <a:pt x="693791" y="46764"/>
                </a:lnTo>
                <a:lnTo>
                  <a:pt x="625595" y="21354"/>
                </a:lnTo>
                <a:lnTo>
                  <a:pt x="552498" y="5481"/>
                </a:lnTo>
                <a:lnTo>
                  <a:pt x="514420" y="1388"/>
                </a:lnTo>
                <a:lnTo>
                  <a:pt x="475488" y="0"/>
                </a:lnTo>
                <a:lnTo>
                  <a:pt x="436451" y="1388"/>
                </a:lnTo>
                <a:lnTo>
                  <a:pt x="398292" y="5481"/>
                </a:lnTo>
                <a:lnTo>
                  <a:pt x="325087" y="21354"/>
                </a:lnTo>
                <a:lnTo>
                  <a:pt x="256848" y="46764"/>
                </a:lnTo>
                <a:lnTo>
                  <a:pt x="194547" y="80857"/>
                </a:lnTo>
                <a:lnTo>
                  <a:pt x="139160" y="122777"/>
                </a:lnTo>
                <a:lnTo>
                  <a:pt x="91659" y="171669"/>
                </a:lnTo>
                <a:lnTo>
                  <a:pt x="53019" y="226678"/>
                </a:lnTo>
                <a:lnTo>
                  <a:pt x="24213" y="286950"/>
                </a:lnTo>
                <a:lnTo>
                  <a:pt x="6215" y="351630"/>
                </a:lnTo>
                <a:lnTo>
                  <a:pt x="0" y="419862"/>
                </a:lnTo>
                <a:lnTo>
                  <a:pt x="1574" y="454265"/>
                </a:lnTo>
                <a:lnTo>
                  <a:pt x="13802" y="520683"/>
                </a:lnTo>
                <a:lnTo>
                  <a:pt x="37326" y="583191"/>
                </a:lnTo>
                <a:lnTo>
                  <a:pt x="71170" y="640922"/>
                </a:lnTo>
                <a:lnTo>
                  <a:pt x="114363" y="693007"/>
                </a:lnTo>
                <a:lnTo>
                  <a:pt x="165929" y="738577"/>
                </a:lnTo>
                <a:lnTo>
                  <a:pt x="224894" y="776762"/>
                </a:lnTo>
                <a:lnTo>
                  <a:pt x="290286" y="806696"/>
                </a:lnTo>
                <a:lnTo>
                  <a:pt x="361129" y="827508"/>
                </a:lnTo>
                <a:lnTo>
                  <a:pt x="436451" y="838330"/>
                </a:lnTo>
                <a:lnTo>
                  <a:pt x="475488" y="839724"/>
                </a:lnTo>
                <a:lnTo>
                  <a:pt x="514420" y="838330"/>
                </a:lnTo>
                <a:lnTo>
                  <a:pt x="552498" y="834222"/>
                </a:lnTo>
                <a:lnTo>
                  <a:pt x="625595" y="818296"/>
                </a:lnTo>
                <a:lnTo>
                  <a:pt x="693791" y="792815"/>
                </a:lnTo>
                <a:lnTo>
                  <a:pt x="756099" y="758647"/>
                </a:lnTo>
                <a:lnTo>
                  <a:pt x="811530" y="716661"/>
                </a:lnTo>
                <a:lnTo>
                  <a:pt x="859097" y="667725"/>
                </a:lnTo>
                <a:lnTo>
                  <a:pt x="897812" y="612708"/>
                </a:lnTo>
                <a:lnTo>
                  <a:pt x="926689" y="552480"/>
                </a:lnTo>
                <a:lnTo>
                  <a:pt x="944739" y="487908"/>
                </a:lnTo>
                <a:lnTo>
                  <a:pt x="950976" y="419862"/>
                </a:lnTo>
                <a:close/>
              </a:path>
            </a:pathLst>
          </a:custGeom>
          <a:solidFill>
            <a:srgbClr val="6600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0" name="object 30"/>
          <p:cNvSpPr/>
          <p:nvPr/>
        </p:nvSpPr>
        <p:spPr>
          <a:xfrm>
            <a:off x="8788793" y="4975097"/>
            <a:ext cx="951230" cy="840105"/>
          </a:xfrm>
          <a:custGeom>
            <a:avLst/>
            <a:gdLst/>
            <a:ahLst/>
            <a:cxnLst/>
            <a:rect l="l" t="t" r="r" b="b"/>
            <a:pathLst>
              <a:path w="951229" h="840104">
                <a:moveTo>
                  <a:pt x="475488" y="0"/>
                </a:moveTo>
                <a:lnTo>
                  <a:pt x="436451" y="1388"/>
                </a:lnTo>
                <a:lnTo>
                  <a:pt x="398292" y="5481"/>
                </a:lnTo>
                <a:lnTo>
                  <a:pt x="325087" y="21354"/>
                </a:lnTo>
                <a:lnTo>
                  <a:pt x="256848" y="46764"/>
                </a:lnTo>
                <a:lnTo>
                  <a:pt x="194547" y="80857"/>
                </a:lnTo>
                <a:lnTo>
                  <a:pt x="139160" y="122777"/>
                </a:lnTo>
                <a:lnTo>
                  <a:pt x="91659" y="171669"/>
                </a:lnTo>
                <a:lnTo>
                  <a:pt x="53019" y="226678"/>
                </a:lnTo>
                <a:lnTo>
                  <a:pt x="24213" y="286950"/>
                </a:lnTo>
                <a:lnTo>
                  <a:pt x="6215" y="351630"/>
                </a:lnTo>
                <a:lnTo>
                  <a:pt x="0" y="419862"/>
                </a:lnTo>
                <a:lnTo>
                  <a:pt x="1574" y="454265"/>
                </a:lnTo>
                <a:lnTo>
                  <a:pt x="13802" y="520683"/>
                </a:lnTo>
                <a:lnTo>
                  <a:pt x="37326" y="583191"/>
                </a:lnTo>
                <a:lnTo>
                  <a:pt x="71170" y="640922"/>
                </a:lnTo>
                <a:lnTo>
                  <a:pt x="114363" y="693007"/>
                </a:lnTo>
                <a:lnTo>
                  <a:pt x="165929" y="738577"/>
                </a:lnTo>
                <a:lnTo>
                  <a:pt x="224894" y="776762"/>
                </a:lnTo>
                <a:lnTo>
                  <a:pt x="290286" y="806696"/>
                </a:lnTo>
                <a:lnTo>
                  <a:pt x="361129" y="827508"/>
                </a:lnTo>
                <a:lnTo>
                  <a:pt x="436451" y="838330"/>
                </a:lnTo>
                <a:lnTo>
                  <a:pt x="475488" y="839724"/>
                </a:lnTo>
                <a:lnTo>
                  <a:pt x="514420" y="838330"/>
                </a:lnTo>
                <a:lnTo>
                  <a:pt x="552498" y="834222"/>
                </a:lnTo>
                <a:lnTo>
                  <a:pt x="625595" y="818296"/>
                </a:lnTo>
                <a:lnTo>
                  <a:pt x="693791" y="792815"/>
                </a:lnTo>
                <a:lnTo>
                  <a:pt x="756099" y="758647"/>
                </a:lnTo>
                <a:lnTo>
                  <a:pt x="811530" y="716661"/>
                </a:lnTo>
                <a:lnTo>
                  <a:pt x="859097" y="667725"/>
                </a:lnTo>
                <a:lnTo>
                  <a:pt x="897812" y="612708"/>
                </a:lnTo>
                <a:lnTo>
                  <a:pt x="926689" y="552480"/>
                </a:lnTo>
                <a:lnTo>
                  <a:pt x="944739" y="487908"/>
                </a:lnTo>
                <a:lnTo>
                  <a:pt x="950976" y="419862"/>
                </a:lnTo>
                <a:lnTo>
                  <a:pt x="949396" y="385355"/>
                </a:lnTo>
                <a:lnTo>
                  <a:pt x="937129" y="318793"/>
                </a:lnTo>
                <a:lnTo>
                  <a:pt x="913542" y="256210"/>
                </a:lnTo>
                <a:lnTo>
                  <a:pt x="879623" y="198462"/>
                </a:lnTo>
                <a:lnTo>
                  <a:pt x="836358" y="146405"/>
                </a:lnTo>
                <a:lnTo>
                  <a:pt x="784735" y="100892"/>
                </a:lnTo>
                <a:lnTo>
                  <a:pt x="725743" y="62779"/>
                </a:lnTo>
                <a:lnTo>
                  <a:pt x="660368" y="32920"/>
                </a:lnTo>
                <a:lnTo>
                  <a:pt x="589598" y="12172"/>
                </a:lnTo>
                <a:lnTo>
                  <a:pt x="514420" y="1388"/>
                </a:lnTo>
                <a:lnTo>
                  <a:pt x="475488"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1" name="object 31"/>
          <p:cNvSpPr txBox="1"/>
          <p:nvPr/>
        </p:nvSpPr>
        <p:spPr>
          <a:xfrm>
            <a:off x="8995543" y="5131501"/>
            <a:ext cx="534670" cy="615553"/>
          </a:xfrm>
          <a:prstGeom prst="rect">
            <a:avLst/>
          </a:prstGeom>
        </p:spPr>
        <p:txBody>
          <a:bodyPr vert="horz" wrap="square" lIns="0" tIns="0" rIns="0" bIns="0" rtlCol="0">
            <a:spAutoFit/>
          </a:bodyPr>
          <a:lstStyle/>
          <a:p>
            <a:pPr marL="12700" marR="5080">
              <a:lnSpc>
                <a:spcPct val="100000"/>
              </a:lnSpc>
            </a:pPr>
            <a:r>
              <a:rPr sz="2000" b="1" dirty="0">
                <a:solidFill>
                  <a:srgbClr val="FFFFFF"/>
                </a:solidFill>
                <a:latin typeface="Arial" panose="020B0604020202020204" pitchFamily="34" charset="0"/>
                <a:ea typeface="Microsoft JhengHei UI" panose="020B0604030504040204" pitchFamily="34" charset="-120"/>
                <a:cs typeface="华文中宋"/>
              </a:rPr>
              <a:t>信息 世界</a:t>
            </a:r>
            <a:endParaRPr sz="2000">
              <a:latin typeface="Arial" panose="020B0604020202020204" pitchFamily="34" charset="0"/>
              <a:ea typeface="Microsoft JhengHei UI" panose="020B0604030504040204" pitchFamily="34" charset="-120"/>
              <a:cs typeface="华文中宋"/>
            </a:endParaRPr>
          </a:p>
        </p:txBody>
      </p:sp>
      <p:sp>
        <p:nvSpPr>
          <p:cNvPr id="32" name="object 32"/>
          <p:cNvSpPr/>
          <p:nvPr/>
        </p:nvSpPr>
        <p:spPr>
          <a:xfrm>
            <a:off x="8695067" y="3801617"/>
            <a:ext cx="1137920" cy="1005205"/>
          </a:xfrm>
          <a:custGeom>
            <a:avLst/>
            <a:gdLst/>
            <a:ahLst/>
            <a:cxnLst/>
            <a:rect l="l" t="t" r="r" b="b"/>
            <a:pathLst>
              <a:path w="1137920" h="1005204">
                <a:moveTo>
                  <a:pt x="1137666" y="502920"/>
                </a:moveTo>
                <a:lnTo>
                  <a:pt x="1135781" y="461621"/>
                </a:lnTo>
                <a:lnTo>
                  <a:pt x="1130225" y="421252"/>
                </a:lnTo>
                <a:lnTo>
                  <a:pt x="1121145" y="381940"/>
                </a:lnTo>
                <a:lnTo>
                  <a:pt x="1108685" y="343814"/>
                </a:lnTo>
                <a:lnTo>
                  <a:pt x="1092993" y="307002"/>
                </a:lnTo>
                <a:lnTo>
                  <a:pt x="1074215" y="271633"/>
                </a:lnTo>
                <a:lnTo>
                  <a:pt x="1052498" y="237836"/>
                </a:lnTo>
                <a:lnTo>
                  <a:pt x="1027986" y="205739"/>
                </a:lnTo>
                <a:lnTo>
                  <a:pt x="1000828" y="175471"/>
                </a:lnTo>
                <a:lnTo>
                  <a:pt x="971169" y="147161"/>
                </a:lnTo>
                <a:lnTo>
                  <a:pt x="939155" y="120936"/>
                </a:lnTo>
                <a:lnTo>
                  <a:pt x="904932" y="96926"/>
                </a:lnTo>
                <a:lnTo>
                  <a:pt x="868648" y="75259"/>
                </a:lnTo>
                <a:lnTo>
                  <a:pt x="830448" y="56064"/>
                </a:lnTo>
                <a:lnTo>
                  <a:pt x="790479" y="39469"/>
                </a:lnTo>
                <a:lnTo>
                  <a:pt x="748887" y="25603"/>
                </a:lnTo>
                <a:lnTo>
                  <a:pt x="705818" y="14594"/>
                </a:lnTo>
                <a:lnTo>
                  <a:pt x="661419" y="6572"/>
                </a:lnTo>
                <a:lnTo>
                  <a:pt x="615835" y="1664"/>
                </a:lnTo>
                <a:lnTo>
                  <a:pt x="569214" y="0"/>
                </a:lnTo>
                <a:lnTo>
                  <a:pt x="522483" y="1664"/>
                </a:lnTo>
                <a:lnTo>
                  <a:pt x="476802" y="6572"/>
                </a:lnTo>
                <a:lnTo>
                  <a:pt x="432315" y="14594"/>
                </a:lnTo>
                <a:lnTo>
                  <a:pt x="389168" y="25603"/>
                </a:lnTo>
                <a:lnTo>
                  <a:pt x="347507" y="39469"/>
                </a:lnTo>
                <a:lnTo>
                  <a:pt x="307478" y="56064"/>
                </a:lnTo>
                <a:lnTo>
                  <a:pt x="269226" y="75259"/>
                </a:lnTo>
                <a:lnTo>
                  <a:pt x="232897" y="96926"/>
                </a:lnTo>
                <a:lnTo>
                  <a:pt x="198637" y="120936"/>
                </a:lnTo>
                <a:lnTo>
                  <a:pt x="166592" y="147161"/>
                </a:lnTo>
                <a:lnTo>
                  <a:pt x="136907" y="175471"/>
                </a:lnTo>
                <a:lnTo>
                  <a:pt x="109728" y="205740"/>
                </a:lnTo>
                <a:lnTo>
                  <a:pt x="85200" y="237836"/>
                </a:lnTo>
                <a:lnTo>
                  <a:pt x="63470" y="271633"/>
                </a:lnTo>
                <a:lnTo>
                  <a:pt x="44684" y="307002"/>
                </a:lnTo>
                <a:lnTo>
                  <a:pt x="28986" y="343814"/>
                </a:lnTo>
                <a:lnTo>
                  <a:pt x="16523" y="381940"/>
                </a:lnTo>
                <a:lnTo>
                  <a:pt x="7440" y="421252"/>
                </a:lnTo>
                <a:lnTo>
                  <a:pt x="1884" y="461621"/>
                </a:lnTo>
                <a:lnTo>
                  <a:pt x="0" y="502920"/>
                </a:lnTo>
                <a:lnTo>
                  <a:pt x="1884" y="544109"/>
                </a:lnTo>
                <a:lnTo>
                  <a:pt x="7440" y="584380"/>
                </a:lnTo>
                <a:lnTo>
                  <a:pt x="16523" y="623605"/>
                </a:lnTo>
                <a:lnTo>
                  <a:pt x="28986" y="661653"/>
                </a:lnTo>
                <a:lnTo>
                  <a:pt x="44684" y="698396"/>
                </a:lnTo>
                <a:lnTo>
                  <a:pt x="63470" y="733705"/>
                </a:lnTo>
                <a:lnTo>
                  <a:pt x="85200" y="767450"/>
                </a:lnTo>
                <a:lnTo>
                  <a:pt x="109728" y="799502"/>
                </a:lnTo>
                <a:lnTo>
                  <a:pt x="136907" y="829732"/>
                </a:lnTo>
                <a:lnTo>
                  <a:pt x="166592" y="858012"/>
                </a:lnTo>
                <a:lnTo>
                  <a:pt x="198637" y="884210"/>
                </a:lnTo>
                <a:lnTo>
                  <a:pt x="232897" y="908200"/>
                </a:lnTo>
                <a:lnTo>
                  <a:pt x="269226" y="929851"/>
                </a:lnTo>
                <a:lnTo>
                  <a:pt x="307478" y="949034"/>
                </a:lnTo>
                <a:lnTo>
                  <a:pt x="347507" y="965620"/>
                </a:lnTo>
                <a:lnTo>
                  <a:pt x="389168" y="979480"/>
                </a:lnTo>
                <a:lnTo>
                  <a:pt x="432315" y="990485"/>
                </a:lnTo>
                <a:lnTo>
                  <a:pt x="476802" y="998506"/>
                </a:lnTo>
                <a:lnTo>
                  <a:pt x="522483" y="1003413"/>
                </a:lnTo>
                <a:lnTo>
                  <a:pt x="569214" y="1005078"/>
                </a:lnTo>
                <a:lnTo>
                  <a:pt x="615835" y="1003413"/>
                </a:lnTo>
                <a:lnTo>
                  <a:pt x="661419" y="998506"/>
                </a:lnTo>
                <a:lnTo>
                  <a:pt x="705818" y="990485"/>
                </a:lnTo>
                <a:lnTo>
                  <a:pt x="748887" y="979480"/>
                </a:lnTo>
                <a:lnTo>
                  <a:pt x="790479" y="965620"/>
                </a:lnTo>
                <a:lnTo>
                  <a:pt x="830448" y="949034"/>
                </a:lnTo>
                <a:lnTo>
                  <a:pt x="868648" y="929851"/>
                </a:lnTo>
                <a:lnTo>
                  <a:pt x="904932" y="908200"/>
                </a:lnTo>
                <a:lnTo>
                  <a:pt x="939155" y="884210"/>
                </a:lnTo>
                <a:lnTo>
                  <a:pt x="971169" y="858012"/>
                </a:lnTo>
                <a:lnTo>
                  <a:pt x="1000828" y="829732"/>
                </a:lnTo>
                <a:lnTo>
                  <a:pt x="1027986" y="799502"/>
                </a:lnTo>
                <a:lnTo>
                  <a:pt x="1052498" y="767450"/>
                </a:lnTo>
                <a:lnTo>
                  <a:pt x="1074215" y="733705"/>
                </a:lnTo>
                <a:lnTo>
                  <a:pt x="1092993" y="698396"/>
                </a:lnTo>
                <a:lnTo>
                  <a:pt x="1108685" y="661653"/>
                </a:lnTo>
                <a:lnTo>
                  <a:pt x="1121145" y="623605"/>
                </a:lnTo>
                <a:lnTo>
                  <a:pt x="1130225" y="584380"/>
                </a:lnTo>
                <a:lnTo>
                  <a:pt x="1135781" y="544109"/>
                </a:lnTo>
                <a:lnTo>
                  <a:pt x="1137666" y="502920"/>
                </a:lnTo>
                <a:close/>
              </a:path>
            </a:pathLst>
          </a:custGeom>
          <a:solidFill>
            <a:srgbClr val="B9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3" name="object 33"/>
          <p:cNvSpPr/>
          <p:nvPr/>
        </p:nvSpPr>
        <p:spPr>
          <a:xfrm>
            <a:off x="8788793" y="3884676"/>
            <a:ext cx="951230" cy="840105"/>
          </a:xfrm>
          <a:custGeom>
            <a:avLst/>
            <a:gdLst/>
            <a:ahLst/>
            <a:cxnLst/>
            <a:rect l="l" t="t" r="r" b="b"/>
            <a:pathLst>
              <a:path w="951229" h="840104">
                <a:moveTo>
                  <a:pt x="950976" y="419862"/>
                </a:moveTo>
                <a:lnTo>
                  <a:pt x="944739" y="351630"/>
                </a:lnTo>
                <a:lnTo>
                  <a:pt x="926689" y="286950"/>
                </a:lnTo>
                <a:lnTo>
                  <a:pt x="897812" y="226678"/>
                </a:lnTo>
                <a:lnTo>
                  <a:pt x="859097" y="171669"/>
                </a:lnTo>
                <a:lnTo>
                  <a:pt x="811530" y="122777"/>
                </a:lnTo>
                <a:lnTo>
                  <a:pt x="756099" y="80857"/>
                </a:lnTo>
                <a:lnTo>
                  <a:pt x="693791" y="46764"/>
                </a:lnTo>
                <a:lnTo>
                  <a:pt x="625595" y="21354"/>
                </a:lnTo>
                <a:lnTo>
                  <a:pt x="552498" y="5481"/>
                </a:lnTo>
                <a:lnTo>
                  <a:pt x="514420" y="1388"/>
                </a:lnTo>
                <a:lnTo>
                  <a:pt x="475488" y="0"/>
                </a:lnTo>
                <a:lnTo>
                  <a:pt x="436451" y="1388"/>
                </a:lnTo>
                <a:lnTo>
                  <a:pt x="398292" y="5481"/>
                </a:lnTo>
                <a:lnTo>
                  <a:pt x="325087" y="21354"/>
                </a:lnTo>
                <a:lnTo>
                  <a:pt x="256848" y="46764"/>
                </a:lnTo>
                <a:lnTo>
                  <a:pt x="194547" y="80857"/>
                </a:lnTo>
                <a:lnTo>
                  <a:pt x="139160" y="122777"/>
                </a:lnTo>
                <a:lnTo>
                  <a:pt x="91659" y="171669"/>
                </a:lnTo>
                <a:lnTo>
                  <a:pt x="53019" y="226678"/>
                </a:lnTo>
                <a:lnTo>
                  <a:pt x="24213" y="286950"/>
                </a:lnTo>
                <a:lnTo>
                  <a:pt x="6215" y="351630"/>
                </a:lnTo>
                <a:lnTo>
                  <a:pt x="0" y="419862"/>
                </a:lnTo>
                <a:lnTo>
                  <a:pt x="1574" y="454265"/>
                </a:lnTo>
                <a:lnTo>
                  <a:pt x="13802" y="520683"/>
                </a:lnTo>
                <a:lnTo>
                  <a:pt x="37326" y="583191"/>
                </a:lnTo>
                <a:lnTo>
                  <a:pt x="71170" y="640922"/>
                </a:lnTo>
                <a:lnTo>
                  <a:pt x="114363" y="693007"/>
                </a:lnTo>
                <a:lnTo>
                  <a:pt x="165929" y="738577"/>
                </a:lnTo>
                <a:lnTo>
                  <a:pt x="224894" y="776762"/>
                </a:lnTo>
                <a:lnTo>
                  <a:pt x="290286" y="806696"/>
                </a:lnTo>
                <a:lnTo>
                  <a:pt x="361129" y="827508"/>
                </a:lnTo>
                <a:lnTo>
                  <a:pt x="436451" y="838330"/>
                </a:lnTo>
                <a:lnTo>
                  <a:pt x="475488" y="839724"/>
                </a:lnTo>
                <a:lnTo>
                  <a:pt x="514420" y="838330"/>
                </a:lnTo>
                <a:lnTo>
                  <a:pt x="552498" y="834222"/>
                </a:lnTo>
                <a:lnTo>
                  <a:pt x="625595" y="818296"/>
                </a:lnTo>
                <a:lnTo>
                  <a:pt x="693791" y="792815"/>
                </a:lnTo>
                <a:lnTo>
                  <a:pt x="756099" y="758647"/>
                </a:lnTo>
                <a:lnTo>
                  <a:pt x="811530" y="716661"/>
                </a:lnTo>
                <a:lnTo>
                  <a:pt x="859097" y="667725"/>
                </a:lnTo>
                <a:lnTo>
                  <a:pt x="897812" y="612708"/>
                </a:lnTo>
                <a:lnTo>
                  <a:pt x="926689" y="552480"/>
                </a:lnTo>
                <a:lnTo>
                  <a:pt x="944739" y="487908"/>
                </a:lnTo>
                <a:lnTo>
                  <a:pt x="950976" y="419862"/>
                </a:lnTo>
                <a:close/>
              </a:path>
            </a:pathLst>
          </a:custGeom>
          <a:solidFill>
            <a:srgbClr val="660066"/>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4" name="object 34"/>
          <p:cNvSpPr/>
          <p:nvPr/>
        </p:nvSpPr>
        <p:spPr>
          <a:xfrm>
            <a:off x="8788793" y="3884676"/>
            <a:ext cx="951230" cy="840105"/>
          </a:xfrm>
          <a:custGeom>
            <a:avLst/>
            <a:gdLst/>
            <a:ahLst/>
            <a:cxnLst/>
            <a:rect l="l" t="t" r="r" b="b"/>
            <a:pathLst>
              <a:path w="951229" h="840104">
                <a:moveTo>
                  <a:pt x="475488" y="0"/>
                </a:moveTo>
                <a:lnTo>
                  <a:pt x="436451" y="1388"/>
                </a:lnTo>
                <a:lnTo>
                  <a:pt x="398292" y="5481"/>
                </a:lnTo>
                <a:lnTo>
                  <a:pt x="325087" y="21354"/>
                </a:lnTo>
                <a:lnTo>
                  <a:pt x="256848" y="46764"/>
                </a:lnTo>
                <a:lnTo>
                  <a:pt x="194547" y="80857"/>
                </a:lnTo>
                <a:lnTo>
                  <a:pt x="139160" y="122777"/>
                </a:lnTo>
                <a:lnTo>
                  <a:pt x="91659" y="171669"/>
                </a:lnTo>
                <a:lnTo>
                  <a:pt x="53019" y="226678"/>
                </a:lnTo>
                <a:lnTo>
                  <a:pt x="24213" y="286950"/>
                </a:lnTo>
                <a:lnTo>
                  <a:pt x="6215" y="351630"/>
                </a:lnTo>
                <a:lnTo>
                  <a:pt x="0" y="419862"/>
                </a:lnTo>
                <a:lnTo>
                  <a:pt x="1574" y="454265"/>
                </a:lnTo>
                <a:lnTo>
                  <a:pt x="13802" y="520683"/>
                </a:lnTo>
                <a:lnTo>
                  <a:pt x="37326" y="583191"/>
                </a:lnTo>
                <a:lnTo>
                  <a:pt x="71170" y="640922"/>
                </a:lnTo>
                <a:lnTo>
                  <a:pt x="114363" y="693007"/>
                </a:lnTo>
                <a:lnTo>
                  <a:pt x="165929" y="738577"/>
                </a:lnTo>
                <a:lnTo>
                  <a:pt x="224894" y="776762"/>
                </a:lnTo>
                <a:lnTo>
                  <a:pt x="290286" y="806696"/>
                </a:lnTo>
                <a:lnTo>
                  <a:pt x="361129" y="827508"/>
                </a:lnTo>
                <a:lnTo>
                  <a:pt x="436451" y="838330"/>
                </a:lnTo>
                <a:lnTo>
                  <a:pt x="475488" y="839724"/>
                </a:lnTo>
                <a:lnTo>
                  <a:pt x="514420" y="838330"/>
                </a:lnTo>
                <a:lnTo>
                  <a:pt x="552498" y="834222"/>
                </a:lnTo>
                <a:lnTo>
                  <a:pt x="625595" y="818296"/>
                </a:lnTo>
                <a:lnTo>
                  <a:pt x="693791" y="792815"/>
                </a:lnTo>
                <a:lnTo>
                  <a:pt x="756099" y="758647"/>
                </a:lnTo>
                <a:lnTo>
                  <a:pt x="811530" y="716661"/>
                </a:lnTo>
                <a:lnTo>
                  <a:pt x="859097" y="667725"/>
                </a:lnTo>
                <a:lnTo>
                  <a:pt x="897812" y="612708"/>
                </a:lnTo>
                <a:lnTo>
                  <a:pt x="926689" y="552480"/>
                </a:lnTo>
                <a:lnTo>
                  <a:pt x="944739" y="487908"/>
                </a:lnTo>
                <a:lnTo>
                  <a:pt x="950976" y="419862"/>
                </a:lnTo>
                <a:lnTo>
                  <a:pt x="949396" y="385355"/>
                </a:lnTo>
                <a:lnTo>
                  <a:pt x="937129" y="318793"/>
                </a:lnTo>
                <a:lnTo>
                  <a:pt x="913542" y="256210"/>
                </a:lnTo>
                <a:lnTo>
                  <a:pt x="879623" y="198462"/>
                </a:lnTo>
                <a:lnTo>
                  <a:pt x="836358" y="146405"/>
                </a:lnTo>
                <a:lnTo>
                  <a:pt x="784735" y="100892"/>
                </a:lnTo>
                <a:lnTo>
                  <a:pt x="725743" y="62779"/>
                </a:lnTo>
                <a:lnTo>
                  <a:pt x="660368" y="32920"/>
                </a:lnTo>
                <a:lnTo>
                  <a:pt x="589598" y="12172"/>
                </a:lnTo>
                <a:lnTo>
                  <a:pt x="514420" y="1388"/>
                </a:lnTo>
                <a:lnTo>
                  <a:pt x="475488" y="0"/>
                </a:lnTo>
                <a:close/>
              </a:path>
            </a:pathLst>
          </a:custGeom>
          <a:ln w="28575">
            <a:solidFill>
              <a:srgbClr val="FFFFFF"/>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5" name="object 35"/>
          <p:cNvSpPr txBox="1"/>
          <p:nvPr/>
        </p:nvSpPr>
        <p:spPr>
          <a:xfrm>
            <a:off x="8869051" y="4041078"/>
            <a:ext cx="788035" cy="615553"/>
          </a:xfrm>
          <a:prstGeom prst="rect">
            <a:avLst/>
          </a:prstGeom>
        </p:spPr>
        <p:txBody>
          <a:bodyPr vert="horz" wrap="square" lIns="0" tIns="0" rIns="0" bIns="0" rtlCol="0">
            <a:spAutoFit/>
          </a:bodyPr>
          <a:lstStyle/>
          <a:p>
            <a:pPr marL="139065" marR="5080" indent="-127000">
              <a:lnSpc>
                <a:spcPct val="100000"/>
              </a:lnSpc>
            </a:pPr>
            <a:r>
              <a:rPr sz="2000" b="1" spc="-5" dirty="0">
                <a:solidFill>
                  <a:srgbClr val="FFFFFF"/>
                </a:solidFill>
                <a:latin typeface="Arial" panose="020B0604020202020204" pitchFamily="34" charset="0"/>
                <a:ea typeface="Microsoft JhengHei UI" panose="020B0604030504040204" pitchFamily="34" charset="-120"/>
                <a:cs typeface="华文中宋"/>
              </a:rPr>
              <a:t>计算机 </a:t>
            </a:r>
            <a:r>
              <a:rPr sz="2000" b="1" dirty="0">
                <a:solidFill>
                  <a:srgbClr val="FFFFFF"/>
                </a:solidFill>
                <a:latin typeface="Arial" panose="020B0604020202020204" pitchFamily="34" charset="0"/>
                <a:ea typeface="Microsoft JhengHei UI" panose="020B0604030504040204" pitchFamily="34" charset="-120"/>
                <a:cs typeface="华文中宋"/>
              </a:rPr>
              <a:t>世界</a:t>
            </a:r>
            <a:endParaRPr sz="2000">
              <a:latin typeface="Arial" panose="020B0604020202020204" pitchFamily="34" charset="0"/>
              <a:ea typeface="Microsoft JhengHei UI" panose="020B0604030504040204" pitchFamily="34" charset="-120"/>
              <a:cs typeface="华文中宋"/>
            </a:endParaRPr>
          </a:p>
        </p:txBody>
      </p:sp>
      <p:sp>
        <p:nvSpPr>
          <p:cNvPr id="36" name="object 36"/>
          <p:cNvSpPr txBox="1"/>
          <p:nvPr/>
        </p:nvSpPr>
        <p:spPr>
          <a:xfrm>
            <a:off x="1011298" y="2869301"/>
            <a:ext cx="3072765" cy="1596078"/>
          </a:xfrm>
          <a:prstGeom prst="rect">
            <a:avLst/>
          </a:prstGeom>
        </p:spPr>
        <p:txBody>
          <a:bodyPr vert="horz" wrap="square" lIns="0" tIns="0" rIns="0" bIns="0" rtlCol="0">
            <a:spAutoFit/>
          </a:bodyPr>
          <a:lstStyle/>
          <a:p>
            <a:pPr marL="12700" marR="5080">
              <a:lnSpc>
                <a:spcPct val="133300"/>
              </a:lnSpc>
            </a:pPr>
            <a:r>
              <a:rPr sz="2000" b="1" spc="-5" dirty="0">
                <a:solidFill>
                  <a:srgbClr val="3333CC"/>
                </a:solidFill>
                <a:latin typeface="Arial" panose="020B0604020202020204" pitchFamily="34" charset="0"/>
                <a:ea typeface="Microsoft JhengHei UI" panose="020B0604030504040204" pitchFamily="34" charset="-120"/>
                <a:cs typeface="Arial"/>
              </a:rPr>
              <a:t>Step1 </a:t>
            </a:r>
            <a:r>
              <a:rPr sz="2000" b="1" spc="-5" dirty="0">
                <a:solidFill>
                  <a:srgbClr val="3333CC"/>
                </a:solidFill>
                <a:latin typeface="Arial" panose="020B0604020202020204" pitchFamily="34" charset="0"/>
                <a:ea typeface="Microsoft JhengHei UI" panose="020B0604030504040204" pitchFamily="34" charset="-120"/>
                <a:cs typeface="微软雅黑"/>
              </a:rPr>
              <a:t>理解需求，寻找实体 </a:t>
            </a:r>
            <a:r>
              <a:rPr sz="2000" b="1" spc="-5" dirty="0">
                <a:solidFill>
                  <a:srgbClr val="3333CC"/>
                </a:solidFill>
                <a:latin typeface="Arial" panose="020B0604020202020204" pitchFamily="34" charset="0"/>
                <a:ea typeface="Microsoft JhengHei UI" panose="020B0604030504040204" pitchFamily="34" charset="-120"/>
                <a:cs typeface="Arial"/>
              </a:rPr>
              <a:t>Step</a:t>
            </a:r>
            <a:r>
              <a:rPr sz="2000" b="1" dirty="0">
                <a:solidFill>
                  <a:srgbClr val="3333CC"/>
                </a:solidFill>
                <a:latin typeface="Arial" panose="020B0604020202020204" pitchFamily="34" charset="0"/>
                <a:ea typeface="Microsoft JhengHei UI" panose="020B0604030504040204" pitchFamily="34" charset="-120"/>
                <a:cs typeface="Arial"/>
              </a:rPr>
              <a:t>2</a:t>
            </a:r>
            <a:r>
              <a:rPr sz="2000" b="1" spc="-5" dirty="0">
                <a:solidFill>
                  <a:srgbClr val="3333CC"/>
                </a:solidFill>
                <a:latin typeface="Arial" panose="020B0604020202020204" pitchFamily="34" charset="0"/>
                <a:ea typeface="Microsoft JhengHei UI" panose="020B0604030504040204" pitchFamily="34" charset="-120"/>
                <a:cs typeface="微软雅黑"/>
              </a:rPr>
              <a:t>用属性刻画实体 </a:t>
            </a:r>
            <a:r>
              <a:rPr sz="2000" b="1" spc="-5" dirty="0">
                <a:solidFill>
                  <a:srgbClr val="3333CC"/>
                </a:solidFill>
                <a:latin typeface="Arial" panose="020B0604020202020204" pitchFamily="34" charset="0"/>
                <a:ea typeface="Microsoft JhengHei UI" panose="020B0604030504040204" pitchFamily="34" charset="-120"/>
                <a:cs typeface="Arial"/>
              </a:rPr>
              <a:t>Step</a:t>
            </a:r>
            <a:r>
              <a:rPr sz="2000" b="1" dirty="0">
                <a:solidFill>
                  <a:srgbClr val="3333CC"/>
                </a:solidFill>
                <a:latin typeface="Arial" panose="020B0604020202020204" pitchFamily="34" charset="0"/>
                <a:ea typeface="Microsoft JhengHei UI" panose="020B0604030504040204" pitchFamily="34" charset="-120"/>
                <a:cs typeface="Arial"/>
              </a:rPr>
              <a:t>3</a:t>
            </a:r>
            <a:r>
              <a:rPr sz="2000" b="1" spc="-5" dirty="0">
                <a:solidFill>
                  <a:srgbClr val="3333CC"/>
                </a:solidFill>
                <a:latin typeface="Arial" panose="020B0604020202020204" pitchFamily="34" charset="0"/>
                <a:ea typeface="Microsoft JhengHei UI" panose="020B0604030504040204" pitchFamily="34" charset="-120"/>
                <a:cs typeface="微软雅黑"/>
              </a:rPr>
              <a:t>确定实体的关键字 </a:t>
            </a:r>
            <a:r>
              <a:rPr sz="2000" b="1" spc="-5" dirty="0">
                <a:solidFill>
                  <a:srgbClr val="3333CC"/>
                </a:solidFill>
                <a:latin typeface="Arial" panose="020B0604020202020204" pitchFamily="34" charset="0"/>
                <a:ea typeface="Microsoft JhengHei UI" panose="020B0604030504040204" pitchFamily="34" charset="-120"/>
                <a:cs typeface="Arial"/>
              </a:rPr>
              <a:t>Step</a:t>
            </a:r>
            <a:r>
              <a:rPr sz="2000" b="1" dirty="0">
                <a:solidFill>
                  <a:srgbClr val="3333CC"/>
                </a:solidFill>
                <a:latin typeface="Arial" panose="020B0604020202020204" pitchFamily="34" charset="0"/>
                <a:ea typeface="Microsoft JhengHei UI" panose="020B0604030504040204" pitchFamily="34" charset="-120"/>
                <a:cs typeface="Arial"/>
              </a:rPr>
              <a:t>4</a:t>
            </a:r>
            <a:r>
              <a:rPr sz="2000" b="1" spc="-5" dirty="0">
                <a:solidFill>
                  <a:srgbClr val="3333CC"/>
                </a:solidFill>
                <a:latin typeface="Arial" panose="020B0604020202020204" pitchFamily="34" charset="0"/>
                <a:ea typeface="Microsoft JhengHei UI" panose="020B0604030504040204" pitchFamily="34" charset="-120"/>
                <a:cs typeface="微软雅黑"/>
              </a:rPr>
              <a:t>分析实体之间的联系</a:t>
            </a:r>
            <a:endParaRPr sz="2000">
              <a:latin typeface="Arial" panose="020B0604020202020204" pitchFamily="34" charset="0"/>
              <a:ea typeface="Microsoft JhengHei UI" panose="020B0604030504040204" pitchFamily="34" charset="-120"/>
              <a:cs typeface="微软雅黑"/>
            </a:endParaRPr>
          </a:p>
        </p:txBody>
      </p:sp>
      <p:sp>
        <p:nvSpPr>
          <p:cNvPr id="37" name="object 37"/>
          <p:cNvSpPr/>
          <p:nvPr/>
        </p:nvSpPr>
        <p:spPr>
          <a:xfrm>
            <a:off x="5855610" y="2585312"/>
            <a:ext cx="2122170" cy="312420"/>
          </a:xfrm>
          <a:custGeom>
            <a:avLst/>
            <a:gdLst/>
            <a:ahLst/>
            <a:cxnLst/>
            <a:rect l="l" t="t" r="r" b="b"/>
            <a:pathLst>
              <a:path w="2122170" h="312419">
                <a:moveTo>
                  <a:pt x="2121640" y="311811"/>
                </a:moveTo>
                <a:lnTo>
                  <a:pt x="2115892" y="270531"/>
                </a:lnTo>
                <a:lnTo>
                  <a:pt x="2099624" y="233219"/>
                </a:lnTo>
                <a:lnTo>
                  <a:pt x="2074298" y="201192"/>
                </a:lnTo>
                <a:lnTo>
                  <a:pt x="2041379" y="175766"/>
                </a:lnTo>
                <a:lnTo>
                  <a:pt x="2002331" y="158259"/>
                </a:lnTo>
                <a:lnTo>
                  <a:pt x="1958615" y="149988"/>
                </a:lnTo>
                <a:lnTo>
                  <a:pt x="1236958" y="149505"/>
                </a:lnTo>
                <a:lnTo>
                  <a:pt x="1221604" y="148902"/>
                </a:lnTo>
                <a:lnTo>
                  <a:pt x="1177938" y="140263"/>
                </a:lnTo>
                <a:lnTo>
                  <a:pt x="1139014" y="122423"/>
                </a:lnTo>
                <a:lnTo>
                  <a:pt x="1106304" y="96724"/>
                </a:lnTo>
                <a:lnTo>
                  <a:pt x="1081281" y="64511"/>
                </a:lnTo>
                <a:lnTo>
                  <a:pt x="1065418" y="27129"/>
                </a:lnTo>
                <a:lnTo>
                  <a:pt x="1060659" y="0"/>
                </a:lnTo>
                <a:lnTo>
                  <a:pt x="1059881" y="12616"/>
                </a:lnTo>
                <a:lnTo>
                  <a:pt x="1043785" y="60896"/>
                </a:lnTo>
                <a:lnTo>
                  <a:pt x="1019751" y="92946"/>
                </a:lnTo>
                <a:lnTo>
                  <a:pt x="987252" y="119430"/>
                </a:lnTo>
                <a:lnTo>
                  <a:pt x="947896" y="138546"/>
                </a:lnTo>
                <a:lnTo>
                  <a:pt x="903294" y="148494"/>
                </a:lnTo>
                <a:lnTo>
                  <a:pt x="176254" y="149505"/>
                </a:lnTo>
                <a:lnTo>
                  <a:pt x="160933" y="150105"/>
                </a:lnTo>
                <a:lnTo>
                  <a:pt x="117353" y="158715"/>
                </a:lnTo>
                <a:lnTo>
                  <a:pt x="78491" y="176516"/>
                </a:lnTo>
                <a:lnTo>
                  <a:pt x="45808" y="202190"/>
                </a:lnTo>
                <a:lnTo>
                  <a:pt x="20770" y="234421"/>
                </a:lnTo>
                <a:lnTo>
                  <a:pt x="4838" y="271891"/>
                </a:lnTo>
                <a:lnTo>
                  <a:pt x="1804" y="285318"/>
                </a:lnTo>
                <a:lnTo>
                  <a:pt x="0" y="299131"/>
                </a:lnTo>
              </a:path>
            </a:pathLst>
          </a:custGeom>
          <a:ln w="127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8" name="object 38"/>
          <p:cNvSpPr/>
          <p:nvPr/>
        </p:nvSpPr>
        <p:spPr>
          <a:xfrm>
            <a:off x="5384939" y="2834639"/>
            <a:ext cx="3176778" cy="1847850"/>
          </a:xfrm>
          <a:prstGeom prst="rect">
            <a:avLst/>
          </a:prstGeom>
          <a:blipFill>
            <a:blip r:embed="rId3"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39" name="object 39"/>
          <p:cNvSpPr txBox="1"/>
          <p:nvPr/>
        </p:nvSpPr>
        <p:spPr>
          <a:xfrm>
            <a:off x="5685415" y="3081721"/>
            <a:ext cx="534670" cy="615553"/>
          </a:xfrm>
          <a:prstGeom prst="rect">
            <a:avLst/>
          </a:prstGeom>
        </p:spPr>
        <p:txBody>
          <a:bodyPr vert="horz" wrap="square" lIns="0" tIns="0" rIns="0" bIns="0" rtlCol="0">
            <a:spAutoFit/>
          </a:bodyPr>
          <a:lstStyle/>
          <a:p>
            <a:pPr marL="12700" marR="5080">
              <a:lnSpc>
                <a:spcPct val="100000"/>
              </a:lnSpc>
            </a:pPr>
            <a:r>
              <a:rPr sz="2000" b="1" dirty="0">
                <a:solidFill>
                  <a:srgbClr val="FFFFFF"/>
                </a:solidFill>
                <a:latin typeface="Arial" panose="020B0604020202020204" pitchFamily="34" charset="0"/>
                <a:ea typeface="Microsoft JhengHei UI" panose="020B0604030504040204" pitchFamily="34" charset="-120"/>
                <a:cs typeface="华文中宋"/>
              </a:rPr>
              <a:t>一元 联系</a:t>
            </a:r>
            <a:endParaRPr sz="2000">
              <a:latin typeface="Arial" panose="020B0604020202020204" pitchFamily="34" charset="0"/>
              <a:ea typeface="Microsoft JhengHei UI" panose="020B0604030504040204" pitchFamily="34" charset="-120"/>
              <a:cs typeface="华文中宋"/>
            </a:endParaRPr>
          </a:p>
        </p:txBody>
      </p:sp>
      <p:sp>
        <p:nvSpPr>
          <p:cNvPr id="40" name="object 40"/>
          <p:cNvSpPr txBox="1"/>
          <p:nvPr/>
        </p:nvSpPr>
        <p:spPr>
          <a:xfrm>
            <a:off x="6718687" y="3074101"/>
            <a:ext cx="534670" cy="615553"/>
          </a:xfrm>
          <a:prstGeom prst="rect">
            <a:avLst/>
          </a:prstGeom>
        </p:spPr>
        <p:txBody>
          <a:bodyPr vert="horz" wrap="square" lIns="0" tIns="0" rIns="0" bIns="0" rtlCol="0">
            <a:spAutoFit/>
          </a:bodyPr>
          <a:lstStyle/>
          <a:p>
            <a:pPr marL="12700" marR="5080">
              <a:lnSpc>
                <a:spcPct val="100000"/>
              </a:lnSpc>
            </a:pPr>
            <a:r>
              <a:rPr sz="2000" b="1" dirty="0">
                <a:solidFill>
                  <a:srgbClr val="FFFFFF"/>
                </a:solidFill>
                <a:latin typeface="Arial" panose="020B0604020202020204" pitchFamily="34" charset="0"/>
                <a:ea typeface="Microsoft JhengHei UI" panose="020B0604030504040204" pitchFamily="34" charset="-120"/>
                <a:cs typeface="华文中宋"/>
              </a:rPr>
              <a:t>二元 联系</a:t>
            </a:r>
            <a:endParaRPr sz="2000">
              <a:latin typeface="Arial" panose="020B0604020202020204" pitchFamily="34" charset="0"/>
              <a:ea typeface="Microsoft JhengHei UI" panose="020B0604030504040204" pitchFamily="34" charset="-120"/>
              <a:cs typeface="华文中宋"/>
            </a:endParaRPr>
          </a:p>
        </p:txBody>
      </p:sp>
      <p:sp>
        <p:nvSpPr>
          <p:cNvPr id="41" name="object 41"/>
          <p:cNvSpPr txBox="1"/>
          <p:nvPr/>
        </p:nvSpPr>
        <p:spPr>
          <a:xfrm>
            <a:off x="7723764" y="3107629"/>
            <a:ext cx="534670" cy="615553"/>
          </a:xfrm>
          <a:prstGeom prst="rect">
            <a:avLst/>
          </a:prstGeom>
        </p:spPr>
        <p:txBody>
          <a:bodyPr vert="horz" wrap="square" lIns="0" tIns="0" rIns="0" bIns="0" rtlCol="0">
            <a:spAutoFit/>
          </a:bodyPr>
          <a:lstStyle/>
          <a:p>
            <a:pPr marL="12700" marR="5080">
              <a:lnSpc>
                <a:spcPct val="100000"/>
              </a:lnSpc>
            </a:pPr>
            <a:r>
              <a:rPr sz="2000" b="1" dirty="0">
                <a:solidFill>
                  <a:srgbClr val="FFFFFF"/>
                </a:solidFill>
                <a:latin typeface="Arial" panose="020B0604020202020204" pitchFamily="34" charset="0"/>
                <a:ea typeface="Microsoft JhengHei UI" panose="020B0604030504040204" pitchFamily="34" charset="-120"/>
                <a:cs typeface="华文中宋"/>
              </a:rPr>
              <a:t>多元 联系</a:t>
            </a:r>
            <a:endParaRPr sz="2000">
              <a:latin typeface="Arial" panose="020B0604020202020204" pitchFamily="34" charset="0"/>
              <a:ea typeface="Microsoft JhengHei UI" panose="020B0604030504040204" pitchFamily="34" charset="-120"/>
              <a:cs typeface="华文中宋"/>
            </a:endParaRPr>
          </a:p>
        </p:txBody>
      </p:sp>
      <p:sp>
        <p:nvSpPr>
          <p:cNvPr id="42" name="object 42"/>
          <p:cNvSpPr txBox="1"/>
          <p:nvPr/>
        </p:nvSpPr>
        <p:spPr>
          <a:xfrm>
            <a:off x="6196717" y="3916872"/>
            <a:ext cx="534670" cy="615553"/>
          </a:xfrm>
          <a:prstGeom prst="rect">
            <a:avLst/>
          </a:prstGeom>
        </p:spPr>
        <p:txBody>
          <a:bodyPr vert="horz" wrap="square" lIns="0" tIns="0" rIns="0" bIns="0" rtlCol="0">
            <a:spAutoFit/>
          </a:bodyPr>
          <a:lstStyle/>
          <a:p>
            <a:pPr marL="12700" marR="5080">
              <a:lnSpc>
                <a:spcPct val="100000"/>
              </a:lnSpc>
            </a:pPr>
            <a:r>
              <a:rPr sz="2000" b="1" dirty="0">
                <a:solidFill>
                  <a:srgbClr val="FFFFFF"/>
                </a:solidFill>
                <a:latin typeface="Arial" panose="020B0604020202020204" pitchFamily="34" charset="0"/>
                <a:ea typeface="Microsoft JhengHei UI" panose="020B0604030504040204" pitchFamily="34" charset="-120"/>
                <a:cs typeface="华文中宋"/>
              </a:rPr>
              <a:t>联系 基数</a:t>
            </a:r>
            <a:endParaRPr sz="2000">
              <a:latin typeface="Arial" panose="020B0604020202020204" pitchFamily="34" charset="0"/>
              <a:ea typeface="Microsoft JhengHei UI" panose="020B0604030504040204" pitchFamily="34" charset="-120"/>
              <a:cs typeface="华文中宋"/>
            </a:endParaRPr>
          </a:p>
        </p:txBody>
      </p:sp>
      <p:sp>
        <p:nvSpPr>
          <p:cNvPr id="43" name="object 43"/>
          <p:cNvSpPr txBox="1"/>
          <p:nvPr/>
        </p:nvSpPr>
        <p:spPr>
          <a:xfrm>
            <a:off x="7309237" y="3916872"/>
            <a:ext cx="534670" cy="615553"/>
          </a:xfrm>
          <a:prstGeom prst="rect">
            <a:avLst/>
          </a:prstGeom>
        </p:spPr>
        <p:txBody>
          <a:bodyPr vert="horz" wrap="square" lIns="0" tIns="0" rIns="0" bIns="0" rtlCol="0">
            <a:spAutoFit/>
          </a:bodyPr>
          <a:lstStyle/>
          <a:p>
            <a:pPr marL="12700" marR="5080">
              <a:lnSpc>
                <a:spcPct val="100000"/>
              </a:lnSpc>
            </a:pPr>
            <a:r>
              <a:rPr sz="2000" b="1" dirty="0">
                <a:solidFill>
                  <a:srgbClr val="FFFFFF"/>
                </a:solidFill>
                <a:latin typeface="Arial" panose="020B0604020202020204" pitchFamily="34" charset="0"/>
                <a:ea typeface="Microsoft JhengHei UI" panose="020B0604030504040204" pitchFamily="34" charset="-120"/>
                <a:cs typeface="华文中宋"/>
              </a:rPr>
              <a:t>联系 角色</a:t>
            </a:r>
            <a:endParaRPr sz="2000">
              <a:latin typeface="Arial" panose="020B0604020202020204" pitchFamily="34" charset="0"/>
              <a:ea typeface="Microsoft JhengHei UI" panose="020B0604030504040204" pitchFamily="34" charset="-120"/>
              <a:cs typeface="华文中宋"/>
            </a:endParaRPr>
          </a:p>
        </p:txBody>
      </p:sp>
      <p:sp>
        <p:nvSpPr>
          <p:cNvPr id="44" name="object 44"/>
          <p:cNvSpPr/>
          <p:nvPr/>
        </p:nvSpPr>
        <p:spPr>
          <a:xfrm>
            <a:off x="8188337" y="5294376"/>
            <a:ext cx="492759" cy="281940"/>
          </a:xfrm>
          <a:custGeom>
            <a:avLst/>
            <a:gdLst/>
            <a:ahLst/>
            <a:cxnLst/>
            <a:rect l="l" t="t" r="r" b="b"/>
            <a:pathLst>
              <a:path w="492759" h="281939">
                <a:moveTo>
                  <a:pt x="369570" y="211836"/>
                </a:moveTo>
                <a:lnTo>
                  <a:pt x="369570" y="70104"/>
                </a:lnTo>
                <a:lnTo>
                  <a:pt x="0" y="70104"/>
                </a:lnTo>
                <a:lnTo>
                  <a:pt x="0" y="211836"/>
                </a:lnTo>
                <a:lnTo>
                  <a:pt x="369570" y="211836"/>
                </a:lnTo>
                <a:close/>
              </a:path>
              <a:path w="492759" h="281939">
                <a:moveTo>
                  <a:pt x="492252" y="140970"/>
                </a:moveTo>
                <a:lnTo>
                  <a:pt x="369570" y="0"/>
                </a:lnTo>
                <a:lnTo>
                  <a:pt x="369570" y="281940"/>
                </a:lnTo>
                <a:lnTo>
                  <a:pt x="492252" y="140970"/>
                </a:lnTo>
                <a:close/>
              </a:path>
            </a:pathLst>
          </a:custGeom>
          <a:solidFill>
            <a:srgbClr val="000000"/>
          </a:solid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5" name="object 45"/>
          <p:cNvSpPr/>
          <p:nvPr/>
        </p:nvSpPr>
        <p:spPr>
          <a:xfrm>
            <a:off x="8188337" y="5294376"/>
            <a:ext cx="492759" cy="281940"/>
          </a:xfrm>
          <a:custGeom>
            <a:avLst/>
            <a:gdLst/>
            <a:ahLst/>
            <a:cxnLst/>
            <a:rect l="l" t="t" r="r" b="b"/>
            <a:pathLst>
              <a:path w="492759" h="281939">
                <a:moveTo>
                  <a:pt x="369570" y="0"/>
                </a:moveTo>
                <a:lnTo>
                  <a:pt x="369570" y="70104"/>
                </a:lnTo>
                <a:lnTo>
                  <a:pt x="0" y="70104"/>
                </a:lnTo>
                <a:lnTo>
                  <a:pt x="0" y="211836"/>
                </a:lnTo>
                <a:lnTo>
                  <a:pt x="369570" y="211836"/>
                </a:lnTo>
                <a:lnTo>
                  <a:pt x="369570" y="281940"/>
                </a:lnTo>
                <a:lnTo>
                  <a:pt x="492252" y="140970"/>
                </a:lnTo>
                <a:lnTo>
                  <a:pt x="369570" y="0"/>
                </a:lnTo>
                <a:close/>
              </a:path>
            </a:pathLst>
          </a:custGeom>
          <a:ln w="12700">
            <a:solidFill>
              <a:srgbClr val="000000"/>
            </a:solidFill>
          </a:ln>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6" name="object 46"/>
          <p:cNvSpPr/>
          <p:nvPr/>
        </p:nvSpPr>
        <p:spPr>
          <a:xfrm>
            <a:off x="1446161" y="4479797"/>
            <a:ext cx="5753723" cy="2555747"/>
          </a:xfrm>
          <a:prstGeom prst="rect">
            <a:avLst/>
          </a:prstGeom>
          <a:blipFill>
            <a:blip r:embed="rId4" cstate="print"/>
            <a:stretch>
              <a:fillRect/>
            </a:stretch>
          </a:blipFill>
        </p:spPr>
        <p:txBody>
          <a:bodyPr wrap="square" lIns="0" tIns="0" rIns="0" bIns="0" rtlCol="0"/>
          <a:lstStyle/>
          <a:p>
            <a:endParaRPr>
              <a:latin typeface="Arial" panose="020B0604020202020204" pitchFamily="34" charset="0"/>
              <a:ea typeface="Microsoft JhengHei UI" panose="020B0604030504040204" pitchFamily="34" charset="-120"/>
            </a:endParaRPr>
          </a:p>
        </p:txBody>
      </p:sp>
      <p:sp>
        <p:nvSpPr>
          <p:cNvPr id="47" name="object 47"/>
          <p:cNvSpPr txBox="1"/>
          <p:nvPr/>
        </p:nvSpPr>
        <p:spPr>
          <a:xfrm>
            <a:off x="1860937" y="4992115"/>
            <a:ext cx="939800" cy="553998"/>
          </a:xfrm>
          <a:prstGeom prst="rect">
            <a:avLst/>
          </a:prstGeom>
        </p:spPr>
        <p:txBody>
          <a:bodyPr vert="horz" wrap="square" lIns="0" tIns="0" rIns="0" bIns="0" rtlCol="0">
            <a:spAutoFit/>
          </a:bodyPr>
          <a:lstStyle/>
          <a:p>
            <a:pPr marL="12700">
              <a:lnSpc>
                <a:spcPct val="100000"/>
              </a:lnSpc>
            </a:pPr>
            <a:r>
              <a:rPr sz="3600" b="1" spc="-5" dirty="0">
                <a:solidFill>
                  <a:srgbClr val="FFFFFF"/>
                </a:solidFill>
                <a:latin typeface="Arial" panose="020B0604020202020204" pitchFamily="34" charset="0"/>
                <a:ea typeface="Microsoft JhengHei UI" panose="020B0604030504040204" pitchFamily="34" charset="-120"/>
                <a:cs typeface="华文中宋"/>
              </a:rPr>
              <a:t>建模</a:t>
            </a:r>
            <a:endParaRPr sz="3600">
              <a:latin typeface="Arial" panose="020B0604020202020204" pitchFamily="34" charset="0"/>
              <a:ea typeface="Microsoft JhengHei UI" panose="020B0604030504040204" pitchFamily="34" charset="-120"/>
              <a:cs typeface="华文中宋"/>
            </a:endParaRPr>
          </a:p>
        </p:txBody>
      </p:sp>
      <p:sp>
        <p:nvSpPr>
          <p:cNvPr id="48" name="object 48"/>
          <p:cNvSpPr txBox="1"/>
          <p:nvPr/>
        </p:nvSpPr>
        <p:spPr>
          <a:xfrm>
            <a:off x="1767973" y="6400291"/>
            <a:ext cx="635000" cy="369332"/>
          </a:xfrm>
          <a:prstGeom prst="rect">
            <a:avLst/>
          </a:prstGeom>
        </p:spPr>
        <p:txBody>
          <a:bodyPr vert="horz" wrap="square" lIns="0" tIns="0" rIns="0" bIns="0" rtlCol="0">
            <a:spAutoFit/>
          </a:bodyPr>
          <a:lstStyle/>
          <a:p>
            <a:pPr marL="12700">
              <a:lnSpc>
                <a:spcPct val="100000"/>
              </a:lnSpc>
            </a:pPr>
            <a:r>
              <a:rPr sz="2400" b="1" spc="-5" dirty="0">
                <a:solidFill>
                  <a:srgbClr val="FFFFFF"/>
                </a:solidFill>
                <a:latin typeface="Arial" panose="020B0604020202020204" pitchFamily="34" charset="0"/>
                <a:ea typeface="Microsoft JhengHei UI" panose="020B0604030504040204" pitchFamily="34" charset="-120"/>
                <a:cs typeface="华文中宋"/>
              </a:rPr>
              <a:t>理解</a:t>
            </a:r>
            <a:endParaRPr sz="2400">
              <a:latin typeface="Arial" panose="020B0604020202020204" pitchFamily="34" charset="0"/>
              <a:ea typeface="Microsoft JhengHei UI" panose="020B0604030504040204" pitchFamily="34" charset="-120"/>
              <a:cs typeface="华文中宋"/>
            </a:endParaRPr>
          </a:p>
        </p:txBody>
      </p:sp>
      <p:sp>
        <p:nvSpPr>
          <p:cNvPr id="49" name="object 49"/>
          <p:cNvSpPr txBox="1"/>
          <p:nvPr/>
        </p:nvSpPr>
        <p:spPr>
          <a:xfrm>
            <a:off x="3261493" y="6400291"/>
            <a:ext cx="635000" cy="369332"/>
          </a:xfrm>
          <a:prstGeom prst="rect">
            <a:avLst/>
          </a:prstGeom>
        </p:spPr>
        <p:txBody>
          <a:bodyPr vert="horz" wrap="square" lIns="0" tIns="0" rIns="0" bIns="0" rtlCol="0">
            <a:spAutoFit/>
          </a:bodyPr>
          <a:lstStyle/>
          <a:p>
            <a:pPr marL="12700">
              <a:lnSpc>
                <a:spcPct val="100000"/>
              </a:lnSpc>
            </a:pPr>
            <a:r>
              <a:rPr sz="2400" b="1" spc="-5" dirty="0">
                <a:solidFill>
                  <a:srgbClr val="FFFFFF"/>
                </a:solidFill>
                <a:latin typeface="Arial" panose="020B0604020202020204" pitchFamily="34" charset="0"/>
                <a:ea typeface="Microsoft JhengHei UI" panose="020B0604030504040204" pitchFamily="34" charset="-120"/>
                <a:cs typeface="华文中宋"/>
              </a:rPr>
              <a:t>区分</a:t>
            </a:r>
            <a:endParaRPr sz="2400">
              <a:latin typeface="Arial" panose="020B0604020202020204" pitchFamily="34" charset="0"/>
              <a:ea typeface="Microsoft JhengHei UI" panose="020B0604030504040204" pitchFamily="34" charset="-120"/>
              <a:cs typeface="华文中宋"/>
            </a:endParaRPr>
          </a:p>
        </p:txBody>
      </p:sp>
      <p:sp>
        <p:nvSpPr>
          <p:cNvPr id="50" name="object 50"/>
          <p:cNvSpPr txBox="1"/>
          <p:nvPr/>
        </p:nvSpPr>
        <p:spPr>
          <a:xfrm>
            <a:off x="4755775" y="6398767"/>
            <a:ext cx="635000" cy="369332"/>
          </a:xfrm>
          <a:prstGeom prst="rect">
            <a:avLst/>
          </a:prstGeom>
        </p:spPr>
        <p:txBody>
          <a:bodyPr vert="horz" wrap="square" lIns="0" tIns="0" rIns="0" bIns="0" rtlCol="0">
            <a:spAutoFit/>
          </a:bodyPr>
          <a:lstStyle/>
          <a:p>
            <a:pPr marL="12700">
              <a:lnSpc>
                <a:spcPct val="100000"/>
              </a:lnSpc>
            </a:pPr>
            <a:r>
              <a:rPr sz="2400" b="1" spc="-5" dirty="0">
                <a:solidFill>
                  <a:srgbClr val="FFFFFF"/>
                </a:solidFill>
                <a:latin typeface="Arial" panose="020B0604020202020204" pitchFamily="34" charset="0"/>
                <a:ea typeface="Microsoft JhengHei UI" panose="020B0604030504040204" pitchFamily="34" charset="-120"/>
                <a:cs typeface="华文中宋"/>
              </a:rPr>
              <a:t>命名</a:t>
            </a:r>
            <a:endParaRPr sz="2400">
              <a:latin typeface="Arial" panose="020B0604020202020204" pitchFamily="34" charset="0"/>
              <a:ea typeface="Microsoft JhengHei UI" panose="020B0604030504040204" pitchFamily="34" charset="-120"/>
              <a:cs typeface="华文中宋"/>
            </a:endParaRPr>
          </a:p>
        </p:txBody>
      </p:sp>
      <p:sp>
        <p:nvSpPr>
          <p:cNvPr id="51" name="object 51"/>
          <p:cNvSpPr txBox="1"/>
          <p:nvPr/>
        </p:nvSpPr>
        <p:spPr>
          <a:xfrm>
            <a:off x="6250819" y="6400291"/>
            <a:ext cx="635000" cy="369332"/>
          </a:xfrm>
          <a:prstGeom prst="rect">
            <a:avLst/>
          </a:prstGeom>
        </p:spPr>
        <p:txBody>
          <a:bodyPr vert="horz" wrap="square" lIns="0" tIns="0" rIns="0" bIns="0" rtlCol="0">
            <a:spAutoFit/>
          </a:bodyPr>
          <a:lstStyle/>
          <a:p>
            <a:pPr marL="12700">
              <a:lnSpc>
                <a:spcPct val="100000"/>
              </a:lnSpc>
            </a:pPr>
            <a:r>
              <a:rPr sz="2400" b="1" spc="-5" dirty="0">
                <a:solidFill>
                  <a:srgbClr val="FFFFFF"/>
                </a:solidFill>
                <a:latin typeface="Arial" panose="020B0604020202020204" pitchFamily="34" charset="0"/>
                <a:ea typeface="Microsoft JhengHei UI" panose="020B0604030504040204" pitchFamily="34" charset="-120"/>
                <a:cs typeface="华文中宋"/>
              </a:rPr>
              <a:t>表达</a:t>
            </a:r>
            <a:endParaRPr sz="2400">
              <a:latin typeface="Arial" panose="020B0604020202020204" pitchFamily="34" charset="0"/>
              <a:ea typeface="Microsoft JhengHei UI" panose="020B0604030504040204" pitchFamily="34" charset="-120"/>
              <a:cs typeface="华文中宋"/>
            </a:endParaRPr>
          </a:p>
        </p:txBody>
      </p:sp>
      <p:sp>
        <p:nvSpPr>
          <p:cNvPr id="53" name="矩形 52">
            <a:extLst>
              <a:ext uri="{FF2B5EF4-FFF2-40B4-BE49-F238E27FC236}">
                <a16:creationId xmlns="" xmlns:a16="http://schemas.microsoft.com/office/drawing/2014/main" id="{FD3796A3-7E4E-475A-8EBA-FDEC6D7CE260}"/>
              </a:ext>
            </a:extLst>
          </p:cNvPr>
          <p:cNvSpPr/>
          <p:nvPr/>
        </p:nvSpPr>
        <p:spPr>
          <a:xfrm>
            <a:off x="241300" y="383633"/>
            <a:ext cx="6781800" cy="523220"/>
          </a:xfrm>
          <a:prstGeom prst="rect">
            <a:avLst/>
          </a:prstGeom>
        </p:spPr>
        <p:txBody>
          <a:bodyPr wrap="square">
            <a:spAutoFit/>
          </a:bodyPr>
          <a:lstStyle/>
          <a:p>
            <a:pPr marL="48895">
              <a:lnSpc>
                <a:spcPct val="100000"/>
              </a:lnSpc>
            </a:pPr>
            <a:r>
              <a:rPr lang="zh-CN" altLang="en-US" sz="2800" b="1" u="dbl" spc="-5" dirty="0">
                <a:solidFill>
                  <a:srgbClr val="000000"/>
                </a:solidFill>
                <a:latin typeface="Arial" panose="020B0604020202020204" pitchFamily="34" charset="0"/>
                <a:ea typeface="Microsoft JhengHei UI" panose="020B0604030504040204" pitchFamily="34" charset="-120"/>
              </a:rPr>
              <a:t>总结</a:t>
            </a:r>
            <a:endParaRPr lang="zh-CN" altLang="en-US" sz="2400" u="dbl" dirty="0">
              <a:latin typeface="Arial" panose="020B0604020202020204" pitchFamily="34" charset="0"/>
              <a:ea typeface="Microsoft JhengHei UI" panose="020B0604030504040204" pitchFamily="34" charset="-120"/>
              <a:cs typeface="Arial" panose="020B0604020202020204"/>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774583" y="3571494"/>
            <a:ext cx="2593340" cy="1698625"/>
          </a:xfrm>
          <a:custGeom>
            <a:avLst/>
            <a:gdLst/>
            <a:ahLst/>
            <a:cxnLst/>
            <a:rect l="l" t="t" r="r" b="b"/>
            <a:pathLst>
              <a:path w="2593340" h="1698625">
                <a:moveTo>
                  <a:pt x="0" y="0"/>
                </a:moveTo>
                <a:lnTo>
                  <a:pt x="0" y="1698497"/>
                </a:lnTo>
                <a:lnTo>
                  <a:pt x="2593085" y="1698497"/>
                </a:lnTo>
                <a:lnTo>
                  <a:pt x="2593085" y="0"/>
                </a:lnTo>
                <a:lnTo>
                  <a:pt x="0" y="0"/>
                </a:lnTo>
                <a:close/>
              </a:path>
            </a:pathLst>
          </a:custGeom>
          <a:ln w="19050">
            <a:solidFill>
              <a:srgbClr val="FF6600"/>
            </a:solidFill>
            <a:prstDash val="dash"/>
          </a:ln>
        </p:spPr>
        <p:txBody>
          <a:bodyPr wrap="square" lIns="0" tIns="0" rIns="0" bIns="0" rtlCol="0"/>
          <a:lstStyle/>
          <a:p>
            <a:endParaRPr/>
          </a:p>
        </p:txBody>
      </p:sp>
      <p:sp>
        <p:nvSpPr>
          <p:cNvPr id="4" name="object 4"/>
          <p:cNvSpPr txBox="1"/>
          <p:nvPr/>
        </p:nvSpPr>
        <p:spPr>
          <a:xfrm>
            <a:off x="1863991" y="3705818"/>
            <a:ext cx="2413635" cy="1502014"/>
          </a:xfrm>
          <a:prstGeom prst="rect">
            <a:avLst/>
          </a:prstGeom>
        </p:spPr>
        <p:txBody>
          <a:bodyPr vert="horz" wrap="square" lIns="0" tIns="0" rIns="0" bIns="0" rtlCol="0">
            <a:spAutoFit/>
          </a:bodyPr>
          <a:lstStyle/>
          <a:p>
            <a:pPr marL="635" algn="ctr">
              <a:lnSpc>
                <a:spcPct val="100000"/>
              </a:lnSpc>
            </a:pPr>
            <a:r>
              <a:rPr sz="1600" b="1" spc="-5" dirty="0">
                <a:latin typeface="Microsoft JhengHei UI" panose="020B0604030504040204" pitchFamily="34" charset="-120"/>
                <a:ea typeface="Microsoft JhengHei UI" panose="020B0604030504040204" pitchFamily="34" charset="-120"/>
                <a:cs typeface="微软雅黑"/>
              </a:rPr>
              <a:t>需求：折扣政策管理</a:t>
            </a:r>
            <a:endParaRPr sz="1600" dirty="0">
              <a:latin typeface="Microsoft JhengHei UI" panose="020B0604030504040204" pitchFamily="34" charset="-120"/>
              <a:ea typeface="Microsoft JhengHei UI" panose="020B0604030504040204" pitchFamily="34" charset="-120"/>
              <a:cs typeface="微软雅黑"/>
            </a:endParaRPr>
          </a:p>
          <a:p>
            <a:pPr marL="12700">
              <a:lnSpc>
                <a:spcPct val="100000"/>
              </a:lnSpc>
              <a:spcBef>
                <a:spcPts val="575"/>
              </a:spcBef>
            </a:pPr>
            <a:r>
              <a:rPr lang="en-US" altLang="zh-CN" sz="1600" spc="-5" dirty="0">
                <a:latin typeface="Microsoft JhengHei UI" panose="020B0604030504040204" pitchFamily="34" charset="-120"/>
                <a:ea typeface="Microsoft JhengHei UI" panose="020B0604030504040204" pitchFamily="34" charset="-120"/>
                <a:cs typeface="微软雅黑"/>
              </a:rPr>
              <a:t>1</a:t>
            </a:r>
            <a:r>
              <a:rPr lang="zh-CN" altLang="en-US" sz="1600" spc="-5" dirty="0">
                <a:latin typeface="Microsoft JhengHei UI" panose="020B0604030504040204" pitchFamily="34" charset="-120"/>
                <a:ea typeface="Microsoft JhengHei UI" panose="020B0604030504040204" pitchFamily="34" charset="-120"/>
                <a:cs typeface="微软雅黑"/>
              </a:rPr>
              <a:t>）</a:t>
            </a:r>
            <a:r>
              <a:rPr sz="1600" spc="-5" dirty="0" err="1">
                <a:latin typeface="Microsoft JhengHei UI" panose="020B0604030504040204" pitchFamily="34" charset="-120"/>
                <a:ea typeface="Microsoft JhengHei UI" panose="020B0604030504040204" pitchFamily="34" charset="-120"/>
                <a:cs typeface="微软雅黑"/>
              </a:rPr>
              <a:t>不同客户有不同的折扣</a:t>
            </a:r>
            <a:endParaRPr lang="en-US" sz="1600" spc="-5" dirty="0">
              <a:latin typeface="Microsoft JhengHei UI" panose="020B0604030504040204" pitchFamily="34" charset="-120"/>
              <a:ea typeface="Microsoft JhengHei UI" panose="020B0604030504040204" pitchFamily="34" charset="-120"/>
              <a:cs typeface="微软雅黑"/>
            </a:endParaRPr>
          </a:p>
          <a:p>
            <a:pPr marL="12700">
              <a:lnSpc>
                <a:spcPct val="100000"/>
              </a:lnSpc>
              <a:spcBef>
                <a:spcPts val="575"/>
              </a:spcBef>
            </a:pPr>
            <a:r>
              <a:rPr lang="en-US" altLang="zh-CN" sz="1600" spc="-5" dirty="0">
                <a:latin typeface="Microsoft JhengHei UI" panose="020B0604030504040204" pitchFamily="34" charset="-120"/>
                <a:ea typeface="Microsoft JhengHei UI" panose="020B0604030504040204" pitchFamily="34" charset="-120"/>
                <a:cs typeface="微软雅黑"/>
              </a:rPr>
              <a:t>2</a:t>
            </a:r>
            <a:r>
              <a:rPr lang="zh-CN" altLang="en-US" sz="1600" spc="-5" dirty="0">
                <a:latin typeface="Microsoft JhengHei UI" panose="020B0604030504040204" pitchFamily="34" charset="-120"/>
                <a:ea typeface="Microsoft JhengHei UI" panose="020B0604030504040204" pitchFamily="34" charset="-120"/>
                <a:cs typeface="微软雅黑"/>
              </a:rPr>
              <a:t>）</a:t>
            </a:r>
            <a:r>
              <a:rPr sz="1600" spc="-5" dirty="0" err="1">
                <a:latin typeface="Microsoft JhengHei UI" panose="020B0604030504040204" pitchFamily="34" charset="-120"/>
                <a:ea typeface="Microsoft JhengHei UI" panose="020B0604030504040204" pitchFamily="34" charset="-120"/>
                <a:cs typeface="微软雅黑"/>
              </a:rPr>
              <a:t>不同产品有不同的折扣</a:t>
            </a:r>
            <a:endParaRPr sz="1600" dirty="0">
              <a:latin typeface="Microsoft JhengHei UI" panose="020B0604030504040204" pitchFamily="34" charset="-120"/>
              <a:ea typeface="Microsoft JhengHei UI" panose="020B0604030504040204" pitchFamily="34" charset="-120"/>
              <a:cs typeface="微软雅黑"/>
            </a:endParaRPr>
          </a:p>
          <a:p>
            <a:pPr marL="12700" marR="5080">
              <a:lnSpc>
                <a:spcPct val="130000"/>
              </a:lnSpc>
              <a:spcBef>
                <a:spcPts val="5"/>
              </a:spcBef>
            </a:pPr>
            <a:r>
              <a:rPr lang="en-US" altLang="zh-CN" sz="1600" spc="-5" dirty="0">
                <a:latin typeface="Microsoft JhengHei UI" panose="020B0604030504040204" pitchFamily="34" charset="-120"/>
                <a:ea typeface="Microsoft JhengHei UI" panose="020B0604030504040204" pitchFamily="34" charset="-120"/>
                <a:cs typeface="微软雅黑"/>
              </a:rPr>
              <a:t>3</a:t>
            </a:r>
            <a:r>
              <a:rPr lang="zh-CN" altLang="en-US" sz="1600" spc="-5" dirty="0">
                <a:latin typeface="Microsoft JhengHei UI" panose="020B0604030504040204" pitchFamily="34" charset="-120"/>
                <a:ea typeface="Microsoft JhengHei UI" panose="020B0604030504040204" pitchFamily="34" charset="-120"/>
                <a:cs typeface="微软雅黑"/>
              </a:rPr>
              <a:t>）</a:t>
            </a:r>
            <a:r>
              <a:rPr sz="1600" spc="-5" dirty="0" err="1">
                <a:latin typeface="Microsoft JhengHei UI" panose="020B0604030504040204" pitchFamily="34" charset="-120"/>
                <a:ea typeface="Microsoft JhengHei UI" panose="020B0604030504040204" pitchFamily="34" charset="-120"/>
                <a:cs typeface="微软雅黑"/>
              </a:rPr>
              <a:t>不同客户购买不同产品有</a:t>
            </a:r>
            <a:r>
              <a:rPr sz="1600" spc="-5" dirty="0">
                <a:latin typeface="Microsoft JhengHei UI" panose="020B0604030504040204" pitchFamily="34" charset="-120"/>
                <a:ea typeface="Microsoft JhengHei UI" panose="020B0604030504040204" pitchFamily="34" charset="-120"/>
                <a:cs typeface="微软雅黑"/>
              </a:rPr>
              <a:t> 不同的折扣</a:t>
            </a:r>
            <a:endParaRPr sz="1600" dirty="0">
              <a:latin typeface="Microsoft JhengHei UI" panose="020B0604030504040204" pitchFamily="34" charset="-120"/>
              <a:ea typeface="Microsoft JhengHei UI" panose="020B0604030504040204" pitchFamily="34" charset="-120"/>
              <a:cs typeface="微软雅黑"/>
            </a:endParaRPr>
          </a:p>
        </p:txBody>
      </p:sp>
      <p:sp>
        <p:nvSpPr>
          <p:cNvPr id="5" name="object 5"/>
          <p:cNvSpPr/>
          <p:nvPr/>
        </p:nvSpPr>
        <p:spPr>
          <a:xfrm>
            <a:off x="6905891" y="1663446"/>
            <a:ext cx="1569719" cy="249250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901319" y="1658873"/>
            <a:ext cx="1579245" cy="2501900"/>
          </a:xfrm>
          <a:custGeom>
            <a:avLst/>
            <a:gdLst/>
            <a:ahLst/>
            <a:cxnLst/>
            <a:rect l="l" t="t" r="r" b="b"/>
            <a:pathLst>
              <a:path w="1579245" h="2501900">
                <a:moveTo>
                  <a:pt x="0" y="2501645"/>
                </a:moveTo>
                <a:lnTo>
                  <a:pt x="0" y="0"/>
                </a:lnTo>
                <a:lnTo>
                  <a:pt x="1578864" y="0"/>
                </a:lnTo>
                <a:lnTo>
                  <a:pt x="1578864" y="2501645"/>
                </a:lnTo>
                <a:lnTo>
                  <a:pt x="0" y="2501645"/>
                </a:lnTo>
                <a:close/>
              </a:path>
            </a:pathLst>
          </a:custGeom>
          <a:ln w="9525">
            <a:solidFill>
              <a:srgbClr val="FF0000"/>
            </a:solidFill>
          </a:ln>
        </p:spPr>
        <p:txBody>
          <a:bodyPr wrap="square" lIns="0" tIns="0" rIns="0" bIns="0" rtlCol="0"/>
          <a:lstStyle/>
          <a:p>
            <a:endParaRPr/>
          </a:p>
        </p:txBody>
      </p:sp>
      <p:sp>
        <p:nvSpPr>
          <p:cNvPr id="7" name="object 7"/>
          <p:cNvSpPr/>
          <p:nvPr/>
        </p:nvSpPr>
        <p:spPr>
          <a:xfrm>
            <a:off x="5391035" y="4412741"/>
            <a:ext cx="3089910" cy="110642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5386463" y="4408170"/>
            <a:ext cx="3099435" cy="1115695"/>
          </a:xfrm>
          <a:custGeom>
            <a:avLst/>
            <a:gdLst/>
            <a:ahLst/>
            <a:cxnLst/>
            <a:rect l="l" t="t" r="r" b="b"/>
            <a:pathLst>
              <a:path w="3099434" h="1115695">
                <a:moveTo>
                  <a:pt x="0" y="1115568"/>
                </a:moveTo>
                <a:lnTo>
                  <a:pt x="0" y="0"/>
                </a:lnTo>
                <a:lnTo>
                  <a:pt x="3099054" y="0"/>
                </a:lnTo>
                <a:lnTo>
                  <a:pt x="3099054" y="1115567"/>
                </a:lnTo>
                <a:lnTo>
                  <a:pt x="0" y="1115568"/>
                </a:lnTo>
                <a:close/>
              </a:path>
            </a:pathLst>
          </a:custGeom>
          <a:ln w="9524">
            <a:solidFill>
              <a:srgbClr val="FF0000"/>
            </a:solidFill>
          </a:ln>
        </p:spPr>
        <p:txBody>
          <a:bodyPr wrap="square" lIns="0" tIns="0" rIns="0" bIns="0" rtlCol="0"/>
          <a:lstStyle/>
          <a:p>
            <a:endParaRPr/>
          </a:p>
        </p:txBody>
      </p:sp>
      <p:sp>
        <p:nvSpPr>
          <p:cNvPr id="9" name="object 9"/>
          <p:cNvSpPr/>
          <p:nvPr/>
        </p:nvSpPr>
        <p:spPr>
          <a:xfrm>
            <a:off x="5418467" y="5929121"/>
            <a:ext cx="3089148" cy="1106424"/>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5413895" y="5924550"/>
            <a:ext cx="3098800" cy="1115695"/>
          </a:xfrm>
          <a:custGeom>
            <a:avLst/>
            <a:gdLst/>
            <a:ahLst/>
            <a:cxnLst/>
            <a:rect l="l" t="t" r="r" b="b"/>
            <a:pathLst>
              <a:path w="3098800" h="1115695">
                <a:moveTo>
                  <a:pt x="0" y="1115568"/>
                </a:moveTo>
                <a:lnTo>
                  <a:pt x="0" y="0"/>
                </a:lnTo>
                <a:lnTo>
                  <a:pt x="3098291" y="0"/>
                </a:lnTo>
                <a:lnTo>
                  <a:pt x="3098291" y="1115568"/>
                </a:lnTo>
                <a:lnTo>
                  <a:pt x="0" y="1115568"/>
                </a:lnTo>
                <a:close/>
              </a:path>
            </a:pathLst>
          </a:custGeom>
          <a:ln w="9525">
            <a:solidFill>
              <a:srgbClr val="FF0000"/>
            </a:solidFill>
          </a:ln>
        </p:spPr>
        <p:txBody>
          <a:bodyPr wrap="square" lIns="0" tIns="0" rIns="0" bIns="0" rtlCol="0"/>
          <a:lstStyle/>
          <a:p>
            <a:endParaRPr/>
          </a:p>
        </p:txBody>
      </p:sp>
      <p:sp>
        <p:nvSpPr>
          <p:cNvPr id="11" name="object 11"/>
          <p:cNvSpPr txBox="1">
            <a:spLocks noGrp="1"/>
          </p:cNvSpPr>
          <p:nvPr>
            <p:ph type="title"/>
          </p:nvPr>
        </p:nvSpPr>
        <p:spPr>
          <a:xfrm>
            <a:off x="894499" y="689610"/>
            <a:ext cx="8597163" cy="314959"/>
          </a:xfrm>
          <a:prstGeom prst="rect">
            <a:avLst/>
          </a:prstGeom>
        </p:spPr>
        <p:txBody>
          <a:bodyPr vert="horz" wrap="square" lIns="0" tIns="0" rIns="0" bIns="0" rtlCol="0">
            <a:spAutoFit/>
          </a:bodyPr>
          <a:lstStyle/>
          <a:p>
            <a:pPr>
              <a:lnSpc>
                <a:spcPct val="119700"/>
              </a:lnSpc>
            </a:pPr>
            <a:r>
              <a:rPr sz="2000" spc="-5" dirty="0">
                <a:solidFill>
                  <a:srgbClr val="FFFFFF"/>
                </a:solidFill>
                <a:latin typeface="华文中宋"/>
                <a:cs typeface="华文中宋"/>
              </a:rPr>
              <a:t>为什么要数据建模与数据库设计</a:t>
            </a:r>
            <a:r>
              <a:rPr sz="2000" spc="-5" dirty="0">
                <a:solidFill>
                  <a:srgbClr val="FFFFFF"/>
                </a:solidFill>
                <a:latin typeface="Arial"/>
                <a:cs typeface="Arial"/>
              </a:rPr>
              <a:t>? </a:t>
            </a:r>
            <a:r>
              <a:rPr sz="2000" spc="-10" dirty="0">
                <a:solidFill>
                  <a:srgbClr val="FFFFFF"/>
                </a:solidFill>
                <a:latin typeface="Arial"/>
                <a:cs typeface="Arial"/>
              </a:rPr>
              <a:t>(2</a:t>
            </a:r>
            <a:r>
              <a:rPr sz="2000" spc="-5" dirty="0">
                <a:solidFill>
                  <a:srgbClr val="FFFFFF"/>
                </a:solidFill>
                <a:latin typeface="Arial"/>
                <a:cs typeface="Arial"/>
              </a:rPr>
              <a:t>)</a:t>
            </a:r>
            <a:r>
              <a:rPr sz="2000" spc="-5" dirty="0">
                <a:solidFill>
                  <a:srgbClr val="FFFFFF"/>
                </a:solidFill>
                <a:latin typeface="华文中宋"/>
                <a:cs typeface="华文中宋"/>
              </a:rPr>
              <a:t>为什么需要数据建模与数据库设</a:t>
            </a:r>
            <a:r>
              <a:rPr sz="2000" dirty="0">
                <a:solidFill>
                  <a:srgbClr val="FFFFFF"/>
                </a:solidFill>
                <a:latin typeface="华文中宋"/>
                <a:cs typeface="华文中宋"/>
              </a:rPr>
              <a:t>计</a:t>
            </a:r>
            <a:r>
              <a:rPr sz="2000" spc="-5" dirty="0">
                <a:solidFill>
                  <a:srgbClr val="FFFFFF"/>
                </a:solidFill>
                <a:latin typeface="Arial"/>
                <a:cs typeface="Arial"/>
              </a:rPr>
              <a:t>?</a:t>
            </a:r>
            <a:endParaRPr sz="2000" dirty="0">
              <a:latin typeface="Arial"/>
              <a:cs typeface="Arial"/>
            </a:endParaRPr>
          </a:p>
        </p:txBody>
      </p:sp>
      <p:sp>
        <p:nvSpPr>
          <p:cNvPr id="12" name="object 12"/>
          <p:cNvSpPr txBox="1"/>
          <p:nvPr/>
        </p:nvSpPr>
        <p:spPr>
          <a:xfrm>
            <a:off x="987664" y="1425205"/>
            <a:ext cx="4596765" cy="761875"/>
          </a:xfrm>
          <a:prstGeom prst="rect">
            <a:avLst/>
          </a:prstGeom>
        </p:spPr>
        <p:txBody>
          <a:bodyPr vert="horz" wrap="square" lIns="0" tIns="0" rIns="0" bIns="0" rtlCol="0">
            <a:spAutoFit/>
          </a:bodyPr>
          <a:lstStyle/>
          <a:p>
            <a:pPr marL="12700" marR="5080">
              <a:lnSpc>
                <a:spcPct val="130300"/>
              </a:lnSpc>
            </a:pPr>
            <a:r>
              <a:rPr sz="2000" b="1" spc="-5" dirty="0">
                <a:latin typeface="Microsoft JhengHei UI" panose="020B0604030504040204" pitchFamily="34" charset="-120"/>
                <a:ea typeface="Microsoft JhengHei UI" panose="020B0604030504040204" pitchFamily="34" charset="-120"/>
                <a:cs typeface="微软雅黑"/>
              </a:rPr>
              <a:t>需求的理解，简单来讲，包括数据需求的 理解和处理规则需求的理解… …</a:t>
            </a:r>
            <a:endParaRPr sz="2000" dirty="0">
              <a:latin typeface="Microsoft JhengHei UI" panose="020B0604030504040204" pitchFamily="34" charset="-120"/>
              <a:ea typeface="Microsoft JhengHei UI" panose="020B0604030504040204" pitchFamily="34" charset="-120"/>
              <a:cs typeface="微软雅黑"/>
            </a:endParaRPr>
          </a:p>
        </p:txBody>
      </p:sp>
      <p:sp>
        <p:nvSpPr>
          <p:cNvPr id="13" name="object 13"/>
          <p:cNvSpPr/>
          <p:nvPr/>
        </p:nvSpPr>
        <p:spPr>
          <a:xfrm>
            <a:off x="1019441" y="5682996"/>
            <a:ext cx="2988310" cy="1216660"/>
          </a:xfrm>
          <a:custGeom>
            <a:avLst/>
            <a:gdLst/>
            <a:ahLst/>
            <a:cxnLst/>
            <a:rect l="l" t="t" r="r" b="b"/>
            <a:pathLst>
              <a:path w="2988310" h="1216659">
                <a:moveTo>
                  <a:pt x="2987802" y="1013459"/>
                </a:moveTo>
                <a:lnTo>
                  <a:pt x="2987802" y="202691"/>
                </a:lnTo>
                <a:lnTo>
                  <a:pt x="2987130" y="186058"/>
                </a:lnTo>
                <a:lnTo>
                  <a:pt x="2977475" y="138598"/>
                </a:lnTo>
                <a:lnTo>
                  <a:pt x="2957450" y="95891"/>
                </a:lnTo>
                <a:lnTo>
                  <a:pt x="2928461" y="59340"/>
                </a:lnTo>
                <a:lnTo>
                  <a:pt x="2891910" y="30351"/>
                </a:lnTo>
                <a:lnTo>
                  <a:pt x="2849203" y="10326"/>
                </a:lnTo>
                <a:lnTo>
                  <a:pt x="2801743" y="671"/>
                </a:lnTo>
                <a:lnTo>
                  <a:pt x="2785110" y="0"/>
                </a:lnTo>
                <a:lnTo>
                  <a:pt x="202691" y="0"/>
                </a:lnTo>
                <a:lnTo>
                  <a:pt x="153959" y="5886"/>
                </a:lnTo>
                <a:lnTo>
                  <a:pt x="109512" y="22610"/>
                </a:lnTo>
                <a:lnTo>
                  <a:pt x="70753" y="48768"/>
                </a:lnTo>
                <a:lnTo>
                  <a:pt x="39087" y="82954"/>
                </a:lnTo>
                <a:lnTo>
                  <a:pt x="15918" y="123765"/>
                </a:lnTo>
                <a:lnTo>
                  <a:pt x="2650" y="169797"/>
                </a:lnTo>
                <a:lnTo>
                  <a:pt x="0" y="202692"/>
                </a:lnTo>
                <a:lnTo>
                  <a:pt x="0" y="1013460"/>
                </a:lnTo>
                <a:lnTo>
                  <a:pt x="5886" y="1062192"/>
                </a:lnTo>
                <a:lnTo>
                  <a:pt x="22610" y="1106639"/>
                </a:lnTo>
                <a:lnTo>
                  <a:pt x="48768" y="1145398"/>
                </a:lnTo>
                <a:lnTo>
                  <a:pt x="82954" y="1177064"/>
                </a:lnTo>
                <a:lnTo>
                  <a:pt x="123765" y="1200233"/>
                </a:lnTo>
                <a:lnTo>
                  <a:pt x="169797" y="1213501"/>
                </a:lnTo>
                <a:lnTo>
                  <a:pt x="202692" y="1216152"/>
                </a:lnTo>
                <a:lnTo>
                  <a:pt x="2785110" y="1216152"/>
                </a:lnTo>
                <a:lnTo>
                  <a:pt x="2833842" y="1210265"/>
                </a:lnTo>
                <a:lnTo>
                  <a:pt x="2878289" y="1193541"/>
                </a:lnTo>
                <a:lnTo>
                  <a:pt x="2917048" y="1167383"/>
                </a:lnTo>
                <a:lnTo>
                  <a:pt x="2948714" y="1133197"/>
                </a:lnTo>
                <a:lnTo>
                  <a:pt x="2971883" y="1092386"/>
                </a:lnTo>
                <a:lnTo>
                  <a:pt x="2985151" y="1046354"/>
                </a:lnTo>
                <a:lnTo>
                  <a:pt x="2987802" y="1013459"/>
                </a:lnTo>
                <a:close/>
              </a:path>
            </a:pathLst>
          </a:custGeom>
          <a:solidFill>
            <a:srgbClr val="3333CC"/>
          </a:solidFill>
        </p:spPr>
        <p:txBody>
          <a:bodyPr wrap="square" lIns="0" tIns="0" rIns="0" bIns="0" rtlCol="0"/>
          <a:lstStyle/>
          <a:p>
            <a:endParaRPr/>
          </a:p>
        </p:txBody>
      </p:sp>
      <p:sp>
        <p:nvSpPr>
          <p:cNvPr id="14" name="object 14"/>
          <p:cNvSpPr/>
          <p:nvPr/>
        </p:nvSpPr>
        <p:spPr>
          <a:xfrm>
            <a:off x="1129169" y="5782817"/>
            <a:ext cx="2768600" cy="1016635"/>
          </a:xfrm>
          <a:custGeom>
            <a:avLst/>
            <a:gdLst/>
            <a:ahLst/>
            <a:cxnLst/>
            <a:rect l="l" t="t" r="r" b="b"/>
            <a:pathLst>
              <a:path w="2768600" h="1016634">
                <a:moveTo>
                  <a:pt x="2768346" y="169163"/>
                </a:moveTo>
                <a:lnTo>
                  <a:pt x="2762788" y="126263"/>
                </a:lnTo>
                <a:lnTo>
                  <a:pt x="2747074" y="87355"/>
                </a:lnTo>
                <a:lnTo>
                  <a:pt x="2722645" y="53878"/>
                </a:lnTo>
                <a:lnTo>
                  <a:pt x="2690942" y="27274"/>
                </a:lnTo>
                <a:lnTo>
                  <a:pt x="2653405" y="8983"/>
                </a:lnTo>
                <a:lnTo>
                  <a:pt x="2611474" y="446"/>
                </a:lnTo>
                <a:lnTo>
                  <a:pt x="169163" y="0"/>
                </a:lnTo>
                <a:lnTo>
                  <a:pt x="154400" y="635"/>
                </a:lnTo>
                <a:lnTo>
                  <a:pt x="112478" y="9738"/>
                </a:lnTo>
                <a:lnTo>
                  <a:pt x="75186" y="28517"/>
                </a:lnTo>
                <a:lnTo>
                  <a:pt x="43908" y="55530"/>
                </a:lnTo>
                <a:lnTo>
                  <a:pt x="20031" y="89338"/>
                </a:lnTo>
                <a:lnTo>
                  <a:pt x="4939" y="128500"/>
                </a:lnTo>
                <a:lnTo>
                  <a:pt x="0" y="846582"/>
                </a:lnTo>
                <a:lnTo>
                  <a:pt x="626" y="861318"/>
                </a:lnTo>
                <a:lnTo>
                  <a:pt x="9615" y="903236"/>
                </a:lnTo>
                <a:lnTo>
                  <a:pt x="28198" y="940615"/>
                </a:lnTo>
                <a:lnTo>
                  <a:pt x="54999" y="972043"/>
                </a:lnTo>
                <a:lnTo>
                  <a:pt x="88643" y="996108"/>
                </a:lnTo>
                <a:lnTo>
                  <a:pt x="127754" y="1011397"/>
                </a:lnTo>
                <a:lnTo>
                  <a:pt x="2599182" y="1016507"/>
                </a:lnTo>
                <a:lnTo>
                  <a:pt x="2613804" y="1015875"/>
                </a:lnTo>
                <a:lnTo>
                  <a:pt x="2655447" y="1006804"/>
                </a:lnTo>
                <a:lnTo>
                  <a:pt x="2692642" y="988073"/>
                </a:lnTo>
                <a:lnTo>
                  <a:pt x="2723960" y="961093"/>
                </a:lnTo>
                <a:lnTo>
                  <a:pt x="2747969" y="927278"/>
                </a:lnTo>
                <a:lnTo>
                  <a:pt x="2763238" y="888039"/>
                </a:lnTo>
                <a:lnTo>
                  <a:pt x="2768346" y="169163"/>
                </a:lnTo>
                <a:close/>
              </a:path>
            </a:pathLst>
          </a:custGeom>
          <a:solidFill>
            <a:srgbClr val="666633"/>
          </a:solidFill>
        </p:spPr>
        <p:txBody>
          <a:bodyPr wrap="square" lIns="0" tIns="0" rIns="0" bIns="0" rtlCol="0"/>
          <a:lstStyle/>
          <a:p>
            <a:endParaRPr/>
          </a:p>
        </p:txBody>
      </p:sp>
      <p:sp>
        <p:nvSpPr>
          <p:cNvPr id="15" name="object 15"/>
          <p:cNvSpPr/>
          <p:nvPr/>
        </p:nvSpPr>
        <p:spPr>
          <a:xfrm>
            <a:off x="1129169" y="5782817"/>
            <a:ext cx="2768600" cy="1016635"/>
          </a:xfrm>
          <a:custGeom>
            <a:avLst/>
            <a:gdLst/>
            <a:ahLst/>
            <a:cxnLst/>
            <a:rect l="l" t="t" r="r" b="b"/>
            <a:pathLst>
              <a:path w="2768600" h="1016634">
                <a:moveTo>
                  <a:pt x="169163" y="0"/>
                </a:moveTo>
                <a:lnTo>
                  <a:pt x="126006" y="5557"/>
                </a:lnTo>
                <a:lnTo>
                  <a:pt x="87017" y="21271"/>
                </a:lnTo>
                <a:lnTo>
                  <a:pt x="53580" y="45700"/>
                </a:lnTo>
                <a:lnTo>
                  <a:pt x="27082" y="77403"/>
                </a:lnTo>
                <a:lnTo>
                  <a:pt x="8908" y="114940"/>
                </a:lnTo>
                <a:lnTo>
                  <a:pt x="442" y="156871"/>
                </a:lnTo>
                <a:lnTo>
                  <a:pt x="0" y="846582"/>
                </a:lnTo>
                <a:lnTo>
                  <a:pt x="626" y="861318"/>
                </a:lnTo>
                <a:lnTo>
                  <a:pt x="9615" y="903236"/>
                </a:lnTo>
                <a:lnTo>
                  <a:pt x="28198" y="940615"/>
                </a:lnTo>
                <a:lnTo>
                  <a:pt x="54999" y="972043"/>
                </a:lnTo>
                <a:lnTo>
                  <a:pt x="88643" y="996108"/>
                </a:lnTo>
                <a:lnTo>
                  <a:pt x="127754" y="1011397"/>
                </a:lnTo>
                <a:lnTo>
                  <a:pt x="2599182" y="1016507"/>
                </a:lnTo>
                <a:lnTo>
                  <a:pt x="2613804" y="1015875"/>
                </a:lnTo>
                <a:lnTo>
                  <a:pt x="2655447" y="1006804"/>
                </a:lnTo>
                <a:lnTo>
                  <a:pt x="2692642" y="988073"/>
                </a:lnTo>
                <a:lnTo>
                  <a:pt x="2723960" y="961093"/>
                </a:lnTo>
                <a:lnTo>
                  <a:pt x="2747969" y="927278"/>
                </a:lnTo>
                <a:lnTo>
                  <a:pt x="2763238" y="888039"/>
                </a:lnTo>
                <a:lnTo>
                  <a:pt x="2768346" y="169163"/>
                </a:lnTo>
                <a:lnTo>
                  <a:pt x="2767710" y="154509"/>
                </a:lnTo>
                <a:lnTo>
                  <a:pt x="2758607" y="112779"/>
                </a:lnTo>
                <a:lnTo>
                  <a:pt x="2739828" y="75521"/>
                </a:lnTo>
                <a:lnTo>
                  <a:pt x="2712815" y="44175"/>
                </a:lnTo>
                <a:lnTo>
                  <a:pt x="2679007" y="20182"/>
                </a:lnTo>
                <a:lnTo>
                  <a:pt x="2639845" y="4983"/>
                </a:lnTo>
                <a:lnTo>
                  <a:pt x="169163" y="0"/>
                </a:lnTo>
                <a:close/>
              </a:path>
            </a:pathLst>
          </a:custGeom>
          <a:ln w="28575">
            <a:solidFill>
              <a:srgbClr val="FFFFFF"/>
            </a:solidFill>
          </a:ln>
        </p:spPr>
        <p:txBody>
          <a:bodyPr wrap="square" lIns="0" tIns="0" rIns="0" bIns="0" rtlCol="0"/>
          <a:lstStyle/>
          <a:p>
            <a:endParaRPr/>
          </a:p>
        </p:txBody>
      </p:sp>
      <p:sp>
        <p:nvSpPr>
          <p:cNvPr id="16" name="object 16"/>
          <p:cNvSpPr txBox="1"/>
          <p:nvPr/>
        </p:nvSpPr>
        <p:spPr>
          <a:xfrm>
            <a:off x="1284865" y="5917112"/>
            <a:ext cx="2452370" cy="830997"/>
          </a:xfrm>
          <a:prstGeom prst="rect">
            <a:avLst/>
          </a:prstGeom>
        </p:spPr>
        <p:txBody>
          <a:bodyPr vert="horz" wrap="square" lIns="0" tIns="0" rIns="0" bIns="0" rtlCol="0">
            <a:spAutoFit/>
          </a:bodyPr>
          <a:lstStyle/>
          <a:p>
            <a:pPr marL="12065" marR="5080" algn="ctr">
              <a:lnSpc>
                <a:spcPct val="100000"/>
              </a:lnSpc>
            </a:pPr>
            <a:r>
              <a:rPr sz="1800" b="1" spc="-5" dirty="0">
                <a:solidFill>
                  <a:srgbClr val="FFFFFF"/>
                </a:solidFill>
                <a:latin typeface="Microsoft JhengHei UI" panose="020B0604030504040204" pitchFamily="34" charset="-120"/>
                <a:ea typeface="Microsoft JhengHei UI" panose="020B0604030504040204" pitchFamily="34" charset="-120"/>
                <a:cs typeface="华文中宋"/>
              </a:rPr>
              <a:t>怎样设计数据库</a:t>
            </a:r>
            <a:r>
              <a:rPr sz="1800" b="1" dirty="0">
                <a:solidFill>
                  <a:srgbClr val="FFFFFF"/>
                </a:solidFill>
                <a:latin typeface="Microsoft JhengHei UI" panose="020B0604030504040204" pitchFamily="34" charset="-120"/>
                <a:ea typeface="Microsoft JhengHei UI" panose="020B0604030504040204" pitchFamily="34" charset="-120"/>
                <a:cs typeface="华文中宋"/>
              </a:rPr>
              <a:t>呢</a:t>
            </a:r>
            <a:r>
              <a:rPr sz="1800" b="1" dirty="0">
                <a:solidFill>
                  <a:srgbClr val="FFFFFF"/>
                </a:solidFill>
                <a:latin typeface="Microsoft JhengHei UI" panose="020B0604030504040204" pitchFamily="34" charset="-120"/>
                <a:ea typeface="Microsoft JhengHei UI" panose="020B0604030504040204" pitchFamily="34" charset="-120"/>
                <a:cs typeface="Arial"/>
              </a:rPr>
              <a:t>? </a:t>
            </a:r>
            <a:r>
              <a:rPr sz="1800" b="1" spc="-5" dirty="0">
                <a:solidFill>
                  <a:srgbClr val="FFFFFF"/>
                </a:solidFill>
                <a:latin typeface="Microsoft JhengHei UI" panose="020B0604030504040204" pitchFamily="34" charset="-120"/>
                <a:ea typeface="Microsoft JhengHei UI" panose="020B0604030504040204" pitchFamily="34" charset="-120"/>
                <a:cs typeface="华文中宋"/>
              </a:rPr>
              <a:t>为什么要如此设计呢</a:t>
            </a:r>
            <a:r>
              <a:rPr sz="1800" b="1" dirty="0">
                <a:solidFill>
                  <a:srgbClr val="FFFFFF"/>
                </a:solidFill>
                <a:latin typeface="Microsoft JhengHei UI" panose="020B0604030504040204" pitchFamily="34" charset="-120"/>
                <a:ea typeface="Microsoft JhengHei UI" panose="020B0604030504040204" pitchFamily="34" charset="-120"/>
                <a:cs typeface="Arial"/>
              </a:rPr>
              <a:t>? </a:t>
            </a:r>
            <a:r>
              <a:rPr sz="1800" b="1" spc="-5" dirty="0">
                <a:solidFill>
                  <a:srgbClr val="FFFFFF"/>
                </a:solidFill>
                <a:latin typeface="Microsoft JhengHei UI" panose="020B0604030504040204" pitchFamily="34" charset="-120"/>
                <a:ea typeface="Microsoft JhengHei UI" panose="020B0604030504040204" pitchFamily="34" charset="-120"/>
                <a:cs typeface="华文中宋"/>
              </a:rPr>
              <a:t>每种设计有什么问题</a:t>
            </a:r>
            <a:r>
              <a:rPr sz="1800" b="1" dirty="0">
                <a:solidFill>
                  <a:srgbClr val="FFFFFF"/>
                </a:solidFill>
                <a:latin typeface="Microsoft JhengHei UI" panose="020B0604030504040204" pitchFamily="34" charset="-120"/>
                <a:ea typeface="Microsoft JhengHei UI" panose="020B0604030504040204" pitchFamily="34" charset="-120"/>
                <a:cs typeface="华文中宋"/>
              </a:rPr>
              <a:t>呢</a:t>
            </a:r>
            <a:r>
              <a:rPr sz="1800" b="1" dirty="0">
                <a:solidFill>
                  <a:srgbClr val="FFFFFF"/>
                </a:solidFill>
                <a:latin typeface="Microsoft JhengHei UI" panose="020B0604030504040204" pitchFamily="34" charset="-120"/>
                <a:ea typeface="Microsoft JhengHei UI" panose="020B0604030504040204" pitchFamily="34" charset="-120"/>
                <a:cs typeface="Arial"/>
              </a:rPr>
              <a:t>?</a:t>
            </a:r>
            <a:endParaRPr sz="1800" dirty="0">
              <a:latin typeface="Microsoft JhengHei UI" panose="020B0604030504040204" pitchFamily="34" charset="-120"/>
              <a:ea typeface="Microsoft JhengHei UI" panose="020B0604030504040204" pitchFamily="34" charset="-120"/>
              <a:cs typeface="Arial"/>
            </a:endParaRPr>
          </a:p>
        </p:txBody>
      </p:sp>
      <p:sp>
        <p:nvSpPr>
          <p:cNvPr id="17" name="object 17"/>
          <p:cNvSpPr txBox="1"/>
          <p:nvPr/>
        </p:nvSpPr>
        <p:spPr>
          <a:xfrm>
            <a:off x="5580259" y="1838223"/>
            <a:ext cx="1199515" cy="307777"/>
          </a:xfrm>
          <a:prstGeom prst="rect">
            <a:avLst/>
          </a:prstGeom>
        </p:spPr>
        <p:txBody>
          <a:bodyPr vert="horz" wrap="square" lIns="0" tIns="0" rIns="0" bIns="0" rtlCol="0">
            <a:spAutoFit/>
          </a:bodyPr>
          <a:lstStyle/>
          <a:p>
            <a:pPr marL="12700">
              <a:lnSpc>
                <a:spcPct val="100000"/>
              </a:lnSpc>
            </a:pPr>
            <a:r>
              <a:rPr sz="2000" b="1" spc="-5" dirty="0">
                <a:latin typeface="Microsoft JhengHei UI" panose="020B0604030504040204" pitchFamily="34" charset="-120"/>
                <a:ea typeface="Microsoft JhengHei UI" panose="020B0604030504040204" pitchFamily="34" charset="-120"/>
                <a:cs typeface="微软雅黑"/>
              </a:rPr>
              <a:t>设计方案1</a:t>
            </a:r>
            <a:endParaRPr sz="2000">
              <a:latin typeface="Microsoft JhengHei UI" panose="020B0604030504040204" pitchFamily="34" charset="-120"/>
              <a:ea typeface="Microsoft JhengHei UI" panose="020B0604030504040204" pitchFamily="34" charset="-120"/>
              <a:cs typeface="微软雅黑"/>
            </a:endParaRPr>
          </a:p>
        </p:txBody>
      </p:sp>
      <p:sp>
        <p:nvSpPr>
          <p:cNvPr id="18" name="object 18"/>
          <p:cNvSpPr txBox="1"/>
          <p:nvPr/>
        </p:nvSpPr>
        <p:spPr>
          <a:xfrm>
            <a:off x="5379850" y="4080779"/>
            <a:ext cx="1199515" cy="307777"/>
          </a:xfrm>
          <a:prstGeom prst="rect">
            <a:avLst/>
          </a:prstGeom>
        </p:spPr>
        <p:txBody>
          <a:bodyPr vert="horz" wrap="square" lIns="0" tIns="0" rIns="0" bIns="0" rtlCol="0">
            <a:spAutoFit/>
          </a:bodyPr>
          <a:lstStyle/>
          <a:p>
            <a:pPr marL="12700">
              <a:lnSpc>
                <a:spcPct val="100000"/>
              </a:lnSpc>
            </a:pPr>
            <a:r>
              <a:rPr sz="2000" b="1" spc="-5" dirty="0">
                <a:latin typeface="Microsoft JhengHei UI" panose="020B0604030504040204" pitchFamily="34" charset="-120"/>
                <a:ea typeface="Microsoft JhengHei UI" panose="020B0604030504040204" pitchFamily="34" charset="-120"/>
                <a:cs typeface="微软雅黑"/>
              </a:rPr>
              <a:t>设计方案2</a:t>
            </a:r>
            <a:endParaRPr sz="2000" dirty="0">
              <a:latin typeface="Microsoft JhengHei UI" panose="020B0604030504040204" pitchFamily="34" charset="-120"/>
              <a:ea typeface="Microsoft JhengHei UI" panose="020B0604030504040204" pitchFamily="34" charset="-120"/>
              <a:cs typeface="微软雅黑"/>
            </a:endParaRPr>
          </a:p>
        </p:txBody>
      </p:sp>
      <p:sp>
        <p:nvSpPr>
          <p:cNvPr id="19" name="object 19"/>
          <p:cNvSpPr txBox="1"/>
          <p:nvPr/>
        </p:nvSpPr>
        <p:spPr>
          <a:xfrm>
            <a:off x="5394339" y="5608584"/>
            <a:ext cx="1199515" cy="307777"/>
          </a:xfrm>
          <a:prstGeom prst="rect">
            <a:avLst/>
          </a:prstGeom>
        </p:spPr>
        <p:txBody>
          <a:bodyPr vert="horz" wrap="square" lIns="0" tIns="0" rIns="0" bIns="0" rtlCol="0">
            <a:spAutoFit/>
          </a:bodyPr>
          <a:lstStyle/>
          <a:p>
            <a:pPr marL="12700">
              <a:lnSpc>
                <a:spcPct val="100000"/>
              </a:lnSpc>
            </a:pPr>
            <a:r>
              <a:rPr sz="2000" b="1" spc="-5" dirty="0">
                <a:latin typeface="Microsoft JhengHei UI" panose="020B0604030504040204" pitchFamily="34" charset="-120"/>
                <a:ea typeface="Microsoft JhengHei UI" panose="020B0604030504040204" pitchFamily="34" charset="-120"/>
                <a:cs typeface="微软雅黑"/>
              </a:rPr>
              <a:t>设计方案3</a:t>
            </a:r>
            <a:endParaRPr sz="2000">
              <a:latin typeface="Microsoft JhengHei UI" panose="020B0604030504040204" pitchFamily="34" charset="-120"/>
              <a:ea typeface="Microsoft JhengHei UI" panose="020B0604030504040204" pitchFamily="34" charset="-120"/>
              <a:cs typeface="微软雅黑"/>
            </a:endParaRPr>
          </a:p>
        </p:txBody>
      </p:sp>
      <p:sp>
        <p:nvSpPr>
          <p:cNvPr id="20" name="object 20"/>
          <p:cNvSpPr/>
          <p:nvPr/>
        </p:nvSpPr>
        <p:spPr>
          <a:xfrm>
            <a:off x="4338713" y="2025395"/>
            <a:ext cx="763905" cy="4541520"/>
          </a:xfrm>
          <a:custGeom>
            <a:avLst/>
            <a:gdLst/>
            <a:ahLst/>
            <a:cxnLst/>
            <a:rect l="l" t="t" r="r" b="b"/>
            <a:pathLst>
              <a:path w="763904" h="4541520">
                <a:moveTo>
                  <a:pt x="763524" y="0"/>
                </a:moveTo>
                <a:lnTo>
                  <a:pt x="701543" y="4946"/>
                </a:lnTo>
                <a:lnTo>
                  <a:pt x="642768" y="19269"/>
                </a:lnTo>
                <a:lnTo>
                  <a:pt x="587979" y="42197"/>
                </a:lnTo>
                <a:lnTo>
                  <a:pt x="537959" y="72956"/>
                </a:lnTo>
                <a:lnTo>
                  <a:pt x="493490" y="110775"/>
                </a:lnTo>
                <a:lnTo>
                  <a:pt x="455352" y="154881"/>
                </a:lnTo>
                <a:lnTo>
                  <a:pt x="424329" y="204500"/>
                </a:lnTo>
                <a:lnTo>
                  <a:pt x="401202" y="258860"/>
                </a:lnTo>
                <a:lnTo>
                  <a:pt x="386752" y="317189"/>
                </a:lnTo>
                <a:lnTo>
                  <a:pt x="381762" y="378714"/>
                </a:lnTo>
                <a:lnTo>
                  <a:pt x="381762" y="1892045"/>
                </a:lnTo>
                <a:lnTo>
                  <a:pt x="380498" y="1923159"/>
                </a:lnTo>
                <a:lnTo>
                  <a:pt x="370680" y="1983182"/>
                </a:lnTo>
                <a:lnTo>
                  <a:pt x="351793" y="2039623"/>
                </a:lnTo>
                <a:lnTo>
                  <a:pt x="324620" y="2091710"/>
                </a:lnTo>
                <a:lnTo>
                  <a:pt x="289942" y="2138669"/>
                </a:lnTo>
                <a:lnTo>
                  <a:pt x="248541" y="2179727"/>
                </a:lnTo>
                <a:lnTo>
                  <a:pt x="201199" y="2214113"/>
                </a:lnTo>
                <a:lnTo>
                  <a:pt x="148697" y="2241053"/>
                </a:lnTo>
                <a:lnTo>
                  <a:pt x="91817" y="2259776"/>
                </a:lnTo>
                <a:lnTo>
                  <a:pt x="31341" y="2269507"/>
                </a:lnTo>
                <a:lnTo>
                  <a:pt x="0" y="2270760"/>
                </a:lnTo>
                <a:lnTo>
                  <a:pt x="31341" y="2272018"/>
                </a:lnTo>
                <a:lnTo>
                  <a:pt x="91817" y="2281787"/>
                </a:lnTo>
                <a:lnTo>
                  <a:pt x="148697" y="2300573"/>
                </a:lnTo>
                <a:lnTo>
                  <a:pt x="201199" y="2327588"/>
                </a:lnTo>
                <a:lnTo>
                  <a:pt x="248541" y="2362046"/>
                </a:lnTo>
                <a:lnTo>
                  <a:pt x="289942" y="2403162"/>
                </a:lnTo>
                <a:lnTo>
                  <a:pt x="324620" y="2450147"/>
                </a:lnTo>
                <a:lnTo>
                  <a:pt x="351793" y="2502217"/>
                </a:lnTo>
                <a:lnTo>
                  <a:pt x="370680" y="2558584"/>
                </a:lnTo>
                <a:lnTo>
                  <a:pt x="380498" y="2618463"/>
                </a:lnTo>
                <a:lnTo>
                  <a:pt x="381762" y="4163567"/>
                </a:lnTo>
                <a:lnTo>
                  <a:pt x="383025" y="4194572"/>
                </a:lnTo>
                <a:lnTo>
                  <a:pt x="392843" y="4254410"/>
                </a:lnTo>
                <a:lnTo>
                  <a:pt x="411730" y="4310705"/>
                </a:lnTo>
                <a:lnTo>
                  <a:pt x="438903" y="4362679"/>
                </a:lnTo>
                <a:lnTo>
                  <a:pt x="473581" y="4409555"/>
                </a:lnTo>
                <a:lnTo>
                  <a:pt x="514982" y="4450557"/>
                </a:lnTo>
                <a:lnTo>
                  <a:pt x="562324" y="4484906"/>
                </a:lnTo>
                <a:lnTo>
                  <a:pt x="614826" y="4511825"/>
                </a:lnTo>
                <a:lnTo>
                  <a:pt x="671706" y="4530538"/>
                </a:lnTo>
                <a:lnTo>
                  <a:pt x="732182" y="4540267"/>
                </a:lnTo>
                <a:lnTo>
                  <a:pt x="763524" y="4541520"/>
                </a:lnTo>
              </a:path>
            </a:pathLst>
          </a:custGeom>
          <a:ln w="12700">
            <a:solidFill>
              <a:srgbClr val="808080"/>
            </a:solidFill>
          </a:ln>
        </p:spPr>
        <p:txBody>
          <a:bodyPr wrap="square" lIns="0" tIns="0" rIns="0" bIns="0" rtlCol="0"/>
          <a:lstStyle/>
          <a:p>
            <a:endParaRPr/>
          </a:p>
        </p:txBody>
      </p:sp>
      <p:sp>
        <p:nvSpPr>
          <p:cNvPr id="21" name="object 21"/>
          <p:cNvSpPr/>
          <p:nvPr/>
        </p:nvSpPr>
        <p:spPr>
          <a:xfrm>
            <a:off x="3148469" y="2358389"/>
            <a:ext cx="2105025" cy="1031240"/>
          </a:xfrm>
          <a:custGeom>
            <a:avLst/>
            <a:gdLst/>
            <a:ahLst/>
            <a:cxnLst/>
            <a:rect l="l" t="t" r="r" b="b"/>
            <a:pathLst>
              <a:path w="2105025" h="1031239">
                <a:moveTo>
                  <a:pt x="2104644" y="515873"/>
                </a:moveTo>
                <a:lnTo>
                  <a:pt x="2101157" y="473553"/>
                </a:lnTo>
                <a:lnTo>
                  <a:pt x="2090876" y="432177"/>
                </a:lnTo>
                <a:lnTo>
                  <a:pt x="2074073" y="391877"/>
                </a:lnTo>
                <a:lnTo>
                  <a:pt x="2051017" y="352787"/>
                </a:lnTo>
                <a:lnTo>
                  <a:pt x="2021978" y="315039"/>
                </a:lnTo>
                <a:lnTo>
                  <a:pt x="1987228" y="278765"/>
                </a:lnTo>
                <a:lnTo>
                  <a:pt x="1947035" y="244098"/>
                </a:lnTo>
                <a:lnTo>
                  <a:pt x="1901671" y="211171"/>
                </a:lnTo>
                <a:lnTo>
                  <a:pt x="1851406" y="180116"/>
                </a:lnTo>
                <a:lnTo>
                  <a:pt x="1796510" y="151066"/>
                </a:lnTo>
                <a:lnTo>
                  <a:pt x="1737253" y="124153"/>
                </a:lnTo>
                <a:lnTo>
                  <a:pt x="1673906" y="99511"/>
                </a:lnTo>
                <a:lnTo>
                  <a:pt x="1606739" y="77270"/>
                </a:lnTo>
                <a:lnTo>
                  <a:pt x="1536023" y="57566"/>
                </a:lnTo>
                <a:lnTo>
                  <a:pt x="1462027" y="40528"/>
                </a:lnTo>
                <a:lnTo>
                  <a:pt x="1385023" y="26292"/>
                </a:lnTo>
                <a:lnTo>
                  <a:pt x="1305280" y="14988"/>
                </a:lnTo>
                <a:lnTo>
                  <a:pt x="1223068" y="6749"/>
                </a:lnTo>
                <a:lnTo>
                  <a:pt x="1138659" y="1709"/>
                </a:lnTo>
                <a:lnTo>
                  <a:pt x="1052322" y="0"/>
                </a:lnTo>
                <a:lnTo>
                  <a:pt x="965984" y="1709"/>
                </a:lnTo>
                <a:lnTo>
                  <a:pt x="881575" y="6749"/>
                </a:lnTo>
                <a:lnTo>
                  <a:pt x="799363" y="14988"/>
                </a:lnTo>
                <a:lnTo>
                  <a:pt x="719620" y="26292"/>
                </a:lnTo>
                <a:lnTo>
                  <a:pt x="642616" y="40528"/>
                </a:lnTo>
                <a:lnTo>
                  <a:pt x="568620" y="57566"/>
                </a:lnTo>
                <a:lnTo>
                  <a:pt x="497904" y="77270"/>
                </a:lnTo>
                <a:lnTo>
                  <a:pt x="430737" y="99511"/>
                </a:lnTo>
                <a:lnTo>
                  <a:pt x="367390" y="124153"/>
                </a:lnTo>
                <a:lnTo>
                  <a:pt x="308133" y="151066"/>
                </a:lnTo>
                <a:lnTo>
                  <a:pt x="253237" y="180116"/>
                </a:lnTo>
                <a:lnTo>
                  <a:pt x="202972" y="211171"/>
                </a:lnTo>
                <a:lnTo>
                  <a:pt x="157608" y="244098"/>
                </a:lnTo>
                <a:lnTo>
                  <a:pt x="117415" y="278765"/>
                </a:lnTo>
                <a:lnTo>
                  <a:pt x="82665" y="315039"/>
                </a:lnTo>
                <a:lnTo>
                  <a:pt x="53626" y="352787"/>
                </a:lnTo>
                <a:lnTo>
                  <a:pt x="30570" y="391877"/>
                </a:lnTo>
                <a:lnTo>
                  <a:pt x="13767" y="432177"/>
                </a:lnTo>
                <a:lnTo>
                  <a:pt x="3486" y="473553"/>
                </a:lnTo>
                <a:lnTo>
                  <a:pt x="0" y="515874"/>
                </a:lnTo>
                <a:lnTo>
                  <a:pt x="3486" y="558085"/>
                </a:lnTo>
                <a:lnTo>
                  <a:pt x="13767" y="599364"/>
                </a:lnTo>
                <a:lnTo>
                  <a:pt x="30570" y="639576"/>
                </a:lnTo>
                <a:lnTo>
                  <a:pt x="53626" y="678588"/>
                </a:lnTo>
                <a:lnTo>
                  <a:pt x="82665" y="716268"/>
                </a:lnTo>
                <a:lnTo>
                  <a:pt x="117415" y="752481"/>
                </a:lnTo>
                <a:lnTo>
                  <a:pt x="157608" y="787096"/>
                </a:lnTo>
                <a:lnTo>
                  <a:pt x="185928" y="807624"/>
                </a:lnTo>
                <a:lnTo>
                  <a:pt x="185928" y="515874"/>
                </a:lnTo>
                <a:lnTo>
                  <a:pt x="188799" y="481024"/>
                </a:lnTo>
                <a:lnTo>
                  <a:pt x="211105" y="413784"/>
                </a:lnTo>
                <a:lnTo>
                  <a:pt x="254007" y="350543"/>
                </a:lnTo>
                <a:lnTo>
                  <a:pt x="282625" y="320695"/>
                </a:lnTo>
                <a:lnTo>
                  <a:pt x="315724" y="292172"/>
                </a:lnTo>
                <a:lnTo>
                  <a:pt x="353080" y="265084"/>
                </a:lnTo>
                <a:lnTo>
                  <a:pt x="394471" y="239539"/>
                </a:lnTo>
                <a:lnTo>
                  <a:pt x="439673" y="215646"/>
                </a:lnTo>
                <a:lnTo>
                  <a:pt x="488465" y="193512"/>
                </a:lnTo>
                <a:lnTo>
                  <a:pt x="540623" y="173248"/>
                </a:lnTo>
                <a:lnTo>
                  <a:pt x="595924" y="154961"/>
                </a:lnTo>
                <a:lnTo>
                  <a:pt x="654146" y="138760"/>
                </a:lnTo>
                <a:lnTo>
                  <a:pt x="715065" y="124753"/>
                </a:lnTo>
                <a:lnTo>
                  <a:pt x="778459" y="113050"/>
                </a:lnTo>
                <a:lnTo>
                  <a:pt x="844104" y="103758"/>
                </a:lnTo>
                <a:lnTo>
                  <a:pt x="911778" y="96987"/>
                </a:lnTo>
                <a:lnTo>
                  <a:pt x="981258" y="92844"/>
                </a:lnTo>
                <a:lnTo>
                  <a:pt x="1052322" y="91439"/>
                </a:lnTo>
                <a:lnTo>
                  <a:pt x="1123379" y="92844"/>
                </a:lnTo>
                <a:lnTo>
                  <a:pt x="1192843" y="96987"/>
                </a:lnTo>
                <a:lnTo>
                  <a:pt x="1260493" y="103758"/>
                </a:lnTo>
                <a:lnTo>
                  <a:pt x="1326105" y="113050"/>
                </a:lnTo>
                <a:lnTo>
                  <a:pt x="1389459" y="124753"/>
                </a:lnTo>
                <a:lnTo>
                  <a:pt x="1450332" y="138760"/>
                </a:lnTo>
                <a:lnTo>
                  <a:pt x="1508504" y="154961"/>
                </a:lnTo>
                <a:lnTo>
                  <a:pt x="1563752" y="173248"/>
                </a:lnTo>
                <a:lnTo>
                  <a:pt x="1615854" y="193512"/>
                </a:lnTo>
                <a:lnTo>
                  <a:pt x="1664589" y="215645"/>
                </a:lnTo>
                <a:lnTo>
                  <a:pt x="1709734" y="239539"/>
                </a:lnTo>
                <a:lnTo>
                  <a:pt x="1751069" y="265084"/>
                </a:lnTo>
                <a:lnTo>
                  <a:pt x="1788372" y="292172"/>
                </a:lnTo>
                <a:lnTo>
                  <a:pt x="1821420" y="320695"/>
                </a:lnTo>
                <a:lnTo>
                  <a:pt x="1849993" y="350543"/>
                </a:lnTo>
                <a:lnTo>
                  <a:pt x="1873867" y="381609"/>
                </a:lnTo>
                <a:lnTo>
                  <a:pt x="1906636" y="446958"/>
                </a:lnTo>
                <a:lnTo>
                  <a:pt x="1917954" y="515873"/>
                </a:lnTo>
                <a:lnTo>
                  <a:pt x="1917954" y="808176"/>
                </a:lnTo>
                <a:lnTo>
                  <a:pt x="1947035" y="787096"/>
                </a:lnTo>
                <a:lnTo>
                  <a:pt x="1987228" y="752481"/>
                </a:lnTo>
                <a:lnTo>
                  <a:pt x="2021978" y="716268"/>
                </a:lnTo>
                <a:lnTo>
                  <a:pt x="2051017" y="678588"/>
                </a:lnTo>
                <a:lnTo>
                  <a:pt x="2074073" y="639576"/>
                </a:lnTo>
                <a:lnTo>
                  <a:pt x="2090876" y="599364"/>
                </a:lnTo>
                <a:lnTo>
                  <a:pt x="2101157" y="558085"/>
                </a:lnTo>
                <a:lnTo>
                  <a:pt x="2104644" y="515873"/>
                </a:lnTo>
                <a:close/>
              </a:path>
              <a:path w="2105025" h="1031239">
                <a:moveTo>
                  <a:pt x="1917954" y="808176"/>
                </a:moveTo>
                <a:lnTo>
                  <a:pt x="1917954" y="515873"/>
                </a:lnTo>
                <a:lnTo>
                  <a:pt x="1915087" y="550614"/>
                </a:lnTo>
                <a:lnTo>
                  <a:pt x="1906636" y="584582"/>
                </a:lnTo>
                <a:lnTo>
                  <a:pt x="1873867" y="649766"/>
                </a:lnTo>
                <a:lnTo>
                  <a:pt x="1849993" y="680763"/>
                </a:lnTo>
                <a:lnTo>
                  <a:pt x="1821420" y="710552"/>
                </a:lnTo>
                <a:lnTo>
                  <a:pt x="1788372" y="739022"/>
                </a:lnTo>
                <a:lnTo>
                  <a:pt x="1751069" y="766066"/>
                </a:lnTo>
                <a:lnTo>
                  <a:pt x="1709734" y="791573"/>
                </a:lnTo>
                <a:lnTo>
                  <a:pt x="1664589" y="815435"/>
                </a:lnTo>
                <a:lnTo>
                  <a:pt x="1615854" y="837542"/>
                </a:lnTo>
                <a:lnTo>
                  <a:pt x="1563752" y="857786"/>
                </a:lnTo>
                <a:lnTo>
                  <a:pt x="1508504" y="876057"/>
                </a:lnTo>
                <a:lnTo>
                  <a:pt x="1450332" y="892246"/>
                </a:lnTo>
                <a:lnTo>
                  <a:pt x="1389459" y="906244"/>
                </a:lnTo>
                <a:lnTo>
                  <a:pt x="1326105" y="917941"/>
                </a:lnTo>
                <a:lnTo>
                  <a:pt x="1260493" y="927229"/>
                </a:lnTo>
                <a:lnTo>
                  <a:pt x="1192843" y="933999"/>
                </a:lnTo>
                <a:lnTo>
                  <a:pt x="1123379" y="938141"/>
                </a:lnTo>
                <a:lnTo>
                  <a:pt x="1052322" y="939545"/>
                </a:lnTo>
                <a:lnTo>
                  <a:pt x="981258" y="938141"/>
                </a:lnTo>
                <a:lnTo>
                  <a:pt x="911778" y="933999"/>
                </a:lnTo>
                <a:lnTo>
                  <a:pt x="844104" y="927229"/>
                </a:lnTo>
                <a:lnTo>
                  <a:pt x="778459" y="917941"/>
                </a:lnTo>
                <a:lnTo>
                  <a:pt x="715065" y="906244"/>
                </a:lnTo>
                <a:lnTo>
                  <a:pt x="654146" y="892246"/>
                </a:lnTo>
                <a:lnTo>
                  <a:pt x="595924" y="876057"/>
                </a:lnTo>
                <a:lnTo>
                  <a:pt x="540623" y="857786"/>
                </a:lnTo>
                <a:lnTo>
                  <a:pt x="488465" y="837542"/>
                </a:lnTo>
                <a:lnTo>
                  <a:pt x="439673" y="815435"/>
                </a:lnTo>
                <a:lnTo>
                  <a:pt x="394471" y="791573"/>
                </a:lnTo>
                <a:lnTo>
                  <a:pt x="353080" y="766066"/>
                </a:lnTo>
                <a:lnTo>
                  <a:pt x="315724" y="739022"/>
                </a:lnTo>
                <a:lnTo>
                  <a:pt x="282625" y="710552"/>
                </a:lnTo>
                <a:lnTo>
                  <a:pt x="254007" y="680763"/>
                </a:lnTo>
                <a:lnTo>
                  <a:pt x="230093" y="649766"/>
                </a:lnTo>
                <a:lnTo>
                  <a:pt x="197266" y="584582"/>
                </a:lnTo>
                <a:lnTo>
                  <a:pt x="185928" y="515874"/>
                </a:lnTo>
                <a:lnTo>
                  <a:pt x="185928" y="807624"/>
                </a:lnTo>
                <a:lnTo>
                  <a:pt x="253237" y="850996"/>
                </a:lnTo>
                <a:lnTo>
                  <a:pt x="308133" y="880014"/>
                </a:lnTo>
                <a:lnTo>
                  <a:pt x="367390" y="906901"/>
                </a:lnTo>
                <a:lnTo>
                  <a:pt x="430737" y="931523"/>
                </a:lnTo>
                <a:lnTo>
                  <a:pt x="497904" y="953747"/>
                </a:lnTo>
                <a:lnTo>
                  <a:pt x="568620" y="973440"/>
                </a:lnTo>
                <a:lnTo>
                  <a:pt x="642616" y="990469"/>
                </a:lnTo>
                <a:lnTo>
                  <a:pt x="719620" y="1004700"/>
                </a:lnTo>
                <a:lnTo>
                  <a:pt x="799363" y="1016000"/>
                </a:lnTo>
                <a:lnTo>
                  <a:pt x="881575" y="1024236"/>
                </a:lnTo>
                <a:lnTo>
                  <a:pt x="965984" y="1029276"/>
                </a:lnTo>
                <a:lnTo>
                  <a:pt x="1052322" y="1030986"/>
                </a:lnTo>
                <a:lnTo>
                  <a:pt x="1138659" y="1029276"/>
                </a:lnTo>
                <a:lnTo>
                  <a:pt x="1223068" y="1024236"/>
                </a:lnTo>
                <a:lnTo>
                  <a:pt x="1305280" y="1016000"/>
                </a:lnTo>
                <a:lnTo>
                  <a:pt x="1385023" y="1004700"/>
                </a:lnTo>
                <a:lnTo>
                  <a:pt x="1462027" y="990469"/>
                </a:lnTo>
                <a:lnTo>
                  <a:pt x="1536023" y="973440"/>
                </a:lnTo>
                <a:lnTo>
                  <a:pt x="1606739" y="953747"/>
                </a:lnTo>
                <a:lnTo>
                  <a:pt x="1673906" y="931523"/>
                </a:lnTo>
                <a:lnTo>
                  <a:pt x="1737253" y="906901"/>
                </a:lnTo>
                <a:lnTo>
                  <a:pt x="1796510" y="880014"/>
                </a:lnTo>
                <a:lnTo>
                  <a:pt x="1851406" y="850996"/>
                </a:lnTo>
                <a:lnTo>
                  <a:pt x="1901671" y="819979"/>
                </a:lnTo>
                <a:lnTo>
                  <a:pt x="1917954" y="808176"/>
                </a:lnTo>
                <a:close/>
              </a:path>
            </a:pathLst>
          </a:custGeom>
          <a:solidFill>
            <a:srgbClr val="B90000"/>
          </a:solidFill>
        </p:spPr>
        <p:txBody>
          <a:bodyPr wrap="square" lIns="0" tIns="0" rIns="0" bIns="0" rtlCol="0"/>
          <a:lstStyle/>
          <a:p>
            <a:endParaRPr/>
          </a:p>
        </p:txBody>
      </p:sp>
      <p:sp>
        <p:nvSpPr>
          <p:cNvPr id="22" name="object 22"/>
          <p:cNvSpPr/>
          <p:nvPr/>
        </p:nvSpPr>
        <p:spPr>
          <a:xfrm>
            <a:off x="3322967" y="2444495"/>
            <a:ext cx="1755775" cy="860425"/>
          </a:xfrm>
          <a:custGeom>
            <a:avLst/>
            <a:gdLst/>
            <a:ahLst/>
            <a:cxnLst/>
            <a:rect l="l" t="t" r="r" b="b"/>
            <a:pathLst>
              <a:path w="1755775" h="860425">
                <a:moveTo>
                  <a:pt x="1755648" y="430529"/>
                </a:moveTo>
                <a:lnTo>
                  <a:pt x="1744153" y="360703"/>
                </a:lnTo>
                <a:lnTo>
                  <a:pt x="1710878" y="294461"/>
                </a:lnTo>
                <a:lnTo>
                  <a:pt x="1686639" y="262961"/>
                </a:lnTo>
                <a:lnTo>
                  <a:pt x="1657633" y="232690"/>
                </a:lnTo>
                <a:lnTo>
                  <a:pt x="1624087" y="203758"/>
                </a:lnTo>
                <a:lnTo>
                  <a:pt x="1586227" y="176278"/>
                </a:lnTo>
                <a:lnTo>
                  <a:pt x="1544281" y="150358"/>
                </a:lnTo>
                <a:lnTo>
                  <a:pt x="1498473" y="126110"/>
                </a:lnTo>
                <a:lnTo>
                  <a:pt x="1449030" y="103646"/>
                </a:lnTo>
                <a:lnTo>
                  <a:pt x="1396179" y="83076"/>
                </a:lnTo>
                <a:lnTo>
                  <a:pt x="1340145" y="64510"/>
                </a:lnTo>
                <a:lnTo>
                  <a:pt x="1281156" y="48060"/>
                </a:lnTo>
                <a:lnTo>
                  <a:pt x="1219438" y="33837"/>
                </a:lnTo>
                <a:lnTo>
                  <a:pt x="1155216" y="21951"/>
                </a:lnTo>
                <a:lnTo>
                  <a:pt x="1088717" y="12514"/>
                </a:lnTo>
                <a:lnTo>
                  <a:pt x="1020168" y="5635"/>
                </a:lnTo>
                <a:lnTo>
                  <a:pt x="949795" y="1427"/>
                </a:lnTo>
                <a:lnTo>
                  <a:pt x="877824" y="0"/>
                </a:lnTo>
                <a:lnTo>
                  <a:pt x="805749" y="1427"/>
                </a:lnTo>
                <a:lnTo>
                  <a:pt x="735294" y="5635"/>
                </a:lnTo>
                <a:lnTo>
                  <a:pt x="666682" y="12514"/>
                </a:lnTo>
                <a:lnTo>
                  <a:pt x="600139" y="21951"/>
                </a:lnTo>
                <a:lnTo>
                  <a:pt x="535888" y="33837"/>
                </a:lnTo>
                <a:lnTo>
                  <a:pt x="474155" y="48060"/>
                </a:lnTo>
                <a:lnTo>
                  <a:pt x="415164" y="64510"/>
                </a:lnTo>
                <a:lnTo>
                  <a:pt x="359139" y="83076"/>
                </a:lnTo>
                <a:lnTo>
                  <a:pt x="306306" y="103646"/>
                </a:lnTo>
                <a:lnTo>
                  <a:pt x="256889" y="126111"/>
                </a:lnTo>
                <a:lnTo>
                  <a:pt x="211112" y="150358"/>
                </a:lnTo>
                <a:lnTo>
                  <a:pt x="169200" y="176278"/>
                </a:lnTo>
                <a:lnTo>
                  <a:pt x="131378" y="203758"/>
                </a:lnTo>
                <a:lnTo>
                  <a:pt x="97870" y="232690"/>
                </a:lnTo>
                <a:lnTo>
                  <a:pt x="68901" y="262961"/>
                </a:lnTo>
                <a:lnTo>
                  <a:pt x="44695" y="294461"/>
                </a:lnTo>
                <a:lnTo>
                  <a:pt x="11473" y="360703"/>
                </a:lnTo>
                <a:lnTo>
                  <a:pt x="0" y="430530"/>
                </a:lnTo>
                <a:lnTo>
                  <a:pt x="2905" y="465727"/>
                </a:lnTo>
                <a:lnTo>
                  <a:pt x="25478" y="533687"/>
                </a:lnTo>
                <a:lnTo>
                  <a:pt x="68901" y="597658"/>
                </a:lnTo>
                <a:lnTo>
                  <a:pt x="97870" y="627868"/>
                </a:lnTo>
                <a:lnTo>
                  <a:pt x="131378" y="656748"/>
                </a:lnTo>
                <a:lnTo>
                  <a:pt x="169200" y="684184"/>
                </a:lnTo>
                <a:lnTo>
                  <a:pt x="211112" y="710066"/>
                </a:lnTo>
                <a:lnTo>
                  <a:pt x="256889" y="734282"/>
                </a:lnTo>
                <a:lnTo>
                  <a:pt x="306306" y="756720"/>
                </a:lnTo>
                <a:lnTo>
                  <a:pt x="359139" y="777270"/>
                </a:lnTo>
                <a:lnTo>
                  <a:pt x="415164" y="795819"/>
                </a:lnTo>
                <a:lnTo>
                  <a:pt x="474155" y="812257"/>
                </a:lnTo>
                <a:lnTo>
                  <a:pt x="535888" y="826472"/>
                </a:lnTo>
                <a:lnTo>
                  <a:pt x="600139" y="838352"/>
                </a:lnTo>
                <a:lnTo>
                  <a:pt x="666682" y="847786"/>
                </a:lnTo>
                <a:lnTo>
                  <a:pt x="735294" y="854663"/>
                </a:lnTo>
                <a:lnTo>
                  <a:pt x="805749" y="858870"/>
                </a:lnTo>
                <a:lnTo>
                  <a:pt x="877824" y="860297"/>
                </a:lnTo>
                <a:lnTo>
                  <a:pt x="949795" y="858870"/>
                </a:lnTo>
                <a:lnTo>
                  <a:pt x="1020168" y="854663"/>
                </a:lnTo>
                <a:lnTo>
                  <a:pt x="1088717" y="847786"/>
                </a:lnTo>
                <a:lnTo>
                  <a:pt x="1155216" y="838352"/>
                </a:lnTo>
                <a:lnTo>
                  <a:pt x="1219438" y="826472"/>
                </a:lnTo>
                <a:lnTo>
                  <a:pt x="1281156" y="812257"/>
                </a:lnTo>
                <a:lnTo>
                  <a:pt x="1340145" y="795819"/>
                </a:lnTo>
                <a:lnTo>
                  <a:pt x="1396179" y="777270"/>
                </a:lnTo>
                <a:lnTo>
                  <a:pt x="1449030" y="756720"/>
                </a:lnTo>
                <a:lnTo>
                  <a:pt x="1498473" y="734282"/>
                </a:lnTo>
                <a:lnTo>
                  <a:pt x="1544281" y="710066"/>
                </a:lnTo>
                <a:lnTo>
                  <a:pt x="1586227" y="684184"/>
                </a:lnTo>
                <a:lnTo>
                  <a:pt x="1624087" y="656748"/>
                </a:lnTo>
                <a:lnTo>
                  <a:pt x="1657633" y="627868"/>
                </a:lnTo>
                <a:lnTo>
                  <a:pt x="1686639" y="597658"/>
                </a:lnTo>
                <a:lnTo>
                  <a:pt x="1710878" y="566226"/>
                </a:lnTo>
                <a:lnTo>
                  <a:pt x="1744153" y="500150"/>
                </a:lnTo>
                <a:lnTo>
                  <a:pt x="1755648" y="430529"/>
                </a:lnTo>
                <a:close/>
              </a:path>
            </a:pathLst>
          </a:custGeom>
          <a:solidFill>
            <a:srgbClr val="FFFF66"/>
          </a:solidFill>
        </p:spPr>
        <p:txBody>
          <a:bodyPr wrap="square" lIns="0" tIns="0" rIns="0" bIns="0" rtlCol="0"/>
          <a:lstStyle/>
          <a:p>
            <a:endParaRPr/>
          </a:p>
        </p:txBody>
      </p:sp>
      <p:sp>
        <p:nvSpPr>
          <p:cNvPr id="23" name="object 23"/>
          <p:cNvSpPr/>
          <p:nvPr/>
        </p:nvSpPr>
        <p:spPr>
          <a:xfrm>
            <a:off x="3322967" y="2444495"/>
            <a:ext cx="1755775" cy="860425"/>
          </a:xfrm>
          <a:custGeom>
            <a:avLst/>
            <a:gdLst/>
            <a:ahLst/>
            <a:cxnLst/>
            <a:rect l="l" t="t" r="r" b="b"/>
            <a:pathLst>
              <a:path w="1755775" h="860425">
                <a:moveTo>
                  <a:pt x="877824" y="0"/>
                </a:moveTo>
                <a:lnTo>
                  <a:pt x="805749" y="1427"/>
                </a:lnTo>
                <a:lnTo>
                  <a:pt x="735294" y="5635"/>
                </a:lnTo>
                <a:lnTo>
                  <a:pt x="666682" y="12514"/>
                </a:lnTo>
                <a:lnTo>
                  <a:pt x="600139" y="21951"/>
                </a:lnTo>
                <a:lnTo>
                  <a:pt x="535888" y="33837"/>
                </a:lnTo>
                <a:lnTo>
                  <a:pt x="474155" y="48060"/>
                </a:lnTo>
                <a:lnTo>
                  <a:pt x="415164" y="64510"/>
                </a:lnTo>
                <a:lnTo>
                  <a:pt x="359139" y="83076"/>
                </a:lnTo>
                <a:lnTo>
                  <a:pt x="306306" y="103646"/>
                </a:lnTo>
                <a:lnTo>
                  <a:pt x="256889" y="126111"/>
                </a:lnTo>
                <a:lnTo>
                  <a:pt x="211112" y="150358"/>
                </a:lnTo>
                <a:lnTo>
                  <a:pt x="169200" y="176278"/>
                </a:lnTo>
                <a:lnTo>
                  <a:pt x="131378" y="203758"/>
                </a:lnTo>
                <a:lnTo>
                  <a:pt x="97870" y="232690"/>
                </a:lnTo>
                <a:lnTo>
                  <a:pt x="68901" y="262961"/>
                </a:lnTo>
                <a:lnTo>
                  <a:pt x="44695" y="294461"/>
                </a:lnTo>
                <a:lnTo>
                  <a:pt x="11473" y="360703"/>
                </a:lnTo>
                <a:lnTo>
                  <a:pt x="0" y="430530"/>
                </a:lnTo>
                <a:lnTo>
                  <a:pt x="2905" y="465727"/>
                </a:lnTo>
                <a:lnTo>
                  <a:pt x="25478" y="533687"/>
                </a:lnTo>
                <a:lnTo>
                  <a:pt x="68901" y="597658"/>
                </a:lnTo>
                <a:lnTo>
                  <a:pt x="97870" y="627868"/>
                </a:lnTo>
                <a:lnTo>
                  <a:pt x="131378" y="656748"/>
                </a:lnTo>
                <a:lnTo>
                  <a:pt x="169200" y="684184"/>
                </a:lnTo>
                <a:lnTo>
                  <a:pt x="211112" y="710066"/>
                </a:lnTo>
                <a:lnTo>
                  <a:pt x="256889" y="734282"/>
                </a:lnTo>
                <a:lnTo>
                  <a:pt x="306306" y="756720"/>
                </a:lnTo>
                <a:lnTo>
                  <a:pt x="359139" y="777270"/>
                </a:lnTo>
                <a:lnTo>
                  <a:pt x="415164" y="795819"/>
                </a:lnTo>
                <a:lnTo>
                  <a:pt x="474155" y="812257"/>
                </a:lnTo>
                <a:lnTo>
                  <a:pt x="535888" y="826472"/>
                </a:lnTo>
                <a:lnTo>
                  <a:pt x="600139" y="838352"/>
                </a:lnTo>
                <a:lnTo>
                  <a:pt x="666682" y="847786"/>
                </a:lnTo>
                <a:lnTo>
                  <a:pt x="735294" y="854663"/>
                </a:lnTo>
                <a:lnTo>
                  <a:pt x="805749" y="858870"/>
                </a:lnTo>
                <a:lnTo>
                  <a:pt x="877824" y="860297"/>
                </a:lnTo>
                <a:lnTo>
                  <a:pt x="949795" y="858870"/>
                </a:lnTo>
                <a:lnTo>
                  <a:pt x="1020168" y="854663"/>
                </a:lnTo>
                <a:lnTo>
                  <a:pt x="1088717" y="847786"/>
                </a:lnTo>
                <a:lnTo>
                  <a:pt x="1155216" y="838352"/>
                </a:lnTo>
                <a:lnTo>
                  <a:pt x="1219438" y="826472"/>
                </a:lnTo>
                <a:lnTo>
                  <a:pt x="1281156" y="812257"/>
                </a:lnTo>
                <a:lnTo>
                  <a:pt x="1340145" y="795819"/>
                </a:lnTo>
                <a:lnTo>
                  <a:pt x="1396179" y="777270"/>
                </a:lnTo>
                <a:lnTo>
                  <a:pt x="1449030" y="756720"/>
                </a:lnTo>
                <a:lnTo>
                  <a:pt x="1498473" y="734282"/>
                </a:lnTo>
                <a:lnTo>
                  <a:pt x="1544281" y="710066"/>
                </a:lnTo>
                <a:lnTo>
                  <a:pt x="1586227" y="684184"/>
                </a:lnTo>
                <a:lnTo>
                  <a:pt x="1624087" y="656748"/>
                </a:lnTo>
                <a:lnTo>
                  <a:pt x="1657633" y="627868"/>
                </a:lnTo>
                <a:lnTo>
                  <a:pt x="1686639" y="597658"/>
                </a:lnTo>
                <a:lnTo>
                  <a:pt x="1710878" y="566226"/>
                </a:lnTo>
                <a:lnTo>
                  <a:pt x="1744153" y="500150"/>
                </a:lnTo>
                <a:lnTo>
                  <a:pt x="1755648" y="430529"/>
                </a:lnTo>
                <a:lnTo>
                  <a:pt x="1752736" y="395224"/>
                </a:lnTo>
                <a:lnTo>
                  <a:pt x="1730125" y="327078"/>
                </a:lnTo>
                <a:lnTo>
                  <a:pt x="1686639" y="262961"/>
                </a:lnTo>
                <a:lnTo>
                  <a:pt x="1657633" y="232690"/>
                </a:lnTo>
                <a:lnTo>
                  <a:pt x="1624087" y="203758"/>
                </a:lnTo>
                <a:lnTo>
                  <a:pt x="1586227" y="176278"/>
                </a:lnTo>
                <a:lnTo>
                  <a:pt x="1544281" y="150358"/>
                </a:lnTo>
                <a:lnTo>
                  <a:pt x="1498473" y="126110"/>
                </a:lnTo>
                <a:lnTo>
                  <a:pt x="1449030" y="103646"/>
                </a:lnTo>
                <a:lnTo>
                  <a:pt x="1396179" y="83076"/>
                </a:lnTo>
                <a:lnTo>
                  <a:pt x="1340145" y="64510"/>
                </a:lnTo>
                <a:lnTo>
                  <a:pt x="1281156" y="48060"/>
                </a:lnTo>
                <a:lnTo>
                  <a:pt x="1219438" y="33837"/>
                </a:lnTo>
                <a:lnTo>
                  <a:pt x="1155216" y="21951"/>
                </a:lnTo>
                <a:lnTo>
                  <a:pt x="1088717" y="12514"/>
                </a:lnTo>
                <a:lnTo>
                  <a:pt x="1020168" y="5635"/>
                </a:lnTo>
                <a:lnTo>
                  <a:pt x="949795" y="1427"/>
                </a:lnTo>
                <a:lnTo>
                  <a:pt x="877824" y="0"/>
                </a:lnTo>
                <a:close/>
              </a:path>
            </a:pathLst>
          </a:custGeom>
          <a:ln w="28575">
            <a:solidFill>
              <a:srgbClr val="FFFFFF"/>
            </a:solidFill>
          </a:ln>
        </p:spPr>
        <p:txBody>
          <a:bodyPr wrap="square" lIns="0" tIns="0" rIns="0" bIns="0" rtlCol="0"/>
          <a:lstStyle/>
          <a:p>
            <a:endParaRPr/>
          </a:p>
        </p:txBody>
      </p:sp>
      <p:sp>
        <p:nvSpPr>
          <p:cNvPr id="24" name="object 24"/>
          <p:cNvSpPr txBox="1"/>
          <p:nvPr/>
        </p:nvSpPr>
        <p:spPr>
          <a:xfrm>
            <a:off x="3502285" y="2471030"/>
            <a:ext cx="1397000" cy="830997"/>
          </a:xfrm>
          <a:prstGeom prst="rect">
            <a:avLst/>
          </a:prstGeom>
        </p:spPr>
        <p:txBody>
          <a:bodyPr vert="horz" wrap="square" lIns="0" tIns="0" rIns="0" bIns="0" rtlCol="0">
            <a:spAutoFit/>
          </a:bodyPr>
          <a:lstStyle/>
          <a:p>
            <a:pPr marL="12700" marR="5080" algn="just">
              <a:lnSpc>
                <a:spcPct val="100000"/>
              </a:lnSpc>
            </a:pPr>
            <a:r>
              <a:rPr sz="1800" b="1" dirty="0">
                <a:solidFill>
                  <a:srgbClr val="3333CC"/>
                </a:solidFill>
                <a:latin typeface="Microsoft JhengHei UI" panose="020B0604030504040204" pitchFamily="34" charset="-120"/>
                <a:ea typeface="Microsoft JhengHei UI" panose="020B0604030504040204" pitchFamily="34" charset="-120"/>
                <a:cs typeface="微软雅黑"/>
              </a:rPr>
              <a:t>数据需求的理 解与表达是否 更重要呢！</a:t>
            </a:r>
            <a:endParaRPr sz="1800" dirty="0">
              <a:latin typeface="Microsoft JhengHei UI" panose="020B0604030504040204" pitchFamily="34" charset="-120"/>
              <a:ea typeface="Microsoft JhengHei UI" panose="020B0604030504040204" pitchFamily="34" charset="-120"/>
              <a:cs typeface="微软雅黑"/>
            </a:endParaRPr>
          </a:p>
        </p:txBody>
      </p:sp>
      <p:sp>
        <p:nvSpPr>
          <p:cNvPr id="25" name="object 25"/>
          <p:cNvSpPr/>
          <p:nvPr/>
        </p:nvSpPr>
        <p:spPr>
          <a:xfrm>
            <a:off x="8006219" y="2698242"/>
            <a:ext cx="1266825" cy="571500"/>
          </a:xfrm>
          <a:custGeom>
            <a:avLst/>
            <a:gdLst/>
            <a:ahLst/>
            <a:cxnLst/>
            <a:rect l="l" t="t" r="r" b="b"/>
            <a:pathLst>
              <a:path w="1266825" h="571500">
                <a:moveTo>
                  <a:pt x="1266444" y="285749"/>
                </a:moveTo>
                <a:lnTo>
                  <a:pt x="1258157" y="239419"/>
                </a:lnTo>
                <a:lnTo>
                  <a:pt x="1234165" y="195462"/>
                </a:lnTo>
                <a:lnTo>
                  <a:pt x="1195772" y="154467"/>
                </a:lnTo>
                <a:lnTo>
                  <a:pt x="1144280" y="117024"/>
                </a:lnTo>
                <a:lnTo>
                  <a:pt x="1080992" y="83724"/>
                </a:lnTo>
                <a:lnTo>
                  <a:pt x="1045332" y="68812"/>
                </a:lnTo>
                <a:lnTo>
                  <a:pt x="1007211" y="55156"/>
                </a:lnTo>
                <a:lnTo>
                  <a:pt x="966793" y="42831"/>
                </a:lnTo>
                <a:lnTo>
                  <a:pt x="924241" y="31910"/>
                </a:lnTo>
                <a:lnTo>
                  <a:pt x="879717" y="22467"/>
                </a:lnTo>
                <a:lnTo>
                  <a:pt x="833384" y="14575"/>
                </a:lnTo>
                <a:lnTo>
                  <a:pt x="785405" y="8309"/>
                </a:lnTo>
                <a:lnTo>
                  <a:pt x="735943" y="3742"/>
                </a:lnTo>
                <a:lnTo>
                  <a:pt x="685161" y="947"/>
                </a:lnTo>
                <a:lnTo>
                  <a:pt x="633222" y="0"/>
                </a:lnTo>
                <a:lnTo>
                  <a:pt x="581282" y="947"/>
                </a:lnTo>
                <a:lnTo>
                  <a:pt x="530500" y="3742"/>
                </a:lnTo>
                <a:lnTo>
                  <a:pt x="481038" y="8309"/>
                </a:lnTo>
                <a:lnTo>
                  <a:pt x="433059" y="14575"/>
                </a:lnTo>
                <a:lnTo>
                  <a:pt x="386726" y="22467"/>
                </a:lnTo>
                <a:lnTo>
                  <a:pt x="342202" y="31910"/>
                </a:lnTo>
                <a:lnTo>
                  <a:pt x="299650" y="42831"/>
                </a:lnTo>
                <a:lnTo>
                  <a:pt x="259232" y="55156"/>
                </a:lnTo>
                <a:lnTo>
                  <a:pt x="221111" y="68812"/>
                </a:lnTo>
                <a:lnTo>
                  <a:pt x="185451" y="83724"/>
                </a:lnTo>
                <a:lnTo>
                  <a:pt x="122163" y="117024"/>
                </a:lnTo>
                <a:lnTo>
                  <a:pt x="70671" y="154467"/>
                </a:lnTo>
                <a:lnTo>
                  <a:pt x="32278" y="195462"/>
                </a:lnTo>
                <a:lnTo>
                  <a:pt x="8286" y="239419"/>
                </a:lnTo>
                <a:lnTo>
                  <a:pt x="0" y="285750"/>
                </a:lnTo>
                <a:lnTo>
                  <a:pt x="2098" y="309174"/>
                </a:lnTo>
                <a:lnTo>
                  <a:pt x="18400" y="354392"/>
                </a:lnTo>
                <a:lnTo>
                  <a:pt x="49756" y="396942"/>
                </a:lnTo>
                <a:lnTo>
                  <a:pt x="94861" y="436234"/>
                </a:lnTo>
                <a:lnTo>
                  <a:pt x="112014" y="447694"/>
                </a:lnTo>
                <a:lnTo>
                  <a:pt x="112014" y="285750"/>
                </a:lnTo>
                <a:lnTo>
                  <a:pt x="113740" y="266511"/>
                </a:lnTo>
                <a:lnTo>
                  <a:pt x="127151" y="229375"/>
                </a:lnTo>
                <a:lnTo>
                  <a:pt x="152947" y="194429"/>
                </a:lnTo>
                <a:lnTo>
                  <a:pt x="190059" y="162157"/>
                </a:lnTo>
                <a:lnTo>
                  <a:pt x="237417" y="133044"/>
                </a:lnTo>
                <a:lnTo>
                  <a:pt x="293951" y="107575"/>
                </a:lnTo>
                <a:lnTo>
                  <a:pt x="358591" y="86235"/>
                </a:lnTo>
                <a:lnTo>
                  <a:pt x="430268" y="69508"/>
                </a:lnTo>
                <a:lnTo>
                  <a:pt x="468410" y="63026"/>
                </a:lnTo>
                <a:lnTo>
                  <a:pt x="507910" y="57879"/>
                </a:lnTo>
                <a:lnTo>
                  <a:pt x="548635" y="54127"/>
                </a:lnTo>
                <a:lnTo>
                  <a:pt x="590450" y="51832"/>
                </a:lnTo>
                <a:lnTo>
                  <a:pt x="633222" y="51053"/>
                </a:lnTo>
                <a:lnTo>
                  <a:pt x="675993" y="51832"/>
                </a:lnTo>
                <a:lnTo>
                  <a:pt x="717808" y="54127"/>
                </a:lnTo>
                <a:lnTo>
                  <a:pt x="758533" y="57879"/>
                </a:lnTo>
                <a:lnTo>
                  <a:pt x="798033" y="63026"/>
                </a:lnTo>
                <a:lnTo>
                  <a:pt x="836175" y="69508"/>
                </a:lnTo>
                <a:lnTo>
                  <a:pt x="907852" y="86235"/>
                </a:lnTo>
                <a:lnTo>
                  <a:pt x="972492" y="107575"/>
                </a:lnTo>
                <a:lnTo>
                  <a:pt x="1029026" y="133044"/>
                </a:lnTo>
                <a:lnTo>
                  <a:pt x="1076384" y="162157"/>
                </a:lnTo>
                <a:lnTo>
                  <a:pt x="1113496" y="194429"/>
                </a:lnTo>
                <a:lnTo>
                  <a:pt x="1139292" y="229375"/>
                </a:lnTo>
                <a:lnTo>
                  <a:pt x="1152703" y="266511"/>
                </a:lnTo>
                <a:lnTo>
                  <a:pt x="1154430" y="285749"/>
                </a:lnTo>
                <a:lnTo>
                  <a:pt x="1154430" y="447694"/>
                </a:lnTo>
                <a:lnTo>
                  <a:pt x="1171582" y="436234"/>
                </a:lnTo>
                <a:lnTo>
                  <a:pt x="1216687" y="396942"/>
                </a:lnTo>
                <a:lnTo>
                  <a:pt x="1248043" y="354392"/>
                </a:lnTo>
                <a:lnTo>
                  <a:pt x="1264345" y="309174"/>
                </a:lnTo>
                <a:lnTo>
                  <a:pt x="1266444" y="285749"/>
                </a:lnTo>
                <a:close/>
              </a:path>
              <a:path w="1266825" h="571500">
                <a:moveTo>
                  <a:pt x="1154430" y="447694"/>
                </a:moveTo>
                <a:lnTo>
                  <a:pt x="1154430" y="285749"/>
                </a:lnTo>
                <a:lnTo>
                  <a:pt x="1152703" y="305096"/>
                </a:lnTo>
                <a:lnTo>
                  <a:pt x="1147613" y="324006"/>
                </a:lnTo>
                <a:lnTo>
                  <a:pt x="1127875" y="360273"/>
                </a:lnTo>
                <a:lnTo>
                  <a:pt x="1096287" y="394072"/>
                </a:lnTo>
                <a:lnTo>
                  <a:pt x="1053919" y="424921"/>
                </a:lnTo>
                <a:lnTo>
                  <a:pt x="1001839" y="452342"/>
                </a:lnTo>
                <a:lnTo>
                  <a:pt x="941118" y="475853"/>
                </a:lnTo>
                <a:lnTo>
                  <a:pt x="872826" y="494976"/>
                </a:lnTo>
                <a:lnTo>
                  <a:pt x="798033" y="509229"/>
                </a:lnTo>
                <a:lnTo>
                  <a:pt x="758533" y="514380"/>
                </a:lnTo>
                <a:lnTo>
                  <a:pt x="717808" y="518133"/>
                </a:lnTo>
                <a:lnTo>
                  <a:pt x="675993" y="520429"/>
                </a:lnTo>
                <a:lnTo>
                  <a:pt x="633222" y="521207"/>
                </a:lnTo>
                <a:lnTo>
                  <a:pt x="590450" y="520429"/>
                </a:lnTo>
                <a:lnTo>
                  <a:pt x="548635" y="518133"/>
                </a:lnTo>
                <a:lnTo>
                  <a:pt x="507910" y="514380"/>
                </a:lnTo>
                <a:lnTo>
                  <a:pt x="468410" y="509229"/>
                </a:lnTo>
                <a:lnTo>
                  <a:pt x="430268" y="502741"/>
                </a:lnTo>
                <a:lnTo>
                  <a:pt x="358591" y="485993"/>
                </a:lnTo>
                <a:lnTo>
                  <a:pt x="293951" y="464616"/>
                </a:lnTo>
                <a:lnTo>
                  <a:pt x="237417" y="439090"/>
                </a:lnTo>
                <a:lnTo>
                  <a:pt x="190059" y="409895"/>
                </a:lnTo>
                <a:lnTo>
                  <a:pt x="152947" y="377511"/>
                </a:lnTo>
                <a:lnTo>
                  <a:pt x="127151" y="342418"/>
                </a:lnTo>
                <a:lnTo>
                  <a:pt x="113740" y="305096"/>
                </a:lnTo>
                <a:lnTo>
                  <a:pt x="112014" y="285750"/>
                </a:lnTo>
                <a:lnTo>
                  <a:pt x="112014" y="447694"/>
                </a:lnTo>
                <a:lnTo>
                  <a:pt x="152414" y="471679"/>
                </a:lnTo>
                <a:lnTo>
                  <a:pt x="221111" y="502687"/>
                </a:lnTo>
                <a:lnTo>
                  <a:pt x="259232" y="516343"/>
                </a:lnTo>
                <a:lnTo>
                  <a:pt x="299650" y="528668"/>
                </a:lnTo>
                <a:lnTo>
                  <a:pt x="342202" y="539589"/>
                </a:lnTo>
                <a:lnTo>
                  <a:pt x="386726" y="549032"/>
                </a:lnTo>
                <a:lnTo>
                  <a:pt x="433059" y="556924"/>
                </a:lnTo>
                <a:lnTo>
                  <a:pt x="481038" y="563190"/>
                </a:lnTo>
                <a:lnTo>
                  <a:pt x="530500" y="567757"/>
                </a:lnTo>
                <a:lnTo>
                  <a:pt x="581282" y="570552"/>
                </a:lnTo>
                <a:lnTo>
                  <a:pt x="633222" y="571500"/>
                </a:lnTo>
                <a:lnTo>
                  <a:pt x="685161" y="570552"/>
                </a:lnTo>
                <a:lnTo>
                  <a:pt x="735943" y="567757"/>
                </a:lnTo>
                <a:lnTo>
                  <a:pt x="785405" y="563190"/>
                </a:lnTo>
                <a:lnTo>
                  <a:pt x="833384" y="556924"/>
                </a:lnTo>
                <a:lnTo>
                  <a:pt x="879717" y="549032"/>
                </a:lnTo>
                <a:lnTo>
                  <a:pt x="924241" y="539589"/>
                </a:lnTo>
                <a:lnTo>
                  <a:pt x="966793" y="528668"/>
                </a:lnTo>
                <a:lnTo>
                  <a:pt x="1007211" y="516343"/>
                </a:lnTo>
                <a:lnTo>
                  <a:pt x="1045332" y="502687"/>
                </a:lnTo>
                <a:lnTo>
                  <a:pt x="1080992" y="487775"/>
                </a:lnTo>
                <a:lnTo>
                  <a:pt x="1144280" y="454475"/>
                </a:lnTo>
                <a:lnTo>
                  <a:pt x="1154430" y="447694"/>
                </a:lnTo>
                <a:close/>
              </a:path>
            </a:pathLst>
          </a:custGeom>
          <a:solidFill>
            <a:srgbClr val="B90000"/>
          </a:solidFill>
        </p:spPr>
        <p:txBody>
          <a:bodyPr wrap="square" lIns="0" tIns="0" rIns="0" bIns="0" rtlCol="0"/>
          <a:lstStyle/>
          <a:p>
            <a:endParaRPr/>
          </a:p>
        </p:txBody>
      </p:sp>
      <p:sp>
        <p:nvSpPr>
          <p:cNvPr id="26" name="object 26"/>
          <p:cNvSpPr/>
          <p:nvPr/>
        </p:nvSpPr>
        <p:spPr>
          <a:xfrm>
            <a:off x="8110613" y="2746248"/>
            <a:ext cx="1057910" cy="478155"/>
          </a:xfrm>
          <a:custGeom>
            <a:avLst/>
            <a:gdLst/>
            <a:ahLst/>
            <a:cxnLst/>
            <a:rect l="l" t="t" r="r" b="b"/>
            <a:pathLst>
              <a:path w="1057909" h="478155">
                <a:moveTo>
                  <a:pt x="1057655" y="238505"/>
                </a:moveTo>
                <a:lnTo>
                  <a:pt x="1050728" y="199794"/>
                </a:lnTo>
                <a:lnTo>
                  <a:pt x="1030675" y="163080"/>
                </a:lnTo>
                <a:lnTo>
                  <a:pt x="998588" y="128853"/>
                </a:lnTo>
                <a:lnTo>
                  <a:pt x="955560" y="97603"/>
                </a:lnTo>
                <a:lnTo>
                  <a:pt x="902684" y="69818"/>
                </a:lnTo>
                <a:lnTo>
                  <a:pt x="841052" y="45988"/>
                </a:lnTo>
                <a:lnTo>
                  <a:pt x="771758" y="26602"/>
                </a:lnTo>
                <a:lnTo>
                  <a:pt x="695894" y="12149"/>
                </a:lnTo>
                <a:lnTo>
                  <a:pt x="655840" y="6925"/>
                </a:lnTo>
                <a:lnTo>
                  <a:pt x="614553" y="3118"/>
                </a:lnTo>
                <a:lnTo>
                  <a:pt x="572170" y="789"/>
                </a:lnTo>
                <a:lnTo>
                  <a:pt x="528827" y="0"/>
                </a:lnTo>
                <a:lnTo>
                  <a:pt x="485485" y="789"/>
                </a:lnTo>
                <a:lnTo>
                  <a:pt x="443102" y="3118"/>
                </a:lnTo>
                <a:lnTo>
                  <a:pt x="401815" y="6925"/>
                </a:lnTo>
                <a:lnTo>
                  <a:pt x="361761" y="12149"/>
                </a:lnTo>
                <a:lnTo>
                  <a:pt x="323076" y="18728"/>
                </a:lnTo>
                <a:lnTo>
                  <a:pt x="250360" y="35709"/>
                </a:lnTo>
                <a:lnTo>
                  <a:pt x="184761" y="57378"/>
                </a:lnTo>
                <a:lnTo>
                  <a:pt x="127371" y="83246"/>
                </a:lnTo>
                <a:lnTo>
                  <a:pt x="79282" y="112825"/>
                </a:lnTo>
                <a:lnTo>
                  <a:pt x="41588" y="145625"/>
                </a:lnTo>
                <a:lnTo>
                  <a:pt x="15381" y="181156"/>
                </a:lnTo>
                <a:lnTo>
                  <a:pt x="1754" y="218930"/>
                </a:lnTo>
                <a:lnTo>
                  <a:pt x="0" y="238506"/>
                </a:lnTo>
                <a:lnTo>
                  <a:pt x="1754" y="258189"/>
                </a:lnTo>
                <a:lnTo>
                  <a:pt x="15381" y="296149"/>
                </a:lnTo>
                <a:lnTo>
                  <a:pt x="41588" y="331827"/>
                </a:lnTo>
                <a:lnTo>
                  <a:pt x="79282" y="364739"/>
                </a:lnTo>
                <a:lnTo>
                  <a:pt x="127371" y="394400"/>
                </a:lnTo>
                <a:lnTo>
                  <a:pt x="184761" y="420326"/>
                </a:lnTo>
                <a:lnTo>
                  <a:pt x="250360" y="442032"/>
                </a:lnTo>
                <a:lnTo>
                  <a:pt x="323076" y="459033"/>
                </a:lnTo>
                <a:lnTo>
                  <a:pt x="361761" y="465618"/>
                </a:lnTo>
                <a:lnTo>
                  <a:pt x="401815" y="470845"/>
                </a:lnTo>
                <a:lnTo>
                  <a:pt x="443102" y="474654"/>
                </a:lnTo>
                <a:lnTo>
                  <a:pt x="485485" y="476983"/>
                </a:lnTo>
                <a:lnTo>
                  <a:pt x="528827" y="477773"/>
                </a:lnTo>
                <a:lnTo>
                  <a:pt x="572170" y="476983"/>
                </a:lnTo>
                <a:lnTo>
                  <a:pt x="614553" y="474654"/>
                </a:lnTo>
                <a:lnTo>
                  <a:pt x="655840" y="470845"/>
                </a:lnTo>
                <a:lnTo>
                  <a:pt x="695894" y="465618"/>
                </a:lnTo>
                <a:lnTo>
                  <a:pt x="734579" y="459033"/>
                </a:lnTo>
                <a:lnTo>
                  <a:pt x="807295" y="442032"/>
                </a:lnTo>
                <a:lnTo>
                  <a:pt x="872894" y="420326"/>
                </a:lnTo>
                <a:lnTo>
                  <a:pt x="930284" y="394400"/>
                </a:lnTo>
                <a:lnTo>
                  <a:pt x="978373" y="364739"/>
                </a:lnTo>
                <a:lnTo>
                  <a:pt x="1016067" y="331827"/>
                </a:lnTo>
                <a:lnTo>
                  <a:pt x="1042274" y="296149"/>
                </a:lnTo>
                <a:lnTo>
                  <a:pt x="1055901" y="258189"/>
                </a:lnTo>
                <a:lnTo>
                  <a:pt x="1057655" y="238505"/>
                </a:lnTo>
                <a:close/>
              </a:path>
            </a:pathLst>
          </a:custGeom>
          <a:solidFill>
            <a:srgbClr val="FFFF66"/>
          </a:solidFill>
        </p:spPr>
        <p:txBody>
          <a:bodyPr wrap="square" lIns="0" tIns="0" rIns="0" bIns="0" rtlCol="0"/>
          <a:lstStyle/>
          <a:p>
            <a:endParaRPr/>
          </a:p>
        </p:txBody>
      </p:sp>
      <p:sp>
        <p:nvSpPr>
          <p:cNvPr id="27" name="object 27"/>
          <p:cNvSpPr/>
          <p:nvPr/>
        </p:nvSpPr>
        <p:spPr>
          <a:xfrm>
            <a:off x="8110613" y="2746248"/>
            <a:ext cx="1057910" cy="478155"/>
          </a:xfrm>
          <a:custGeom>
            <a:avLst/>
            <a:gdLst/>
            <a:ahLst/>
            <a:cxnLst/>
            <a:rect l="l" t="t" r="r" b="b"/>
            <a:pathLst>
              <a:path w="1057909" h="478155">
                <a:moveTo>
                  <a:pt x="528827" y="0"/>
                </a:moveTo>
                <a:lnTo>
                  <a:pt x="485485" y="789"/>
                </a:lnTo>
                <a:lnTo>
                  <a:pt x="443102" y="3118"/>
                </a:lnTo>
                <a:lnTo>
                  <a:pt x="401815" y="6925"/>
                </a:lnTo>
                <a:lnTo>
                  <a:pt x="361761" y="12149"/>
                </a:lnTo>
                <a:lnTo>
                  <a:pt x="323076" y="18728"/>
                </a:lnTo>
                <a:lnTo>
                  <a:pt x="250360" y="35709"/>
                </a:lnTo>
                <a:lnTo>
                  <a:pt x="184761" y="57378"/>
                </a:lnTo>
                <a:lnTo>
                  <a:pt x="127371" y="83246"/>
                </a:lnTo>
                <a:lnTo>
                  <a:pt x="79282" y="112825"/>
                </a:lnTo>
                <a:lnTo>
                  <a:pt x="41588" y="145625"/>
                </a:lnTo>
                <a:lnTo>
                  <a:pt x="15381" y="181156"/>
                </a:lnTo>
                <a:lnTo>
                  <a:pt x="1754" y="218930"/>
                </a:lnTo>
                <a:lnTo>
                  <a:pt x="0" y="238506"/>
                </a:lnTo>
                <a:lnTo>
                  <a:pt x="1754" y="258189"/>
                </a:lnTo>
                <a:lnTo>
                  <a:pt x="15381" y="296149"/>
                </a:lnTo>
                <a:lnTo>
                  <a:pt x="41588" y="331827"/>
                </a:lnTo>
                <a:lnTo>
                  <a:pt x="79282" y="364739"/>
                </a:lnTo>
                <a:lnTo>
                  <a:pt x="127371" y="394400"/>
                </a:lnTo>
                <a:lnTo>
                  <a:pt x="184761" y="420326"/>
                </a:lnTo>
                <a:lnTo>
                  <a:pt x="250360" y="442032"/>
                </a:lnTo>
                <a:lnTo>
                  <a:pt x="323076" y="459033"/>
                </a:lnTo>
                <a:lnTo>
                  <a:pt x="361761" y="465618"/>
                </a:lnTo>
                <a:lnTo>
                  <a:pt x="401815" y="470845"/>
                </a:lnTo>
                <a:lnTo>
                  <a:pt x="443102" y="474654"/>
                </a:lnTo>
                <a:lnTo>
                  <a:pt x="485485" y="476983"/>
                </a:lnTo>
                <a:lnTo>
                  <a:pt x="528827" y="477773"/>
                </a:lnTo>
                <a:lnTo>
                  <a:pt x="572170" y="476983"/>
                </a:lnTo>
                <a:lnTo>
                  <a:pt x="614553" y="474654"/>
                </a:lnTo>
                <a:lnTo>
                  <a:pt x="655840" y="470845"/>
                </a:lnTo>
                <a:lnTo>
                  <a:pt x="695894" y="465618"/>
                </a:lnTo>
                <a:lnTo>
                  <a:pt x="734579" y="459033"/>
                </a:lnTo>
                <a:lnTo>
                  <a:pt x="807295" y="442032"/>
                </a:lnTo>
                <a:lnTo>
                  <a:pt x="872894" y="420326"/>
                </a:lnTo>
                <a:lnTo>
                  <a:pt x="930284" y="394400"/>
                </a:lnTo>
                <a:lnTo>
                  <a:pt x="978373" y="364739"/>
                </a:lnTo>
                <a:lnTo>
                  <a:pt x="1016067" y="331827"/>
                </a:lnTo>
                <a:lnTo>
                  <a:pt x="1042274" y="296149"/>
                </a:lnTo>
                <a:lnTo>
                  <a:pt x="1055901" y="258189"/>
                </a:lnTo>
                <a:lnTo>
                  <a:pt x="1057655" y="238505"/>
                </a:lnTo>
                <a:lnTo>
                  <a:pt x="1055901" y="218930"/>
                </a:lnTo>
                <a:lnTo>
                  <a:pt x="1042274" y="181156"/>
                </a:lnTo>
                <a:lnTo>
                  <a:pt x="1016067" y="145625"/>
                </a:lnTo>
                <a:lnTo>
                  <a:pt x="978373" y="112825"/>
                </a:lnTo>
                <a:lnTo>
                  <a:pt x="930284" y="83246"/>
                </a:lnTo>
                <a:lnTo>
                  <a:pt x="872894" y="57378"/>
                </a:lnTo>
                <a:lnTo>
                  <a:pt x="807295" y="35709"/>
                </a:lnTo>
                <a:lnTo>
                  <a:pt x="734579" y="18728"/>
                </a:lnTo>
                <a:lnTo>
                  <a:pt x="695894" y="12149"/>
                </a:lnTo>
                <a:lnTo>
                  <a:pt x="655840" y="6925"/>
                </a:lnTo>
                <a:lnTo>
                  <a:pt x="614553" y="3118"/>
                </a:lnTo>
                <a:lnTo>
                  <a:pt x="572170" y="789"/>
                </a:lnTo>
                <a:lnTo>
                  <a:pt x="528827" y="0"/>
                </a:lnTo>
                <a:close/>
              </a:path>
            </a:pathLst>
          </a:custGeom>
          <a:ln w="28575">
            <a:solidFill>
              <a:srgbClr val="FFFFFF"/>
            </a:solidFill>
          </a:ln>
        </p:spPr>
        <p:txBody>
          <a:bodyPr wrap="square" lIns="0" tIns="0" rIns="0" bIns="0" rtlCol="0"/>
          <a:lstStyle/>
          <a:p>
            <a:endParaRPr/>
          </a:p>
        </p:txBody>
      </p:sp>
      <p:sp>
        <p:nvSpPr>
          <p:cNvPr id="28" name="object 28"/>
          <p:cNvSpPr txBox="1"/>
          <p:nvPr/>
        </p:nvSpPr>
        <p:spPr>
          <a:xfrm>
            <a:off x="8270881" y="2784756"/>
            <a:ext cx="735965" cy="430887"/>
          </a:xfrm>
          <a:prstGeom prst="rect">
            <a:avLst/>
          </a:prstGeom>
        </p:spPr>
        <p:txBody>
          <a:bodyPr vert="horz" wrap="square" lIns="0" tIns="0" rIns="0" bIns="0" rtlCol="0">
            <a:spAutoFit/>
          </a:bodyPr>
          <a:lstStyle/>
          <a:p>
            <a:pPr marL="12700" marR="5080">
              <a:lnSpc>
                <a:spcPct val="100000"/>
              </a:lnSpc>
            </a:pPr>
            <a:r>
              <a:rPr sz="1400" b="1" spc="-5" dirty="0">
                <a:solidFill>
                  <a:srgbClr val="3333CC"/>
                </a:solidFill>
                <a:latin typeface="Microsoft JhengHei UI" panose="020B0604030504040204" pitchFamily="34" charset="-120"/>
                <a:ea typeface="Microsoft JhengHei UI" panose="020B0604030504040204" pitchFamily="34" charset="-120"/>
                <a:cs typeface="微软雅黑"/>
              </a:rPr>
              <a:t>还需按类 别管理呢</a:t>
            </a:r>
            <a:endParaRPr sz="1400">
              <a:latin typeface="Microsoft JhengHei UI" panose="020B0604030504040204" pitchFamily="34" charset="-120"/>
              <a:ea typeface="Microsoft JhengHei UI" panose="020B0604030504040204" pitchFamily="34" charset="-120"/>
              <a:cs typeface="微软雅黑"/>
            </a:endParaRPr>
          </a:p>
        </p:txBody>
      </p:sp>
      <p:sp>
        <p:nvSpPr>
          <p:cNvPr id="29" name="object 29"/>
          <p:cNvSpPr/>
          <p:nvPr/>
        </p:nvSpPr>
        <p:spPr>
          <a:xfrm>
            <a:off x="8007743" y="4819650"/>
            <a:ext cx="1266825" cy="571500"/>
          </a:xfrm>
          <a:custGeom>
            <a:avLst/>
            <a:gdLst/>
            <a:ahLst/>
            <a:cxnLst/>
            <a:rect l="l" t="t" r="r" b="b"/>
            <a:pathLst>
              <a:path w="1266825" h="571500">
                <a:moveTo>
                  <a:pt x="1266444" y="285749"/>
                </a:moveTo>
                <a:lnTo>
                  <a:pt x="1258157" y="239419"/>
                </a:lnTo>
                <a:lnTo>
                  <a:pt x="1234165" y="195462"/>
                </a:lnTo>
                <a:lnTo>
                  <a:pt x="1195772" y="154467"/>
                </a:lnTo>
                <a:lnTo>
                  <a:pt x="1144280" y="117024"/>
                </a:lnTo>
                <a:lnTo>
                  <a:pt x="1080992" y="83724"/>
                </a:lnTo>
                <a:lnTo>
                  <a:pt x="1045332" y="68812"/>
                </a:lnTo>
                <a:lnTo>
                  <a:pt x="1007211" y="55156"/>
                </a:lnTo>
                <a:lnTo>
                  <a:pt x="966793" y="42831"/>
                </a:lnTo>
                <a:lnTo>
                  <a:pt x="924241" y="31910"/>
                </a:lnTo>
                <a:lnTo>
                  <a:pt x="879717" y="22467"/>
                </a:lnTo>
                <a:lnTo>
                  <a:pt x="833384" y="14575"/>
                </a:lnTo>
                <a:lnTo>
                  <a:pt x="785405" y="8309"/>
                </a:lnTo>
                <a:lnTo>
                  <a:pt x="735943" y="3742"/>
                </a:lnTo>
                <a:lnTo>
                  <a:pt x="685161" y="947"/>
                </a:lnTo>
                <a:lnTo>
                  <a:pt x="633222" y="0"/>
                </a:lnTo>
                <a:lnTo>
                  <a:pt x="581282" y="947"/>
                </a:lnTo>
                <a:lnTo>
                  <a:pt x="530500" y="3742"/>
                </a:lnTo>
                <a:lnTo>
                  <a:pt x="481038" y="8309"/>
                </a:lnTo>
                <a:lnTo>
                  <a:pt x="433059" y="14575"/>
                </a:lnTo>
                <a:lnTo>
                  <a:pt x="386726" y="22467"/>
                </a:lnTo>
                <a:lnTo>
                  <a:pt x="342202" y="31910"/>
                </a:lnTo>
                <a:lnTo>
                  <a:pt x="299650" y="42831"/>
                </a:lnTo>
                <a:lnTo>
                  <a:pt x="259232" y="55156"/>
                </a:lnTo>
                <a:lnTo>
                  <a:pt x="221111" y="68812"/>
                </a:lnTo>
                <a:lnTo>
                  <a:pt x="185451" y="83724"/>
                </a:lnTo>
                <a:lnTo>
                  <a:pt x="122163" y="117024"/>
                </a:lnTo>
                <a:lnTo>
                  <a:pt x="70671" y="154467"/>
                </a:lnTo>
                <a:lnTo>
                  <a:pt x="32278" y="195462"/>
                </a:lnTo>
                <a:lnTo>
                  <a:pt x="8286" y="239419"/>
                </a:lnTo>
                <a:lnTo>
                  <a:pt x="0" y="285750"/>
                </a:lnTo>
                <a:lnTo>
                  <a:pt x="2098" y="309174"/>
                </a:lnTo>
                <a:lnTo>
                  <a:pt x="18400" y="354392"/>
                </a:lnTo>
                <a:lnTo>
                  <a:pt x="49756" y="396942"/>
                </a:lnTo>
                <a:lnTo>
                  <a:pt x="94861" y="436234"/>
                </a:lnTo>
                <a:lnTo>
                  <a:pt x="112014" y="447694"/>
                </a:lnTo>
                <a:lnTo>
                  <a:pt x="112014" y="285750"/>
                </a:lnTo>
                <a:lnTo>
                  <a:pt x="113740" y="266403"/>
                </a:lnTo>
                <a:lnTo>
                  <a:pt x="127151" y="229081"/>
                </a:lnTo>
                <a:lnTo>
                  <a:pt x="152947" y="193988"/>
                </a:lnTo>
                <a:lnTo>
                  <a:pt x="190059" y="161604"/>
                </a:lnTo>
                <a:lnTo>
                  <a:pt x="237417" y="132409"/>
                </a:lnTo>
                <a:lnTo>
                  <a:pt x="293951" y="106883"/>
                </a:lnTo>
                <a:lnTo>
                  <a:pt x="358591" y="85506"/>
                </a:lnTo>
                <a:lnTo>
                  <a:pt x="430268" y="68758"/>
                </a:lnTo>
                <a:lnTo>
                  <a:pt x="468410" y="62270"/>
                </a:lnTo>
                <a:lnTo>
                  <a:pt x="507910" y="57119"/>
                </a:lnTo>
                <a:lnTo>
                  <a:pt x="548635" y="53366"/>
                </a:lnTo>
                <a:lnTo>
                  <a:pt x="590450" y="51070"/>
                </a:lnTo>
                <a:lnTo>
                  <a:pt x="633222" y="50291"/>
                </a:lnTo>
                <a:lnTo>
                  <a:pt x="675993" y="51070"/>
                </a:lnTo>
                <a:lnTo>
                  <a:pt x="717808" y="53366"/>
                </a:lnTo>
                <a:lnTo>
                  <a:pt x="758533" y="57119"/>
                </a:lnTo>
                <a:lnTo>
                  <a:pt x="798033" y="62270"/>
                </a:lnTo>
                <a:lnTo>
                  <a:pt x="836175" y="68758"/>
                </a:lnTo>
                <a:lnTo>
                  <a:pt x="907852" y="85506"/>
                </a:lnTo>
                <a:lnTo>
                  <a:pt x="972492" y="106883"/>
                </a:lnTo>
                <a:lnTo>
                  <a:pt x="1029026" y="132409"/>
                </a:lnTo>
                <a:lnTo>
                  <a:pt x="1076384" y="161604"/>
                </a:lnTo>
                <a:lnTo>
                  <a:pt x="1113496" y="193988"/>
                </a:lnTo>
                <a:lnTo>
                  <a:pt x="1139292" y="229081"/>
                </a:lnTo>
                <a:lnTo>
                  <a:pt x="1152703" y="266403"/>
                </a:lnTo>
                <a:lnTo>
                  <a:pt x="1154430" y="285749"/>
                </a:lnTo>
                <a:lnTo>
                  <a:pt x="1154430" y="447694"/>
                </a:lnTo>
                <a:lnTo>
                  <a:pt x="1171582" y="436234"/>
                </a:lnTo>
                <a:lnTo>
                  <a:pt x="1216687" y="396942"/>
                </a:lnTo>
                <a:lnTo>
                  <a:pt x="1248043" y="354392"/>
                </a:lnTo>
                <a:lnTo>
                  <a:pt x="1264345" y="309174"/>
                </a:lnTo>
                <a:lnTo>
                  <a:pt x="1266444" y="285749"/>
                </a:lnTo>
                <a:close/>
              </a:path>
              <a:path w="1266825" h="571500">
                <a:moveTo>
                  <a:pt x="1154430" y="447694"/>
                </a:moveTo>
                <a:lnTo>
                  <a:pt x="1154430" y="285749"/>
                </a:lnTo>
                <a:lnTo>
                  <a:pt x="1152703" y="304988"/>
                </a:lnTo>
                <a:lnTo>
                  <a:pt x="1147613" y="323799"/>
                </a:lnTo>
                <a:lnTo>
                  <a:pt x="1127875" y="359901"/>
                </a:lnTo>
                <a:lnTo>
                  <a:pt x="1096287" y="393571"/>
                </a:lnTo>
                <a:lnTo>
                  <a:pt x="1053919" y="424324"/>
                </a:lnTo>
                <a:lnTo>
                  <a:pt x="1001839" y="451675"/>
                </a:lnTo>
                <a:lnTo>
                  <a:pt x="941118" y="475140"/>
                </a:lnTo>
                <a:lnTo>
                  <a:pt x="872826" y="494234"/>
                </a:lnTo>
                <a:lnTo>
                  <a:pt x="798033" y="508473"/>
                </a:lnTo>
                <a:lnTo>
                  <a:pt x="758533" y="513620"/>
                </a:lnTo>
                <a:lnTo>
                  <a:pt x="717808" y="517372"/>
                </a:lnTo>
                <a:lnTo>
                  <a:pt x="675993" y="519667"/>
                </a:lnTo>
                <a:lnTo>
                  <a:pt x="633222" y="520445"/>
                </a:lnTo>
                <a:lnTo>
                  <a:pt x="590450" y="519667"/>
                </a:lnTo>
                <a:lnTo>
                  <a:pt x="548635" y="517372"/>
                </a:lnTo>
                <a:lnTo>
                  <a:pt x="507910" y="513620"/>
                </a:lnTo>
                <a:lnTo>
                  <a:pt x="468410" y="508473"/>
                </a:lnTo>
                <a:lnTo>
                  <a:pt x="430268" y="501991"/>
                </a:lnTo>
                <a:lnTo>
                  <a:pt x="358591" y="485264"/>
                </a:lnTo>
                <a:lnTo>
                  <a:pt x="293951" y="463924"/>
                </a:lnTo>
                <a:lnTo>
                  <a:pt x="237417" y="438455"/>
                </a:lnTo>
                <a:lnTo>
                  <a:pt x="190059" y="409342"/>
                </a:lnTo>
                <a:lnTo>
                  <a:pt x="152947" y="377070"/>
                </a:lnTo>
                <a:lnTo>
                  <a:pt x="127151" y="342124"/>
                </a:lnTo>
                <a:lnTo>
                  <a:pt x="113740" y="304988"/>
                </a:lnTo>
                <a:lnTo>
                  <a:pt x="112014" y="285750"/>
                </a:lnTo>
                <a:lnTo>
                  <a:pt x="112014" y="447694"/>
                </a:lnTo>
                <a:lnTo>
                  <a:pt x="152414" y="471679"/>
                </a:lnTo>
                <a:lnTo>
                  <a:pt x="221111" y="502687"/>
                </a:lnTo>
                <a:lnTo>
                  <a:pt x="259232" y="516343"/>
                </a:lnTo>
                <a:lnTo>
                  <a:pt x="299650" y="528668"/>
                </a:lnTo>
                <a:lnTo>
                  <a:pt x="342202" y="539589"/>
                </a:lnTo>
                <a:lnTo>
                  <a:pt x="386726" y="549032"/>
                </a:lnTo>
                <a:lnTo>
                  <a:pt x="433059" y="556924"/>
                </a:lnTo>
                <a:lnTo>
                  <a:pt x="481038" y="563190"/>
                </a:lnTo>
                <a:lnTo>
                  <a:pt x="530500" y="567757"/>
                </a:lnTo>
                <a:lnTo>
                  <a:pt x="581282" y="570552"/>
                </a:lnTo>
                <a:lnTo>
                  <a:pt x="633222" y="571500"/>
                </a:lnTo>
                <a:lnTo>
                  <a:pt x="685161" y="570552"/>
                </a:lnTo>
                <a:lnTo>
                  <a:pt x="735943" y="567757"/>
                </a:lnTo>
                <a:lnTo>
                  <a:pt x="785405" y="563190"/>
                </a:lnTo>
                <a:lnTo>
                  <a:pt x="833384" y="556924"/>
                </a:lnTo>
                <a:lnTo>
                  <a:pt x="879717" y="549032"/>
                </a:lnTo>
                <a:lnTo>
                  <a:pt x="924241" y="539589"/>
                </a:lnTo>
                <a:lnTo>
                  <a:pt x="966793" y="528668"/>
                </a:lnTo>
                <a:lnTo>
                  <a:pt x="1007211" y="516343"/>
                </a:lnTo>
                <a:lnTo>
                  <a:pt x="1045332" y="502687"/>
                </a:lnTo>
                <a:lnTo>
                  <a:pt x="1080992" y="487775"/>
                </a:lnTo>
                <a:lnTo>
                  <a:pt x="1144280" y="454475"/>
                </a:lnTo>
                <a:lnTo>
                  <a:pt x="1154430" y="447694"/>
                </a:lnTo>
                <a:close/>
              </a:path>
            </a:pathLst>
          </a:custGeom>
          <a:solidFill>
            <a:srgbClr val="B90000"/>
          </a:solidFill>
        </p:spPr>
        <p:txBody>
          <a:bodyPr wrap="square" lIns="0" tIns="0" rIns="0" bIns="0" rtlCol="0"/>
          <a:lstStyle/>
          <a:p>
            <a:endParaRPr/>
          </a:p>
        </p:txBody>
      </p:sp>
      <p:sp>
        <p:nvSpPr>
          <p:cNvPr id="30" name="object 30"/>
          <p:cNvSpPr/>
          <p:nvPr/>
        </p:nvSpPr>
        <p:spPr>
          <a:xfrm>
            <a:off x="8112137" y="4866894"/>
            <a:ext cx="1057910" cy="478155"/>
          </a:xfrm>
          <a:custGeom>
            <a:avLst/>
            <a:gdLst/>
            <a:ahLst/>
            <a:cxnLst/>
            <a:rect l="l" t="t" r="r" b="b"/>
            <a:pathLst>
              <a:path w="1057909" h="478154">
                <a:moveTo>
                  <a:pt x="1057655" y="239267"/>
                </a:moveTo>
                <a:lnTo>
                  <a:pt x="1050728" y="200534"/>
                </a:lnTo>
                <a:lnTo>
                  <a:pt x="1030675" y="163762"/>
                </a:lnTo>
                <a:lnTo>
                  <a:pt x="998588" y="129450"/>
                </a:lnTo>
                <a:lnTo>
                  <a:pt x="955560" y="98096"/>
                </a:lnTo>
                <a:lnTo>
                  <a:pt x="902684" y="70199"/>
                </a:lnTo>
                <a:lnTo>
                  <a:pt x="841052" y="46256"/>
                </a:lnTo>
                <a:lnTo>
                  <a:pt x="771758" y="26766"/>
                </a:lnTo>
                <a:lnTo>
                  <a:pt x="695894" y="12228"/>
                </a:lnTo>
                <a:lnTo>
                  <a:pt x="655840" y="6972"/>
                </a:lnTo>
                <a:lnTo>
                  <a:pt x="614553" y="3140"/>
                </a:lnTo>
                <a:lnTo>
                  <a:pt x="572170" y="795"/>
                </a:lnTo>
                <a:lnTo>
                  <a:pt x="528827" y="0"/>
                </a:lnTo>
                <a:lnTo>
                  <a:pt x="485485" y="795"/>
                </a:lnTo>
                <a:lnTo>
                  <a:pt x="443102" y="3140"/>
                </a:lnTo>
                <a:lnTo>
                  <a:pt x="401815" y="6972"/>
                </a:lnTo>
                <a:lnTo>
                  <a:pt x="361761" y="12228"/>
                </a:lnTo>
                <a:lnTo>
                  <a:pt x="323076" y="18847"/>
                </a:lnTo>
                <a:lnTo>
                  <a:pt x="250360" y="35923"/>
                </a:lnTo>
                <a:lnTo>
                  <a:pt x="184761" y="57702"/>
                </a:lnTo>
                <a:lnTo>
                  <a:pt x="127371" y="83684"/>
                </a:lnTo>
                <a:lnTo>
                  <a:pt x="79282" y="113372"/>
                </a:lnTo>
                <a:lnTo>
                  <a:pt x="41588" y="146268"/>
                </a:lnTo>
                <a:lnTo>
                  <a:pt x="15381" y="181872"/>
                </a:lnTo>
                <a:lnTo>
                  <a:pt x="1754" y="219687"/>
                </a:lnTo>
                <a:lnTo>
                  <a:pt x="0" y="239268"/>
                </a:lnTo>
                <a:lnTo>
                  <a:pt x="1754" y="258843"/>
                </a:lnTo>
                <a:lnTo>
                  <a:pt x="15381" y="296617"/>
                </a:lnTo>
                <a:lnTo>
                  <a:pt x="41588" y="332148"/>
                </a:lnTo>
                <a:lnTo>
                  <a:pt x="79282" y="364948"/>
                </a:lnTo>
                <a:lnTo>
                  <a:pt x="127371" y="394527"/>
                </a:lnTo>
                <a:lnTo>
                  <a:pt x="184761" y="420395"/>
                </a:lnTo>
                <a:lnTo>
                  <a:pt x="250360" y="442064"/>
                </a:lnTo>
                <a:lnTo>
                  <a:pt x="323076" y="459045"/>
                </a:lnTo>
                <a:lnTo>
                  <a:pt x="361761" y="465624"/>
                </a:lnTo>
                <a:lnTo>
                  <a:pt x="401815" y="470848"/>
                </a:lnTo>
                <a:lnTo>
                  <a:pt x="443102" y="474655"/>
                </a:lnTo>
                <a:lnTo>
                  <a:pt x="485485" y="476984"/>
                </a:lnTo>
                <a:lnTo>
                  <a:pt x="528827" y="477773"/>
                </a:lnTo>
                <a:lnTo>
                  <a:pt x="572170" y="476984"/>
                </a:lnTo>
                <a:lnTo>
                  <a:pt x="614553" y="474655"/>
                </a:lnTo>
                <a:lnTo>
                  <a:pt x="655840" y="470848"/>
                </a:lnTo>
                <a:lnTo>
                  <a:pt x="695894" y="465624"/>
                </a:lnTo>
                <a:lnTo>
                  <a:pt x="734579" y="459045"/>
                </a:lnTo>
                <a:lnTo>
                  <a:pt x="807295" y="442064"/>
                </a:lnTo>
                <a:lnTo>
                  <a:pt x="872894" y="420395"/>
                </a:lnTo>
                <a:lnTo>
                  <a:pt x="930284" y="394527"/>
                </a:lnTo>
                <a:lnTo>
                  <a:pt x="978373" y="364948"/>
                </a:lnTo>
                <a:lnTo>
                  <a:pt x="1016067" y="332148"/>
                </a:lnTo>
                <a:lnTo>
                  <a:pt x="1042274" y="296617"/>
                </a:lnTo>
                <a:lnTo>
                  <a:pt x="1055901" y="258843"/>
                </a:lnTo>
                <a:lnTo>
                  <a:pt x="1057655" y="239267"/>
                </a:lnTo>
                <a:close/>
              </a:path>
            </a:pathLst>
          </a:custGeom>
          <a:solidFill>
            <a:srgbClr val="FFFF66"/>
          </a:solidFill>
        </p:spPr>
        <p:txBody>
          <a:bodyPr wrap="square" lIns="0" tIns="0" rIns="0" bIns="0" rtlCol="0"/>
          <a:lstStyle/>
          <a:p>
            <a:endParaRPr/>
          </a:p>
        </p:txBody>
      </p:sp>
      <p:sp>
        <p:nvSpPr>
          <p:cNvPr id="31" name="object 31"/>
          <p:cNvSpPr/>
          <p:nvPr/>
        </p:nvSpPr>
        <p:spPr>
          <a:xfrm>
            <a:off x="8112137" y="4866894"/>
            <a:ext cx="1057910" cy="478155"/>
          </a:xfrm>
          <a:custGeom>
            <a:avLst/>
            <a:gdLst/>
            <a:ahLst/>
            <a:cxnLst/>
            <a:rect l="l" t="t" r="r" b="b"/>
            <a:pathLst>
              <a:path w="1057909" h="478154">
                <a:moveTo>
                  <a:pt x="528827" y="0"/>
                </a:moveTo>
                <a:lnTo>
                  <a:pt x="485485" y="795"/>
                </a:lnTo>
                <a:lnTo>
                  <a:pt x="443102" y="3140"/>
                </a:lnTo>
                <a:lnTo>
                  <a:pt x="401815" y="6972"/>
                </a:lnTo>
                <a:lnTo>
                  <a:pt x="361761" y="12228"/>
                </a:lnTo>
                <a:lnTo>
                  <a:pt x="323076" y="18847"/>
                </a:lnTo>
                <a:lnTo>
                  <a:pt x="250360" y="35923"/>
                </a:lnTo>
                <a:lnTo>
                  <a:pt x="184761" y="57702"/>
                </a:lnTo>
                <a:lnTo>
                  <a:pt x="127371" y="83684"/>
                </a:lnTo>
                <a:lnTo>
                  <a:pt x="79282" y="113372"/>
                </a:lnTo>
                <a:lnTo>
                  <a:pt x="41588" y="146268"/>
                </a:lnTo>
                <a:lnTo>
                  <a:pt x="15381" y="181872"/>
                </a:lnTo>
                <a:lnTo>
                  <a:pt x="1754" y="219687"/>
                </a:lnTo>
                <a:lnTo>
                  <a:pt x="0" y="239268"/>
                </a:lnTo>
                <a:lnTo>
                  <a:pt x="1754" y="258843"/>
                </a:lnTo>
                <a:lnTo>
                  <a:pt x="15381" y="296617"/>
                </a:lnTo>
                <a:lnTo>
                  <a:pt x="41588" y="332148"/>
                </a:lnTo>
                <a:lnTo>
                  <a:pt x="79282" y="364948"/>
                </a:lnTo>
                <a:lnTo>
                  <a:pt x="127371" y="394527"/>
                </a:lnTo>
                <a:lnTo>
                  <a:pt x="184761" y="420395"/>
                </a:lnTo>
                <a:lnTo>
                  <a:pt x="250360" y="442064"/>
                </a:lnTo>
                <a:lnTo>
                  <a:pt x="323076" y="459045"/>
                </a:lnTo>
                <a:lnTo>
                  <a:pt x="361761" y="465624"/>
                </a:lnTo>
                <a:lnTo>
                  <a:pt x="401815" y="470848"/>
                </a:lnTo>
                <a:lnTo>
                  <a:pt x="443102" y="474655"/>
                </a:lnTo>
                <a:lnTo>
                  <a:pt x="485485" y="476984"/>
                </a:lnTo>
                <a:lnTo>
                  <a:pt x="528827" y="477773"/>
                </a:lnTo>
                <a:lnTo>
                  <a:pt x="572170" y="476984"/>
                </a:lnTo>
                <a:lnTo>
                  <a:pt x="614553" y="474655"/>
                </a:lnTo>
                <a:lnTo>
                  <a:pt x="655840" y="470848"/>
                </a:lnTo>
                <a:lnTo>
                  <a:pt x="695894" y="465624"/>
                </a:lnTo>
                <a:lnTo>
                  <a:pt x="734579" y="459045"/>
                </a:lnTo>
                <a:lnTo>
                  <a:pt x="807295" y="442064"/>
                </a:lnTo>
                <a:lnTo>
                  <a:pt x="872894" y="420395"/>
                </a:lnTo>
                <a:lnTo>
                  <a:pt x="930284" y="394527"/>
                </a:lnTo>
                <a:lnTo>
                  <a:pt x="978373" y="364948"/>
                </a:lnTo>
                <a:lnTo>
                  <a:pt x="1016067" y="332148"/>
                </a:lnTo>
                <a:lnTo>
                  <a:pt x="1042274" y="296617"/>
                </a:lnTo>
                <a:lnTo>
                  <a:pt x="1055901" y="258843"/>
                </a:lnTo>
                <a:lnTo>
                  <a:pt x="1057655" y="239267"/>
                </a:lnTo>
                <a:lnTo>
                  <a:pt x="1055901" y="219687"/>
                </a:lnTo>
                <a:lnTo>
                  <a:pt x="1042274" y="181872"/>
                </a:lnTo>
                <a:lnTo>
                  <a:pt x="1016067" y="146268"/>
                </a:lnTo>
                <a:lnTo>
                  <a:pt x="978373" y="113372"/>
                </a:lnTo>
                <a:lnTo>
                  <a:pt x="930284" y="83684"/>
                </a:lnTo>
                <a:lnTo>
                  <a:pt x="872894" y="57702"/>
                </a:lnTo>
                <a:lnTo>
                  <a:pt x="807295" y="35923"/>
                </a:lnTo>
                <a:lnTo>
                  <a:pt x="734579" y="18847"/>
                </a:lnTo>
                <a:lnTo>
                  <a:pt x="695894" y="12228"/>
                </a:lnTo>
                <a:lnTo>
                  <a:pt x="655840" y="6972"/>
                </a:lnTo>
                <a:lnTo>
                  <a:pt x="614553" y="3140"/>
                </a:lnTo>
                <a:lnTo>
                  <a:pt x="572170" y="795"/>
                </a:lnTo>
                <a:lnTo>
                  <a:pt x="528827" y="0"/>
                </a:lnTo>
                <a:close/>
              </a:path>
            </a:pathLst>
          </a:custGeom>
          <a:ln w="28575">
            <a:solidFill>
              <a:srgbClr val="FFFFFF"/>
            </a:solidFill>
          </a:ln>
        </p:spPr>
        <p:txBody>
          <a:bodyPr wrap="square" lIns="0" tIns="0" rIns="0" bIns="0" rtlCol="0"/>
          <a:lstStyle/>
          <a:p>
            <a:endParaRPr/>
          </a:p>
        </p:txBody>
      </p:sp>
      <p:sp>
        <p:nvSpPr>
          <p:cNvPr id="32" name="object 32"/>
          <p:cNvSpPr txBox="1"/>
          <p:nvPr/>
        </p:nvSpPr>
        <p:spPr>
          <a:xfrm>
            <a:off x="8272405" y="4906164"/>
            <a:ext cx="735965" cy="430887"/>
          </a:xfrm>
          <a:prstGeom prst="rect">
            <a:avLst/>
          </a:prstGeom>
        </p:spPr>
        <p:txBody>
          <a:bodyPr vert="horz" wrap="square" lIns="0" tIns="0" rIns="0" bIns="0" rtlCol="0">
            <a:spAutoFit/>
          </a:bodyPr>
          <a:lstStyle/>
          <a:p>
            <a:pPr marL="12700" marR="5080">
              <a:lnSpc>
                <a:spcPct val="100000"/>
              </a:lnSpc>
            </a:pPr>
            <a:r>
              <a:rPr sz="1400" b="1" spc="-5" dirty="0">
                <a:solidFill>
                  <a:srgbClr val="3333CC"/>
                </a:solidFill>
                <a:latin typeface="Microsoft JhengHei UI" panose="020B0604030504040204" pitchFamily="34" charset="-120"/>
                <a:ea typeface="Microsoft JhengHei UI" panose="020B0604030504040204" pitchFamily="34" charset="-120"/>
                <a:cs typeface="微软雅黑"/>
              </a:rPr>
              <a:t>还需按类 别管理呢</a:t>
            </a:r>
            <a:endParaRPr sz="1400">
              <a:latin typeface="Microsoft JhengHei UI" panose="020B0604030504040204" pitchFamily="34" charset="-120"/>
              <a:ea typeface="Microsoft JhengHei UI" panose="020B0604030504040204" pitchFamily="34" charset="-120"/>
              <a:cs typeface="微软雅黑"/>
            </a:endParaRPr>
          </a:p>
        </p:txBody>
      </p:sp>
      <p:sp>
        <p:nvSpPr>
          <p:cNvPr id="33" name="object 33"/>
          <p:cNvSpPr/>
          <p:nvPr/>
        </p:nvSpPr>
        <p:spPr>
          <a:xfrm>
            <a:off x="8007743" y="5911596"/>
            <a:ext cx="1266825" cy="800100"/>
          </a:xfrm>
          <a:custGeom>
            <a:avLst/>
            <a:gdLst/>
            <a:ahLst/>
            <a:cxnLst/>
            <a:rect l="l" t="t" r="r" b="b"/>
            <a:pathLst>
              <a:path w="1266825" h="800100">
                <a:moveTo>
                  <a:pt x="1266444" y="400049"/>
                </a:moveTo>
                <a:lnTo>
                  <a:pt x="1258157" y="335150"/>
                </a:lnTo>
                <a:lnTo>
                  <a:pt x="1234165" y="273588"/>
                </a:lnTo>
                <a:lnTo>
                  <a:pt x="1195772" y="216187"/>
                </a:lnTo>
                <a:lnTo>
                  <a:pt x="1144280" y="163769"/>
                </a:lnTo>
                <a:lnTo>
                  <a:pt x="1114029" y="139686"/>
                </a:lnTo>
                <a:lnTo>
                  <a:pt x="1080992" y="117157"/>
                </a:lnTo>
                <a:lnTo>
                  <a:pt x="1045332" y="96286"/>
                </a:lnTo>
                <a:lnTo>
                  <a:pt x="1007211" y="77175"/>
                </a:lnTo>
                <a:lnTo>
                  <a:pt x="966793" y="59927"/>
                </a:lnTo>
                <a:lnTo>
                  <a:pt x="924241" y="44645"/>
                </a:lnTo>
                <a:lnTo>
                  <a:pt x="879717" y="31432"/>
                </a:lnTo>
                <a:lnTo>
                  <a:pt x="833384" y="20391"/>
                </a:lnTo>
                <a:lnTo>
                  <a:pt x="785405" y="11624"/>
                </a:lnTo>
                <a:lnTo>
                  <a:pt x="735943" y="5234"/>
                </a:lnTo>
                <a:lnTo>
                  <a:pt x="685161" y="1325"/>
                </a:lnTo>
                <a:lnTo>
                  <a:pt x="633222" y="0"/>
                </a:lnTo>
                <a:lnTo>
                  <a:pt x="581282" y="1325"/>
                </a:lnTo>
                <a:lnTo>
                  <a:pt x="530500" y="5234"/>
                </a:lnTo>
                <a:lnTo>
                  <a:pt x="481038" y="11624"/>
                </a:lnTo>
                <a:lnTo>
                  <a:pt x="433059" y="20391"/>
                </a:lnTo>
                <a:lnTo>
                  <a:pt x="386726" y="31432"/>
                </a:lnTo>
                <a:lnTo>
                  <a:pt x="342202" y="44645"/>
                </a:lnTo>
                <a:lnTo>
                  <a:pt x="299650" y="59927"/>
                </a:lnTo>
                <a:lnTo>
                  <a:pt x="259232" y="77175"/>
                </a:lnTo>
                <a:lnTo>
                  <a:pt x="221111" y="96286"/>
                </a:lnTo>
                <a:lnTo>
                  <a:pt x="185451" y="117157"/>
                </a:lnTo>
                <a:lnTo>
                  <a:pt x="152414" y="139686"/>
                </a:lnTo>
                <a:lnTo>
                  <a:pt x="122163" y="163769"/>
                </a:lnTo>
                <a:lnTo>
                  <a:pt x="70671" y="216187"/>
                </a:lnTo>
                <a:lnTo>
                  <a:pt x="32278" y="273588"/>
                </a:lnTo>
                <a:lnTo>
                  <a:pt x="8286" y="335150"/>
                </a:lnTo>
                <a:lnTo>
                  <a:pt x="0" y="400050"/>
                </a:lnTo>
                <a:lnTo>
                  <a:pt x="2098" y="432865"/>
                </a:lnTo>
                <a:lnTo>
                  <a:pt x="18400" y="496199"/>
                </a:lnTo>
                <a:lnTo>
                  <a:pt x="49756" y="555783"/>
                </a:lnTo>
                <a:lnTo>
                  <a:pt x="94861" y="610796"/>
                </a:lnTo>
                <a:lnTo>
                  <a:pt x="112014" y="626838"/>
                </a:lnTo>
                <a:lnTo>
                  <a:pt x="112014" y="400050"/>
                </a:lnTo>
                <a:lnTo>
                  <a:pt x="113740" y="373009"/>
                </a:lnTo>
                <a:lnTo>
                  <a:pt x="127151" y="320840"/>
                </a:lnTo>
                <a:lnTo>
                  <a:pt x="152947" y="271783"/>
                </a:lnTo>
                <a:lnTo>
                  <a:pt x="190059" y="226510"/>
                </a:lnTo>
                <a:lnTo>
                  <a:pt x="237417" y="185692"/>
                </a:lnTo>
                <a:lnTo>
                  <a:pt x="293951" y="150001"/>
                </a:lnTo>
                <a:lnTo>
                  <a:pt x="358591" y="120110"/>
                </a:lnTo>
                <a:lnTo>
                  <a:pt x="430268" y="96690"/>
                </a:lnTo>
                <a:lnTo>
                  <a:pt x="468410" y="87617"/>
                </a:lnTo>
                <a:lnTo>
                  <a:pt x="507910" y="80414"/>
                </a:lnTo>
                <a:lnTo>
                  <a:pt x="548635" y="75165"/>
                </a:lnTo>
                <a:lnTo>
                  <a:pt x="590450" y="71954"/>
                </a:lnTo>
                <a:lnTo>
                  <a:pt x="633222" y="70865"/>
                </a:lnTo>
                <a:lnTo>
                  <a:pt x="675993" y="71954"/>
                </a:lnTo>
                <a:lnTo>
                  <a:pt x="717808" y="75165"/>
                </a:lnTo>
                <a:lnTo>
                  <a:pt x="758533" y="80414"/>
                </a:lnTo>
                <a:lnTo>
                  <a:pt x="798033" y="87617"/>
                </a:lnTo>
                <a:lnTo>
                  <a:pt x="836175" y="96690"/>
                </a:lnTo>
                <a:lnTo>
                  <a:pt x="872826" y="107549"/>
                </a:lnTo>
                <a:lnTo>
                  <a:pt x="941118" y="134288"/>
                </a:lnTo>
                <a:lnTo>
                  <a:pt x="1001839" y="167163"/>
                </a:lnTo>
                <a:lnTo>
                  <a:pt x="1053919" y="205502"/>
                </a:lnTo>
                <a:lnTo>
                  <a:pt x="1096287" y="248632"/>
                </a:lnTo>
                <a:lnTo>
                  <a:pt x="1127875" y="295881"/>
                </a:lnTo>
                <a:lnTo>
                  <a:pt x="1147613" y="346578"/>
                </a:lnTo>
                <a:lnTo>
                  <a:pt x="1154430" y="400049"/>
                </a:lnTo>
                <a:lnTo>
                  <a:pt x="1154430" y="626838"/>
                </a:lnTo>
                <a:lnTo>
                  <a:pt x="1171582" y="610796"/>
                </a:lnTo>
                <a:lnTo>
                  <a:pt x="1216687" y="555783"/>
                </a:lnTo>
                <a:lnTo>
                  <a:pt x="1248043" y="496199"/>
                </a:lnTo>
                <a:lnTo>
                  <a:pt x="1264345" y="432865"/>
                </a:lnTo>
                <a:lnTo>
                  <a:pt x="1266444" y="400049"/>
                </a:lnTo>
                <a:close/>
              </a:path>
              <a:path w="1266825" h="800100">
                <a:moveTo>
                  <a:pt x="1154430" y="626838"/>
                </a:moveTo>
                <a:lnTo>
                  <a:pt x="1154430" y="400049"/>
                </a:lnTo>
                <a:lnTo>
                  <a:pt x="1152703" y="427090"/>
                </a:lnTo>
                <a:lnTo>
                  <a:pt x="1147613" y="453521"/>
                </a:lnTo>
                <a:lnTo>
                  <a:pt x="1127875" y="504218"/>
                </a:lnTo>
                <a:lnTo>
                  <a:pt x="1096287" y="551467"/>
                </a:lnTo>
                <a:lnTo>
                  <a:pt x="1053919" y="594597"/>
                </a:lnTo>
                <a:lnTo>
                  <a:pt x="1001839" y="632936"/>
                </a:lnTo>
                <a:lnTo>
                  <a:pt x="941118" y="665811"/>
                </a:lnTo>
                <a:lnTo>
                  <a:pt x="872826" y="692550"/>
                </a:lnTo>
                <a:lnTo>
                  <a:pt x="836175" y="703409"/>
                </a:lnTo>
                <a:lnTo>
                  <a:pt x="798033" y="712482"/>
                </a:lnTo>
                <a:lnTo>
                  <a:pt x="758533" y="719685"/>
                </a:lnTo>
                <a:lnTo>
                  <a:pt x="717808" y="724934"/>
                </a:lnTo>
                <a:lnTo>
                  <a:pt x="675993" y="728145"/>
                </a:lnTo>
                <a:lnTo>
                  <a:pt x="633222" y="729234"/>
                </a:lnTo>
                <a:lnTo>
                  <a:pt x="590450" y="728145"/>
                </a:lnTo>
                <a:lnTo>
                  <a:pt x="548635" y="724934"/>
                </a:lnTo>
                <a:lnTo>
                  <a:pt x="507910" y="719685"/>
                </a:lnTo>
                <a:lnTo>
                  <a:pt x="468410" y="712482"/>
                </a:lnTo>
                <a:lnTo>
                  <a:pt x="430268" y="703409"/>
                </a:lnTo>
                <a:lnTo>
                  <a:pt x="393617" y="692550"/>
                </a:lnTo>
                <a:lnTo>
                  <a:pt x="325325" y="665811"/>
                </a:lnTo>
                <a:lnTo>
                  <a:pt x="264604" y="632936"/>
                </a:lnTo>
                <a:lnTo>
                  <a:pt x="212524" y="594597"/>
                </a:lnTo>
                <a:lnTo>
                  <a:pt x="170156" y="551467"/>
                </a:lnTo>
                <a:lnTo>
                  <a:pt x="138568" y="504218"/>
                </a:lnTo>
                <a:lnTo>
                  <a:pt x="118830" y="453521"/>
                </a:lnTo>
                <a:lnTo>
                  <a:pt x="112014" y="400050"/>
                </a:lnTo>
                <a:lnTo>
                  <a:pt x="112014" y="626838"/>
                </a:lnTo>
                <a:lnTo>
                  <a:pt x="152414" y="660413"/>
                </a:lnTo>
                <a:lnTo>
                  <a:pt x="185451" y="682942"/>
                </a:lnTo>
                <a:lnTo>
                  <a:pt x="221111" y="703813"/>
                </a:lnTo>
                <a:lnTo>
                  <a:pt x="259232" y="722924"/>
                </a:lnTo>
                <a:lnTo>
                  <a:pt x="299650" y="740172"/>
                </a:lnTo>
                <a:lnTo>
                  <a:pt x="342202" y="755454"/>
                </a:lnTo>
                <a:lnTo>
                  <a:pt x="386726" y="768667"/>
                </a:lnTo>
                <a:lnTo>
                  <a:pt x="433059" y="779708"/>
                </a:lnTo>
                <a:lnTo>
                  <a:pt x="481038" y="788475"/>
                </a:lnTo>
                <a:lnTo>
                  <a:pt x="530500" y="794865"/>
                </a:lnTo>
                <a:lnTo>
                  <a:pt x="581282" y="798774"/>
                </a:lnTo>
                <a:lnTo>
                  <a:pt x="633222" y="800100"/>
                </a:lnTo>
                <a:lnTo>
                  <a:pt x="685161" y="798774"/>
                </a:lnTo>
                <a:lnTo>
                  <a:pt x="735943" y="794865"/>
                </a:lnTo>
                <a:lnTo>
                  <a:pt x="785405" y="788475"/>
                </a:lnTo>
                <a:lnTo>
                  <a:pt x="833384" y="779708"/>
                </a:lnTo>
                <a:lnTo>
                  <a:pt x="879717" y="768667"/>
                </a:lnTo>
                <a:lnTo>
                  <a:pt x="924241" y="755454"/>
                </a:lnTo>
                <a:lnTo>
                  <a:pt x="966793" y="740172"/>
                </a:lnTo>
                <a:lnTo>
                  <a:pt x="1007211" y="722924"/>
                </a:lnTo>
                <a:lnTo>
                  <a:pt x="1045332" y="703813"/>
                </a:lnTo>
                <a:lnTo>
                  <a:pt x="1080992" y="682942"/>
                </a:lnTo>
                <a:lnTo>
                  <a:pt x="1114029" y="660413"/>
                </a:lnTo>
                <a:lnTo>
                  <a:pt x="1144280" y="636330"/>
                </a:lnTo>
                <a:lnTo>
                  <a:pt x="1154430" y="626838"/>
                </a:lnTo>
                <a:close/>
              </a:path>
            </a:pathLst>
          </a:custGeom>
          <a:solidFill>
            <a:srgbClr val="B90000"/>
          </a:solidFill>
        </p:spPr>
        <p:txBody>
          <a:bodyPr wrap="square" lIns="0" tIns="0" rIns="0" bIns="0" rtlCol="0"/>
          <a:lstStyle/>
          <a:p>
            <a:endParaRPr/>
          </a:p>
        </p:txBody>
      </p:sp>
      <p:sp>
        <p:nvSpPr>
          <p:cNvPr id="34" name="object 34"/>
          <p:cNvSpPr/>
          <p:nvPr/>
        </p:nvSpPr>
        <p:spPr>
          <a:xfrm>
            <a:off x="8112137" y="5977890"/>
            <a:ext cx="1057910" cy="669290"/>
          </a:xfrm>
          <a:custGeom>
            <a:avLst/>
            <a:gdLst/>
            <a:ahLst/>
            <a:cxnLst/>
            <a:rect l="l" t="t" r="r" b="b"/>
            <a:pathLst>
              <a:path w="1057909" h="669290">
                <a:moveTo>
                  <a:pt x="1057655" y="334517"/>
                </a:moveTo>
                <a:lnTo>
                  <a:pt x="1050728" y="280341"/>
                </a:lnTo>
                <a:lnTo>
                  <a:pt x="1030675" y="228916"/>
                </a:lnTo>
                <a:lnTo>
                  <a:pt x="998588" y="180939"/>
                </a:lnTo>
                <a:lnTo>
                  <a:pt x="955560" y="137105"/>
                </a:lnTo>
                <a:lnTo>
                  <a:pt x="902684" y="98107"/>
                </a:lnTo>
                <a:lnTo>
                  <a:pt x="841052" y="64641"/>
                </a:lnTo>
                <a:lnTo>
                  <a:pt x="771758" y="37403"/>
                </a:lnTo>
                <a:lnTo>
                  <a:pt x="734579" y="26336"/>
                </a:lnTo>
                <a:lnTo>
                  <a:pt x="695894" y="17087"/>
                </a:lnTo>
                <a:lnTo>
                  <a:pt x="655840" y="9741"/>
                </a:lnTo>
                <a:lnTo>
                  <a:pt x="614553" y="4387"/>
                </a:lnTo>
                <a:lnTo>
                  <a:pt x="572170" y="1111"/>
                </a:lnTo>
                <a:lnTo>
                  <a:pt x="528827" y="0"/>
                </a:lnTo>
                <a:lnTo>
                  <a:pt x="485485" y="1111"/>
                </a:lnTo>
                <a:lnTo>
                  <a:pt x="443102" y="4387"/>
                </a:lnTo>
                <a:lnTo>
                  <a:pt x="401815" y="9741"/>
                </a:lnTo>
                <a:lnTo>
                  <a:pt x="361761" y="17087"/>
                </a:lnTo>
                <a:lnTo>
                  <a:pt x="323076" y="26336"/>
                </a:lnTo>
                <a:lnTo>
                  <a:pt x="285897" y="37403"/>
                </a:lnTo>
                <a:lnTo>
                  <a:pt x="216603" y="64641"/>
                </a:lnTo>
                <a:lnTo>
                  <a:pt x="154971" y="98107"/>
                </a:lnTo>
                <a:lnTo>
                  <a:pt x="102095" y="137105"/>
                </a:lnTo>
                <a:lnTo>
                  <a:pt x="59067" y="180939"/>
                </a:lnTo>
                <a:lnTo>
                  <a:pt x="26980" y="228916"/>
                </a:lnTo>
                <a:lnTo>
                  <a:pt x="6927" y="280341"/>
                </a:lnTo>
                <a:lnTo>
                  <a:pt x="0" y="334518"/>
                </a:lnTo>
                <a:lnTo>
                  <a:pt x="1754" y="361906"/>
                </a:lnTo>
                <a:lnTo>
                  <a:pt x="15381" y="414794"/>
                </a:lnTo>
                <a:lnTo>
                  <a:pt x="41588" y="464581"/>
                </a:lnTo>
                <a:lnTo>
                  <a:pt x="79282" y="510574"/>
                </a:lnTo>
                <a:lnTo>
                  <a:pt x="127371" y="552077"/>
                </a:lnTo>
                <a:lnTo>
                  <a:pt x="184761" y="588396"/>
                </a:lnTo>
                <a:lnTo>
                  <a:pt x="250360" y="618835"/>
                </a:lnTo>
                <a:lnTo>
                  <a:pt x="323076" y="642699"/>
                </a:lnTo>
                <a:lnTo>
                  <a:pt x="361761" y="651948"/>
                </a:lnTo>
                <a:lnTo>
                  <a:pt x="401815" y="659294"/>
                </a:lnTo>
                <a:lnTo>
                  <a:pt x="443102" y="664648"/>
                </a:lnTo>
                <a:lnTo>
                  <a:pt x="485485" y="667924"/>
                </a:lnTo>
                <a:lnTo>
                  <a:pt x="528827" y="669036"/>
                </a:lnTo>
                <a:lnTo>
                  <a:pt x="572170" y="667924"/>
                </a:lnTo>
                <a:lnTo>
                  <a:pt x="614553" y="664648"/>
                </a:lnTo>
                <a:lnTo>
                  <a:pt x="655840" y="659294"/>
                </a:lnTo>
                <a:lnTo>
                  <a:pt x="695894" y="651948"/>
                </a:lnTo>
                <a:lnTo>
                  <a:pt x="734579" y="642699"/>
                </a:lnTo>
                <a:lnTo>
                  <a:pt x="771758" y="631632"/>
                </a:lnTo>
                <a:lnTo>
                  <a:pt x="841052" y="604394"/>
                </a:lnTo>
                <a:lnTo>
                  <a:pt x="902684" y="570928"/>
                </a:lnTo>
                <a:lnTo>
                  <a:pt x="955560" y="531930"/>
                </a:lnTo>
                <a:lnTo>
                  <a:pt x="998588" y="488096"/>
                </a:lnTo>
                <a:lnTo>
                  <a:pt x="1030675" y="440119"/>
                </a:lnTo>
                <a:lnTo>
                  <a:pt x="1050728" y="388694"/>
                </a:lnTo>
                <a:lnTo>
                  <a:pt x="1057655" y="334517"/>
                </a:lnTo>
                <a:close/>
              </a:path>
            </a:pathLst>
          </a:custGeom>
          <a:solidFill>
            <a:srgbClr val="FFFF66"/>
          </a:solidFill>
        </p:spPr>
        <p:txBody>
          <a:bodyPr wrap="square" lIns="0" tIns="0" rIns="0" bIns="0" rtlCol="0"/>
          <a:lstStyle/>
          <a:p>
            <a:endParaRPr/>
          </a:p>
        </p:txBody>
      </p:sp>
      <p:sp>
        <p:nvSpPr>
          <p:cNvPr id="35" name="object 35"/>
          <p:cNvSpPr/>
          <p:nvPr/>
        </p:nvSpPr>
        <p:spPr>
          <a:xfrm>
            <a:off x="8112137" y="5977890"/>
            <a:ext cx="1057910" cy="669290"/>
          </a:xfrm>
          <a:custGeom>
            <a:avLst/>
            <a:gdLst/>
            <a:ahLst/>
            <a:cxnLst/>
            <a:rect l="l" t="t" r="r" b="b"/>
            <a:pathLst>
              <a:path w="1057909" h="669290">
                <a:moveTo>
                  <a:pt x="528827" y="0"/>
                </a:moveTo>
                <a:lnTo>
                  <a:pt x="485485" y="1111"/>
                </a:lnTo>
                <a:lnTo>
                  <a:pt x="443102" y="4387"/>
                </a:lnTo>
                <a:lnTo>
                  <a:pt x="401815" y="9741"/>
                </a:lnTo>
                <a:lnTo>
                  <a:pt x="361761" y="17087"/>
                </a:lnTo>
                <a:lnTo>
                  <a:pt x="323076" y="26336"/>
                </a:lnTo>
                <a:lnTo>
                  <a:pt x="285897" y="37403"/>
                </a:lnTo>
                <a:lnTo>
                  <a:pt x="216603" y="64641"/>
                </a:lnTo>
                <a:lnTo>
                  <a:pt x="154971" y="98107"/>
                </a:lnTo>
                <a:lnTo>
                  <a:pt x="102095" y="137105"/>
                </a:lnTo>
                <a:lnTo>
                  <a:pt x="59067" y="180939"/>
                </a:lnTo>
                <a:lnTo>
                  <a:pt x="26980" y="228916"/>
                </a:lnTo>
                <a:lnTo>
                  <a:pt x="6927" y="280341"/>
                </a:lnTo>
                <a:lnTo>
                  <a:pt x="0" y="334518"/>
                </a:lnTo>
                <a:lnTo>
                  <a:pt x="1754" y="361906"/>
                </a:lnTo>
                <a:lnTo>
                  <a:pt x="15381" y="414794"/>
                </a:lnTo>
                <a:lnTo>
                  <a:pt x="41588" y="464581"/>
                </a:lnTo>
                <a:lnTo>
                  <a:pt x="79282" y="510574"/>
                </a:lnTo>
                <a:lnTo>
                  <a:pt x="127371" y="552077"/>
                </a:lnTo>
                <a:lnTo>
                  <a:pt x="184761" y="588396"/>
                </a:lnTo>
                <a:lnTo>
                  <a:pt x="250360" y="618835"/>
                </a:lnTo>
                <a:lnTo>
                  <a:pt x="323076" y="642699"/>
                </a:lnTo>
                <a:lnTo>
                  <a:pt x="361761" y="651948"/>
                </a:lnTo>
                <a:lnTo>
                  <a:pt x="401815" y="659294"/>
                </a:lnTo>
                <a:lnTo>
                  <a:pt x="443102" y="664648"/>
                </a:lnTo>
                <a:lnTo>
                  <a:pt x="485485" y="667924"/>
                </a:lnTo>
                <a:lnTo>
                  <a:pt x="528827" y="669036"/>
                </a:lnTo>
                <a:lnTo>
                  <a:pt x="572170" y="667924"/>
                </a:lnTo>
                <a:lnTo>
                  <a:pt x="614553" y="664648"/>
                </a:lnTo>
                <a:lnTo>
                  <a:pt x="655840" y="659294"/>
                </a:lnTo>
                <a:lnTo>
                  <a:pt x="695894" y="651948"/>
                </a:lnTo>
                <a:lnTo>
                  <a:pt x="734579" y="642699"/>
                </a:lnTo>
                <a:lnTo>
                  <a:pt x="771758" y="631632"/>
                </a:lnTo>
                <a:lnTo>
                  <a:pt x="841052" y="604394"/>
                </a:lnTo>
                <a:lnTo>
                  <a:pt x="902684" y="570928"/>
                </a:lnTo>
                <a:lnTo>
                  <a:pt x="955560" y="531930"/>
                </a:lnTo>
                <a:lnTo>
                  <a:pt x="998588" y="488096"/>
                </a:lnTo>
                <a:lnTo>
                  <a:pt x="1030675" y="440119"/>
                </a:lnTo>
                <a:lnTo>
                  <a:pt x="1050728" y="388694"/>
                </a:lnTo>
                <a:lnTo>
                  <a:pt x="1057655" y="334517"/>
                </a:lnTo>
                <a:lnTo>
                  <a:pt x="1055901" y="307129"/>
                </a:lnTo>
                <a:lnTo>
                  <a:pt x="1042274" y="254241"/>
                </a:lnTo>
                <a:lnTo>
                  <a:pt x="1016067" y="204454"/>
                </a:lnTo>
                <a:lnTo>
                  <a:pt x="978373" y="158461"/>
                </a:lnTo>
                <a:lnTo>
                  <a:pt x="930284" y="116958"/>
                </a:lnTo>
                <a:lnTo>
                  <a:pt x="872894" y="80639"/>
                </a:lnTo>
                <a:lnTo>
                  <a:pt x="807295" y="50200"/>
                </a:lnTo>
                <a:lnTo>
                  <a:pt x="734579" y="26336"/>
                </a:lnTo>
                <a:lnTo>
                  <a:pt x="695894" y="17087"/>
                </a:lnTo>
                <a:lnTo>
                  <a:pt x="655840" y="9741"/>
                </a:lnTo>
                <a:lnTo>
                  <a:pt x="614553" y="4387"/>
                </a:lnTo>
                <a:lnTo>
                  <a:pt x="572170" y="1111"/>
                </a:lnTo>
                <a:lnTo>
                  <a:pt x="528827" y="0"/>
                </a:lnTo>
                <a:close/>
              </a:path>
            </a:pathLst>
          </a:custGeom>
          <a:ln w="28575">
            <a:solidFill>
              <a:srgbClr val="FFFFFF"/>
            </a:solidFill>
          </a:ln>
        </p:spPr>
        <p:txBody>
          <a:bodyPr wrap="square" lIns="0" tIns="0" rIns="0" bIns="0" rtlCol="0"/>
          <a:lstStyle/>
          <a:p>
            <a:endParaRPr/>
          </a:p>
        </p:txBody>
      </p:sp>
      <p:sp>
        <p:nvSpPr>
          <p:cNvPr id="36" name="object 36"/>
          <p:cNvSpPr txBox="1"/>
          <p:nvPr/>
        </p:nvSpPr>
        <p:spPr>
          <a:xfrm>
            <a:off x="8272405" y="6007255"/>
            <a:ext cx="735965" cy="646331"/>
          </a:xfrm>
          <a:prstGeom prst="rect">
            <a:avLst/>
          </a:prstGeom>
        </p:spPr>
        <p:txBody>
          <a:bodyPr vert="horz" wrap="square" lIns="0" tIns="0" rIns="0" bIns="0" rtlCol="0">
            <a:spAutoFit/>
          </a:bodyPr>
          <a:lstStyle/>
          <a:p>
            <a:pPr marL="12700" marR="5080" algn="just">
              <a:lnSpc>
                <a:spcPct val="100000"/>
              </a:lnSpc>
            </a:pPr>
            <a:r>
              <a:rPr sz="1400" b="1" spc="-5" dirty="0">
                <a:solidFill>
                  <a:srgbClr val="3333CC"/>
                </a:solidFill>
                <a:latin typeface="Microsoft JhengHei UI" panose="020B0604030504040204" pitchFamily="34" charset="-120"/>
                <a:ea typeface="Microsoft JhengHei UI" panose="020B0604030504040204" pitchFamily="34" charset="-120"/>
                <a:cs typeface="微软雅黑"/>
              </a:rPr>
              <a:t>特殊的还 需按个体 管理呢</a:t>
            </a:r>
            <a:endParaRPr sz="1400">
              <a:latin typeface="Microsoft JhengHei UI" panose="020B0604030504040204" pitchFamily="34" charset="-120"/>
              <a:ea typeface="Microsoft JhengHei UI" panose="020B0604030504040204" pitchFamily="34" charset="-120"/>
              <a:cs typeface="微软雅黑"/>
            </a:endParaRPr>
          </a:p>
        </p:txBody>
      </p:sp>
      <p:sp>
        <p:nvSpPr>
          <p:cNvPr id="37" name="object 37"/>
          <p:cNvSpPr/>
          <p:nvPr/>
        </p:nvSpPr>
        <p:spPr>
          <a:xfrm>
            <a:off x="1293761" y="3320796"/>
            <a:ext cx="952500" cy="400050"/>
          </a:xfrm>
          <a:custGeom>
            <a:avLst/>
            <a:gdLst/>
            <a:ahLst/>
            <a:cxnLst/>
            <a:rect l="l" t="t" r="r" b="b"/>
            <a:pathLst>
              <a:path w="952500" h="400050">
                <a:moveTo>
                  <a:pt x="952500" y="199644"/>
                </a:moveTo>
                <a:lnTo>
                  <a:pt x="938651" y="151592"/>
                </a:lnTo>
                <a:lnTo>
                  <a:pt x="899316" y="107794"/>
                </a:lnTo>
                <a:lnTo>
                  <a:pt x="860572" y="81637"/>
                </a:lnTo>
                <a:lnTo>
                  <a:pt x="812958" y="58388"/>
                </a:lnTo>
                <a:lnTo>
                  <a:pt x="757458" y="38453"/>
                </a:lnTo>
                <a:lnTo>
                  <a:pt x="695054" y="22240"/>
                </a:lnTo>
                <a:lnTo>
                  <a:pt x="626729" y="10155"/>
                </a:lnTo>
                <a:lnTo>
                  <a:pt x="553467" y="2606"/>
                </a:lnTo>
                <a:lnTo>
                  <a:pt x="515291" y="660"/>
                </a:lnTo>
                <a:lnTo>
                  <a:pt x="476250" y="0"/>
                </a:lnTo>
                <a:lnTo>
                  <a:pt x="437208" y="660"/>
                </a:lnTo>
                <a:lnTo>
                  <a:pt x="399032" y="2606"/>
                </a:lnTo>
                <a:lnTo>
                  <a:pt x="325770" y="10155"/>
                </a:lnTo>
                <a:lnTo>
                  <a:pt x="257445" y="22240"/>
                </a:lnTo>
                <a:lnTo>
                  <a:pt x="195041" y="38453"/>
                </a:lnTo>
                <a:lnTo>
                  <a:pt x="139541" y="58388"/>
                </a:lnTo>
                <a:lnTo>
                  <a:pt x="91927" y="81637"/>
                </a:lnTo>
                <a:lnTo>
                  <a:pt x="53183" y="107794"/>
                </a:lnTo>
                <a:lnTo>
                  <a:pt x="24292" y="136452"/>
                </a:lnTo>
                <a:lnTo>
                  <a:pt x="1579" y="183238"/>
                </a:lnTo>
                <a:lnTo>
                  <a:pt x="0" y="199644"/>
                </a:lnTo>
                <a:lnTo>
                  <a:pt x="1579" y="216054"/>
                </a:lnTo>
                <a:lnTo>
                  <a:pt x="24292" y="262914"/>
                </a:lnTo>
                <a:lnTo>
                  <a:pt x="53183" y="291657"/>
                </a:lnTo>
                <a:lnTo>
                  <a:pt x="84582" y="313343"/>
                </a:lnTo>
                <a:lnTo>
                  <a:pt x="84582" y="199644"/>
                </a:lnTo>
                <a:lnTo>
                  <a:pt x="85879" y="186175"/>
                </a:lnTo>
                <a:lnTo>
                  <a:pt x="104540" y="147706"/>
                </a:lnTo>
                <a:lnTo>
                  <a:pt x="143239" y="113043"/>
                </a:lnTo>
                <a:lnTo>
                  <a:pt x="178831" y="92620"/>
                </a:lnTo>
                <a:lnTo>
                  <a:pt x="221317" y="74746"/>
                </a:lnTo>
                <a:lnTo>
                  <a:pt x="269893" y="59765"/>
                </a:lnTo>
                <a:lnTo>
                  <a:pt x="323754" y="48017"/>
                </a:lnTo>
                <a:lnTo>
                  <a:pt x="382096" y="39848"/>
                </a:lnTo>
                <a:lnTo>
                  <a:pt x="444114" y="35599"/>
                </a:lnTo>
                <a:lnTo>
                  <a:pt x="476250" y="35052"/>
                </a:lnTo>
                <a:lnTo>
                  <a:pt x="508385" y="35599"/>
                </a:lnTo>
                <a:lnTo>
                  <a:pt x="570403" y="39848"/>
                </a:lnTo>
                <a:lnTo>
                  <a:pt x="628745" y="48017"/>
                </a:lnTo>
                <a:lnTo>
                  <a:pt x="682606" y="59765"/>
                </a:lnTo>
                <a:lnTo>
                  <a:pt x="731182" y="74746"/>
                </a:lnTo>
                <a:lnTo>
                  <a:pt x="773668" y="92620"/>
                </a:lnTo>
                <a:lnTo>
                  <a:pt x="809260" y="113043"/>
                </a:lnTo>
                <a:lnTo>
                  <a:pt x="847959" y="147706"/>
                </a:lnTo>
                <a:lnTo>
                  <a:pt x="866620" y="186175"/>
                </a:lnTo>
                <a:lnTo>
                  <a:pt x="867918" y="199644"/>
                </a:lnTo>
                <a:lnTo>
                  <a:pt x="867918" y="313343"/>
                </a:lnTo>
                <a:lnTo>
                  <a:pt x="881114" y="305124"/>
                </a:lnTo>
                <a:lnTo>
                  <a:pt x="915054" y="277570"/>
                </a:lnTo>
                <a:lnTo>
                  <a:pt x="946263" y="232104"/>
                </a:lnTo>
                <a:lnTo>
                  <a:pt x="950920" y="216054"/>
                </a:lnTo>
                <a:lnTo>
                  <a:pt x="952500" y="199644"/>
                </a:lnTo>
                <a:close/>
              </a:path>
              <a:path w="952500" h="400050">
                <a:moveTo>
                  <a:pt x="867918" y="313343"/>
                </a:moveTo>
                <a:lnTo>
                  <a:pt x="867918" y="199644"/>
                </a:lnTo>
                <a:lnTo>
                  <a:pt x="866620" y="213215"/>
                </a:lnTo>
                <a:lnTo>
                  <a:pt x="862794" y="226472"/>
                </a:lnTo>
                <a:lnTo>
                  <a:pt x="837152" y="263937"/>
                </a:lnTo>
                <a:lnTo>
                  <a:pt x="792376" y="297082"/>
                </a:lnTo>
                <a:lnTo>
                  <a:pt x="753237" y="316230"/>
                </a:lnTo>
                <a:lnTo>
                  <a:pt x="707605" y="332634"/>
                </a:lnTo>
                <a:lnTo>
                  <a:pt x="656286" y="345966"/>
                </a:lnTo>
                <a:lnTo>
                  <a:pt x="600084" y="355896"/>
                </a:lnTo>
                <a:lnTo>
                  <a:pt x="539803" y="362096"/>
                </a:lnTo>
                <a:lnTo>
                  <a:pt x="476250" y="364236"/>
                </a:lnTo>
                <a:lnTo>
                  <a:pt x="444114" y="363694"/>
                </a:lnTo>
                <a:lnTo>
                  <a:pt x="382096" y="359483"/>
                </a:lnTo>
                <a:lnTo>
                  <a:pt x="323754" y="351377"/>
                </a:lnTo>
                <a:lnTo>
                  <a:pt x="269893" y="339704"/>
                </a:lnTo>
                <a:lnTo>
                  <a:pt x="221317" y="324795"/>
                </a:lnTo>
                <a:lnTo>
                  <a:pt x="178831" y="306978"/>
                </a:lnTo>
                <a:lnTo>
                  <a:pt x="143239" y="286582"/>
                </a:lnTo>
                <a:lnTo>
                  <a:pt x="104540" y="251874"/>
                </a:lnTo>
                <a:lnTo>
                  <a:pt x="85879" y="213215"/>
                </a:lnTo>
                <a:lnTo>
                  <a:pt x="84582" y="199644"/>
                </a:lnTo>
                <a:lnTo>
                  <a:pt x="84582" y="313343"/>
                </a:lnTo>
                <a:lnTo>
                  <a:pt x="139541" y="341280"/>
                </a:lnTo>
                <a:lnTo>
                  <a:pt x="195041" y="361328"/>
                </a:lnTo>
                <a:lnTo>
                  <a:pt x="257445" y="377644"/>
                </a:lnTo>
                <a:lnTo>
                  <a:pt x="325770" y="389814"/>
                </a:lnTo>
                <a:lnTo>
                  <a:pt x="399032" y="397421"/>
                </a:lnTo>
                <a:lnTo>
                  <a:pt x="437208" y="399384"/>
                </a:lnTo>
                <a:lnTo>
                  <a:pt x="476250" y="400050"/>
                </a:lnTo>
                <a:lnTo>
                  <a:pt x="515291" y="399384"/>
                </a:lnTo>
                <a:lnTo>
                  <a:pt x="553467" y="397421"/>
                </a:lnTo>
                <a:lnTo>
                  <a:pt x="626729" y="389814"/>
                </a:lnTo>
                <a:lnTo>
                  <a:pt x="695054" y="377644"/>
                </a:lnTo>
                <a:lnTo>
                  <a:pt x="757458" y="361328"/>
                </a:lnTo>
                <a:lnTo>
                  <a:pt x="812958" y="341280"/>
                </a:lnTo>
                <a:lnTo>
                  <a:pt x="860572" y="317918"/>
                </a:lnTo>
                <a:lnTo>
                  <a:pt x="867918" y="313343"/>
                </a:lnTo>
                <a:close/>
              </a:path>
            </a:pathLst>
          </a:custGeom>
          <a:solidFill>
            <a:srgbClr val="B90000"/>
          </a:solidFill>
        </p:spPr>
        <p:txBody>
          <a:bodyPr wrap="square" lIns="0" tIns="0" rIns="0" bIns="0" rtlCol="0"/>
          <a:lstStyle/>
          <a:p>
            <a:endParaRPr/>
          </a:p>
        </p:txBody>
      </p:sp>
      <p:sp>
        <p:nvSpPr>
          <p:cNvPr id="38" name="object 38"/>
          <p:cNvSpPr/>
          <p:nvPr/>
        </p:nvSpPr>
        <p:spPr>
          <a:xfrm>
            <a:off x="1373009" y="3354323"/>
            <a:ext cx="794385" cy="334645"/>
          </a:xfrm>
          <a:custGeom>
            <a:avLst/>
            <a:gdLst/>
            <a:ahLst/>
            <a:cxnLst/>
            <a:rect l="l" t="t" r="r" b="b"/>
            <a:pathLst>
              <a:path w="794385" h="334645">
                <a:moveTo>
                  <a:pt x="794004" y="167639"/>
                </a:moveTo>
                <a:lnTo>
                  <a:pt x="782477" y="127230"/>
                </a:lnTo>
                <a:lnTo>
                  <a:pt x="749728" y="90432"/>
                </a:lnTo>
                <a:lnTo>
                  <a:pt x="717462" y="68470"/>
                </a:lnTo>
                <a:lnTo>
                  <a:pt x="677799" y="48958"/>
                </a:lnTo>
                <a:lnTo>
                  <a:pt x="631551" y="32235"/>
                </a:lnTo>
                <a:lnTo>
                  <a:pt x="579534" y="18640"/>
                </a:lnTo>
                <a:lnTo>
                  <a:pt x="522561" y="8510"/>
                </a:lnTo>
                <a:lnTo>
                  <a:pt x="461445" y="2183"/>
                </a:lnTo>
                <a:lnTo>
                  <a:pt x="397002" y="0"/>
                </a:lnTo>
                <a:lnTo>
                  <a:pt x="364518" y="553"/>
                </a:lnTo>
                <a:lnTo>
                  <a:pt x="301781" y="4850"/>
                </a:lnTo>
                <a:lnTo>
                  <a:pt x="242708" y="13120"/>
                </a:lnTo>
                <a:lnTo>
                  <a:pt x="188128" y="25025"/>
                </a:lnTo>
                <a:lnTo>
                  <a:pt x="138867" y="40227"/>
                </a:lnTo>
                <a:lnTo>
                  <a:pt x="95753" y="58386"/>
                </a:lnTo>
                <a:lnTo>
                  <a:pt x="59614" y="79166"/>
                </a:lnTo>
                <a:lnTo>
                  <a:pt x="20293" y="114507"/>
                </a:lnTo>
                <a:lnTo>
                  <a:pt x="1320" y="153839"/>
                </a:lnTo>
                <a:lnTo>
                  <a:pt x="0" y="167640"/>
                </a:lnTo>
                <a:lnTo>
                  <a:pt x="1320" y="181331"/>
                </a:lnTo>
                <a:lnTo>
                  <a:pt x="20293" y="220400"/>
                </a:lnTo>
                <a:lnTo>
                  <a:pt x="59614" y="255560"/>
                </a:lnTo>
                <a:lnTo>
                  <a:pt x="95753" y="276257"/>
                </a:lnTo>
                <a:lnTo>
                  <a:pt x="138867" y="294360"/>
                </a:lnTo>
                <a:lnTo>
                  <a:pt x="188128" y="309524"/>
                </a:lnTo>
                <a:lnTo>
                  <a:pt x="242708" y="321409"/>
                </a:lnTo>
                <a:lnTo>
                  <a:pt x="301781" y="329670"/>
                </a:lnTo>
                <a:lnTo>
                  <a:pt x="364518" y="333965"/>
                </a:lnTo>
                <a:lnTo>
                  <a:pt x="397002" y="334518"/>
                </a:lnTo>
                <a:lnTo>
                  <a:pt x="429589" y="333965"/>
                </a:lnTo>
                <a:lnTo>
                  <a:pt x="492470" y="329670"/>
                </a:lnTo>
                <a:lnTo>
                  <a:pt x="551616" y="321409"/>
                </a:lnTo>
                <a:lnTo>
                  <a:pt x="606213" y="309524"/>
                </a:lnTo>
                <a:lnTo>
                  <a:pt x="655447" y="294360"/>
                </a:lnTo>
                <a:lnTo>
                  <a:pt x="698504" y="276257"/>
                </a:lnTo>
                <a:lnTo>
                  <a:pt x="734571" y="255560"/>
                </a:lnTo>
                <a:lnTo>
                  <a:pt x="773783" y="220400"/>
                </a:lnTo>
                <a:lnTo>
                  <a:pt x="792689" y="181331"/>
                </a:lnTo>
                <a:lnTo>
                  <a:pt x="794004" y="167639"/>
                </a:lnTo>
                <a:close/>
              </a:path>
            </a:pathLst>
          </a:custGeom>
          <a:solidFill>
            <a:srgbClr val="FFFF66"/>
          </a:solidFill>
        </p:spPr>
        <p:txBody>
          <a:bodyPr wrap="square" lIns="0" tIns="0" rIns="0" bIns="0" rtlCol="0"/>
          <a:lstStyle/>
          <a:p>
            <a:endParaRPr/>
          </a:p>
        </p:txBody>
      </p:sp>
      <p:sp>
        <p:nvSpPr>
          <p:cNvPr id="39" name="object 39"/>
          <p:cNvSpPr/>
          <p:nvPr/>
        </p:nvSpPr>
        <p:spPr>
          <a:xfrm>
            <a:off x="1373009" y="3354323"/>
            <a:ext cx="794385" cy="334645"/>
          </a:xfrm>
          <a:custGeom>
            <a:avLst/>
            <a:gdLst/>
            <a:ahLst/>
            <a:cxnLst/>
            <a:rect l="l" t="t" r="r" b="b"/>
            <a:pathLst>
              <a:path w="794385" h="334645">
                <a:moveTo>
                  <a:pt x="397002" y="0"/>
                </a:moveTo>
                <a:lnTo>
                  <a:pt x="332743" y="2183"/>
                </a:lnTo>
                <a:lnTo>
                  <a:pt x="271735" y="8510"/>
                </a:lnTo>
                <a:lnTo>
                  <a:pt x="214805" y="18640"/>
                </a:lnTo>
                <a:lnTo>
                  <a:pt x="162781" y="32235"/>
                </a:lnTo>
                <a:lnTo>
                  <a:pt x="116490" y="48958"/>
                </a:lnTo>
                <a:lnTo>
                  <a:pt x="76760" y="68470"/>
                </a:lnTo>
                <a:lnTo>
                  <a:pt x="44419" y="90432"/>
                </a:lnTo>
                <a:lnTo>
                  <a:pt x="11570" y="127230"/>
                </a:lnTo>
                <a:lnTo>
                  <a:pt x="0" y="167640"/>
                </a:lnTo>
                <a:lnTo>
                  <a:pt x="1320" y="181331"/>
                </a:lnTo>
                <a:lnTo>
                  <a:pt x="20293" y="220400"/>
                </a:lnTo>
                <a:lnTo>
                  <a:pt x="59614" y="255560"/>
                </a:lnTo>
                <a:lnTo>
                  <a:pt x="95753" y="276257"/>
                </a:lnTo>
                <a:lnTo>
                  <a:pt x="138867" y="294360"/>
                </a:lnTo>
                <a:lnTo>
                  <a:pt x="188128" y="309524"/>
                </a:lnTo>
                <a:lnTo>
                  <a:pt x="242708" y="321409"/>
                </a:lnTo>
                <a:lnTo>
                  <a:pt x="301781" y="329670"/>
                </a:lnTo>
                <a:lnTo>
                  <a:pt x="364518" y="333965"/>
                </a:lnTo>
                <a:lnTo>
                  <a:pt x="397002" y="334518"/>
                </a:lnTo>
                <a:lnTo>
                  <a:pt x="429589" y="333965"/>
                </a:lnTo>
                <a:lnTo>
                  <a:pt x="492470" y="329670"/>
                </a:lnTo>
                <a:lnTo>
                  <a:pt x="551616" y="321409"/>
                </a:lnTo>
                <a:lnTo>
                  <a:pt x="606213" y="309524"/>
                </a:lnTo>
                <a:lnTo>
                  <a:pt x="655447" y="294360"/>
                </a:lnTo>
                <a:lnTo>
                  <a:pt x="698504" y="276257"/>
                </a:lnTo>
                <a:lnTo>
                  <a:pt x="734571" y="255560"/>
                </a:lnTo>
                <a:lnTo>
                  <a:pt x="773783" y="220400"/>
                </a:lnTo>
                <a:lnTo>
                  <a:pt x="792689" y="181331"/>
                </a:lnTo>
                <a:lnTo>
                  <a:pt x="794004" y="167639"/>
                </a:lnTo>
                <a:lnTo>
                  <a:pt x="792689" y="153839"/>
                </a:lnTo>
                <a:lnTo>
                  <a:pt x="773783" y="114507"/>
                </a:lnTo>
                <a:lnTo>
                  <a:pt x="734571" y="79166"/>
                </a:lnTo>
                <a:lnTo>
                  <a:pt x="698504" y="58386"/>
                </a:lnTo>
                <a:lnTo>
                  <a:pt x="655447" y="40227"/>
                </a:lnTo>
                <a:lnTo>
                  <a:pt x="606213" y="25025"/>
                </a:lnTo>
                <a:lnTo>
                  <a:pt x="551616" y="13120"/>
                </a:lnTo>
                <a:lnTo>
                  <a:pt x="492470" y="4850"/>
                </a:lnTo>
                <a:lnTo>
                  <a:pt x="429589" y="553"/>
                </a:lnTo>
                <a:lnTo>
                  <a:pt x="397002" y="0"/>
                </a:lnTo>
                <a:close/>
              </a:path>
            </a:pathLst>
          </a:custGeom>
          <a:ln w="28575">
            <a:solidFill>
              <a:srgbClr val="FFFFFF"/>
            </a:solidFill>
          </a:ln>
        </p:spPr>
        <p:txBody>
          <a:bodyPr wrap="square" lIns="0" tIns="0" rIns="0" bIns="0" rtlCol="0"/>
          <a:lstStyle/>
          <a:p>
            <a:endParaRPr/>
          </a:p>
        </p:txBody>
      </p:sp>
      <p:sp>
        <p:nvSpPr>
          <p:cNvPr id="40" name="object 40"/>
          <p:cNvSpPr txBox="1"/>
          <p:nvPr/>
        </p:nvSpPr>
        <p:spPr>
          <a:xfrm>
            <a:off x="1528705" y="3406004"/>
            <a:ext cx="482600" cy="276999"/>
          </a:xfrm>
          <a:prstGeom prst="rect">
            <a:avLst/>
          </a:prstGeom>
        </p:spPr>
        <p:txBody>
          <a:bodyPr vert="horz" wrap="square" lIns="0" tIns="0" rIns="0" bIns="0" rtlCol="0">
            <a:spAutoFit/>
          </a:bodyPr>
          <a:lstStyle/>
          <a:p>
            <a:pPr marL="12700">
              <a:lnSpc>
                <a:spcPct val="100000"/>
              </a:lnSpc>
            </a:pPr>
            <a:r>
              <a:rPr sz="1800" b="1" dirty="0">
                <a:solidFill>
                  <a:srgbClr val="3333CC"/>
                </a:solidFill>
                <a:latin typeface="Microsoft JhengHei UI" panose="020B0604030504040204" pitchFamily="34" charset="-120"/>
                <a:ea typeface="Microsoft JhengHei UI" panose="020B0604030504040204" pitchFamily="34" charset="-120"/>
                <a:cs typeface="微软雅黑"/>
              </a:rPr>
              <a:t>示例</a:t>
            </a:r>
            <a:endParaRPr sz="1800">
              <a:latin typeface="Microsoft JhengHei UI" panose="020B0604030504040204" pitchFamily="34" charset="-120"/>
              <a:ea typeface="Microsoft JhengHei UI" panose="020B0604030504040204" pitchFamily="34" charset="-120"/>
              <a:cs typeface="微软雅黑"/>
            </a:endParaRPr>
          </a:p>
        </p:txBody>
      </p:sp>
      <p:sp>
        <p:nvSpPr>
          <p:cNvPr id="42" name="矩形 41">
            <a:extLst>
              <a:ext uri="{FF2B5EF4-FFF2-40B4-BE49-F238E27FC236}">
                <a16:creationId xmlns="" xmlns:a16="http://schemas.microsoft.com/office/drawing/2014/main" id="{8A5621A1-F315-4422-BFFE-454A0E453577}"/>
              </a:ext>
            </a:extLst>
          </p:cNvPr>
          <p:cNvSpPr/>
          <p:nvPr/>
        </p:nvSpPr>
        <p:spPr>
          <a:xfrm>
            <a:off x="241300" y="383633"/>
            <a:ext cx="6691642" cy="523220"/>
          </a:xfrm>
          <a:prstGeom prst="rect">
            <a:avLst/>
          </a:prstGeom>
        </p:spPr>
        <p:txBody>
          <a:bodyPr wrap="square">
            <a:spAutoFit/>
          </a:bodyPr>
          <a:lstStyle/>
          <a:p>
            <a:pPr marL="48895">
              <a:lnSpc>
                <a:spcPct val="100000"/>
              </a:lnSpc>
            </a:pPr>
            <a:r>
              <a:rPr lang="zh-CN" altLang="en-US" sz="2800" b="1" u="dbl" spc="-5" dirty="0">
                <a:solidFill>
                  <a:srgbClr val="000000"/>
                </a:solidFill>
                <a:latin typeface="Microsoft JhengHei" panose="020B0604030504040204" pitchFamily="34" charset="-120"/>
                <a:ea typeface="Microsoft JhengHei" panose="020B0604030504040204" pitchFamily="34" charset="-120"/>
              </a:rPr>
              <a:t>为什么要数据建模和数据库设计</a:t>
            </a:r>
            <a:r>
              <a:rPr lang="en-US" altLang="zh-CN" sz="2800" b="1" u="dbl" spc="-5" dirty="0">
                <a:solidFill>
                  <a:srgbClr val="000000"/>
                </a:solidFill>
                <a:latin typeface="Microsoft JhengHei" panose="020B0604030504040204" pitchFamily="34" charset="-120"/>
                <a:ea typeface="Microsoft JhengHei" panose="020B0604030504040204" pitchFamily="34" charset="-120"/>
              </a:rPr>
              <a:t>?</a:t>
            </a:r>
            <a:endParaRPr lang="zh-CN" altLang="en-US" sz="2400" u="dbl" dirty="0">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7" grpId="0"/>
      <p:bldP spid="18" grpId="0"/>
      <p:bldP spid="19" grpId="0"/>
      <p:bldP spid="21" grpId="0" animBg="1"/>
      <p:bldP spid="22" grpId="0" animBg="1"/>
      <p:bldP spid="23" grpId="0" animBg="1"/>
      <p:bldP spid="24" grpId="0"/>
      <p:bldP spid="25" grpId="0" animBg="1"/>
      <p:bldP spid="26" grpId="0" animBg="1"/>
      <p:bldP spid="27" grpId="0" animBg="1"/>
      <p:bldP spid="28" grpId="0"/>
      <p:bldP spid="29" grpId="0" animBg="1"/>
      <p:bldP spid="30" grpId="0" animBg="1"/>
      <p:bldP spid="31" grpId="0" animBg="1"/>
      <p:bldP spid="32" grpId="0"/>
      <p:bldP spid="33" grpId="0" animBg="1"/>
      <p:bldP spid="34" grpId="0" animBg="1"/>
      <p:bldP spid="35" grpId="0" animBg="1"/>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05211" y="1443181"/>
            <a:ext cx="8608695" cy="1218410"/>
          </a:xfrm>
          <a:prstGeom prst="rect">
            <a:avLst/>
          </a:prstGeom>
        </p:spPr>
        <p:txBody>
          <a:bodyPr vert="horz" wrap="square" lIns="0" tIns="0" rIns="0" bIns="0" rtlCol="0">
            <a:spAutoFit/>
          </a:bodyPr>
          <a:lstStyle/>
          <a:p>
            <a:pPr marL="20320">
              <a:lnSpc>
                <a:spcPct val="100000"/>
              </a:lnSpc>
            </a:pPr>
            <a:r>
              <a:rPr sz="2800" b="1" spc="-5" dirty="0">
                <a:latin typeface="Microsoft JhengHei UI" panose="020B0604030504040204" pitchFamily="34" charset="-120"/>
                <a:ea typeface="Microsoft JhengHei UI" panose="020B0604030504040204" pitchFamily="34" charset="-120"/>
                <a:cs typeface="微软雅黑"/>
              </a:rPr>
              <a:t>数据模</a:t>
            </a:r>
            <a:r>
              <a:rPr sz="2800" b="1" spc="-10" dirty="0">
                <a:latin typeface="Microsoft JhengHei UI" panose="020B0604030504040204" pitchFamily="34" charset="-120"/>
                <a:ea typeface="Microsoft JhengHei UI" panose="020B0604030504040204" pitchFamily="34" charset="-120"/>
                <a:cs typeface="微软雅黑"/>
              </a:rPr>
              <a:t>型</a:t>
            </a:r>
            <a:r>
              <a:rPr sz="1600" b="1" dirty="0">
                <a:latin typeface="Microsoft JhengHei UI" panose="020B0604030504040204" pitchFamily="34" charset="-120"/>
                <a:ea typeface="Microsoft JhengHei UI" panose="020B0604030504040204" pitchFamily="34" charset="-120"/>
                <a:cs typeface="微软雅黑"/>
              </a:rPr>
              <a:t>与</a:t>
            </a:r>
            <a:r>
              <a:rPr sz="2800" b="1" spc="-5" dirty="0">
                <a:latin typeface="Microsoft JhengHei UI" panose="020B0604030504040204" pitchFamily="34" charset="-120"/>
                <a:ea typeface="Microsoft JhengHei UI" panose="020B0604030504040204" pitchFamily="34" charset="-120"/>
                <a:cs typeface="微软雅黑"/>
              </a:rPr>
              <a:t>概念模型</a:t>
            </a:r>
            <a:endParaRPr sz="2800" dirty="0">
              <a:latin typeface="Microsoft JhengHei UI" panose="020B0604030504040204" pitchFamily="34" charset="-120"/>
              <a:ea typeface="Microsoft JhengHei UI" panose="020B0604030504040204" pitchFamily="34" charset="-120"/>
              <a:cs typeface="微软雅黑"/>
            </a:endParaRPr>
          </a:p>
          <a:p>
            <a:pPr marL="355600" marR="5080" indent="-342900">
              <a:lnSpc>
                <a:spcPct val="130300"/>
              </a:lnSpc>
              <a:spcBef>
                <a:spcPts val="240"/>
              </a:spcBef>
              <a:buFont typeface="Wingdings" panose="05000000000000000000" pitchFamily="2" charset="2"/>
              <a:buChar char="p"/>
            </a:pPr>
            <a:r>
              <a:rPr sz="2000" b="1" spc="-5" dirty="0" err="1">
                <a:latin typeface="Microsoft JhengHei UI" panose="020B0604030504040204" pitchFamily="34" charset="-120"/>
                <a:ea typeface="Microsoft JhengHei UI" panose="020B0604030504040204" pitchFamily="34" charset="-120"/>
                <a:cs typeface="微软雅黑"/>
              </a:rPr>
              <a:t>表达计算机世界的模型称</a:t>
            </a:r>
            <a:r>
              <a:rPr sz="2000" b="1" spc="-5" dirty="0" err="1">
                <a:solidFill>
                  <a:srgbClr val="FF0065"/>
                </a:solidFill>
                <a:latin typeface="Microsoft JhengHei UI" panose="020B0604030504040204" pitchFamily="34" charset="-120"/>
                <a:ea typeface="Microsoft JhengHei UI" panose="020B0604030504040204" pitchFamily="34" charset="-120"/>
                <a:cs typeface="微软雅黑"/>
              </a:rPr>
              <a:t>数据模</a:t>
            </a:r>
            <a:r>
              <a:rPr sz="2000" b="1" dirty="0" err="1">
                <a:solidFill>
                  <a:srgbClr val="FF0065"/>
                </a:solidFill>
                <a:latin typeface="Microsoft JhengHei UI" panose="020B0604030504040204" pitchFamily="34" charset="-120"/>
                <a:ea typeface="Microsoft JhengHei UI" panose="020B0604030504040204" pitchFamily="34" charset="-120"/>
                <a:cs typeface="微软雅黑"/>
              </a:rPr>
              <a:t>型</a:t>
            </a:r>
            <a:r>
              <a:rPr sz="2000" b="1" spc="-5" dirty="0" err="1">
                <a:latin typeface="Microsoft JhengHei UI" panose="020B0604030504040204" pitchFamily="34" charset="-120"/>
                <a:ea typeface="Microsoft JhengHei UI" panose="020B0604030504040204" pitchFamily="34" charset="-120"/>
                <a:cs typeface="微软雅黑"/>
              </a:rPr>
              <a:t>；表达信息世界的模型称概念数据模型</a:t>
            </a:r>
            <a:r>
              <a:rPr sz="2000" b="1" spc="-5" dirty="0">
                <a:latin typeface="Microsoft JhengHei UI" panose="020B0604030504040204" pitchFamily="34" charset="-120"/>
                <a:ea typeface="Microsoft JhengHei UI" panose="020B0604030504040204" pitchFamily="34" charset="-120"/>
                <a:cs typeface="微软雅黑"/>
              </a:rPr>
              <a:t>， 简称</a:t>
            </a:r>
            <a:r>
              <a:rPr sz="2000" b="1" spc="-5" dirty="0">
                <a:solidFill>
                  <a:srgbClr val="FF0065"/>
                </a:solidFill>
                <a:latin typeface="Microsoft JhengHei UI" panose="020B0604030504040204" pitchFamily="34" charset="-120"/>
                <a:ea typeface="Microsoft JhengHei UI" panose="020B0604030504040204" pitchFamily="34" charset="-120"/>
                <a:cs typeface="微软雅黑"/>
              </a:rPr>
              <a:t>概念模</a:t>
            </a:r>
            <a:r>
              <a:rPr sz="2000" b="1" dirty="0">
                <a:solidFill>
                  <a:srgbClr val="FF0065"/>
                </a:solidFill>
                <a:latin typeface="Microsoft JhengHei UI" panose="020B0604030504040204" pitchFamily="34" charset="-120"/>
                <a:ea typeface="Microsoft JhengHei UI" panose="020B0604030504040204" pitchFamily="34" charset="-120"/>
                <a:cs typeface="微软雅黑"/>
              </a:rPr>
              <a:t>型</a:t>
            </a:r>
            <a:r>
              <a:rPr sz="2000" b="1" spc="-5" dirty="0">
                <a:latin typeface="Microsoft JhengHei UI" panose="020B0604030504040204" pitchFamily="34" charset="-120"/>
                <a:ea typeface="Microsoft JhengHei UI" panose="020B0604030504040204" pitchFamily="34" charset="-120"/>
                <a:cs typeface="微软雅黑"/>
              </a:rPr>
              <a:t>，信息世界是对现实世界的理解与抽象</a:t>
            </a:r>
            <a:endParaRPr sz="2000" dirty="0">
              <a:latin typeface="Microsoft JhengHei UI" panose="020B0604030504040204" pitchFamily="34" charset="-120"/>
              <a:ea typeface="Microsoft JhengHei UI" panose="020B0604030504040204" pitchFamily="34" charset="-120"/>
              <a:cs typeface="微软雅黑"/>
            </a:endParaRPr>
          </a:p>
        </p:txBody>
      </p:sp>
      <p:sp>
        <p:nvSpPr>
          <p:cNvPr id="4" name="object 4"/>
          <p:cNvSpPr txBox="1"/>
          <p:nvPr/>
        </p:nvSpPr>
        <p:spPr>
          <a:xfrm>
            <a:off x="1354213" y="4128796"/>
            <a:ext cx="533400" cy="615553"/>
          </a:xfrm>
          <a:prstGeom prst="rect">
            <a:avLst/>
          </a:prstGeom>
        </p:spPr>
        <p:txBody>
          <a:bodyPr vert="horz" wrap="square" lIns="0" tIns="0" rIns="0" bIns="0" rtlCol="0">
            <a:spAutoFit/>
          </a:bodyPr>
          <a:lstStyle/>
          <a:p>
            <a:pPr marL="12700" marR="5080">
              <a:lnSpc>
                <a:spcPct val="100000"/>
              </a:lnSpc>
            </a:pPr>
            <a:r>
              <a:rPr sz="2000" b="1" spc="-5" dirty="0">
                <a:latin typeface="Microsoft JhengHei UI" panose="020B0604030504040204" pitchFamily="34" charset="-120"/>
                <a:ea typeface="Microsoft JhengHei UI" panose="020B0604030504040204" pitchFamily="34" charset="-120"/>
                <a:cs typeface="微软雅黑"/>
              </a:rPr>
              <a:t>现实 世界</a:t>
            </a:r>
            <a:endParaRPr sz="2000">
              <a:latin typeface="Microsoft JhengHei UI" panose="020B0604030504040204" pitchFamily="34" charset="-120"/>
              <a:ea typeface="Microsoft JhengHei UI" panose="020B0604030504040204" pitchFamily="34" charset="-120"/>
              <a:cs typeface="微软雅黑"/>
            </a:endParaRPr>
          </a:p>
        </p:txBody>
      </p:sp>
      <p:sp>
        <p:nvSpPr>
          <p:cNvPr id="5" name="object 5"/>
          <p:cNvSpPr/>
          <p:nvPr/>
        </p:nvSpPr>
        <p:spPr>
          <a:xfrm>
            <a:off x="988961" y="3868673"/>
            <a:ext cx="1298575" cy="1073150"/>
          </a:xfrm>
          <a:custGeom>
            <a:avLst/>
            <a:gdLst/>
            <a:ahLst/>
            <a:cxnLst/>
            <a:rect l="l" t="t" r="r" b="b"/>
            <a:pathLst>
              <a:path w="1298575" h="1073150">
                <a:moveTo>
                  <a:pt x="649224" y="0"/>
                </a:moveTo>
                <a:lnTo>
                  <a:pt x="596033" y="1777"/>
                </a:lnTo>
                <a:lnTo>
                  <a:pt x="544017" y="7017"/>
                </a:lnTo>
                <a:lnTo>
                  <a:pt x="493343" y="15582"/>
                </a:lnTo>
                <a:lnTo>
                  <a:pt x="444178" y="27334"/>
                </a:lnTo>
                <a:lnTo>
                  <a:pt x="396692" y="42136"/>
                </a:lnTo>
                <a:lnTo>
                  <a:pt x="351051" y="59849"/>
                </a:lnTo>
                <a:lnTo>
                  <a:pt x="307425" y="80337"/>
                </a:lnTo>
                <a:lnTo>
                  <a:pt x="265980" y="103461"/>
                </a:lnTo>
                <a:lnTo>
                  <a:pt x="226886" y="129083"/>
                </a:lnTo>
                <a:lnTo>
                  <a:pt x="190309" y="157067"/>
                </a:lnTo>
                <a:lnTo>
                  <a:pt x="156418" y="187273"/>
                </a:lnTo>
                <a:lnTo>
                  <a:pt x="125382" y="219565"/>
                </a:lnTo>
                <a:lnTo>
                  <a:pt x="97368" y="253805"/>
                </a:lnTo>
                <a:lnTo>
                  <a:pt x="72543" y="289854"/>
                </a:lnTo>
                <a:lnTo>
                  <a:pt x="51077" y="327576"/>
                </a:lnTo>
                <a:lnTo>
                  <a:pt x="33137" y="366832"/>
                </a:lnTo>
                <a:lnTo>
                  <a:pt x="18892" y="407485"/>
                </a:lnTo>
                <a:lnTo>
                  <a:pt x="8508" y="449397"/>
                </a:lnTo>
                <a:lnTo>
                  <a:pt x="2155" y="492431"/>
                </a:lnTo>
                <a:lnTo>
                  <a:pt x="0" y="536448"/>
                </a:lnTo>
                <a:lnTo>
                  <a:pt x="2155" y="580464"/>
                </a:lnTo>
                <a:lnTo>
                  <a:pt x="8508" y="623498"/>
                </a:lnTo>
                <a:lnTo>
                  <a:pt x="18892" y="665410"/>
                </a:lnTo>
                <a:lnTo>
                  <a:pt x="33137" y="706063"/>
                </a:lnTo>
                <a:lnTo>
                  <a:pt x="51077" y="745319"/>
                </a:lnTo>
                <a:lnTo>
                  <a:pt x="72543" y="783041"/>
                </a:lnTo>
                <a:lnTo>
                  <a:pt x="97368" y="819090"/>
                </a:lnTo>
                <a:lnTo>
                  <a:pt x="125382" y="853330"/>
                </a:lnTo>
                <a:lnTo>
                  <a:pt x="156418" y="885622"/>
                </a:lnTo>
                <a:lnTo>
                  <a:pt x="190309" y="915828"/>
                </a:lnTo>
                <a:lnTo>
                  <a:pt x="226886" y="943812"/>
                </a:lnTo>
                <a:lnTo>
                  <a:pt x="265980" y="969434"/>
                </a:lnTo>
                <a:lnTo>
                  <a:pt x="307425" y="992558"/>
                </a:lnTo>
                <a:lnTo>
                  <a:pt x="351051" y="1013046"/>
                </a:lnTo>
                <a:lnTo>
                  <a:pt x="396692" y="1030759"/>
                </a:lnTo>
                <a:lnTo>
                  <a:pt x="444178" y="1045561"/>
                </a:lnTo>
                <a:lnTo>
                  <a:pt x="493343" y="1057313"/>
                </a:lnTo>
                <a:lnTo>
                  <a:pt x="544017" y="1065878"/>
                </a:lnTo>
                <a:lnTo>
                  <a:pt x="596033" y="1071118"/>
                </a:lnTo>
                <a:lnTo>
                  <a:pt x="649224" y="1072896"/>
                </a:lnTo>
                <a:lnTo>
                  <a:pt x="702517" y="1071118"/>
                </a:lnTo>
                <a:lnTo>
                  <a:pt x="754615" y="1065878"/>
                </a:lnTo>
                <a:lnTo>
                  <a:pt x="805352" y="1057313"/>
                </a:lnTo>
                <a:lnTo>
                  <a:pt x="854561" y="1045561"/>
                </a:lnTo>
                <a:lnTo>
                  <a:pt x="902077" y="1030759"/>
                </a:lnTo>
                <a:lnTo>
                  <a:pt x="947732" y="1013046"/>
                </a:lnTo>
                <a:lnTo>
                  <a:pt x="991360" y="992558"/>
                </a:lnTo>
                <a:lnTo>
                  <a:pt x="1032796" y="969434"/>
                </a:lnTo>
                <a:lnTo>
                  <a:pt x="1071873" y="943812"/>
                </a:lnTo>
                <a:lnTo>
                  <a:pt x="1108424" y="915828"/>
                </a:lnTo>
                <a:lnTo>
                  <a:pt x="1142283" y="885622"/>
                </a:lnTo>
                <a:lnTo>
                  <a:pt x="1173284" y="853330"/>
                </a:lnTo>
                <a:lnTo>
                  <a:pt x="1201261" y="819090"/>
                </a:lnTo>
                <a:lnTo>
                  <a:pt x="1226048" y="783041"/>
                </a:lnTo>
                <a:lnTo>
                  <a:pt x="1247477" y="745319"/>
                </a:lnTo>
                <a:lnTo>
                  <a:pt x="1265383" y="706063"/>
                </a:lnTo>
                <a:lnTo>
                  <a:pt x="1279599" y="665410"/>
                </a:lnTo>
                <a:lnTo>
                  <a:pt x="1289960" y="623498"/>
                </a:lnTo>
                <a:lnTo>
                  <a:pt x="1296298" y="580464"/>
                </a:lnTo>
                <a:lnTo>
                  <a:pt x="1298448" y="536448"/>
                </a:lnTo>
                <a:lnTo>
                  <a:pt x="1296298" y="492431"/>
                </a:lnTo>
                <a:lnTo>
                  <a:pt x="1289960" y="449397"/>
                </a:lnTo>
                <a:lnTo>
                  <a:pt x="1279599" y="407485"/>
                </a:lnTo>
                <a:lnTo>
                  <a:pt x="1265383" y="366832"/>
                </a:lnTo>
                <a:lnTo>
                  <a:pt x="1247477" y="327576"/>
                </a:lnTo>
                <a:lnTo>
                  <a:pt x="1226048" y="289854"/>
                </a:lnTo>
                <a:lnTo>
                  <a:pt x="1201261" y="253805"/>
                </a:lnTo>
                <a:lnTo>
                  <a:pt x="1173284" y="219565"/>
                </a:lnTo>
                <a:lnTo>
                  <a:pt x="1142283" y="187273"/>
                </a:lnTo>
                <a:lnTo>
                  <a:pt x="1108424" y="157067"/>
                </a:lnTo>
                <a:lnTo>
                  <a:pt x="1071873" y="129083"/>
                </a:lnTo>
                <a:lnTo>
                  <a:pt x="1032796" y="103461"/>
                </a:lnTo>
                <a:lnTo>
                  <a:pt x="991360" y="80337"/>
                </a:lnTo>
                <a:lnTo>
                  <a:pt x="947732" y="59849"/>
                </a:lnTo>
                <a:lnTo>
                  <a:pt x="902077" y="42136"/>
                </a:lnTo>
                <a:lnTo>
                  <a:pt x="854561" y="27334"/>
                </a:lnTo>
                <a:lnTo>
                  <a:pt x="805352" y="15582"/>
                </a:lnTo>
                <a:lnTo>
                  <a:pt x="754615" y="7017"/>
                </a:lnTo>
                <a:lnTo>
                  <a:pt x="702517" y="1777"/>
                </a:lnTo>
                <a:lnTo>
                  <a:pt x="649224" y="0"/>
                </a:lnTo>
                <a:close/>
              </a:path>
            </a:pathLst>
          </a:custGeom>
          <a:ln w="9525">
            <a:solidFill>
              <a:srgbClr val="CC0000"/>
            </a:solidFill>
          </a:ln>
        </p:spPr>
        <p:txBody>
          <a:bodyPr wrap="square" lIns="0" tIns="0" rIns="0" bIns="0" rtlCol="0"/>
          <a:lstStyle/>
          <a:p>
            <a:endParaRPr/>
          </a:p>
        </p:txBody>
      </p:sp>
      <p:sp>
        <p:nvSpPr>
          <p:cNvPr id="6" name="object 6"/>
          <p:cNvSpPr txBox="1"/>
          <p:nvPr/>
        </p:nvSpPr>
        <p:spPr>
          <a:xfrm>
            <a:off x="6138805" y="4298721"/>
            <a:ext cx="1607185" cy="553998"/>
          </a:xfrm>
          <a:prstGeom prst="rect">
            <a:avLst/>
          </a:prstGeom>
        </p:spPr>
        <p:txBody>
          <a:bodyPr vert="horz" wrap="square" lIns="0" tIns="0" rIns="0" bIns="0" rtlCol="0">
            <a:spAutoFit/>
          </a:bodyPr>
          <a:lstStyle/>
          <a:p>
            <a:pPr marL="12700">
              <a:lnSpc>
                <a:spcPct val="100000"/>
              </a:lnSpc>
            </a:pPr>
            <a:r>
              <a:rPr sz="2000" b="1" spc="-5" dirty="0">
                <a:latin typeface="Microsoft JhengHei UI" panose="020B0604030504040204" pitchFamily="34" charset="-120"/>
                <a:ea typeface="Microsoft JhengHei UI" panose="020B0604030504040204" pitchFamily="34" charset="-120"/>
                <a:cs typeface="微软雅黑"/>
              </a:rPr>
              <a:t>逻辑层</a:t>
            </a:r>
            <a:endParaRPr sz="2000">
              <a:latin typeface="Microsoft JhengHei UI" panose="020B0604030504040204" pitchFamily="34" charset="-120"/>
              <a:ea typeface="Microsoft JhengHei UI" panose="020B0604030504040204" pitchFamily="34" charset="-120"/>
              <a:cs typeface="微软雅黑"/>
            </a:endParaRPr>
          </a:p>
          <a:p>
            <a:pPr marL="12700">
              <a:lnSpc>
                <a:spcPct val="100000"/>
              </a:lnSpc>
              <a:spcBef>
                <a:spcPts val="10"/>
              </a:spcBef>
            </a:pPr>
            <a:r>
              <a:rPr sz="1600" b="1" spc="-5" dirty="0">
                <a:solidFill>
                  <a:srgbClr val="CC0000"/>
                </a:solidFill>
                <a:latin typeface="Microsoft JhengHei UI" panose="020B0604030504040204" pitchFamily="34" charset="-120"/>
                <a:ea typeface="Microsoft JhengHei UI" panose="020B0604030504040204" pitchFamily="34" charset="-120"/>
                <a:cs typeface="微软雅黑"/>
              </a:rPr>
              <a:t>(独立于物理系统)</a:t>
            </a:r>
            <a:endParaRPr sz="1600">
              <a:latin typeface="Microsoft JhengHei UI" panose="020B0604030504040204" pitchFamily="34" charset="-120"/>
              <a:ea typeface="Microsoft JhengHei UI" panose="020B0604030504040204" pitchFamily="34" charset="-120"/>
              <a:cs typeface="微软雅黑"/>
            </a:endParaRPr>
          </a:p>
        </p:txBody>
      </p:sp>
      <p:sp>
        <p:nvSpPr>
          <p:cNvPr id="7" name="object 7"/>
          <p:cNvSpPr txBox="1"/>
          <p:nvPr/>
        </p:nvSpPr>
        <p:spPr>
          <a:xfrm>
            <a:off x="7995037" y="4298721"/>
            <a:ext cx="1607185" cy="553998"/>
          </a:xfrm>
          <a:prstGeom prst="rect">
            <a:avLst/>
          </a:prstGeom>
        </p:spPr>
        <p:txBody>
          <a:bodyPr vert="horz" wrap="square" lIns="0" tIns="0" rIns="0" bIns="0" rtlCol="0">
            <a:spAutoFit/>
          </a:bodyPr>
          <a:lstStyle/>
          <a:p>
            <a:pPr marL="12700">
              <a:lnSpc>
                <a:spcPct val="100000"/>
              </a:lnSpc>
            </a:pPr>
            <a:r>
              <a:rPr sz="2000" b="1" spc="-5" dirty="0">
                <a:latin typeface="Microsoft JhengHei UI" panose="020B0604030504040204" pitchFamily="34" charset="-120"/>
                <a:ea typeface="Microsoft JhengHei UI" panose="020B0604030504040204" pitchFamily="34" charset="-120"/>
                <a:cs typeface="微软雅黑"/>
              </a:rPr>
              <a:t>物理层</a:t>
            </a:r>
            <a:endParaRPr sz="2000">
              <a:latin typeface="Microsoft JhengHei UI" panose="020B0604030504040204" pitchFamily="34" charset="-120"/>
              <a:ea typeface="Microsoft JhengHei UI" panose="020B0604030504040204" pitchFamily="34" charset="-120"/>
              <a:cs typeface="微软雅黑"/>
            </a:endParaRPr>
          </a:p>
          <a:p>
            <a:pPr marL="12700">
              <a:lnSpc>
                <a:spcPct val="100000"/>
              </a:lnSpc>
              <a:spcBef>
                <a:spcPts val="10"/>
              </a:spcBef>
            </a:pPr>
            <a:r>
              <a:rPr sz="1600" b="1" spc="-5" dirty="0">
                <a:solidFill>
                  <a:srgbClr val="CC0000"/>
                </a:solidFill>
                <a:latin typeface="Microsoft JhengHei UI" panose="020B0604030504040204" pitchFamily="34" charset="-120"/>
                <a:ea typeface="Microsoft JhengHei UI" panose="020B0604030504040204" pitchFamily="34" charset="-120"/>
                <a:cs typeface="微软雅黑"/>
              </a:rPr>
              <a:t>(依赖于物理系统)</a:t>
            </a:r>
            <a:endParaRPr sz="1600">
              <a:latin typeface="Microsoft JhengHei UI" panose="020B0604030504040204" pitchFamily="34" charset="-120"/>
              <a:ea typeface="Microsoft JhengHei UI" panose="020B0604030504040204" pitchFamily="34" charset="-120"/>
              <a:cs typeface="微软雅黑"/>
            </a:endParaRPr>
          </a:p>
        </p:txBody>
      </p:sp>
      <p:sp>
        <p:nvSpPr>
          <p:cNvPr id="8" name="object 8"/>
          <p:cNvSpPr/>
          <p:nvPr/>
        </p:nvSpPr>
        <p:spPr>
          <a:xfrm>
            <a:off x="5489333" y="4355591"/>
            <a:ext cx="582930" cy="114300"/>
          </a:xfrm>
          <a:custGeom>
            <a:avLst/>
            <a:gdLst/>
            <a:ahLst/>
            <a:cxnLst/>
            <a:rect l="l" t="t" r="r" b="b"/>
            <a:pathLst>
              <a:path w="582929" h="114300">
                <a:moveTo>
                  <a:pt x="487679" y="51054"/>
                </a:moveTo>
                <a:lnTo>
                  <a:pt x="487679" y="38100"/>
                </a:lnTo>
                <a:lnTo>
                  <a:pt x="0" y="38100"/>
                </a:lnTo>
                <a:lnTo>
                  <a:pt x="0" y="51054"/>
                </a:lnTo>
                <a:lnTo>
                  <a:pt x="487679" y="51054"/>
                </a:lnTo>
                <a:close/>
              </a:path>
              <a:path w="582929" h="114300">
                <a:moveTo>
                  <a:pt x="487679" y="76200"/>
                </a:moveTo>
                <a:lnTo>
                  <a:pt x="487679" y="64007"/>
                </a:lnTo>
                <a:lnTo>
                  <a:pt x="0" y="64007"/>
                </a:lnTo>
                <a:lnTo>
                  <a:pt x="0" y="76200"/>
                </a:lnTo>
                <a:lnTo>
                  <a:pt x="487679" y="76200"/>
                </a:lnTo>
                <a:close/>
              </a:path>
              <a:path w="582929" h="114300">
                <a:moveTo>
                  <a:pt x="582929" y="57150"/>
                </a:moveTo>
                <a:lnTo>
                  <a:pt x="468629" y="0"/>
                </a:lnTo>
                <a:lnTo>
                  <a:pt x="468629" y="38100"/>
                </a:lnTo>
                <a:lnTo>
                  <a:pt x="487679" y="38100"/>
                </a:lnTo>
                <a:lnTo>
                  <a:pt x="487679" y="104775"/>
                </a:lnTo>
                <a:lnTo>
                  <a:pt x="582929" y="57150"/>
                </a:lnTo>
                <a:close/>
              </a:path>
              <a:path w="582929" h="114300">
                <a:moveTo>
                  <a:pt x="487679" y="64007"/>
                </a:moveTo>
                <a:lnTo>
                  <a:pt x="487679" y="51054"/>
                </a:lnTo>
                <a:lnTo>
                  <a:pt x="468629" y="51054"/>
                </a:lnTo>
                <a:lnTo>
                  <a:pt x="468629" y="64007"/>
                </a:lnTo>
                <a:lnTo>
                  <a:pt x="487679" y="64007"/>
                </a:lnTo>
                <a:close/>
              </a:path>
              <a:path w="582929" h="114300">
                <a:moveTo>
                  <a:pt x="487679" y="104775"/>
                </a:moveTo>
                <a:lnTo>
                  <a:pt x="487679" y="76200"/>
                </a:lnTo>
                <a:lnTo>
                  <a:pt x="468629" y="76200"/>
                </a:lnTo>
                <a:lnTo>
                  <a:pt x="468629" y="114300"/>
                </a:lnTo>
                <a:lnTo>
                  <a:pt x="487679" y="104775"/>
                </a:lnTo>
                <a:close/>
              </a:path>
            </a:pathLst>
          </a:custGeom>
          <a:solidFill>
            <a:srgbClr val="CC0000"/>
          </a:solidFill>
        </p:spPr>
        <p:txBody>
          <a:bodyPr wrap="square" lIns="0" tIns="0" rIns="0" bIns="0" rtlCol="0"/>
          <a:lstStyle/>
          <a:p>
            <a:endParaRPr/>
          </a:p>
        </p:txBody>
      </p:sp>
      <p:sp>
        <p:nvSpPr>
          <p:cNvPr id="9" name="object 9"/>
          <p:cNvSpPr/>
          <p:nvPr/>
        </p:nvSpPr>
        <p:spPr>
          <a:xfrm>
            <a:off x="2306459" y="4368546"/>
            <a:ext cx="582930" cy="114300"/>
          </a:xfrm>
          <a:custGeom>
            <a:avLst/>
            <a:gdLst/>
            <a:ahLst/>
            <a:cxnLst/>
            <a:rect l="l" t="t" r="r" b="b"/>
            <a:pathLst>
              <a:path w="582930" h="114300">
                <a:moveTo>
                  <a:pt x="487680" y="51053"/>
                </a:moveTo>
                <a:lnTo>
                  <a:pt x="487680" y="38100"/>
                </a:lnTo>
                <a:lnTo>
                  <a:pt x="0" y="38100"/>
                </a:lnTo>
                <a:lnTo>
                  <a:pt x="0" y="51053"/>
                </a:lnTo>
                <a:lnTo>
                  <a:pt x="487680" y="51053"/>
                </a:lnTo>
                <a:close/>
              </a:path>
              <a:path w="582930" h="114300">
                <a:moveTo>
                  <a:pt x="487680" y="76200"/>
                </a:moveTo>
                <a:lnTo>
                  <a:pt x="487680" y="63246"/>
                </a:lnTo>
                <a:lnTo>
                  <a:pt x="0" y="63246"/>
                </a:lnTo>
                <a:lnTo>
                  <a:pt x="0" y="76200"/>
                </a:lnTo>
                <a:lnTo>
                  <a:pt x="487680" y="76200"/>
                </a:lnTo>
                <a:close/>
              </a:path>
              <a:path w="582930" h="114300">
                <a:moveTo>
                  <a:pt x="582930" y="57150"/>
                </a:moveTo>
                <a:lnTo>
                  <a:pt x="468630" y="0"/>
                </a:lnTo>
                <a:lnTo>
                  <a:pt x="468630" y="38100"/>
                </a:lnTo>
                <a:lnTo>
                  <a:pt x="487680" y="38100"/>
                </a:lnTo>
                <a:lnTo>
                  <a:pt x="487680" y="104775"/>
                </a:lnTo>
                <a:lnTo>
                  <a:pt x="582930" y="57150"/>
                </a:lnTo>
                <a:close/>
              </a:path>
              <a:path w="582930" h="114300">
                <a:moveTo>
                  <a:pt x="487680" y="63246"/>
                </a:moveTo>
                <a:lnTo>
                  <a:pt x="487680" y="51053"/>
                </a:lnTo>
                <a:lnTo>
                  <a:pt x="468630" y="51053"/>
                </a:lnTo>
                <a:lnTo>
                  <a:pt x="468630" y="63246"/>
                </a:lnTo>
                <a:lnTo>
                  <a:pt x="487680" y="63246"/>
                </a:lnTo>
                <a:close/>
              </a:path>
              <a:path w="582930" h="114300">
                <a:moveTo>
                  <a:pt x="487680" y="104775"/>
                </a:moveTo>
                <a:lnTo>
                  <a:pt x="487680" y="76200"/>
                </a:lnTo>
                <a:lnTo>
                  <a:pt x="468630" y="76200"/>
                </a:lnTo>
                <a:lnTo>
                  <a:pt x="468630" y="114300"/>
                </a:lnTo>
                <a:lnTo>
                  <a:pt x="487680" y="104775"/>
                </a:lnTo>
                <a:close/>
              </a:path>
            </a:pathLst>
          </a:custGeom>
          <a:solidFill>
            <a:srgbClr val="CC0000"/>
          </a:solidFill>
        </p:spPr>
        <p:txBody>
          <a:bodyPr wrap="square" lIns="0" tIns="0" rIns="0" bIns="0" rtlCol="0"/>
          <a:lstStyle/>
          <a:p>
            <a:endParaRPr/>
          </a:p>
        </p:txBody>
      </p:sp>
      <p:sp>
        <p:nvSpPr>
          <p:cNvPr id="10" name="object 10"/>
          <p:cNvSpPr/>
          <p:nvPr/>
        </p:nvSpPr>
        <p:spPr>
          <a:xfrm>
            <a:off x="7286891" y="4354067"/>
            <a:ext cx="582295" cy="114300"/>
          </a:xfrm>
          <a:custGeom>
            <a:avLst/>
            <a:gdLst/>
            <a:ahLst/>
            <a:cxnLst/>
            <a:rect l="l" t="t" r="r" b="b"/>
            <a:pathLst>
              <a:path w="582295" h="114300">
                <a:moveTo>
                  <a:pt x="486918" y="51054"/>
                </a:moveTo>
                <a:lnTo>
                  <a:pt x="486918" y="38100"/>
                </a:lnTo>
                <a:lnTo>
                  <a:pt x="0" y="38100"/>
                </a:lnTo>
                <a:lnTo>
                  <a:pt x="0" y="51054"/>
                </a:lnTo>
                <a:lnTo>
                  <a:pt x="486918" y="51054"/>
                </a:lnTo>
                <a:close/>
              </a:path>
              <a:path w="582295" h="114300">
                <a:moveTo>
                  <a:pt x="486918" y="76200"/>
                </a:moveTo>
                <a:lnTo>
                  <a:pt x="486918" y="64008"/>
                </a:lnTo>
                <a:lnTo>
                  <a:pt x="0" y="64008"/>
                </a:lnTo>
                <a:lnTo>
                  <a:pt x="0" y="76200"/>
                </a:lnTo>
                <a:lnTo>
                  <a:pt x="486918" y="76200"/>
                </a:lnTo>
                <a:close/>
              </a:path>
              <a:path w="582295" h="114300">
                <a:moveTo>
                  <a:pt x="582155" y="57150"/>
                </a:moveTo>
                <a:lnTo>
                  <a:pt x="467855" y="0"/>
                </a:lnTo>
                <a:lnTo>
                  <a:pt x="467855" y="38100"/>
                </a:lnTo>
                <a:lnTo>
                  <a:pt x="486918" y="38100"/>
                </a:lnTo>
                <a:lnTo>
                  <a:pt x="486918" y="104768"/>
                </a:lnTo>
                <a:lnTo>
                  <a:pt x="582155" y="57150"/>
                </a:lnTo>
                <a:close/>
              </a:path>
              <a:path w="582295" h="114300">
                <a:moveTo>
                  <a:pt x="486918" y="64008"/>
                </a:moveTo>
                <a:lnTo>
                  <a:pt x="486918" y="51054"/>
                </a:lnTo>
                <a:lnTo>
                  <a:pt x="467855" y="51054"/>
                </a:lnTo>
                <a:lnTo>
                  <a:pt x="467855" y="64008"/>
                </a:lnTo>
                <a:lnTo>
                  <a:pt x="486918" y="64008"/>
                </a:lnTo>
                <a:close/>
              </a:path>
              <a:path w="582295" h="114300">
                <a:moveTo>
                  <a:pt x="486918" y="104768"/>
                </a:moveTo>
                <a:lnTo>
                  <a:pt x="486918" y="76200"/>
                </a:lnTo>
                <a:lnTo>
                  <a:pt x="467855" y="76200"/>
                </a:lnTo>
                <a:lnTo>
                  <a:pt x="467855" y="114300"/>
                </a:lnTo>
                <a:lnTo>
                  <a:pt x="486918" y="104768"/>
                </a:lnTo>
                <a:close/>
              </a:path>
            </a:pathLst>
          </a:custGeom>
          <a:solidFill>
            <a:srgbClr val="CC0000"/>
          </a:solidFill>
        </p:spPr>
        <p:txBody>
          <a:bodyPr wrap="square" lIns="0" tIns="0" rIns="0" bIns="0" rtlCol="0"/>
          <a:lstStyle/>
          <a:p>
            <a:endParaRPr/>
          </a:p>
        </p:txBody>
      </p:sp>
      <p:sp>
        <p:nvSpPr>
          <p:cNvPr id="11" name="object 11"/>
          <p:cNvSpPr/>
          <p:nvPr/>
        </p:nvSpPr>
        <p:spPr>
          <a:xfrm>
            <a:off x="6050165" y="3720846"/>
            <a:ext cx="3618229" cy="1377950"/>
          </a:xfrm>
          <a:custGeom>
            <a:avLst/>
            <a:gdLst/>
            <a:ahLst/>
            <a:cxnLst/>
            <a:rect l="l" t="t" r="r" b="b"/>
            <a:pathLst>
              <a:path w="3618229" h="1377950">
                <a:moveTo>
                  <a:pt x="1808988" y="0"/>
                </a:moveTo>
                <a:lnTo>
                  <a:pt x="1660635" y="2284"/>
                </a:lnTo>
                <a:lnTo>
                  <a:pt x="1515583" y="9021"/>
                </a:lnTo>
                <a:lnTo>
                  <a:pt x="1374297" y="20031"/>
                </a:lnTo>
                <a:lnTo>
                  <a:pt x="1237244" y="35137"/>
                </a:lnTo>
                <a:lnTo>
                  <a:pt x="1104888" y="54161"/>
                </a:lnTo>
                <a:lnTo>
                  <a:pt x="977695" y="76926"/>
                </a:lnTo>
                <a:lnTo>
                  <a:pt x="856132" y="103253"/>
                </a:lnTo>
                <a:lnTo>
                  <a:pt x="740663" y="132965"/>
                </a:lnTo>
                <a:lnTo>
                  <a:pt x="631756" y="165885"/>
                </a:lnTo>
                <a:lnTo>
                  <a:pt x="529875" y="201834"/>
                </a:lnTo>
                <a:lnTo>
                  <a:pt x="435487" y="240635"/>
                </a:lnTo>
                <a:lnTo>
                  <a:pt x="349056" y="282110"/>
                </a:lnTo>
                <a:lnTo>
                  <a:pt x="271050" y="326081"/>
                </a:lnTo>
                <a:lnTo>
                  <a:pt x="201933" y="372371"/>
                </a:lnTo>
                <a:lnTo>
                  <a:pt x="142172" y="420802"/>
                </a:lnTo>
                <a:lnTo>
                  <a:pt x="92232" y="471196"/>
                </a:lnTo>
                <a:lnTo>
                  <a:pt x="52579" y="523375"/>
                </a:lnTo>
                <a:lnTo>
                  <a:pt x="23679" y="577162"/>
                </a:lnTo>
                <a:lnTo>
                  <a:pt x="5997" y="632379"/>
                </a:lnTo>
                <a:lnTo>
                  <a:pt x="0" y="688848"/>
                </a:lnTo>
                <a:lnTo>
                  <a:pt x="5997" y="745420"/>
                </a:lnTo>
                <a:lnTo>
                  <a:pt x="23679" y="800718"/>
                </a:lnTo>
                <a:lnTo>
                  <a:pt x="52579" y="854568"/>
                </a:lnTo>
                <a:lnTo>
                  <a:pt x="92232" y="906792"/>
                </a:lnTo>
                <a:lnTo>
                  <a:pt x="142172" y="957214"/>
                </a:lnTo>
                <a:lnTo>
                  <a:pt x="201933" y="1005660"/>
                </a:lnTo>
                <a:lnTo>
                  <a:pt x="271050" y="1051952"/>
                </a:lnTo>
                <a:lnTo>
                  <a:pt x="349056" y="1095914"/>
                </a:lnTo>
                <a:lnTo>
                  <a:pt x="435487" y="1137371"/>
                </a:lnTo>
                <a:lnTo>
                  <a:pt x="529875" y="1176147"/>
                </a:lnTo>
                <a:lnTo>
                  <a:pt x="631756" y="1212065"/>
                </a:lnTo>
                <a:lnTo>
                  <a:pt x="740664" y="1244949"/>
                </a:lnTo>
                <a:lnTo>
                  <a:pt x="856132" y="1274624"/>
                </a:lnTo>
                <a:lnTo>
                  <a:pt x="977695" y="1300913"/>
                </a:lnTo>
                <a:lnTo>
                  <a:pt x="1104888" y="1323641"/>
                </a:lnTo>
                <a:lnTo>
                  <a:pt x="1237244" y="1342631"/>
                </a:lnTo>
                <a:lnTo>
                  <a:pt x="1374297" y="1357708"/>
                </a:lnTo>
                <a:lnTo>
                  <a:pt x="1515583" y="1368695"/>
                </a:lnTo>
                <a:lnTo>
                  <a:pt x="1660635" y="1375416"/>
                </a:lnTo>
                <a:lnTo>
                  <a:pt x="1808988" y="1377696"/>
                </a:lnTo>
                <a:lnTo>
                  <a:pt x="1957340" y="1375416"/>
                </a:lnTo>
                <a:lnTo>
                  <a:pt x="2102392" y="1368695"/>
                </a:lnTo>
                <a:lnTo>
                  <a:pt x="2243678" y="1357708"/>
                </a:lnTo>
                <a:lnTo>
                  <a:pt x="2380731" y="1342631"/>
                </a:lnTo>
                <a:lnTo>
                  <a:pt x="2513087" y="1323641"/>
                </a:lnTo>
                <a:lnTo>
                  <a:pt x="2640280" y="1300913"/>
                </a:lnTo>
                <a:lnTo>
                  <a:pt x="2761843" y="1274624"/>
                </a:lnTo>
                <a:lnTo>
                  <a:pt x="2877312" y="1244949"/>
                </a:lnTo>
                <a:lnTo>
                  <a:pt x="2986219" y="1212065"/>
                </a:lnTo>
                <a:lnTo>
                  <a:pt x="3088100" y="1176147"/>
                </a:lnTo>
                <a:lnTo>
                  <a:pt x="3182488" y="1137371"/>
                </a:lnTo>
                <a:lnTo>
                  <a:pt x="3268919" y="1095914"/>
                </a:lnTo>
                <a:lnTo>
                  <a:pt x="3346925" y="1051952"/>
                </a:lnTo>
                <a:lnTo>
                  <a:pt x="3416042" y="1005660"/>
                </a:lnTo>
                <a:lnTo>
                  <a:pt x="3475803" y="957214"/>
                </a:lnTo>
                <a:lnTo>
                  <a:pt x="3525743" y="906792"/>
                </a:lnTo>
                <a:lnTo>
                  <a:pt x="3565396" y="854568"/>
                </a:lnTo>
                <a:lnTo>
                  <a:pt x="3594296" y="800718"/>
                </a:lnTo>
                <a:lnTo>
                  <a:pt x="3611978" y="745420"/>
                </a:lnTo>
                <a:lnTo>
                  <a:pt x="3617976" y="688847"/>
                </a:lnTo>
                <a:lnTo>
                  <a:pt x="3611978" y="632379"/>
                </a:lnTo>
                <a:lnTo>
                  <a:pt x="3594296" y="577162"/>
                </a:lnTo>
                <a:lnTo>
                  <a:pt x="3565396" y="523375"/>
                </a:lnTo>
                <a:lnTo>
                  <a:pt x="3525743" y="471196"/>
                </a:lnTo>
                <a:lnTo>
                  <a:pt x="3475803" y="420802"/>
                </a:lnTo>
                <a:lnTo>
                  <a:pt x="3416042" y="372371"/>
                </a:lnTo>
                <a:lnTo>
                  <a:pt x="3346925" y="326081"/>
                </a:lnTo>
                <a:lnTo>
                  <a:pt x="3268919" y="282110"/>
                </a:lnTo>
                <a:lnTo>
                  <a:pt x="3182488" y="240635"/>
                </a:lnTo>
                <a:lnTo>
                  <a:pt x="3088100" y="201834"/>
                </a:lnTo>
                <a:lnTo>
                  <a:pt x="2986219" y="165885"/>
                </a:lnTo>
                <a:lnTo>
                  <a:pt x="2877311" y="132965"/>
                </a:lnTo>
                <a:lnTo>
                  <a:pt x="2761843" y="103253"/>
                </a:lnTo>
                <a:lnTo>
                  <a:pt x="2640280" y="76926"/>
                </a:lnTo>
                <a:lnTo>
                  <a:pt x="2513087" y="54161"/>
                </a:lnTo>
                <a:lnTo>
                  <a:pt x="2380731" y="35137"/>
                </a:lnTo>
                <a:lnTo>
                  <a:pt x="2243678" y="20031"/>
                </a:lnTo>
                <a:lnTo>
                  <a:pt x="2102392" y="9021"/>
                </a:lnTo>
                <a:lnTo>
                  <a:pt x="1957340" y="2284"/>
                </a:lnTo>
                <a:lnTo>
                  <a:pt x="1808988" y="0"/>
                </a:lnTo>
                <a:close/>
              </a:path>
            </a:pathLst>
          </a:custGeom>
          <a:ln w="9525">
            <a:solidFill>
              <a:srgbClr val="CC0000"/>
            </a:solidFill>
          </a:ln>
        </p:spPr>
        <p:txBody>
          <a:bodyPr wrap="square" lIns="0" tIns="0" rIns="0" bIns="0" rtlCol="0"/>
          <a:lstStyle/>
          <a:p>
            <a:endParaRPr/>
          </a:p>
        </p:txBody>
      </p:sp>
      <p:sp>
        <p:nvSpPr>
          <p:cNvPr id="12" name="object 12"/>
          <p:cNvSpPr/>
          <p:nvPr/>
        </p:nvSpPr>
        <p:spPr>
          <a:xfrm>
            <a:off x="2927489" y="3842765"/>
            <a:ext cx="2532380" cy="1192530"/>
          </a:xfrm>
          <a:custGeom>
            <a:avLst/>
            <a:gdLst/>
            <a:ahLst/>
            <a:cxnLst/>
            <a:rect l="l" t="t" r="r" b="b"/>
            <a:pathLst>
              <a:path w="2532379" h="1192529">
                <a:moveTo>
                  <a:pt x="1265682" y="0"/>
                </a:moveTo>
                <a:lnTo>
                  <a:pt x="1161911" y="1980"/>
                </a:lnTo>
                <a:lnTo>
                  <a:pt x="1060445" y="7818"/>
                </a:lnTo>
                <a:lnTo>
                  <a:pt x="961609" y="17359"/>
                </a:lnTo>
                <a:lnTo>
                  <a:pt x="865729" y="30449"/>
                </a:lnTo>
                <a:lnTo>
                  <a:pt x="773132" y="46934"/>
                </a:lnTo>
                <a:lnTo>
                  <a:pt x="684144" y="66659"/>
                </a:lnTo>
                <a:lnTo>
                  <a:pt x="599091" y="89471"/>
                </a:lnTo>
                <a:lnTo>
                  <a:pt x="518300" y="115214"/>
                </a:lnTo>
                <a:lnTo>
                  <a:pt x="442097" y="143735"/>
                </a:lnTo>
                <a:lnTo>
                  <a:pt x="370808" y="174879"/>
                </a:lnTo>
                <a:lnTo>
                  <a:pt x="304760" y="208491"/>
                </a:lnTo>
                <a:lnTo>
                  <a:pt x="244278" y="244419"/>
                </a:lnTo>
                <a:lnTo>
                  <a:pt x="189691" y="282506"/>
                </a:lnTo>
                <a:lnTo>
                  <a:pt x="141322" y="322600"/>
                </a:lnTo>
                <a:lnTo>
                  <a:pt x="99500" y="364545"/>
                </a:lnTo>
                <a:lnTo>
                  <a:pt x="64550" y="408188"/>
                </a:lnTo>
                <a:lnTo>
                  <a:pt x="36799" y="453373"/>
                </a:lnTo>
                <a:lnTo>
                  <a:pt x="16572" y="499948"/>
                </a:lnTo>
                <a:lnTo>
                  <a:pt x="4197" y="547757"/>
                </a:lnTo>
                <a:lnTo>
                  <a:pt x="0" y="596646"/>
                </a:lnTo>
                <a:lnTo>
                  <a:pt x="4197" y="645529"/>
                </a:lnTo>
                <a:lnTo>
                  <a:pt x="16572" y="693322"/>
                </a:lnTo>
                <a:lnTo>
                  <a:pt x="36799" y="739871"/>
                </a:lnTo>
                <a:lnTo>
                  <a:pt x="64550" y="785024"/>
                </a:lnTo>
                <a:lnTo>
                  <a:pt x="99500" y="828627"/>
                </a:lnTo>
                <a:lnTo>
                  <a:pt x="141322" y="870527"/>
                </a:lnTo>
                <a:lnTo>
                  <a:pt x="189691" y="910570"/>
                </a:lnTo>
                <a:lnTo>
                  <a:pt x="244278" y="948604"/>
                </a:lnTo>
                <a:lnTo>
                  <a:pt x="304760" y="984476"/>
                </a:lnTo>
                <a:lnTo>
                  <a:pt x="370808" y="1018032"/>
                </a:lnTo>
                <a:lnTo>
                  <a:pt x="442097" y="1049118"/>
                </a:lnTo>
                <a:lnTo>
                  <a:pt x="518300" y="1077583"/>
                </a:lnTo>
                <a:lnTo>
                  <a:pt x="599091" y="1103273"/>
                </a:lnTo>
                <a:lnTo>
                  <a:pt x="684144" y="1126034"/>
                </a:lnTo>
                <a:lnTo>
                  <a:pt x="773132" y="1145714"/>
                </a:lnTo>
                <a:lnTo>
                  <a:pt x="865729" y="1162159"/>
                </a:lnTo>
                <a:lnTo>
                  <a:pt x="961609" y="1175216"/>
                </a:lnTo>
                <a:lnTo>
                  <a:pt x="1060445" y="1184733"/>
                </a:lnTo>
                <a:lnTo>
                  <a:pt x="1161911" y="1190555"/>
                </a:lnTo>
                <a:lnTo>
                  <a:pt x="1265682" y="1192530"/>
                </a:lnTo>
                <a:lnTo>
                  <a:pt x="1369560" y="1190555"/>
                </a:lnTo>
                <a:lnTo>
                  <a:pt x="1471124" y="1184733"/>
                </a:lnTo>
                <a:lnTo>
                  <a:pt x="1570048" y="1175216"/>
                </a:lnTo>
                <a:lnTo>
                  <a:pt x="1666006" y="1162159"/>
                </a:lnTo>
                <a:lnTo>
                  <a:pt x="1758672" y="1145714"/>
                </a:lnTo>
                <a:lnTo>
                  <a:pt x="1847720" y="1126034"/>
                </a:lnTo>
                <a:lnTo>
                  <a:pt x="1932825" y="1103273"/>
                </a:lnTo>
                <a:lnTo>
                  <a:pt x="2013661" y="1077583"/>
                </a:lnTo>
                <a:lnTo>
                  <a:pt x="2089902" y="1049118"/>
                </a:lnTo>
                <a:lnTo>
                  <a:pt x="2161222" y="1018032"/>
                </a:lnTo>
                <a:lnTo>
                  <a:pt x="2227296" y="984476"/>
                </a:lnTo>
                <a:lnTo>
                  <a:pt x="2287798" y="948604"/>
                </a:lnTo>
                <a:lnTo>
                  <a:pt x="2342402" y="910570"/>
                </a:lnTo>
                <a:lnTo>
                  <a:pt x="2390782" y="870527"/>
                </a:lnTo>
                <a:lnTo>
                  <a:pt x="2432613" y="828627"/>
                </a:lnTo>
                <a:lnTo>
                  <a:pt x="2467569" y="785024"/>
                </a:lnTo>
                <a:lnTo>
                  <a:pt x="2495324" y="739871"/>
                </a:lnTo>
                <a:lnTo>
                  <a:pt x="2515552" y="693322"/>
                </a:lnTo>
                <a:lnTo>
                  <a:pt x="2527928" y="645529"/>
                </a:lnTo>
                <a:lnTo>
                  <a:pt x="2532126" y="596645"/>
                </a:lnTo>
                <a:lnTo>
                  <a:pt x="2527928" y="547757"/>
                </a:lnTo>
                <a:lnTo>
                  <a:pt x="2515552" y="499948"/>
                </a:lnTo>
                <a:lnTo>
                  <a:pt x="2495324" y="453373"/>
                </a:lnTo>
                <a:lnTo>
                  <a:pt x="2467569" y="408188"/>
                </a:lnTo>
                <a:lnTo>
                  <a:pt x="2432613" y="364545"/>
                </a:lnTo>
                <a:lnTo>
                  <a:pt x="2390782" y="322600"/>
                </a:lnTo>
                <a:lnTo>
                  <a:pt x="2342402" y="282506"/>
                </a:lnTo>
                <a:lnTo>
                  <a:pt x="2287798" y="244419"/>
                </a:lnTo>
                <a:lnTo>
                  <a:pt x="2227296" y="208491"/>
                </a:lnTo>
                <a:lnTo>
                  <a:pt x="2161222" y="174878"/>
                </a:lnTo>
                <a:lnTo>
                  <a:pt x="2089902" y="143735"/>
                </a:lnTo>
                <a:lnTo>
                  <a:pt x="2013661" y="115214"/>
                </a:lnTo>
                <a:lnTo>
                  <a:pt x="1932825" y="89471"/>
                </a:lnTo>
                <a:lnTo>
                  <a:pt x="1847720" y="66659"/>
                </a:lnTo>
                <a:lnTo>
                  <a:pt x="1758672" y="46934"/>
                </a:lnTo>
                <a:lnTo>
                  <a:pt x="1666006" y="30449"/>
                </a:lnTo>
                <a:lnTo>
                  <a:pt x="1570048" y="17359"/>
                </a:lnTo>
                <a:lnTo>
                  <a:pt x="1471124" y="7818"/>
                </a:lnTo>
                <a:lnTo>
                  <a:pt x="1369560" y="1980"/>
                </a:lnTo>
                <a:lnTo>
                  <a:pt x="1265682" y="0"/>
                </a:lnTo>
                <a:close/>
              </a:path>
            </a:pathLst>
          </a:custGeom>
          <a:ln w="9525">
            <a:solidFill>
              <a:srgbClr val="CC0000"/>
            </a:solidFill>
          </a:ln>
        </p:spPr>
        <p:txBody>
          <a:bodyPr wrap="square" lIns="0" tIns="0" rIns="0" bIns="0" rtlCol="0"/>
          <a:lstStyle/>
          <a:p>
            <a:endParaRPr/>
          </a:p>
        </p:txBody>
      </p:sp>
      <p:sp>
        <p:nvSpPr>
          <p:cNvPr id="13" name="object 13"/>
          <p:cNvSpPr txBox="1"/>
          <p:nvPr/>
        </p:nvSpPr>
        <p:spPr>
          <a:xfrm>
            <a:off x="3192913" y="4024334"/>
            <a:ext cx="2000885" cy="817596"/>
          </a:xfrm>
          <a:prstGeom prst="rect">
            <a:avLst/>
          </a:prstGeom>
        </p:spPr>
        <p:txBody>
          <a:bodyPr vert="horz" wrap="square" lIns="0" tIns="0" rIns="0" bIns="0" rtlCol="0">
            <a:spAutoFit/>
          </a:bodyPr>
          <a:lstStyle/>
          <a:p>
            <a:pPr marL="12700" marR="5080" indent="96520">
              <a:lnSpc>
                <a:spcPct val="104299"/>
              </a:lnSpc>
            </a:pPr>
            <a:r>
              <a:rPr sz="1600" b="1" spc="-5" dirty="0">
                <a:solidFill>
                  <a:srgbClr val="3333CC"/>
                </a:solidFill>
                <a:latin typeface="Microsoft JhengHei UI" panose="020B0604030504040204" pitchFamily="34" charset="-120"/>
                <a:ea typeface="Microsoft JhengHei UI" panose="020B0604030504040204" pitchFamily="34" charset="-120"/>
                <a:cs typeface="微软雅黑"/>
              </a:rPr>
              <a:t>观念世界/信息世界 </a:t>
            </a:r>
            <a:r>
              <a:rPr sz="2000" b="1" spc="-5" dirty="0">
                <a:latin typeface="Microsoft JhengHei UI" panose="020B0604030504040204" pitchFamily="34" charset="-120"/>
                <a:ea typeface="Microsoft JhengHei UI" panose="020B0604030504040204" pitchFamily="34" charset="-120"/>
                <a:cs typeface="微软雅黑"/>
              </a:rPr>
              <a:t>若干概念层(抽象) </a:t>
            </a:r>
            <a:r>
              <a:rPr sz="1600" b="1" spc="-5" dirty="0">
                <a:solidFill>
                  <a:srgbClr val="CC0000"/>
                </a:solidFill>
                <a:latin typeface="Microsoft JhengHei UI" panose="020B0604030504040204" pitchFamily="34" charset="-120"/>
                <a:ea typeface="Microsoft JhengHei UI" panose="020B0604030504040204" pitchFamily="34" charset="-120"/>
                <a:cs typeface="微软雅黑"/>
              </a:rPr>
              <a:t>(独立于计算机系统)</a:t>
            </a:r>
            <a:endParaRPr sz="1600">
              <a:latin typeface="Microsoft JhengHei UI" panose="020B0604030504040204" pitchFamily="34" charset="-120"/>
              <a:ea typeface="Microsoft JhengHei UI" panose="020B0604030504040204" pitchFamily="34" charset="-120"/>
              <a:cs typeface="微软雅黑"/>
            </a:endParaRPr>
          </a:p>
        </p:txBody>
      </p:sp>
      <p:sp>
        <p:nvSpPr>
          <p:cNvPr id="14" name="object 14"/>
          <p:cNvSpPr txBox="1"/>
          <p:nvPr/>
        </p:nvSpPr>
        <p:spPr>
          <a:xfrm>
            <a:off x="6880231" y="4024334"/>
            <a:ext cx="1951989" cy="246221"/>
          </a:xfrm>
          <a:prstGeom prst="rect">
            <a:avLst/>
          </a:prstGeom>
        </p:spPr>
        <p:txBody>
          <a:bodyPr vert="horz" wrap="square" lIns="0" tIns="0" rIns="0" bIns="0" rtlCol="0">
            <a:spAutoFit/>
          </a:bodyPr>
          <a:lstStyle/>
          <a:p>
            <a:pPr marL="12700">
              <a:lnSpc>
                <a:spcPct val="100000"/>
              </a:lnSpc>
            </a:pPr>
            <a:r>
              <a:rPr sz="1600" b="1" spc="-5" dirty="0">
                <a:solidFill>
                  <a:srgbClr val="3333CC"/>
                </a:solidFill>
                <a:latin typeface="Microsoft JhengHei UI" panose="020B0604030504040204" pitchFamily="34" charset="-120"/>
                <a:ea typeface="Microsoft JhengHei UI" panose="020B0604030504040204" pitchFamily="34" charset="-120"/>
                <a:cs typeface="微软雅黑"/>
              </a:rPr>
              <a:t>数据世界/计算机世界</a:t>
            </a:r>
            <a:endParaRPr sz="1600" dirty="0">
              <a:latin typeface="Microsoft JhengHei UI" panose="020B0604030504040204" pitchFamily="34" charset="-120"/>
              <a:ea typeface="Microsoft JhengHei UI" panose="020B0604030504040204" pitchFamily="34" charset="-120"/>
              <a:cs typeface="微软雅黑"/>
            </a:endParaRPr>
          </a:p>
        </p:txBody>
      </p:sp>
      <p:sp>
        <p:nvSpPr>
          <p:cNvPr id="15" name="object 15"/>
          <p:cNvSpPr/>
          <p:nvPr/>
        </p:nvSpPr>
        <p:spPr>
          <a:xfrm>
            <a:off x="6535166" y="4825746"/>
            <a:ext cx="0" cy="517525"/>
          </a:xfrm>
          <a:custGeom>
            <a:avLst/>
            <a:gdLst/>
            <a:ahLst/>
            <a:cxnLst/>
            <a:rect l="l" t="t" r="r" b="b"/>
            <a:pathLst>
              <a:path h="517525">
                <a:moveTo>
                  <a:pt x="0" y="0"/>
                </a:moveTo>
                <a:lnTo>
                  <a:pt x="0" y="517398"/>
                </a:lnTo>
              </a:path>
            </a:pathLst>
          </a:custGeom>
          <a:ln w="11430">
            <a:solidFill>
              <a:srgbClr val="000000"/>
            </a:solidFill>
          </a:ln>
        </p:spPr>
        <p:txBody>
          <a:bodyPr wrap="square" lIns="0" tIns="0" rIns="0" bIns="0" rtlCol="0"/>
          <a:lstStyle/>
          <a:p>
            <a:endParaRPr/>
          </a:p>
        </p:txBody>
      </p:sp>
      <p:sp>
        <p:nvSpPr>
          <p:cNvPr id="16" name="object 16"/>
          <p:cNvSpPr/>
          <p:nvPr/>
        </p:nvSpPr>
        <p:spPr>
          <a:xfrm>
            <a:off x="6569456" y="4825746"/>
            <a:ext cx="0" cy="517525"/>
          </a:xfrm>
          <a:custGeom>
            <a:avLst/>
            <a:gdLst/>
            <a:ahLst/>
            <a:cxnLst/>
            <a:rect l="l" t="t" r="r" b="b"/>
            <a:pathLst>
              <a:path h="517525">
                <a:moveTo>
                  <a:pt x="0" y="0"/>
                </a:moveTo>
                <a:lnTo>
                  <a:pt x="0" y="517398"/>
                </a:lnTo>
              </a:path>
            </a:pathLst>
          </a:custGeom>
          <a:ln w="34290">
            <a:solidFill>
              <a:srgbClr val="000000"/>
            </a:solidFill>
          </a:ln>
        </p:spPr>
        <p:txBody>
          <a:bodyPr wrap="square" lIns="0" tIns="0" rIns="0" bIns="0" rtlCol="0"/>
          <a:lstStyle/>
          <a:p>
            <a:endParaRPr/>
          </a:p>
        </p:txBody>
      </p:sp>
      <p:sp>
        <p:nvSpPr>
          <p:cNvPr id="17" name="object 17"/>
          <p:cNvSpPr txBox="1"/>
          <p:nvPr/>
        </p:nvSpPr>
        <p:spPr>
          <a:xfrm>
            <a:off x="6031363" y="5357139"/>
            <a:ext cx="2869565" cy="615553"/>
          </a:xfrm>
          <a:prstGeom prst="rect">
            <a:avLst/>
          </a:prstGeom>
        </p:spPr>
        <p:txBody>
          <a:bodyPr vert="horz" wrap="square" lIns="0" tIns="0" rIns="0" bIns="0" rtlCol="0">
            <a:spAutoFit/>
          </a:bodyPr>
          <a:lstStyle/>
          <a:p>
            <a:pPr marL="316230" marR="5080" indent="-304165">
              <a:lnSpc>
                <a:spcPct val="100000"/>
              </a:lnSpc>
            </a:pPr>
            <a:r>
              <a:rPr sz="2000" b="1" spc="-5" dirty="0">
                <a:latin typeface="Microsoft JhengHei UI" panose="020B0604030504040204" pitchFamily="34" charset="-120"/>
                <a:ea typeface="Microsoft JhengHei UI" panose="020B0604030504040204" pitchFamily="34" charset="-120"/>
                <a:cs typeface="微软雅黑"/>
              </a:rPr>
              <a:t>数据模型： 关系、网状和层次模型 O-O模型</a:t>
            </a:r>
            <a:endParaRPr sz="2000" dirty="0">
              <a:latin typeface="Microsoft JhengHei UI" panose="020B0604030504040204" pitchFamily="34" charset="-120"/>
              <a:ea typeface="Microsoft JhengHei UI" panose="020B0604030504040204" pitchFamily="34" charset="-120"/>
              <a:cs typeface="微软雅黑"/>
            </a:endParaRPr>
          </a:p>
        </p:txBody>
      </p:sp>
      <p:sp>
        <p:nvSpPr>
          <p:cNvPr id="18" name="object 18"/>
          <p:cNvSpPr txBox="1"/>
          <p:nvPr/>
        </p:nvSpPr>
        <p:spPr>
          <a:xfrm>
            <a:off x="3511437" y="5373150"/>
            <a:ext cx="1365885" cy="923330"/>
          </a:xfrm>
          <a:prstGeom prst="rect">
            <a:avLst/>
          </a:prstGeom>
        </p:spPr>
        <p:txBody>
          <a:bodyPr vert="horz" wrap="square" lIns="0" tIns="0" rIns="0" bIns="0" rtlCol="0">
            <a:spAutoFit/>
          </a:bodyPr>
          <a:lstStyle/>
          <a:p>
            <a:pPr marL="316230" marR="5080" indent="-304165" algn="just">
              <a:lnSpc>
                <a:spcPct val="100000"/>
              </a:lnSpc>
            </a:pPr>
            <a:r>
              <a:rPr sz="2000" b="1" spc="-5" dirty="0">
                <a:latin typeface="Microsoft JhengHei UI" panose="020B0604030504040204" pitchFamily="34" charset="-120"/>
                <a:ea typeface="Microsoft JhengHei UI" panose="020B0604030504040204" pitchFamily="34" charset="-120"/>
                <a:cs typeface="微软雅黑"/>
              </a:rPr>
              <a:t>概念模型： </a:t>
            </a:r>
            <a:r>
              <a:rPr sz="2000" b="1" spc="-5" dirty="0">
                <a:solidFill>
                  <a:srgbClr val="CC0000"/>
                </a:solidFill>
                <a:latin typeface="Microsoft JhengHei UI" panose="020B0604030504040204" pitchFamily="34" charset="-120"/>
                <a:ea typeface="Microsoft JhengHei UI" panose="020B0604030504040204" pitchFamily="34" charset="-120"/>
                <a:cs typeface="微软雅黑"/>
              </a:rPr>
              <a:t>E-</a:t>
            </a:r>
            <a:r>
              <a:rPr sz="2000" b="1" dirty="0">
                <a:solidFill>
                  <a:srgbClr val="CC0000"/>
                </a:solidFill>
                <a:latin typeface="Microsoft JhengHei UI" panose="020B0604030504040204" pitchFamily="34" charset="-120"/>
                <a:ea typeface="Microsoft JhengHei UI" panose="020B0604030504040204" pitchFamily="34" charset="-120"/>
                <a:cs typeface="微软雅黑"/>
              </a:rPr>
              <a:t>R</a:t>
            </a:r>
            <a:r>
              <a:rPr sz="2000" b="1" spc="-5" dirty="0">
                <a:solidFill>
                  <a:srgbClr val="CC0000"/>
                </a:solidFill>
                <a:latin typeface="Microsoft JhengHei UI" panose="020B0604030504040204" pitchFamily="34" charset="-120"/>
                <a:ea typeface="Microsoft JhengHei UI" panose="020B0604030504040204" pitchFamily="34" charset="-120"/>
                <a:cs typeface="微软雅黑"/>
              </a:rPr>
              <a:t>模型 </a:t>
            </a:r>
            <a:r>
              <a:rPr sz="2000" b="1" spc="-5" dirty="0">
                <a:latin typeface="Microsoft JhengHei UI" panose="020B0604030504040204" pitchFamily="34" charset="-120"/>
                <a:ea typeface="Microsoft JhengHei UI" panose="020B0604030504040204" pitchFamily="34" charset="-120"/>
                <a:cs typeface="微软雅黑"/>
              </a:rPr>
              <a:t>O-O模型</a:t>
            </a:r>
            <a:endParaRPr sz="2000">
              <a:latin typeface="Microsoft JhengHei UI" panose="020B0604030504040204" pitchFamily="34" charset="-120"/>
              <a:ea typeface="Microsoft JhengHei UI" panose="020B0604030504040204" pitchFamily="34" charset="-120"/>
              <a:cs typeface="微软雅黑"/>
            </a:endParaRPr>
          </a:p>
        </p:txBody>
      </p:sp>
      <p:sp>
        <p:nvSpPr>
          <p:cNvPr id="19" name="object 19"/>
          <p:cNvSpPr/>
          <p:nvPr/>
        </p:nvSpPr>
        <p:spPr>
          <a:xfrm>
            <a:off x="4169930" y="4793741"/>
            <a:ext cx="0" cy="517525"/>
          </a:xfrm>
          <a:custGeom>
            <a:avLst/>
            <a:gdLst/>
            <a:ahLst/>
            <a:cxnLst/>
            <a:rect l="l" t="t" r="r" b="b"/>
            <a:pathLst>
              <a:path h="517525">
                <a:moveTo>
                  <a:pt x="0" y="0"/>
                </a:moveTo>
                <a:lnTo>
                  <a:pt x="0" y="517398"/>
                </a:lnTo>
              </a:path>
            </a:pathLst>
          </a:custGeom>
          <a:ln w="11429">
            <a:solidFill>
              <a:srgbClr val="000000"/>
            </a:solidFill>
          </a:ln>
        </p:spPr>
        <p:txBody>
          <a:bodyPr wrap="square" lIns="0" tIns="0" rIns="0" bIns="0" rtlCol="0"/>
          <a:lstStyle/>
          <a:p>
            <a:endParaRPr/>
          </a:p>
        </p:txBody>
      </p:sp>
      <p:sp>
        <p:nvSpPr>
          <p:cNvPr id="20" name="object 20"/>
          <p:cNvSpPr/>
          <p:nvPr/>
        </p:nvSpPr>
        <p:spPr>
          <a:xfrm>
            <a:off x="4204220" y="4793741"/>
            <a:ext cx="0" cy="517525"/>
          </a:xfrm>
          <a:custGeom>
            <a:avLst/>
            <a:gdLst/>
            <a:ahLst/>
            <a:cxnLst/>
            <a:rect l="l" t="t" r="r" b="b"/>
            <a:pathLst>
              <a:path h="517525">
                <a:moveTo>
                  <a:pt x="0" y="0"/>
                </a:moveTo>
                <a:lnTo>
                  <a:pt x="0" y="517398"/>
                </a:lnTo>
              </a:path>
            </a:pathLst>
          </a:custGeom>
          <a:ln w="34289">
            <a:solidFill>
              <a:srgbClr val="000000"/>
            </a:solidFill>
          </a:ln>
        </p:spPr>
        <p:txBody>
          <a:bodyPr wrap="square" lIns="0" tIns="0" rIns="0" bIns="0" rtlCol="0"/>
          <a:lstStyle/>
          <a:p>
            <a:endParaRPr/>
          </a:p>
        </p:txBody>
      </p:sp>
      <p:sp>
        <p:nvSpPr>
          <p:cNvPr id="21" name="object 21"/>
          <p:cNvSpPr txBox="1">
            <a:spLocks noGrp="1"/>
          </p:cNvSpPr>
          <p:nvPr>
            <p:ph type="title"/>
          </p:nvPr>
        </p:nvSpPr>
        <p:spPr>
          <a:xfrm>
            <a:off x="894499" y="689610"/>
            <a:ext cx="8597163" cy="314959"/>
          </a:xfrm>
          <a:prstGeom prst="rect">
            <a:avLst/>
          </a:prstGeom>
        </p:spPr>
        <p:txBody>
          <a:bodyPr vert="horz" wrap="square" lIns="0" tIns="0" rIns="0" bIns="0" rtlCol="0">
            <a:spAutoFit/>
          </a:bodyPr>
          <a:lstStyle/>
          <a:p>
            <a:pPr>
              <a:lnSpc>
                <a:spcPct val="119700"/>
              </a:lnSpc>
            </a:pPr>
            <a:r>
              <a:rPr sz="2000" spc="-5" dirty="0">
                <a:solidFill>
                  <a:srgbClr val="FFFFFF"/>
                </a:solidFill>
                <a:latin typeface="华文中宋"/>
                <a:cs typeface="华文中宋"/>
              </a:rPr>
              <a:t>为什么要数据建模与数据库设计</a:t>
            </a:r>
            <a:r>
              <a:rPr sz="2000" spc="-5" dirty="0">
                <a:solidFill>
                  <a:srgbClr val="FFFFFF"/>
                </a:solidFill>
                <a:latin typeface="Arial"/>
                <a:cs typeface="Arial"/>
              </a:rPr>
              <a:t>? </a:t>
            </a:r>
            <a:r>
              <a:rPr sz="2000" spc="-10" dirty="0">
                <a:solidFill>
                  <a:srgbClr val="FFFFFF"/>
                </a:solidFill>
                <a:latin typeface="Arial"/>
                <a:cs typeface="Arial"/>
              </a:rPr>
              <a:t>(3</a:t>
            </a:r>
            <a:r>
              <a:rPr sz="2000" spc="-5" dirty="0">
                <a:solidFill>
                  <a:srgbClr val="FFFFFF"/>
                </a:solidFill>
                <a:latin typeface="Arial"/>
                <a:cs typeface="Arial"/>
              </a:rPr>
              <a:t>)</a:t>
            </a:r>
            <a:r>
              <a:rPr sz="2000" spc="-5" dirty="0">
                <a:solidFill>
                  <a:srgbClr val="FFFFFF"/>
                </a:solidFill>
                <a:latin typeface="华文中宋"/>
                <a:cs typeface="华文中宋"/>
              </a:rPr>
              <a:t>数据模型与概念模</a:t>
            </a:r>
            <a:r>
              <a:rPr sz="2000" dirty="0">
                <a:solidFill>
                  <a:srgbClr val="FFFFFF"/>
                </a:solidFill>
                <a:latin typeface="华文中宋"/>
                <a:cs typeface="华文中宋"/>
              </a:rPr>
              <a:t>型</a:t>
            </a:r>
            <a:r>
              <a:rPr sz="2000" spc="-5" dirty="0">
                <a:solidFill>
                  <a:srgbClr val="FFFFFF"/>
                </a:solidFill>
                <a:latin typeface="Arial"/>
                <a:cs typeface="Arial"/>
              </a:rPr>
              <a:t>?</a:t>
            </a:r>
            <a:endParaRPr sz="2000">
              <a:latin typeface="Arial"/>
              <a:cs typeface="Arial"/>
            </a:endParaRPr>
          </a:p>
        </p:txBody>
      </p:sp>
      <p:sp>
        <p:nvSpPr>
          <p:cNvPr id="24" name="矩形 23">
            <a:extLst>
              <a:ext uri="{FF2B5EF4-FFF2-40B4-BE49-F238E27FC236}">
                <a16:creationId xmlns="" xmlns:a16="http://schemas.microsoft.com/office/drawing/2014/main" id="{8226ACAC-A4FB-41EB-89F9-FCBD9E811B23}"/>
              </a:ext>
            </a:extLst>
          </p:cNvPr>
          <p:cNvSpPr/>
          <p:nvPr/>
        </p:nvSpPr>
        <p:spPr>
          <a:xfrm>
            <a:off x="241300" y="383633"/>
            <a:ext cx="6691642" cy="523220"/>
          </a:xfrm>
          <a:prstGeom prst="rect">
            <a:avLst/>
          </a:prstGeom>
        </p:spPr>
        <p:txBody>
          <a:bodyPr wrap="square">
            <a:spAutoFit/>
          </a:bodyPr>
          <a:lstStyle/>
          <a:p>
            <a:pPr marL="48895">
              <a:lnSpc>
                <a:spcPct val="100000"/>
              </a:lnSpc>
            </a:pPr>
            <a:r>
              <a:rPr lang="zh-CN" altLang="en-US" sz="2800" b="1" u="dbl" spc="-5" dirty="0">
                <a:solidFill>
                  <a:srgbClr val="000000"/>
                </a:solidFill>
                <a:latin typeface="Microsoft JhengHei" panose="020B0604030504040204" pitchFamily="34" charset="-120"/>
                <a:ea typeface="Microsoft JhengHei" panose="020B0604030504040204" pitchFamily="34" charset="-120"/>
              </a:rPr>
              <a:t>为什么要数据建模和数据库设计</a:t>
            </a:r>
            <a:r>
              <a:rPr lang="en-US" altLang="zh-CN" sz="2800" b="1" u="dbl" spc="-5" dirty="0">
                <a:solidFill>
                  <a:srgbClr val="000000"/>
                </a:solidFill>
                <a:latin typeface="Microsoft JhengHei" panose="020B0604030504040204" pitchFamily="34" charset="-120"/>
                <a:ea typeface="Microsoft JhengHei" panose="020B0604030504040204" pitchFamily="34" charset="-120"/>
              </a:rPr>
              <a:t>?</a:t>
            </a:r>
            <a:endParaRPr lang="zh-CN" altLang="en-US" sz="2400" u="dbl" dirty="0">
              <a:latin typeface="Arial" panose="020B0604020202020204"/>
              <a:cs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69911" y="2668523"/>
            <a:ext cx="3745229" cy="114604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019441" y="4390644"/>
            <a:ext cx="3689603" cy="214274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218567" y="2491739"/>
            <a:ext cx="3511296" cy="1311402"/>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7218298" y="4246626"/>
            <a:ext cx="1319022" cy="2568701"/>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968387" y="4075176"/>
            <a:ext cx="3780790" cy="0"/>
          </a:xfrm>
          <a:custGeom>
            <a:avLst/>
            <a:gdLst/>
            <a:ahLst/>
            <a:cxnLst/>
            <a:rect l="l" t="t" r="r" b="b"/>
            <a:pathLst>
              <a:path w="3780790">
                <a:moveTo>
                  <a:pt x="0" y="0"/>
                </a:moveTo>
                <a:lnTo>
                  <a:pt x="3780282" y="0"/>
                </a:lnTo>
              </a:path>
            </a:pathLst>
          </a:custGeom>
          <a:ln w="28575">
            <a:solidFill>
              <a:srgbClr val="FF0066"/>
            </a:solidFill>
          </a:ln>
        </p:spPr>
        <p:txBody>
          <a:bodyPr wrap="square" lIns="0" tIns="0" rIns="0" bIns="0" rtlCol="0"/>
          <a:lstStyle/>
          <a:p>
            <a:endParaRPr/>
          </a:p>
        </p:txBody>
      </p:sp>
      <p:sp>
        <p:nvSpPr>
          <p:cNvPr id="8" name="object 8"/>
          <p:cNvSpPr/>
          <p:nvPr/>
        </p:nvSpPr>
        <p:spPr>
          <a:xfrm>
            <a:off x="5981585" y="4063746"/>
            <a:ext cx="3780790" cy="0"/>
          </a:xfrm>
          <a:custGeom>
            <a:avLst/>
            <a:gdLst/>
            <a:ahLst/>
            <a:cxnLst/>
            <a:rect l="l" t="t" r="r" b="b"/>
            <a:pathLst>
              <a:path w="3780790">
                <a:moveTo>
                  <a:pt x="0" y="0"/>
                </a:moveTo>
                <a:lnTo>
                  <a:pt x="3780282" y="0"/>
                </a:lnTo>
              </a:path>
            </a:pathLst>
          </a:custGeom>
          <a:ln w="28575">
            <a:solidFill>
              <a:srgbClr val="FF0066"/>
            </a:solidFill>
          </a:ln>
        </p:spPr>
        <p:txBody>
          <a:bodyPr wrap="square" lIns="0" tIns="0" rIns="0" bIns="0" rtlCol="0"/>
          <a:lstStyle/>
          <a:p>
            <a:endParaRPr/>
          </a:p>
        </p:txBody>
      </p:sp>
      <p:sp>
        <p:nvSpPr>
          <p:cNvPr id="9" name="object 9"/>
          <p:cNvSpPr txBox="1"/>
          <p:nvPr/>
        </p:nvSpPr>
        <p:spPr>
          <a:xfrm>
            <a:off x="4764157" y="2838662"/>
            <a:ext cx="1448435" cy="738664"/>
          </a:xfrm>
          <a:prstGeom prst="rect">
            <a:avLst/>
          </a:prstGeom>
        </p:spPr>
        <p:txBody>
          <a:bodyPr vert="horz" wrap="square" lIns="0" tIns="0" rIns="0" bIns="0" rtlCol="0">
            <a:spAutoFit/>
          </a:bodyPr>
          <a:lstStyle/>
          <a:p>
            <a:pPr marL="12700" marR="5080">
              <a:lnSpc>
                <a:spcPct val="100000"/>
              </a:lnSpc>
            </a:pPr>
            <a:r>
              <a:rPr sz="1600" b="1" spc="-5" dirty="0">
                <a:solidFill>
                  <a:srgbClr val="3333CC"/>
                </a:solidFill>
                <a:latin typeface="Microsoft JhengHei UI" panose="020B0604030504040204" pitchFamily="34" charset="-120"/>
                <a:ea typeface="Microsoft JhengHei UI" panose="020B0604030504040204" pitchFamily="34" charset="-120"/>
                <a:cs typeface="微软雅黑"/>
              </a:rPr>
              <a:t>适合人类阅读习 惯的信息表达</a:t>
            </a:r>
            <a:endParaRPr sz="1600" b="1" dirty="0">
              <a:latin typeface="Microsoft JhengHei UI" panose="020B0604030504040204" pitchFamily="34" charset="-120"/>
              <a:ea typeface="Microsoft JhengHei UI" panose="020B0604030504040204" pitchFamily="34" charset="-120"/>
              <a:cs typeface="微软雅黑"/>
            </a:endParaRPr>
          </a:p>
          <a:p>
            <a:pPr marL="12700">
              <a:lnSpc>
                <a:spcPct val="100000"/>
              </a:lnSpc>
              <a:spcBef>
                <a:spcPts val="5"/>
              </a:spcBef>
            </a:pPr>
            <a:r>
              <a:rPr sz="1600" b="1" spc="-5" dirty="0">
                <a:solidFill>
                  <a:srgbClr val="3333CC"/>
                </a:solidFill>
                <a:latin typeface="Microsoft JhengHei UI" panose="020B0604030504040204" pitchFamily="34" charset="-120"/>
                <a:ea typeface="Microsoft JhengHei UI" panose="020B0604030504040204" pitchFamily="34" charset="-120"/>
                <a:cs typeface="微软雅黑"/>
              </a:rPr>
              <a:t>===单据/报表</a:t>
            </a:r>
            <a:endParaRPr sz="1600" b="1" dirty="0">
              <a:latin typeface="Microsoft JhengHei UI" panose="020B0604030504040204" pitchFamily="34" charset="-120"/>
              <a:ea typeface="Microsoft JhengHei UI" panose="020B0604030504040204" pitchFamily="34" charset="-120"/>
              <a:cs typeface="微软雅黑"/>
            </a:endParaRPr>
          </a:p>
        </p:txBody>
      </p:sp>
      <p:sp>
        <p:nvSpPr>
          <p:cNvPr id="10" name="object 10"/>
          <p:cNvSpPr txBox="1"/>
          <p:nvPr/>
        </p:nvSpPr>
        <p:spPr>
          <a:xfrm>
            <a:off x="4778643" y="4576770"/>
            <a:ext cx="1448435" cy="738664"/>
          </a:xfrm>
          <a:prstGeom prst="rect">
            <a:avLst/>
          </a:prstGeom>
        </p:spPr>
        <p:txBody>
          <a:bodyPr vert="horz" wrap="square" lIns="0" tIns="0" rIns="0" bIns="0" rtlCol="0">
            <a:spAutoFit/>
          </a:bodyPr>
          <a:lstStyle/>
          <a:p>
            <a:pPr marL="12700" marR="5080">
              <a:lnSpc>
                <a:spcPct val="100000"/>
              </a:lnSpc>
            </a:pPr>
            <a:r>
              <a:rPr sz="1600" b="1" spc="-5" dirty="0">
                <a:solidFill>
                  <a:srgbClr val="3333CC"/>
                </a:solidFill>
                <a:latin typeface="Microsoft JhengHei UI" panose="020B0604030504040204" pitchFamily="34" charset="-120"/>
                <a:ea typeface="Microsoft JhengHei UI" panose="020B0604030504040204" pitchFamily="34" charset="-120"/>
                <a:cs typeface="微软雅黑"/>
              </a:rPr>
              <a:t>表征信息本质联 系的概念表达</a:t>
            </a:r>
            <a:endParaRPr sz="1600" b="1" dirty="0">
              <a:latin typeface="Microsoft JhengHei UI" panose="020B0604030504040204" pitchFamily="34" charset="-120"/>
              <a:ea typeface="Microsoft JhengHei UI" panose="020B0604030504040204" pitchFamily="34" charset="-120"/>
              <a:cs typeface="微软雅黑"/>
            </a:endParaRPr>
          </a:p>
          <a:p>
            <a:pPr marL="12700">
              <a:lnSpc>
                <a:spcPct val="100000"/>
              </a:lnSpc>
            </a:pPr>
            <a:r>
              <a:rPr sz="1600" b="1" spc="-5" dirty="0">
                <a:solidFill>
                  <a:srgbClr val="3333CC"/>
                </a:solidFill>
                <a:latin typeface="Microsoft JhengHei UI" panose="020B0604030504040204" pitchFamily="34" charset="-120"/>
                <a:ea typeface="Microsoft JhengHei UI" panose="020B0604030504040204" pitchFamily="34" charset="-120"/>
                <a:cs typeface="微软雅黑"/>
              </a:rPr>
              <a:t>===实体/联系</a:t>
            </a:r>
            <a:endParaRPr sz="1600" b="1" dirty="0">
              <a:latin typeface="Microsoft JhengHei UI" panose="020B0604030504040204" pitchFamily="34" charset="-120"/>
              <a:ea typeface="Microsoft JhengHei UI" panose="020B0604030504040204" pitchFamily="34" charset="-120"/>
              <a:cs typeface="微软雅黑"/>
            </a:endParaRPr>
          </a:p>
        </p:txBody>
      </p:sp>
      <p:sp>
        <p:nvSpPr>
          <p:cNvPr id="11" name="object 11"/>
          <p:cNvSpPr txBox="1">
            <a:spLocks noGrp="1"/>
          </p:cNvSpPr>
          <p:nvPr>
            <p:ph type="title"/>
          </p:nvPr>
        </p:nvSpPr>
        <p:spPr>
          <a:xfrm>
            <a:off x="894499" y="689610"/>
            <a:ext cx="8597163" cy="314959"/>
          </a:xfrm>
          <a:prstGeom prst="rect">
            <a:avLst/>
          </a:prstGeom>
        </p:spPr>
        <p:txBody>
          <a:bodyPr vert="horz" wrap="square" lIns="0" tIns="0" rIns="0" bIns="0" rtlCol="0">
            <a:spAutoFit/>
          </a:bodyPr>
          <a:lstStyle/>
          <a:p>
            <a:pPr>
              <a:lnSpc>
                <a:spcPct val="119700"/>
              </a:lnSpc>
            </a:pPr>
            <a:r>
              <a:rPr sz="2000" spc="-5" dirty="0">
                <a:solidFill>
                  <a:srgbClr val="FFFFFF"/>
                </a:solidFill>
                <a:latin typeface="华文中宋"/>
                <a:cs typeface="华文中宋"/>
              </a:rPr>
              <a:t>为什么要数据建模与数据库设计</a:t>
            </a:r>
            <a:r>
              <a:rPr sz="2000" spc="-5" dirty="0">
                <a:solidFill>
                  <a:srgbClr val="FFFFFF"/>
                </a:solidFill>
                <a:latin typeface="Arial"/>
                <a:cs typeface="Arial"/>
              </a:rPr>
              <a:t>? </a:t>
            </a:r>
            <a:r>
              <a:rPr sz="2000" spc="-10" dirty="0">
                <a:solidFill>
                  <a:srgbClr val="FFFFFF"/>
                </a:solidFill>
                <a:latin typeface="Arial"/>
                <a:cs typeface="Arial"/>
              </a:rPr>
              <a:t>(3</a:t>
            </a:r>
            <a:r>
              <a:rPr sz="2000" spc="-5" dirty="0">
                <a:solidFill>
                  <a:srgbClr val="FFFFFF"/>
                </a:solidFill>
                <a:latin typeface="Arial"/>
                <a:cs typeface="Arial"/>
              </a:rPr>
              <a:t>)</a:t>
            </a:r>
            <a:r>
              <a:rPr sz="2000" spc="-5" dirty="0">
                <a:solidFill>
                  <a:srgbClr val="FFFFFF"/>
                </a:solidFill>
                <a:latin typeface="华文中宋"/>
                <a:cs typeface="华文中宋"/>
              </a:rPr>
              <a:t>数据模型与概念模</a:t>
            </a:r>
            <a:r>
              <a:rPr sz="2000" dirty="0">
                <a:solidFill>
                  <a:srgbClr val="FFFFFF"/>
                </a:solidFill>
                <a:latin typeface="华文中宋"/>
                <a:cs typeface="华文中宋"/>
              </a:rPr>
              <a:t>型</a:t>
            </a:r>
            <a:r>
              <a:rPr sz="2000" spc="-5" dirty="0">
                <a:solidFill>
                  <a:srgbClr val="FFFFFF"/>
                </a:solidFill>
                <a:latin typeface="Arial"/>
                <a:cs typeface="Arial"/>
              </a:rPr>
              <a:t>?</a:t>
            </a:r>
            <a:endParaRPr sz="2000">
              <a:latin typeface="Arial"/>
              <a:cs typeface="Arial"/>
            </a:endParaRPr>
          </a:p>
        </p:txBody>
      </p:sp>
      <p:sp>
        <p:nvSpPr>
          <p:cNvPr id="12" name="object 12"/>
          <p:cNvSpPr txBox="1"/>
          <p:nvPr/>
        </p:nvSpPr>
        <p:spPr>
          <a:xfrm>
            <a:off x="1065409" y="1442963"/>
            <a:ext cx="635000" cy="369332"/>
          </a:xfrm>
          <a:prstGeom prst="rect">
            <a:avLst/>
          </a:prstGeom>
        </p:spPr>
        <p:txBody>
          <a:bodyPr vert="horz" wrap="square" lIns="0" tIns="0" rIns="0" bIns="0" rtlCol="0">
            <a:spAutoFit/>
          </a:bodyPr>
          <a:lstStyle/>
          <a:p>
            <a:pPr marL="12700">
              <a:lnSpc>
                <a:spcPct val="100000"/>
              </a:lnSpc>
            </a:pPr>
            <a:r>
              <a:rPr sz="2400" b="1" dirty="0">
                <a:latin typeface="Microsoft JhengHei UI" panose="020B0604030504040204" pitchFamily="34" charset="-120"/>
                <a:ea typeface="Microsoft JhengHei UI" panose="020B0604030504040204" pitchFamily="34" charset="-120"/>
                <a:cs typeface="微软雅黑"/>
              </a:rPr>
              <a:t>示例</a:t>
            </a:r>
            <a:endParaRPr sz="2400" dirty="0">
              <a:latin typeface="Microsoft JhengHei UI" panose="020B0604030504040204" pitchFamily="34" charset="-120"/>
              <a:ea typeface="Microsoft JhengHei UI" panose="020B0604030504040204" pitchFamily="34" charset="-120"/>
              <a:cs typeface="微软雅黑"/>
            </a:endParaRPr>
          </a:p>
        </p:txBody>
      </p:sp>
      <p:sp>
        <p:nvSpPr>
          <p:cNvPr id="13" name="object 13"/>
          <p:cNvSpPr/>
          <p:nvPr/>
        </p:nvSpPr>
        <p:spPr>
          <a:xfrm>
            <a:off x="4722761" y="1934717"/>
            <a:ext cx="1402080" cy="740410"/>
          </a:xfrm>
          <a:custGeom>
            <a:avLst/>
            <a:gdLst/>
            <a:ahLst/>
            <a:cxnLst/>
            <a:rect l="l" t="t" r="r" b="b"/>
            <a:pathLst>
              <a:path w="1402079" h="740410">
                <a:moveTo>
                  <a:pt x="1402080" y="370332"/>
                </a:moveTo>
                <a:lnTo>
                  <a:pt x="1392902" y="310338"/>
                </a:lnTo>
                <a:lnTo>
                  <a:pt x="1366333" y="253398"/>
                </a:lnTo>
                <a:lnTo>
                  <a:pt x="1323816" y="200281"/>
                </a:lnTo>
                <a:lnTo>
                  <a:pt x="1266797" y="151753"/>
                </a:lnTo>
                <a:lnTo>
                  <a:pt x="1233301" y="129451"/>
                </a:lnTo>
                <a:lnTo>
                  <a:pt x="1196721" y="108585"/>
                </a:lnTo>
                <a:lnTo>
                  <a:pt x="1157237" y="89250"/>
                </a:lnTo>
                <a:lnTo>
                  <a:pt x="1115031" y="71542"/>
                </a:lnTo>
                <a:lnTo>
                  <a:pt x="1070283" y="55558"/>
                </a:lnTo>
                <a:lnTo>
                  <a:pt x="1023173" y="41394"/>
                </a:lnTo>
                <a:lnTo>
                  <a:pt x="973883" y="29146"/>
                </a:lnTo>
                <a:lnTo>
                  <a:pt x="922593" y="18909"/>
                </a:lnTo>
                <a:lnTo>
                  <a:pt x="869482" y="10780"/>
                </a:lnTo>
                <a:lnTo>
                  <a:pt x="814733" y="4855"/>
                </a:lnTo>
                <a:lnTo>
                  <a:pt x="758525" y="1229"/>
                </a:lnTo>
                <a:lnTo>
                  <a:pt x="701040" y="0"/>
                </a:lnTo>
                <a:lnTo>
                  <a:pt x="643554" y="1229"/>
                </a:lnTo>
                <a:lnTo>
                  <a:pt x="587346" y="4855"/>
                </a:lnTo>
                <a:lnTo>
                  <a:pt x="532597" y="10780"/>
                </a:lnTo>
                <a:lnTo>
                  <a:pt x="479486" y="18909"/>
                </a:lnTo>
                <a:lnTo>
                  <a:pt x="428196" y="29146"/>
                </a:lnTo>
                <a:lnTo>
                  <a:pt x="378906" y="41394"/>
                </a:lnTo>
                <a:lnTo>
                  <a:pt x="331796" y="55558"/>
                </a:lnTo>
                <a:lnTo>
                  <a:pt x="287048" y="71542"/>
                </a:lnTo>
                <a:lnTo>
                  <a:pt x="244842" y="89250"/>
                </a:lnTo>
                <a:lnTo>
                  <a:pt x="205359" y="108585"/>
                </a:lnTo>
                <a:lnTo>
                  <a:pt x="168778" y="129451"/>
                </a:lnTo>
                <a:lnTo>
                  <a:pt x="135282" y="151753"/>
                </a:lnTo>
                <a:lnTo>
                  <a:pt x="105050" y="175395"/>
                </a:lnTo>
                <a:lnTo>
                  <a:pt x="55102" y="226314"/>
                </a:lnTo>
                <a:lnTo>
                  <a:pt x="20378" y="281438"/>
                </a:lnTo>
                <a:lnTo>
                  <a:pt x="2324" y="340001"/>
                </a:lnTo>
                <a:lnTo>
                  <a:pt x="0" y="370332"/>
                </a:lnTo>
                <a:lnTo>
                  <a:pt x="2324" y="400657"/>
                </a:lnTo>
                <a:lnTo>
                  <a:pt x="20378" y="459179"/>
                </a:lnTo>
                <a:lnTo>
                  <a:pt x="55102" y="514230"/>
                </a:lnTo>
                <a:lnTo>
                  <a:pt x="105050" y="565053"/>
                </a:lnTo>
                <a:lnTo>
                  <a:pt x="124206" y="579999"/>
                </a:lnTo>
                <a:lnTo>
                  <a:pt x="124205" y="370332"/>
                </a:lnTo>
                <a:lnTo>
                  <a:pt x="126118" y="345324"/>
                </a:lnTo>
                <a:lnTo>
                  <a:pt x="140973" y="297063"/>
                </a:lnTo>
                <a:lnTo>
                  <a:pt x="169544" y="251662"/>
                </a:lnTo>
                <a:lnTo>
                  <a:pt x="210643" y="209747"/>
                </a:lnTo>
                <a:lnTo>
                  <a:pt x="263080" y="171944"/>
                </a:lnTo>
                <a:lnTo>
                  <a:pt x="325667" y="138880"/>
                </a:lnTo>
                <a:lnTo>
                  <a:pt x="397215" y="111182"/>
                </a:lnTo>
                <a:lnTo>
                  <a:pt x="435978" y="99540"/>
                </a:lnTo>
                <a:lnTo>
                  <a:pt x="476535" y="89475"/>
                </a:lnTo>
                <a:lnTo>
                  <a:pt x="518739" y="81064"/>
                </a:lnTo>
                <a:lnTo>
                  <a:pt x="562439" y="74386"/>
                </a:lnTo>
                <a:lnTo>
                  <a:pt x="607489" y="69519"/>
                </a:lnTo>
                <a:lnTo>
                  <a:pt x="653738" y="66541"/>
                </a:lnTo>
                <a:lnTo>
                  <a:pt x="701040" y="65532"/>
                </a:lnTo>
                <a:lnTo>
                  <a:pt x="748341" y="66541"/>
                </a:lnTo>
                <a:lnTo>
                  <a:pt x="794590" y="69519"/>
                </a:lnTo>
                <a:lnTo>
                  <a:pt x="839640" y="74386"/>
                </a:lnTo>
                <a:lnTo>
                  <a:pt x="883340" y="81064"/>
                </a:lnTo>
                <a:lnTo>
                  <a:pt x="925544" y="89475"/>
                </a:lnTo>
                <a:lnTo>
                  <a:pt x="966101" y="99540"/>
                </a:lnTo>
                <a:lnTo>
                  <a:pt x="1004864" y="111182"/>
                </a:lnTo>
                <a:lnTo>
                  <a:pt x="1041684" y="124321"/>
                </a:lnTo>
                <a:lnTo>
                  <a:pt x="1108900" y="154781"/>
                </a:lnTo>
                <a:lnTo>
                  <a:pt x="1166561" y="190292"/>
                </a:lnTo>
                <a:lnTo>
                  <a:pt x="1213477" y="230229"/>
                </a:lnTo>
                <a:lnTo>
                  <a:pt x="1248460" y="273966"/>
                </a:lnTo>
                <a:lnTo>
                  <a:pt x="1270322" y="320875"/>
                </a:lnTo>
                <a:lnTo>
                  <a:pt x="1277874" y="370332"/>
                </a:lnTo>
                <a:lnTo>
                  <a:pt x="1277874" y="579999"/>
                </a:lnTo>
                <a:lnTo>
                  <a:pt x="1297029" y="565053"/>
                </a:lnTo>
                <a:lnTo>
                  <a:pt x="1346977" y="514230"/>
                </a:lnTo>
                <a:lnTo>
                  <a:pt x="1381701" y="459179"/>
                </a:lnTo>
                <a:lnTo>
                  <a:pt x="1399755" y="400657"/>
                </a:lnTo>
                <a:lnTo>
                  <a:pt x="1402080" y="370332"/>
                </a:lnTo>
                <a:close/>
              </a:path>
              <a:path w="1402079" h="740410">
                <a:moveTo>
                  <a:pt x="1277874" y="579999"/>
                </a:moveTo>
                <a:lnTo>
                  <a:pt x="1277874" y="370332"/>
                </a:lnTo>
                <a:lnTo>
                  <a:pt x="1275961" y="395230"/>
                </a:lnTo>
                <a:lnTo>
                  <a:pt x="1270322" y="419581"/>
                </a:lnTo>
                <a:lnTo>
                  <a:pt x="1248460" y="466325"/>
                </a:lnTo>
                <a:lnTo>
                  <a:pt x="1213477" y="509933"/>
                </a:lnTo>
                <a:lnTo>
                  <a:pt x="1166561" y="549773"/>
                </a:lnTo>
                <a:lnTo>
                  <a:pt x="1108900" y="585216"/>
                </a:lnTo>
                <a:lnTo>
                  <a:pt x="1041684" y="615628"/>
                </a:lnTo>
                <a:lnTo>
                  <a:pt x="1004864" y="628752"/>
                </a:lnTo>
                <a:lnTo>
                  <a:pt x="966101" y="640381"/>
                </a:lnTo>
                <a:lnTo>
                  <a:pt x="925544" y="650438"/>
                </a:lnTo>
                <a:lnTo>
                  <a:pt x="883340" y="658843"/>
                </a:lnTo>
                <a:lnTo>
                  <a:pt x="839640" y="665518"/>
                </a:lnTo>
                <a:lnTo>
                  <a:pt x="794590" y="670383"/>
                </a:lnTo>
                <a:lnTo>
                  <a:pt x="748341" y="673360"/>
                </a:lnTo>
                <a:lnTo>
                  <a:pt x="701040" y="674370"/>
                </a:lnTo>
                <a:lnTo>
                  <a:pt x="653738" y="673360"/>
                </a:lnTo>
                <a:lnTo>
                  <a:pt x="607489" y="670383"/>
                </a:lnTo>
                <a:lnTo>
                  <a:pt x="562439" y="665518"/>
                </a:lnTo>
                <a:lnTo>
                  <a:pt x="518739" y="658843"/>
                </a:lnTo>
                <a:lnTo>
                  <a:pt x="476535" y="650438"/>
                </a:lnTo>
                <a:lnTo>
                  <a:pt x="435978" y="640381"/>
                </a:lnTo>
                <a:lnTo>
                  <a:pt x="397215" y="628752"/>
                </a:lnTo>
                <a:lnTo>
                  <a:pt x="360395" y="615628"/>
                </a:lnTo>
                <a:lnTo>
                  <a:pt x="293179" y="585216"/>
                </a:lnTo>
                <a:lnTo>
                  <a:pt x="235518" y="549773"/>
                </a:lnTo>
                <a:lnTo>
                  <a:pt x="188602" y="509933"/>
                </a:lnTo>
                <a:lnTo>
                  <a:pt x="153619" y="466325"/>
                </a:lnTo>
                <a:lnTo>
                  <a:pt x="131757" y="419581"/>
                </a:lnTo>
                <a:lnTo>
                  <a:pt x="124205" y="370332"/>
                </a:lnTo>
                <a:lnTo>
                  <a:pt x="124206" y="579999"/>
                </a:lnTo>
                <a:lnTo>
                  <a:pt x="168778" y="610888"/>
                </a:lnTo>
                <a:lnTo>
                  <a:pt x="205359" y="631698"/>
                </a:lnTo>
                <a:lnTo>
                  <a:pt x="244842" y="650976"/>
                </a:lnTo>
                <a:lnTo>
                  <a:pt x="287048" y="668627"/>
                </a:lnTo>
                <a:lnTo>
                  <a:pt x="331796" y="684557"/>
                </a:lnTo>
                <a:lnTo>
                  <a:pt x="378906" y="698671"/>
                </a:lnTo>
                <a:lnTo>
                  <a:pt x="428196" y="710874"/>
                </a:lnTo>
                <a:lnTo>
                  <a:pt x="479486" y="721071"/>
                </a:lnTo>
                <a:lnTo>
                  <a:pt x="532597" y="729167"/>
                </a:lnTo>
                <a:lnTo>
                  <a:pt x="587346" y="735067"/>
                </a:lnTo>
                <a:lnTo>
                  <a:pt x="643554" y="738677"/>
                </a:lnTo>
                <a:lnTo>
                  <a:pt x="701040" y="739902"/>
                </a:lnTo>
                <a:lnTo>
                  <a:pt x="758525" y="738677"/>
                </a:lnTo>
                <a:lnTo>
                  <a:pt x="814733" y="735067"/>
                </a:lnTo>
                <a:lnTo>
                  <a:pt x="869482" y="729167"/>
                </a:lnTo>
                <a:lnTo>
                  <a:pt x="922593" y="721071"/>
                </a:lnTo>
                <a:lnTo>
                  <a:pt x="973883" y="710874"/>
                </a:lnTo>
                <a:lnTo>
                  <a:pt x="1023173" y="698671"/>
                </a:lnTo>
                <a:lnTo>
                  <a:pt x="1070283" y="684557"/>
                </a:lnTo>
                <a:lnTo>
                  <a:pt x="1115031" y="668627"/>
                </a:lnTo>
                <a:lnTo>
                  <a:pt x="1157237" y="650976"/>
                </a:lnTo>
                <a:lnTo>
                  <a:pt x="1196721" y="631698"/>
                </a:lnTo>
                <a:lnTo>
                  <a:pt x="1233301" y="610888"/>
                </a:lnTo>
                <a:lnTo>
                  <a:pt x="1266797" y="588641"/>
                </a:lnTo>
                <a:lnTo>
                  <a:pt x="1277874" y="579999"/>
                </a:lnTo>
                <a:close/>
              </a:path>
            </a:pathLst>
          </a:custGeom>
          <a:solidFill>
            <a:srgbClr val="B90000"/>
          </a:solidFill>
        </p:spPr>
        <p:txBody>
          <a:bodyPr wrap="square" lIns="0" tIns="0" rIns="0" bIns="0" rtlCol="0"/>
          <a:lstStyle/>
          <a:p>
            <a:endParaRPr/>
          </a:p>
        </p:txBody>
      </p:sp>
      <p:sp>
        <p:nvSpPr>
          <p:cNvPr id="14" name="object 14"/>
          <p:cNvSpPr/>
          <p:nvPr/>
        </p:nvSpPr>
        <p:spPr>
          <a:xfrm>
            <a:off x="4838585" y="1994916"/>
            <a:ext cx="1170940" cy="619760"/>
          </a:xfrm>
          <a:custGeom>
            <a:avLst/>
            <a:gdLst/>
            <a:ahLst/>
            <a:cxnLst/>
            <a:rect l="l" t="t" r="r" b="b"/>
            <a:pathLst>
              <a:path w="1170939" h="619760">
                <a:moveTo>
                  <a:pt x="1170431" y="310134"/>
                </a:moveTo>
                <a:lnTo>
                  <a:pt x="1162769" y="259787"/>
                </a:lnTo>
                <a:lnTo>
                  <a:pt x="1140585" y="212043"/>
                </a:lnTo>
                <a:lnTo>
                  <a:pt x="1105088" y="167535"/>
                </a:lnTo>
                <a:lnTo>
                  <a:pt x="1057485" y="126900"/>
                </a:lnTo>
                <a:lnTo>
                  <a:pt x="998981" y="90773"/>
                </a:lnTo>
                <a:lnTo>
                  <a:pt x="930786" y="59789"/>
                </a:lnTo>
                <a:lnTo>
                  <a:pt x="893430" y="46425"/>
                </a:lnTo>
                <a:lnTo>
                  <a:pt x="854104" y="34584"/>
                </a:lnTo>
                <a:lnTo>
                  <a:pt x="812958" y="24348"/>
                </a:lnTo>
                <a:lnTo>
                  <a:pt x="770144" y="15794"/>
                </a:lnTo>
                <a:lnTo>
                  <a:pt x="725811" y="9003"/>
                </a:lnTo>
                <a:lnTo>
                  <a:pt x="680112" y="4054"/>
                </a:lnTo>
                <a:lnTo>
                  <a:pt x="633196" y="1026"/>
                </a:lnTo>
                <a:lnTo>
                  <a:pt x="585215" y="0"/>
                </a:lnTo>
                <a:lnTo>
                  <a:pt x="537235" y="1026"/>
                </a:lnTo>
                <a:lnTo>
                  <a:pt x="490319" y="4054"/>
                </a:lnTo>
                <a:lnTo>
                  <a:pt x="444620" y="9003"/>
                </a:lnTo>
                <a:lnTo>
                  <a:pt x="400287" y="15794"/>
                </a:lnTo>
                <a:lnTo>
                  <a:pt x="357473" y="24348"/>
                </a:lnTo>
                <a:lnTo>
                  <a:pt x="316327" y="34584"/>
                </a:lnTo>
                <a:lnTo>
                  <a:pt x="277001" y="46425"/>
                </a:lnTo>
                <a:lnTo>
                  <a:pt x="239645" y="59789"/>
                </a:lnTo>
                <a:lnTo>
                  <a:pt x="204411" y="74598"/>
                </a:lnTo>
                <a:lnTo>
                  <a:pt x="140911" y="108233"/>
                </a:lnTo>
                <a:lnTo>
                  <a:pt x="87706" y="146694"/>
                </a:lnTo>
                <a:lnTo>
                  <a:pt x="46005" y="189345"/>
                </a:lnTo>
                <a:lnTo>
                  <a:pt x="17014" y="235550"/>
                </a:lnTo>
                <a:lnTo>
                  <a:pt x="1940" y="284675"/>
                </a:lnTo>
                <a:lnTo>
                  <a:pt x="0" y="310134"/>
                </a:lnTo>
                <a:lnTo>
                  <a:pt x="1940" y="335483"/>
                </a:lnTo>
                <a:lnTo>
                  <a:pt x="17014" y="384423"/>
                </a:lnTo>
                <a:lnTo>
                  <a:pt x="46005" y="430482"/>
                </a:lnTo>
                <a:lnTo>
                  <a:pt x="87706" y="473021"/>
                </a:lnTo>
                <a:lnTo>
                  <a:pt x="140911" y="511399"/>
                </a:lnTo>
                <a:lnTo>
                  <a:pt x="204411" y="544976"/>
                </a:lnTo>
                <a:lnTo>
                  <a:pt x="239645" y="559765"/>
                </a:lnTo>
                <a:lnTo>
                  <a:pt x="277001" y="573113"/>
                </a:lnTo>
                <a:lnTo>
                  <a:pt x="316327" y="584941"/>
                </a:lnTo>
                <a:lnTo>
                  <a:pt x="357473" y="595169"/>
                </a:lnTo>
                <a:lnTo>
                  <a:pt x="400287" y="603717"/>
                </a:lnTo>
                <a:lnTo>
                  <a:pt x="444620" y="610504"/>
                </a:lnTo>
                <a:lnTo>
                  <a:pt x="490319" y="615452"/>
                </a:lnTo>
                <a:lnTo>
                  <a:pt x="537235" y="618479"/>
                </a:lnTo>
                <a:lnTo>
                  <a:pt x="585215" y="619506"/>
                </a:lnTo>
                <a:lnTo>
                  <a:pt x="633196" y="618479"/>
                </a:lnTo>
                <a:lnTo>
                  <a:pt x="680112" y="615452"/>
                </a:lnTo>
                <a:lnTo>
                  <a:pt x="725811" y="610504"/>
                </a:lnTo>
                <a:lnTo>
                  <a:pt x="770144" y="603717"/>
                </a:lnTo>
                <a:lnTo>
                  <a:pt x="812958" y="595169"/>
                </a:lnTo>
                <a:lnTo>
                  <a:pt x="854104" y="584941"/>
                </a:lnTo>
                <a:lnTo>
                  <a:pt x="893430" y="573113"/>
                </a:lnTo>
                <a:lnTo>
                  <a:pt x="930786" y="559765"/>
                </a:lnTo>
                <a:lnTo>
                  <a:pt x="966020" y="544976"/>
                </a:lnTo>
                <a:lnTo>
                  <a:pt x="1029520" y="511399"/>
                </a:lnTo>
                <a:lnTo>
                  <a:pt x="1082725" y="473021"/>
                </a:lnTo>
                <a:lnTo>
                  <a:pt x="1124426" y="430482"/>
                </a:lnTo>
                <a:lnTo>
                  <a:pt x="1153417" y="384423"/>
                </a:lnTo>
                <a:lnTo>
                  <a:pt x="1168491" y="335483"/>
                </a:lnTo>
                <a:lnTo>
                  <a:pt x="1170431" y="310134"/>
                </a:lnTo>
                <a:close/>
              </a:path>
            </a:pathLst>
          </a:custGeom>
          <a:solidFill>
            <a:srgbClr val="FFFF66"/>
          </a:solidFill>
        </p:spPr>
        <p:txBody>
          <a:bodyPr wrap="square" lIns="0" tIns="0" rIns="0" bIns="0" rtlCol="0"/>
          <a:lstStyle/>
          <a:p>
            <a:endParaRPr/>
          </a:p>
        </p:txBody>
      </p:sp>
      <p:sp>
        <p:nvSpPr>
          <p:cNvPr id="15" name="object 15"/>
          <p:cNvSpPr/>
          <p:nvPr/>
        </p:nvSpPr>
        <p:spPr>
          <a:xfrm>
            <a:off x="4838585" y="1994916"/>
            <a:ext cx="1170940" cy="619760"/>
          </a:xfrm>
          <a:custGeom>
            <a:avLst/>
            <a:gdLst/>
            <a:ahLst/>
            <a:cxnLst/>
            <a:rect l="l" t="t" r="r" b="b"/>
            <a:pathLst>
              <a:path w="1170939" h="619760">
                <a:moveTo>
                  <a:pt x="585215" y="0"/>
                </a:moveTo>
                <a:lnTo>
                  <a:pt x="537235" y="1026"/>
                </a:lnTo>
                <a:lnTo>
                  <a:pt x="490319" y="4054"/>
                </a:lnTo>
                <a:lnTo>
                  <a:pt x="444620" y="9003"/>
                </a:lnTo>
                <a:lnTo>
                  <a:pt x="400287" y="15794"/>
                </a:lnTo>
                <a:lnTo>
                  <a:pt x="357473" y="24348"/>
                </a:lnTo>
                <a:lnTo>
                  <a:pt x="316327" y="34584"/>
                </a:lnTo>
                <a:lnTo>
                  <a:pt x="277001" y="46425"/>
                </a:lnTo>
                <a:lnTo>
                  <a:pt x="239645" y="59789"/>
                </a:lnTo>
                <a:lnTo>
                  <a:pt x="204411" y="74598"/>
                </a:lnTo>
                <a:lnTo>
                  <a:pt x="140911" y="108233"/>
                </a:lnTo>
                <a:lnTo>
                  <a:pt x="87706" y="146694"/>
                </a:lnTo>
                <a:lnTo>
                  <a:pt x="46005" y="189345"/>
                </a:lnTo>
                <a:lnTo>
                  <a:pt x="17014" y="235550"/>
                </a:lnTo>
                <a:lnTo>
                  <a:pt x="1940" y="284675"/>
                </a:lnTo>
                <a:lnTo>
                  <a:pt x="0" y="310134"/>
                </a:lnTo>
                <a:lnTo>
                  <a:pt x="1940" y="335483"/>
                </a:lnTo>
                <a:lnTo>
                  <a:pt x="17014" y="384423"/>
                </a:lnTo>
                <a:lnTo>
                  <a:pt x="46005" y="430482"/>
                </a:lnTo>
                <a:lnTo>
                  <a:pt x="87706" y="473021"/>
                </a:lnTo>
                <a:lnTo>
                  <a:pt x="140911" y="511399"/>
                </a:lnTo>
                <a:lnTo>
                  <a:pt x="204411" y="544976"/>
                </a:lnTo>
                <a:lnTo>
                  <a:pt x="239645" y="559765"/>
                </a:lnTo>
                <a:lnTo>
                  <a:pt x="277001" y="573113"/>
                </a:lnTo>
                <a:lnTo>
                  <a:pt x="316327" y="584941"/>
                </a:lnTo>
                <a:lnTo>
                  <a:pt x="357473" y="595169"/>
                </a:lnTo>
                <a:lnTo>
                  <a:pt x="400287" y="603717"/>
                </a:lnTo>
                <a:lnTo>
                  <a:pt x="444620" y="610504"/>
                </a:lnTo>
                <a:lnTo>
                  <a:pt x="490319" y="615452"/>
                </a:lnTo>
                <a:lnTo>
                  <a:pt x="537235" y="618479"/>
                </a:lnTo>
                <a:lnTo>
                  <a:pt x="585215" y="619506"/>
                </a:lnTo>
                <a:lnTo>
                  <a:pt x="633196" y="618479"/>
                </a:lnTo>
                <a:lnTo>
                  <a:pt x="680112" y="615452"/>
                </a:lnTo>
                <a:lnTo>
                  <a:pt x="725811" y="610504"/>
                </a:lnTo>
                <a:lnTo>
                  <a:pt x="770144" y="603717"/>
                </a:lnTo>
                <a:lnTo>
                  <a:pt x="812958" y="595169"/>
                </a:lnTo>
                <a:lnTo>
                  <a:pt x="854104" y="584941"/>
                </a:lnTo>
                <a:lnTo>
                  <a:pt x="893430" y="573113"/>
                </a:lnTo>
                <a:lnTo>
                  <a:pt x="930786" y="559765"/>
                </a:lnTo>
                <a:lnTo>
                  <a:pt x="966020" y="544976"/>
                </a:lnTo>
                <a:lnTo>
                  <a:pt x="1029520" y="511399"/>
                </a:lnTo>
                <a:lnTo>
                  <a:pt x="1082725" y="473021"/>
                </a:lnTo>
                <a:lnTo>
                  <a:pt x="1124426" y="430482"/>
                </a:lnTo>
                <a:lnTo>
                  <a:pt x="1153417" y="384423"/>
                </a:lnTo>
                <a:lnTo>
                  <a:pt x="1168491" y="335483"/>
                </a:lnTo>
                <a:lnTo>
                  <a:pt x="1170431" y="310134"/>
                </a:lnTo>
                <a:lnTo>
                  <a:pt x="1168491" y="284675"/>
                </a:lnTo>
                <a:lnTo>
                  <a:pt x="1153417" y="235550"/>
                </a:lnTo>
                <a:lnTo>
                  <a:pt x="1124426" y="189345"/>
                </a:lnTo>
                <a:lnTo>
                  <a:pt x="1082725" y="146694"/>
                </a:lnTo>
                <a:lnTo>
                  <a:pt x="1029520" y="108233"/>
                </a:lnTo>
                <a:lnTo>
                  <a:pt x="966020" y="74598"/>
                </a:lnTo>
                <a:lnTo>
                  <a:pt x="930786" y="59789"/>
                </a:lnTo>
                <a:lnTo>
                  <a:pt x="893430" y="46425"/>
                </a:lnTo>
                <a:lnTo>
                  <a:pt x="854104" y="34584"/>
                </a:lnTo>
                <a:lnTo>
                  <a:pt x="812958" y="24348"/>
                </a:lnTo>
                <a:lnTo>
                  <a:pt x="770144" y="15794"/>
                </a:lnTo>
                <a:lnTo>
                  <a:pt x="725811" y="9003"/>
                </a:lnTo>
                <a:lnTo>
                  <a:pt x="680112" y="4054"/>
                </a:lnTo>
                <a:lnTo>
                  <a:pt x="633196" y="1026"/>
                </a:lnTo>
                <a:lnTo>
                  <a:pt x="585215" y="0"/>
                </a:lnTo>
                <a:close/>
              </a:path>
            </a:pathLst>
          </a:custGeom>
          <a:ln w="28575">
            <a:solidFill>
              <a:srgbClr val="FFFFFF"/>
            </a:solidFill>
          </a:ln>
        </p:spPr>
        <p:txBody>
          <a:bodyPr wrap="square" lIns="0" tIns="0" rIns="0" bIns="0" rtlCol="0"/>
          <a:lstStyle/>
          <a:p>
            <a:endParaRPr/>
          </a:p>
        </p:txBody>
      </p:sp>
      <p:sp>
        <p:nvSpPr>
          <p:cNvPr id="16" name="object 16"/>
          <p:cNvSpPr txBox="1"/>
          <p:nvPr/>
        </p:nvSpPr>
        <p:spPr>
          <a:xfrm>
            <a:off x="4953895" y="2034404"/>
            <a:ext cx="939800" cy="553998"/>
          </a:xfrm>
          <a:prstGeom prst="rect">
            <a:avLst/>
          </a:prstGeom>
        </p:spPr>
        <p:txBody>
          <a:bodyPr vert="horz" wrap="square" lIns="0" tIns="0" rIns="0" bIns="0" rtlCol="0">
            <a:spAutoFit/>
          </a:bodyPr>
          <a:lstStyle/>
          <a:p>
            <a:pPr marL="12700" marR="5080">
              <a:lnSpc>
                <a:spcPct val="100000"/>
              </a:lnSpc>
            </a:pPr>
            <a:r>
              <a:rPr sz="1800" b="1" dirty="0" err="1" smtClean="0">
                <a:solidFill>
                  <a:srgbClr val="3333CC"/>
                </a:solidFill>
                <a:latin typeface="Microsoft JhengHei UI" panose="020B0604030504040204" pitchFamily="34" charset="-120"/>
                <a:ea typeface="Microsoft JhengHei UI" panose="020B0604030504040204" pitchFamily="34" charset="-120"/>
                <a:cs typeface="微软雅黑"/>
              </a:rPr>
              <a:t>便于人使</a:t>
            </a:r>
            <a:r>
              <a:rPr sz="1800" b="1" dirty="0" smtClean="0">
                <a:solidFill>
                  <a:srgbClr val="3333CC"/>
                </a:solidFill>
                <a:latin typeface="Microsoft JhengHei UI" panose="020B0604030504040204" pitchFamily="34" charset="-120"/>
                <a:ea typeface="Microsoft JhengHei UI" panose="020B0604030504040204" pitchFamily="34" charset="-120"/>
                <a:cs typeface="微软雅黑"/>
              </a:rPr>
              <a:t> </a:t>
            </a:r>
            <a:r>
              <a:rPr sz="1800" b="1" dirty="0">
                <a:solidFill>
                  <a:srgbClr val="3333CC"/>
                </a:solidFill>
                <a:latin typeface="Microsoft JhengHei UI" panose="020B0604030504040204" pitchFamily="34" charset="-120"/>
                <a:ea typeface="Microsoft JhengHei UI" panose="020B0604030504040204" pitchFamily="34" charset="-120"/>
                <a:cs typeface="微软雅黑"/>
              </a:rPr>
              <a:t>用和理解</a:t>
            </a:r>
            <a:endParaRPr sz="1800" dirty="0">
              <a:latin typeface="Microsoft JhengHei UI" panose="020B0604030504040204" pitchFamily="34" charset="-120"/>
              <a:ea typeface="Microsoft JhengHei UI" panose="020B0604030504040204" pitchFamily="34" charset="-120"/>
              <a:cs typeface="微软雅黑"/>
            </a:endParaRPr>
          </a:p>
        </p:txBody>
      </p:sp>
      <p:sp>
        <p:nvSpPr>
          <p:cNvPr id="17" name="object 17"/>
          <p:cNvSpPr/>
          <p:nvPr/>
        </p:nvSpPr>
        <p:spPr>
          <a:xfrm>
            <a:off x="5411609" y="5887973"/>
            <a:ext cx="1402080" cy="740410"/>
          </a:xfrm>
          <a:custGeom>
            <a:avLst/>
            <a:gdLst/>
            <a:ahLst/>
            <a:cxnLst/>
            <a:rect l="l" t="t" r="r" b="b"/>
            <a:pathLst>
              <a:path w="1402079" h="740409">
                <a:moveTo>
                  <a:pt x="1402080" y="369570"/>
                </a:moveTo>
                <a:lnTo>
                  <a:pt x="1392902" y="309597"/>
                </a:lnTo>
                <a:lnTo>
                  <a:pt x="1366333" y="252715"/>
                </a:lnTo>
                <a:lnTo>
                  <a:pt x="1323816" y="199683"/>
                </a:lnTo>
                <a:lnTo>
                  <a:pt x="1266797" y="151260"/>
                </a:lnTo>
                <a:lnTo>
                  <a:pt x="1233301" y="129013"/>
                </a:lnTo>
                <a:lnTo>
                  <a:pt x="1196721" y="108204"/>
                </a:lnTo>
                <a:lnTo>
                  <a:pt x="1157237" y="88925"/>
                </a:lnTo>
                <a:lnTo>
                  <a:pt x="1115031" y="71274"/>
                </a:lnTo>
                <a:lnTo>
                  <a:pt x="1070283" y="55344"/>
                </a:lnTo>
                <a:lnTo>
                  <a:pt x="1023173" y="41230"/>
                </a:lnTo>
                <a:lnTo>
                  <a:pt x="973883" y="29027"/>
                </a:lnTo>
                <a:lnTo>
                  <a:pt x="922593" y="18830"/>
                </a:lnTo>
                <a:lnTo>
                  <a:pt x="869482" y="10734"/>
                </a:lnTo>
                <a:lnTo>
                  <a:pt x="814733" y="4834"/>
                </a:lnTo>
                <a:lnTo>
                  <a:pt x="758525" y="1224"/>
                </a:lnTo>
                <a:lnTo>
                  <a:pt x="701040" y="0"/>
                </a:lnTo>
                <a:lnTo>
                  <a:pt x="643554" y="1224"/>
                </a:lnTo>
                <a:lnTo>
                  <a:pt x="587346" y="4834"/>
                </a:lnTo>
                <a:lnTo>
                  <a:pt x="532597" y="10734"/>
                </a:lnTo>
                <a:lnTo>
                  <a:pt x="479486" y="18830"/>
                </a:lnTo>
                <a:lnTo>
                  <a:pt x="428196" y="29027"/>
                </a:lnTo>
                <a:lnTo>
                  <a:pt x="378906" y="41230"/>
                </a:lnTo>
                <a:lnTo>
                  <a:pt x="331796" y="55344"/>
                </a:lnTo>
                <a:lnTo>
                  <a:pt x="287048" y="71274"/>
                </a:lnTo>
                <a:lnTo>
                  <a:pt x="244842" y="88925"/>
                </a:lnTo>
                <a:lnTo>
                  <a:pt x="205359" y="108204"/>
                </a:lnTo>
                <a:lnTo>
                  <a:pt x="168778" y="129013"/>
                </a:lnTo>
                <a:lnTo>
                  <a:pt x="135282" y="151260"/>
                </a:lnTo>
                <a:lnTo>
                  <a:pt x="105050" y="174848"/>
                </a:lnTo>
                <a:lnTo>
                  <a:pt x="55102" y="225671"/>
                </a:lnTo>
                <a:lnTo>
                  <a:pt x="20378" y="280722"/>
                </a:lnTo>
                <a:lnTo>
                  <a:pt x="2324" y="339244"/>
                </a:lnTo>
                <a:lnTo>
                  <a:pt x="0" y="369570"/>
                </a:lnTo>
                <a:lnTo>
                  <a:pt x="2324" y="399900"/>
                </a:lnTo>
                <a:lnTo>
                  <a:pt x="20378" y="458463"/>
                </a:lnTo>
                <a:lnTo>
                  <a:pt x="55102" y="513588"/>
                </a:lnTo>
                <a:lnTo>
                  <a:pt x="105050" y="564506"/>
                </a:lnTo>
                <a:lnTo>
                  <a:pt x="124206" y="579486"/>
                </a:lnTo>
                <a:lnTo>
                  <a:pt x="124205" y="369570"/>
                </a:lnTo>
                <a:lnTo>
                  <a:pt x="126118" y="344671"/>
                </a:lnTo>
                <a:lnTo>
                  <a:pt x="140973" y="296595"/>
                </a:lnTo>
                <a:lnTo>
                  <a:pt x="169544" y="251340"/>
                </a:lnTo>
                <a:lnTo>
                  <a:pt x="210643" y="209537"/>
                </a:lnTo>
                <a:lnTo>
                  <a:pt x="263080" y="171817"/>
                </a:lnTo>
                <a:lnTo>
                  <a:pt x="325667" y="138811"/>
                </a:lnTo>
                <a:lnTo>
                  <a:pt x="397215" y="111149"/>
                </a:lnTo>
                <a:lnTo>
                  <a:pt x="435978" y="99520"/>
                </a:lnTo>
                <a:lnTo>
                  <a:pt x="476535" y="89463"/>
                </a:lnTo>
                <a:lnTo>
                  <a:pt x="518739" y="81058"/>
                </a:lnTo>
                <a:lnTo>
                  <a:pt x="562439" y="74383"/>
                </a:lnTo>
                <a:lnTo>
                  <a:pt x="607489" y="69518"/>
                </a:lnTo>
                <a:lnTo>
                  <a:pt x="653738" y="66541"/>
                </a:lnTo>
                <a:lnTo>
                  <a:pt x="701040" y="65532"/>
                </a:lnTo>
                <a:lnTo>
                  <a:pt x="748341" y="66541"/>
                </a:lnTo>
                <a:lnTo>
                  <a:pt x="794590" y="69518"/>
                </a:lnTo>
                <a:lnTo>
                  <a:pt x="839640" y="74383"/>
                </a:lnTo>
                <a:lnTo>
                  <a:pt x="883340" y="81058"/>
                </a:lnTo>
                <a:lnTo>
                  <a:pt x="925544" y="89463"/>
                </a:lnTo>
                <a:lnTo>
                  <a:pt x="966101" y="99520"/>
                </a:lnTo>
                <a:lnTo>
                  <a:pt x="1004864" y="111149"/>
                </a:lnTo>
                <a:lnTo>
                  <a:pt x="1041684" y="124273"/>
                </a:lnTo>
                <a:lnTo>
                  <a:pt x="1108900" y="154686"/>
                </a:lnTo>
                <a:lnTo>
                  <a:pt x="1166561" y="190128"/>
                </a:lnTo>
                <a:lnTo>
                  <a:pt x="1213477" y="229968"/>
                </a:lnTo>
                <a:lnTo>
                  <a:pt x="1248460" y="273576"/>
                </a:lnTo>
                <a:lnTo>
                  <a:pt x="1270322" y="320320"/>
                </a:lnTo>
                <a:lnTo>
                  <a:pt x="1277874" y="369570"/>
                </a:lnTo>
                <a:lnTo>
                  <a:pt x="1277874" y="579486"/>
                </a:lnTo>
                <a:lnTo>
                  <a:pt x="1297029" y="564506"/>
                </a:lnTo>
                <a:lnTo>
                  <a:pt x="1346977" y="513588"/>
                </a:lnTo>
                <a:lnTo>
                  <a:pt x="1381701" y="458463"/>
                </a:lnTo>
                <a:lnTo>
                  <a:pt x="1399755" y="399900"/>
                </a:lnTo>
                <a:lnTo>
                  <a:pt x="1402080" y="369570"/>
                </a:lnTo>
                <a:close/>
              </a:path>
              <a:path w="1402079" h="740409">
                <a:moveTo>
                  <a:pt x="1277874" y="579486"/>
                </a:moveTo>
                <a:lnTo>
                  <a:pt x="1277874" y="369570"/>
                </a:lnTo>
                <a:lnTo>
                  <a:pt x="1275961" y="394577"/>
                </a:lnTo>
                <a:lnTo>
                  <a:pt x="1270322" y="419026"/>
                </a:lnTo>
                <a:lnTo>
                  <a:pt x="1248460" y="465935"/>
                </a:lnTo>
                <a:lnTo>
                  <a:pt x="1213477" y="509672"/>
                </a:lnTo>
                <a:lnTo>
                  <a:pt x="1166561" y="549609"/>
                </a:lnTo>
                <a:lnTo>
                  <a:pt x="1108900" y="585120"/>
                </a:lnTo>
                <a:lnTo>
                  <a:pt x="1041684" y="615580"/>
                </a:lnTo>
                <a:lnTo>
                  <a:pt x="1004864" y="628719"/>
                </a:lnTo>
                <a:lnTo>
                  <a:pt x="966101" y="640361"/>
                </a:lnTo>
                <a:lnTo>
                  <a:pt x="925544" y="650426"/>
                </a:lnTo>
                <a:lnTo>
                  <a:pt x="883340" y="658837"/>
                </a:lnTo>
                <a:lnTo>
                  <a:pt x="839640" y="665515"/>
                </a:lnTo>
                <a:lnTo>
                  <a:pt x="794590" y="670382"/>
                </a:lnTo>
                <a:lnTo>
                  <a:pt x="748341" y="673360"/>
                </a:lnTo>
                <a:lnTo>
                  <a:pt x="701040" y="674370"/>
                </a:lnTo>
                <a:lnTo>
                  <a:pt x="653738" y="673360"/>
                </a:lnTo>
                <a:lnTo>
                  <a:pt x="607489" y="670382"/>
                </a:lnTo>
                <a:lnTo>
                  <a:pt x="562439" y="665515"/>
                </a:lnTo>
                <a:lnTo>
                  <a:pt x="518739" y="658837"/>
                </a:lnTo>
                <a:lnTo>
                  <a:pt x="476535" y="650426"/>
                </a:lnTo>
                <a:lnTo>
                  <a:pt x="435978" y="640361"/>
                </a:lnTo>
                <a:lnTo>
                  <a:pt x="397215" y="628719"/>
                </a:lnTo>
                <a:lnTo>
                  <a:pt x="360395" y="615580"/>
                </a:lnTo>
                <a:lnTo>
                  <a:pt x="293179" y="585120"/>
                </a:lnTo>
                <a:lnTo>
                  <a:pt x="235518" y="549609"/>
                </a:lnTo>
                <a:lnTo>
                  <a:pt x="188602" y="509672"/>
                </a:lnTo>
                <a:lnTo>
                  <a:pt x="153619" y="465935"/>
                </a:lnTo>
                <a:lnTo>
                  <a:pt x="131757" y="419026"/>
                </a:lnTo>
                <a:lnTo>
                  <a:pt x="124205" y="369570"/>
                </a:lnTo>
                <a:lnTo>
                  <a:pt x="124206" y="579486"/>
                </a:lnTo>
                <a:lnTo>
                  <a:pt x="168778" y="610450"/>
                </a:lnTo>
                <a:lnTo>
                  <a:pt x="205359" y="631317"/>
                </a:lnTo>
                <a:lnTo>
                  <a:pt x="244842" y="650651"/>
                </a:lnTo>
                <a:lnTo>
                  <a:pt x="287048" y="668359"/>
                </a:lnTo>
                <a:lnTo>
                  <a:pt x="331796" y="684343"/>
                </a:lnTo>
                <a:lnTo>
                  <a:pt x="378906" y="698507"/>
                </a:lnTo>
                <a:lnTo>
                  <a:pt x="428196" y="710755"/>
                </a:lnTo>
                <a:lnTo>
                  <a:pt x="479486" y="720992"/>
                </a:lnTo>
                <a:lnTo>
                  <a:pt x="532597" y="729121"/>
                </a:lnTo>
                <a:lnTo>
                  <a:pt x="587346" y="735046"/>
                </a:lnTo>
                <a:lnTo>
                  <a:pt x="643554" y="738672"/>
                </a:lnTo>
                <a:lnTo>
                  <a:pt x="701040" y="739902"/>
                </a:lnTo>
                <a:lnTo>
                  <a:pt x="758525" y="738672"/>
                </a:lnTo>
                <a:lnTo>
                  <a:pt x="814733" y="735046"/>
                </a:lnTo>
                <a:lnTo>
                  <a:pt x="869482" y="729121"/>
                </a:lnTo>
                <a:lnTo>
                  <a:pt x="922593" y="720992"/>
                </a:lnTo>
                <a:lnTo>
                  <a:pt x="973883" y="710755"/>
                </a:lnTo>
                <a:lnTo>
                  <a:pt x="1023173" y="698507"/>
                </a:lnTo>
                <a:lnTo>
                  <a:pt x="1070283" y="684343"/>
                </a:lnTo>
                <a:lnTo>
                  <a:pt x="1115031" y="668359"/>
                </a:lnTo>
                <a:lnTo>
                  <a:pt x="1157237" y="650651"/>
                </a:lnTo>
                <a:lnTo>
                  <a:pt x="1196721" y="631317"/>
                </a:lnTo>
                <a:lnTo>
                  <a:pt x="1233301" y="610450"/>
                </a:lnTo>
                <a:lnTo>
                  <a:pt x="1266797" y="588148"/>
                </a:lnTo>
                <a:lnTo>
                  <a:pt x="1277874" y="579486"/>
                </a:lnTo>
                <a:close/>
              </a:path>
            </a:pathLst>
          </a:custGeom>
          <a:solidFill>
            <a:srgbClr val="B90000"/>
          </a:solidFill>
        </p:spPr>
        <p:txBody>
          <a:bodyPr wrap="square" lIns="0" tIns="0" rIns="0" bIns="0" rtlCol="0"/>
          <a:lstStyle/>
          <a:p>
            <a:endParaRPr/>
          </a:p>
        </p:txBody>
      </p:sp>
      <p:sp>
        <p:nvSpPr>
          <p:cNvPr id="18" name="object 18"/>
          <p:cNvSpPr/>
          <p:nvPr/>
        </p:nvSpPr>
        <p:spPr>
          <a:xfrm>
            <a:off x="5527433" y="5948171"/>
            <a:ext cx="1170940" cy="619125"/>
          </a:xfrm>
          <a:custGeom>
            <a:avLst/>
            <a:gdLst/>
            <a:ahLst/>
            <a:cxnLst/>
            <a:rect l="l" t="t" r="r" b="b"/>
            <a:pathLst>
              <a:path w="1170940" h="619125">
                <a:moveTo>
                  <a:pt x="1170431" y="309371"/>
                </a:moveTo>
                <a:lnTo>
                  <a:pt x="1162769" y="259232"/>
                </a:lnTo>
                <a:lnTo>
                  <a:pt x="1140585" y="211653"/>
                </a:lnTo>
                <a:lnTo>
                  <a:pt x="1105088" y="167274"/>
                </a:lnTo>
                <a:lnTo>
                  <a:pt x="1057485" y="126735"/>
                </a:lnTo>
                <a:lnTo>
                  <a:pt x="998981" y="90677"/>
                </a:lnTo>
                <a:lnTo>
                  <a:pt x="930786" y="59740"/>
                </a:lnTo>
                <a:lnTo>
                  <a:pt x="893430" y="46392"/>
                </a:lnTo>
                <a:lnTo>
                  <a:pt x="854104" y="34564"/>
                </a:lnTo>
                <a:lnTo>
                  <a:pt x="812958" y="24336"/>
                </a:lnTo>
                <a:lnTo>
                  <a:pt x="770144" y="15788"/>
                </a:lnTo>
                <a:lnTo>
                  <a:pt x="725811" y="9001"/>
                </a:lnTo>
                <a:lnTo>
                  <a:pt x="680112" y="4053"/>
                </a:lnTo>
                <a:lnTo>
                  <a:pt x="633196" y="1026"/>
                </a:lnTo>
                <a:lnTo>
                  <a:pt x="585215" y="0"/>
                </a:lnTo>
                <a:lnTo>
                  <a:pt x="537235" y="1026"/>
                </a:lnTo>
                <a:lnTo>
                  <a:pt x="490319" y="4053"/>
                </a:lnTo>
                <a:lnTo>
                  <a:pt x="444620" y="9001"/>
                </a:lnTo>
                <a:lnTo>
                  <a:pt x="400287" y="15788"/>
                </a:lnTo>
                <a:lnTo>
                  <a:pt x="357473" y="24336"/>
                </a:lnTo>
                <a:lnTo>
                  <a:pt x="316327" y="34564"/>
                </a:lnTo>
                <a:lnTo>
                  <a:pt x="277001" y="46392"/>
                </a:lnTo>
                <a:lnTo>
                  <a:pt x="239645" y="59740"/>
                </a:lnTo>
                <a:lnTo>
                  <a:pt x="204411" y="74529"/>
                </a:lnTo>
                <a:lnTo>
                  <a:pt x="140911" y="108106"/>
                </a:lnTo>
                <a:lnTo>
                  <a:pt x="87706" y="146484"/>
                </a:lnTo>
                <a:lnTo>
                  <a:pt x="46005" y="189023"/>
                </a:lnTo>
                <a:lnTo>
                  <a:pt x="17014" y="235082"/>
                </a:lnTo>
                <a:lnTo>
                  <a:pt x="1940" y="284022"/>
                </a:lnTo>
                <a:lnTo>
                  <a:pt x="0" y="309372"/>
                </a:lnTo>
                <a:lnTo>
                  <a:pt x="1940" y="334824"/>
                </a:lnTo>
                <a:lnTo>
                  <a:pt x="17014" y="383909"/>
                </a:lnTo>
                <a:lnTo>
                  <a:pt x="46005" y="430041"/>
                </a:lnTo>
                <a:lnTo>
                  <a:pt x="87706" y="472597"/>
                </a:lnTo>
                <a:lnTo>
                  <a:pt x="140911" y="510948"/>
                </a:lnTo>
                <a:lnTo>
                  <a:pt x="204411" y="544469"/>
                </a:lnTo>
                <a:lnTo>
                  <a:pt x="239645" y="559222"/>
                </a:lnTo>
                <a:lnTo>
                  <a:pt x="277001" y="572533"/>
                </a:lnTo>
                <a:lnTo>
                  <a:pt x="316327" y="584323"/>
                </a:lnTo>
                <a:lnTo>
                  <a:pt x="357473" y="594514"/>
                </a:lnTo>
                <a:lnTo>
                  <a:pt x="400287" y="603028"/>
                </a:lnTo>
                <a:lnTo>
                  <a:pt x="444620" y="609786"/>
                </a:lnTo>
                <a:lnTo>
                  <a:pt x="490319" y="614710"/>
                </a:lnTo>
                <a:lnTo>
                  <a:pt x="537235" y="617722"/>
                </a:lnTo>
                <a:lnTo>
                  <a:pt x="585215" y="618744"/>
                </a:lnTo>
                <a:lnTo>
                  <a:pt x="633196" y="617722"/>
                </a:lnTo>
                <a:lnTo>
                  <a:pt x="680112" y="614710"/>
                </a:lnTo>
                <a:lnTo>
                  <a:pt x="725811" y="609786"/>
                </a:lnTo>
                <a:lnTo>
                  <a:pt x="770144" y="603028"/>
                </a:lnTo>
                <a:lnTo>
                  <a:pt x="812958" y="594514"/>
                </a:lnTo>
                <a:lnTo>
                  <a:pt x="854104" y="584323"/>
                </a:lnTo>
                <a:lnTo>
                  <a:pt x="893430" y="572533"/>
                </a:lnTo>
                <a:lnTo>
                  <a:pt x="930786" y="559222"/>
                </a:lnTo>
                <a:lnTo>
                  <a:pt x="966020" y="544469"/>
                </a:lnTo>
                <a:lnTo>
                  <a:pt x="1029520" y="510948"/>
                </a:lnTo>
                <a:lnTo>
                  <a:pt x="1082725" y="472597"/>
                </a:lnTo>
                <a:lnTo>
                  <a:pt x="1124426" y="430041"/>
                </a:lnTo>
                <a:lnTo>
                  <a:pt x="1153417" y="383909"/>
                </a:lnTo>
                <a:lnTo>
                  <a:pt x="1168491" y="334824"/>
                </a:lnTo>
                <a:lnTo>
                  <a:pt x="1170431" y="309371"/>
                </a:lnTo>
                <a:close/>
              </a:path>
            </a:pathLst>
          </a:custGeom>
          <a:solidFill>
            <a:srgbClr val="FFFF66"/>
          </a:solidFill>
        </p:spPr>
        <p:txBody>
          <a:bodyPr wrap="square" lIns="0" tIns="0" rIns="0" bIns="0" rtlCol="0"/>
          <a:lstStyle/>
          <a:p>
            <a:endParaRPr/>
          </a:p>
        </p:txBody>
      </p:sp>
      <p:sp>
        <p:nvSpPr>
          <p:cNvPr id="19" name="object 19"/>
          <p:cNvSpPr/>
          <p:nvPr/>
        </p:nvSpPr>
        <p:spPr>
          <a:xfrm>
            <a:off x="5527433" y="5948171"/>
            <a:ext cx="1170940" cy="619125"/>
          </a:xfrm>
          <a:custGeom>
            <a:avLst/>
            <a:gdLst/>
            <a:ahLst/>
            <a:cxnLst/>
            <a:rect l="l" t="t" r="r" b="b"/>
            <a:pathLst>
              <a:path w="1170940" h="619125">
                <a:moveTo>
                  <a:pt x="585215" y="0"/>
                </a:moveTo>
                <a:lnTo>
                  <a:pt x="537235" y="1026"/>
                </a:lnTo>
                <a:lnTo>
                  <a:pt x="490319" y="4053"/>
                </a:lnTo>
                <a:lnTo>
                  <a:pt x="444620" y="9001"/>
                </a:lnTo>
                <a:lnTo>
                  <a:pt x="400287" y="15788"/>
                </a:lnTo>
                <a:lnTo>
                  <a:pt x="357473" y="24336"/>
                </a:lnTo>
                <a:lnTo>
                  <a:pt x="316327" y="34564"/>
                </a:lnTo>
                <a:lnTo>
                  <a:pt x="277001" y="46392"/>
                </a:lnTo>
                <a:lnTo>
                  <a:pt x="239645" y="59740"/>
                </a:lnTo>
                <a:lnTo>
                  <a:pt x="204411" y="74529"/>
                </a:lnTo>
                <a:lnTo>
                  <a:pt x="140911" y="108106"/>
                </a:lnTo>
                <a:lnTo>
                  <a:pt x="87706" y="146484"/>
                </a:lnTo>
                <a:lnTo>
                  <a:pt x="46005" y="189023"/>
                </a:lnTo>
                <a:lnTo>
                  <a:pt x="17014" y="235082"/>
                </a:lnTo>
                <a:lnTo>
                  <a:pt x="1940" y="284022"/>
                </a:lnTo>
                <a:lnTo>
                  <a:pt x="0" y="309372"/>
                </a:lnTo>
                <a:lnTo>
                  <a:pt x="1940" y="334824"/>
                </a:lnTo>
                <a:lnTo>
                  <a:pt x="17014" y="383909"/>
                </a:lnTo>
                <a:lnTo>
                  <a:pt x="46005" y="430041"/>
                </a:lnTo>
                <a:lnTo>
                  <a:pt x="87706" y="472597"/>
                </a:lnTo>
                <a:lnTo>
                  <a:pt x="140911" y="510948"/>
                </a:lnTo>
                <a:lnTo>
                  <a:pt x="204411" y="544469"/>
                </a:lnTo>
                <a:lnTo>
                  <a:pt x="239645" y="559222"/>
                </a:lnTo>
                <a:lnTo>
                  <a:pt x="277001" y="572533"/>
                </a:lnTo>
                <a:lnTo>
                  <a:pt x="316327" y="584323"/>
                </a:lnTo>
                <a:lnTo>
                  <a:pt x="357473" y="594514"/>
                </a:lnTo>
                <a:lnTo>
                  <a:pt x="400287" y="603028"/>
                </a:lnTo>
                <a:lnTo>
                  <a:pt x="444620" y="609786"/>
                </a:lnTo>
                <a:lnTo>
                  <a:pt x="490319" y="614710"/>
                </a:lnTo>
                <a:lnTo>
                  <a:pt x="537235" y="617722"/>
                </a:lnTo>
                <a:lnTo>
                  <a:pt x="585215" y="618744"/>
                </a:lnTo>
                <a:lnTo>
                  <a:pt x="633196" y="617722"/>
                </a:lnTo>
                <a:lnTo>
                  <a:pt x="680112" y="614710"/>
                </a:lnTo>
                <a:lnTo>
                  <a:pt x="725811" y="609786"/>
                </a:lnTo>
                <a:lnTo>
                  <a:pt x="770144" y="603028"/>
                </a:lnTo>
                <a:lnTo>
                  <a:pt x="812958" y="594514"/>
                </a:lnTo>
                <a:lnTo>
                  <a:pt x="854104" y="584323"/>
                </a:lnTo>
                <a:lnTo>
                  <a:pt x="893430" y="572533"/>
                </a:lnTo>
                <a:lnTo>
                  <a:pt x="930786" y="559222"/>
                </a:lnTo>
                <a:lnTo>
                  <a:pt x="966020" y="544469"/>
                </a:lnTo>
                <a:lnTo>
                  <a:pt x="1029520" y="510948"/>
                </a:lnTo>
                <a:lnTo>
                  <a:pt x="1082725" y="472597"/>
                </a:lnTo>
                <a:lnTo>
                  <a:pt x="1124426" y="430041"/>
                </a:lnTo>
                <a:lnTo>
                  <a:pt x="1153417" y="383909"/>
                </a:lnTo>
                <a:lnTo>
                  <a:pt x="1168491" y="334824"/>
                </a:lnTo>
                <a:lnTo>
                  <a:pt x="1170431" y="309371"/>
                </a:lnTo>
                <a:lnTo>
                  <a:pt x="1168491" y="284022"/>
                </a:lnTo>
                <a:lnTo>
                  <a:pt x="1153417" y="235082"/>
                </a:lnTo>
                <a:lnTo>
                  <a:pt x="1124426" y="189023"/>
                </a:lnTo>
                <a:lnTo>
                  <a:pt x="1082725" y="146484"/>
                </a:lnTo>
                <a:lnTo>
                  <a:pt x="1029520" y="108106"/>
                </a:lnTo>
                <a:lnTo>
                  <a:pt x="966020" y="74529"/>
                </a:lnTo>
                <a:lnTo>
                  <a:pt x="930786" y="59740"/>
                </a:lnTo>
                <a:lnTo>
                  <a:pt x="893430" y="46392"/>
                </a:lnTo>
                <a:lnTo>
                  <a:pt x="854104" y="34564"/>
                </a:lnTo>
                <a:lnTo>
                  <a:pt x="812958" y="24336"/>
                </a:lnTo>
                <a:lnTo>
                  <a:pt x="770144" y="15788"/>
                </a:lnTo>
                <a:lnTo>
                  <a:pt x="725811" y="9001"/>
                </a:lnTo>
                <a:lnTo>
                  <a:pt x="680112" y="4053"/>
                </a:lnTo>
                <a:lnTo>
                  <a:pt x="633196" y="1026"/>
                </a:lnTo>
                <a:lnTo>
                  <a:pt x="585215" y="0"/>
                </a:lnTo>
                <a:close/>
              </a:path>
            </a:pathLst>
          </a:custGeom>
          <a:ln w="28575">
            <a:solidFill>
              <a:srgbClr val="FFFFFF"/>
            </a:solidFill>
          </a:ln>
        </p:spPr>
        <p:txBody>
          <a:bodyPr wrap="square" lIns="0" tIns="0" rIns="0" bIns="0" rtlCol="0"/>
          <a:lstStyle/>
          <a:p>
            <a:endParaRPr/>
          </a:p>
        </p:txBody>
      </p:sp>
      <p:sp>
        <p:nvSpPr>
          <p:cNvPr id="20" name="object 20"/>
          <p:cNvSpPr txBox="1"/>
          <p:nvPr/>
        </p:nvSpPr>
        <p:spPr>
          <a:xfrm>
            <a:off x="5642743" y="5986898"/>
            <a:ext cx="939800" cy="553998"/>
          </a:xfrm>
          <a:prstGeom prst="rect">
            <a:avLst/>
          </a:prstGeom>
        </p:spPr>
        <p:txBody>
          <a:bodyPr vert="horz" wrap="square" lIns="0" tIns="0" rIns="0" bIns="0" rtlCol="0">
            <a:spAutoFit/>
          </a:bodyPr>
          <a:lstStyle/>
          <a:p>
            <a:pPr marL="12700" marR="5080">
              <a:lnSpc>
                <a:spcPct val="100000"/>
              </a:lnSpc>
            </a:pPr>
            <a:r>
              <a:rPr sz="1800" b="1" dirty="0">
                <a:solidFill>
                  <a:srgbClr val="3333CC"/>
                </a:solidFill>
                <a:latin typeface="Microsoft JhengHei UI" panose="020B0604030504040204" pitchFamily="34" charset="-120"/>
                <a:ea typeface="Microsoft JhengHei UI" panose="020B0604030504040204" pitchFamily="34" charset="-120"/>
                <a:cs typeface="微软雅黑"/>
              </a:rPr>
              <a:t>便于机器 精确处理</a:t>
            </a:r>
            <a:endParaRPr sz="1800" dirty="0">
              <a:latin typeface="Microsoft JhengHei UI" panose="020B0604030504040204" pitchFamily="34" charset="-120"/>
              <a:ea typeface="Microsoft JhengHei UI" panose="020B0604030504040204" pitchFamily="34" charset="-120"/>
              <a:cs typeface="微软雅黑"/>
            </a:endParaRPr>
          </a:p>
        </p:txBody>
      </p:sp>
      <p:sp>
        <p:nvSpPr>
          <p:cNvPr id="23" name="矩形 22">
            <a:extLst>
              <a:ext uri="{FF2B5EF4-FFF2-40B4-BE49-F238E27FC236}">
                <a16:creationId xmlns="" xmlns:a16="http://schemas.microsoft.com/office/drawing/2014/main" id="{B6D1E29A-BDCD-47D9-A984-CDDB5BBA5B8E}"/>
              </a:ext>
            </a:extLst>
          </p:cNvPr>
          <p:cNvSpPr/>
          <p:nvPr/>
        </p:nvSpPr>
        <p:spPr>
          <a:xfrm>
            <a:off x="241300" y="383633"/>
            <a:ext cx="6691642" cy="523220"/>
          </a:xfrm>
          <a:prstGeom prst="rect">
            <a:avLst/>
          </a:prstGeom>
        </p:spPr>
        <p:txBody>
          <a:bodyPr wrap="square">
            <a:spAutoFit/>
          </a:bodyPr>
          <a:lstStyle/>
          <a:p>
            <a:pPr marL="48895">
              <a:lnSpc>
                <a:spcPct val="100000"/>
              </a:lnSpc>
            </a:pPr>
            <a:r>
              <a:rPr lang="zh-CN" altLang="en-US" sz="2800" b="1" u="dbl" spc="-5" dirty="0">
                <a:solidFill>
                  <a:srgbClr val="000000"/>
                </a:solidFill>
                <a:latin typeface="Microsoft JhengHei" panose="020B0604030504040204" pitchFamily="34" charset="-120"/>
                <a:ea typeface="Microsoft JhengHei" panose="020B0604030504040204" pitchFamily="34" charset="-120"/>
              </a:rPr>
              <a:t>为什么要数据建模和数据库设计</a:t>
            </a:r>
            <a:r>
              <a:rPr lang="en-US" altLang="zh-CN" sz="2800" b="1" u="dbl" spc="-5" dirty="0">
                <a:solidFill>
                  <a:srgbClr val="000000"/>
                </a:solidFill>
                <a:latin typeface="Microsoft JhengHei" panose="020B0604030504040204" pitchFamily="34" charset="-120"/>
                <a:ea typeface="Microsoft JhengHei" panose="020B0604030504040204" pitchFamily="34" charset="-120"/>
              </a:rPr>
              <a:t>?</a:t>
            </a:r>
            <a:endParaRPr lang="zh-CN" altLang="en-US" sz="2400" u="dbl" dirty="0">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0" grpId="0"/>
      <p:bldP spid="17" grpId="0" animBg="1"/>
      <p:bldP spid="18" grpId="0" animBg="1"/>
      <p:bldP spid="19" grpId="0" animBg="1"/>
      <p:bldP spid="20"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自定义 1">
      <a:majorFont>
        <a:latin typeface="Arial"/>
        <a:ea typeface="Microsoft JhengHei UI"/>
        <a:cs typeface=""/>
      </a:majorFont>
      <a:minorFont>
        <a:latin typeface="Arial"/>
        <a:ea typeface="Microsoft JhengHei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2259</TotalTime>
  <Words>3830</Words>
  <Application>Microsoft Office PowerPoint</Application>
  <PresentationFormat>自定义</PresentationFormat>
  <Paragraphs>1129</Paragraphs>
  <Slides>68</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68</vt:i4>
      </vt:variant>
    </vt:vector>
  </HeadingPairs>
  <TitlesOfParts>
    <vt:vector size="83" baseType="lpstr">
      <vt:lpstr>Franklin Gothic Book</vt:lpstr>
      <vt:lpstr>Microsoft JhengHei</vt:lpstr>
      <vt:lpstr>Microsoft JhengHei UI</vt:lpstr>
      <vt:lpstr>华文隶书</vt:lpstr>
      <vt:lpstr>华文中宋</vt:lpstr>
      <vt:lpstr>宋体</vt:lpstr>
      <vt:lpstr>微软雅黑</vt:lpstr>
      <vt:lpstr>新宋体</vt:lpstr>
      <vt:lpstr>幼圆</vt:lpstr>
      <vt:lpstr>Arial</vt:lpstr>
      <vt:lpstr>Calibri</vt:lpstr>
      <vt:lpstr>Symbol</vt:lpstr>
      <vt:lpstr>Times New Roman</vt:lpstr>
      <vt:lpstr>Wingdings</vt:lpstr>
      <vt:lpstr>1_Office Theme</vt:lpstr>
      <vt:lpstr>PowerPoint 演示文稿</vt:lpstr>
      <vt:lpstr>PowerPoint 演示文稿</vt:lpstr>
      <vt:lpstr>为什么要数据建模与数据库设计? (1)数据建模与数据库设计</vt:lpstr>
      <vt:lpstr>PowerPoint 演示文稿</vt:lpstr>
      <vt:lpstr>PowerPoint 演示文稿</vt:lpstr>
      <vt:lpstr>为什么要数据建模与数据库设计? (2)为什么需要数据建模与数据库设计?</vt:lpstr>
      <vt:lpstr>为什么要数据建模与数据库设计? (2)为什么需要数据建模与数据库设计?</vt:lpstr>
      <vt:lpstr>为什么要数据建模与数据库设计? (3)数据模型与概念模型?</vt:lpstr>
      <vt:lpstr>为什么要数据建模与数据库设计? (3)数据模型与概念模型?</vt:lpstr>
      <vt:lpstr>为什么要数据建模与数据库设计? (4)怎样抽象—理解-区分-命名-表达?</vt:lpstr>
      <vt:lpstr>为什么要数据建模与数据库设计? (4)怎样抽象—理解-区分-命名-表达?</vt:lpstr>
      <vt:lpstr>为什么要数据建模与数据库设计? (4)怎样抽象—理解-区分-命名-表达?</vt:lpstr>
      <vt:lpstr>E-R模型--数据建模之基本思想 (1)E-R模型首先是一种数据建模的思想</vt:lpstr>
      <vt:lpstr>E-R模型--数据建模之基本思想 (2)E-R模型的基本概念</vt:lpstr>
      <vt:lpstr>PowerPoint 演示文稿</vt:lpstr>
      <vt:lpstr>E-R模型--数据建模之基本思想 (4)怎样刻画实体呢?</vt:lpstr>
      <vt:lpstr>E-R模型--数据建模之基本思想 (4)怎样刻画实体呢?</vt:lpstr>
      <vt:lpstr>E-R模型--数据建模之基本思想 (5)关键字有什么用呢?</vt:lpstr>
      <vt:lpstr>E-R模型--数据建模之基本思想</vt:lpstr>
      <vt:lpstr>PowerPoint 演示文稿</vt:lpstr>
      <vt:lpstr>E-R模型--数据建模之基本思想 (7)有什么样的联系需要区分呢?</vt:lpstr>
      <vt:lpstr>E-R模型--数据建模之基本思想 (7)有什么样的联系需要区分呢?</vt:lpstr>
      <vt:lpstr>E-R模型--数据建模之基本思想 (7)有什么样的联系需要区分呢?</vt:lpstr>
      <vt:lpstr>E-R模型--数据建模之基本思想 (7)有什么样的联系需要区分呢?</vt:lpstr>
      <vt:lpstr>E-R模型--数据建模之基本思想 (7)有什么样的联系需要区分呢?</vt:lpstr>
      <vt:lpstr>E-R模型--数据建模之基本思想</vt:lpstr>
      <vt:lpstr>E-R模型--数据建模之基本思想 (7)有什么样的联系需要区分呢?</vt:lpstr>
      <vt:lpstr>E-R模型--数据建模之基本思想 (7)有什么样的联系需要区分呢?</vt:lpstr>
      <vt:lpstr>E-R模型表达方法之chen方法 (1)E-R模型有三种表达方法</vt:lpstr>
      <vt:lpstr>E-R模型表达方法之chen方法 (2)Chen方法的基本图元及其含义</vt:lpstr>
      <vt:lpstr>E-R模型表达方法之chen方法 (3)Chen方法中不同“联系”的区分方法</vt:lpstr>
      <vt:lpstr>E-R模型表达方法之chen方法 (3)Chen方法中不同“联系”的区分方法</vt:lpstr>
      <vt:lpstr>E-R模型表达方法之chen方法 (4)示例</vt:lpstr>
      <vt:lpstr>E-R模型表达方法之chen方法 (4)示例</vt:lpstr>
      <vt:lpstr>E-R模型表达方法之chen方法 (4)示例</vt:lpstr>
      <vt:lpstr>E-R模型表达方法之chen方法 (4)示例</vt:lpstr>
      <vt:lpstr>E-R模型表达方法之chen方法 (4)示例</vt:lpstr>
      <vt:lpstr>E-R模型表达方法之chen方法 (4)示例</vt:lpstr>
      <vt:lpstr>E-R模型-建模案例讲解(chen方法) (1)E-R模型有三种表达方法</vt:lpstr>
      <vt:lpstr>E-R模型-建模案例讲解(chen方法) (2)运用E-R模型理解需求并建模的步骤</vt:lpstr>
      <vt:lpstr>E-R模型-建模案例讲解(chen方法) (2)运用E-R模型理解需求并建模的步骤</vt:lpstr>
      <vt:lpstr>E-R模型-建模案例讲解(chen方法) (2)运用E-R模型理解需求并建模的步骤</vt:lpstr>
      <vt:lpstr>E-R模型-建模案例讲解(chen方法) (2)运用E-R模型理解需求并建模的步骤</vt:lpstr>
      <vt:lpstr>E-R模型-建模案例讲解(chen方法) (2)运用E-R模型理解需求并建模的步骤</vt:lpstr>
      <vt:lpstr>E-R模型-建模案例讲解(chen方法) (2)运用E-R模型理解需求并建模的步骤</vt:lpstr>
      <vt:lpstr>E-R模型表达方法之Crow’s foot方法 (1)E-R模型有三种表达方法</vt:lpstr>
      <vt:lpstr>E-R模型表达方法之Crow’s foot方法</vt:lpstr>
      <vt:lpstr>E-R模型表达方法之Crow’s foot方法 (2)Crow’s foot方法的基本图元及其含义</vt:lpstr>
      <vt:lpstr>E-R模型表达方法之Crow’s foot方法 (2)Crow’s foot方法的基本图元及其含义</vt:lpstr>
      <vt:lpstr>E-R模型表达方法之Crow’s foot方法 (3)示例</vt:lpstr>
      <vt:lpstr>E-R模型表达方法之Crow’s foot方法 (3)示例</vt:lpstr>
      <vt:lpstr>E-R模型表达方法之Crow’s foot方法 (3)示例</vt:lpstr>
      <vt:lpstr>E-R模型表达方法之Crow’s foot方法 (3)示例</vt:lpstr>
      <vt:lpstr>PowerPoint 演示文稿</vt:lpstr>
      <vt:lpstr>数据库设计中的抽象 (1)如何看待信息?</vt:lpstr>
      <vt:lpstr>数据库设计中的抽象 (2)三个世界?</vt:lpstr>
      <vt:lpstr>数据库设计中的抽象 (3)“型”与“值”?</vt:lpstr>
      <vt:lpstr>数据库设计中的抽象 (4)不同层次的“型”与“值”?</vt:lpstr>
      <vt:lpstr>数据库设计中的抽象 (4)不同层次的“型”与“值”?</vt:lpstr>
      <vt:lpstr>数据库设计中的抽象 (5)不同层次的抽象?</vt:lpstr>
      <vt:lpstr>PowerPoint 演示文稿</vt:lpstr>
      <vt:lpstr>数据库设计中的抽象 (3)数据模型与概念模型?</vt:lpstr>
      <vt:lpstr>什么是和为什么要数据库设计? (7)抽象过程：理解-区分-命名-表达?</vt:lpstr>
      <vt:lpstr>什么是和为什么要数据库设计?</vt:lpstr>
      <vt:lpstr>数据库设计中的抽象 (10)另一种抽象层次：方法论及应用?</vt:lpstr>
      <vt:lpstr>数据库设计中的抽象 (11)建模层次?</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&lt;4D6963726F736F667420506F776572506F696E74202D20CAFDBEDDBFE2CFB5CDB3BBF9B4A1BDB2D2E5B5DA3131BDB2CAFDBEDDBDA8C4A3D6AECBBCCFEBD3EBB7BDB7A82E707074&gt;</dc:title>
  <dc:creator>dechen</dc:creator>
  <cp:lastModifiedBy>lenovo</cp:lastModifiedBy>
  <cp:revision>140</cp:revision>
  <dcterms:created xsi:type="dcterms:W3CDTF">2019-03-04T15:25:10Z</dcterms:created>
  <dcterms:modified xsi:type="dcterms:W3CDTF">2020-03-31T04:46:27Z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2016-03-13T00:00:00Z</vt:filetime>
  </property>
  <property fmtid="{D5CDD505-2E9C-101B-9397-08002B2CF9AE}" pid="3" name="Creator">
    <vt:lpwstr>PScript5.dll Version 5.2.2</vt:lpwstr>
  </property>
  <property fmtid="{D5CDD505-2E9C-101B-9397-08002B2CF9AE}" pid="4" name="LastSaved">
    <vt:filetime>2019-03-04T00:00:00Z</vt:filetime>
  </property>
</Properties>
</file>